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1pPr>
    <a:lvl2pPr marL="2716613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2pPr>
    <a:lvl3pPr marL="5433226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3pPr>
    <a:lvl4pPr marL="8149838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4pPr>
    <a:lvl5pPr marL="10866456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5pPr>
    <a:lvl6pPr marL="13583069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6pPr>
    <a:lvl7pPr marL="16299682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7pPr>
    <a:lvl8pPr marL="19016294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8pPr>
    <a:lvl9pPr marL="21732907" algn="l" defTabSz="5433226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7D1"/>
    <a:srgbClr val="8CADD4"/>
    <a:srgbClr val="E0EAF0"/>
    <a:srgbClr val="2860A4"/>
    <a:srgbClr val="245794"/>
    <a:srgbClr val="23538D"/>
    <a:srgbClr val="1B2FBF"/>
    <a:srgbClr val="041DDA"/>
    <a:srgbClr val="8FB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23" d="100"/>
          <a:sy n="23" d="100"/>
        </p:scale>
        <p:origin x="-1668" y="-10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190-9490-42FE-B703-220ADF228CA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E2AD-2246-4303-BE34-FA54158A0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E2AD-2246-4303-BE34-FA54158A0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85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4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60000"/>
              <a:lumOff val="40000"/>
            </a:schemeClr>
          </a:fgClr>
          <a:bgClr>
            <a:schemeClr val="tx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68" tIns="219389" rIns="438768" bIns="219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768" tIns="219389" rIns="438768" bIns="219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F997-8E9D-4B47-A384-1962163D3639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5489-9E8B-4A50-AFDA-839CC7B7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38771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392" indent="-1645392" algn="l" defTabSz="438771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18" indent="-1371158" algn="l" defTabSz="438771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43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2" indent="-1096925" algn="l" defTabSz="4387718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362" indent="-1096925" algn="l" defTabSz="4387718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773400" y="3757608"/>
            <a:ext cx="12344400" cy="7062792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28727400" y="17911708"/>
            <a:ext cx="14126900" cy="14316524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5774820" y="21721322"/>
            <a:ext cx="12344400" cy="10506910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8681100" y="3733800"/>
            <a:ext cx="14173200" cy="13716000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060516" y="17927134"/>
            <a:ext cx="14173200" cy="14301098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060516" y="3733800"/>
            <a:ext cx="14173200" cy="13716000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laque 23"/>
          <p:cNvSpPr/>
          <p:nvPr/>
        </p:nvSpPr>
        <p:spPr>
          <a:xfrm>
            <a:off x="1060516" y="533400"/>
            <a:ext cx="41879773" cy="281118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209814" y="992355"/>
            <a:ext cx="2623986" cy="2131845"/>
            <a:chOff x="16021050" y="914399"/>
            <a:chExt cx="14287500" cy="12649201"/>
          </a:xfrm>
        </p:grpSpPr>
        <p:pic>
          <p:nvPicPr>
            <p:cNvPr id="3" name="Picture 2" descr="http://www.unionleader.com/storyimage/UL/20130311/SPORTS22/130319902/AR/0/AR-130319902.jpg?q=1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1050" y="914399"/>
              <a:ext cx="14287500" cy="1264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031200" y="11658600"/>
              <a:ext cx="1752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830495" y="422136"/>
            <a:ext cx="123730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>UNH Baja SAE</a:t>
            </a:r>
          </a:p>
          <a:p>
            <a:pPr algn="ctr"/>
            <a:r>
              <a:rPr lang="en-US" sz="8800" dirty="0" smtClean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>Off-Road Racing Vehicle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47102" y="4968851"/>
            <a:ext cx="11473196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Times New Roman"/>
                <a:cs typeface="Times New Roman"/>
              </a:rPr>
              <a:t>The purpose of UNH Baja is to </a:t>
            </a:r>
            <a:r>
              <a:rPr lang="en-US" sz="4600" b="1" dirty="0" smtClean="0">
                <a:latin typeface="Times New Roman"/>
                <a:cs typeface="Times New Roman"/>
              </a:rPr>
              <a:t>design, fabricate, and race a </a:t>
            </a:r>
            <a:r>
              <a:rPr lang="en-US" sz="4600" b="1" dirty="0">
                <a:latin typeface="Times New Roman"/>
                <a:cs typeface="Times New Roman"/>
              </a:rPr>
              <a:t>single seat, all-terrain, sporting </a:t>
            </a:r>
            <a:r>
              <a:rPr lang="en-US" sz="4600" b="1" dirty="0" smtClean="0">
                <a:latin typeface="Times New Roman"/>
                <a:cs typeface="Times New Roman"/>
              </a:rPr>
              <a:t>vehicle within the regulations set by SAE. </a:t>
            </a:r>
          </a:p>
          <a:p>
            <a:pPr algn="ctr"/>
            <a:r>
              <a:rPr lang="en-US" sz="4600" b="1" dirty="0" smtClean="0">
                <a:latin typeface="Times New Roman"/>
                <a:cs typeface="Times New Roman"/>
              </a:rPr>
              <a:t>During competition the vehicle is tested for </a:t>
            </a:r>
            <a:r>
              <a:rPr lang="en-US" sz="4600" b="1" u="sng" dirty="0" smtClean="0">
                <a:latin typeface="Times New Roman"/>
                <a:cs typeface="Times New Roman"/>
              </a:rPr>
              <a:t>endurance</a:t>
            </a:r>
            <a:r>
              <a:rPr lang="en-US" sz="4600" b="1" dirty="0" smtClean="0">
                <a:latin typeface="Times New Roman"/>
                <a:cs typeface="Times New Roman"/>
              </a:rPr>
              <a:t>, </a:t>
            </a:r>
            <a:r>
              <a:rPr lang="en-US" sz="4600" b="1" u="sng" dirty="0" smtClean="0">
                <a:latin typeface="Times New Roman"/>
                <a:cs typeface="Times New Roman"/>
              </a:rPr>
              <a:t>acceleration</a:t>
            </a:r>
            <a:r>
              <a:rPr lang="en-US" sz="4600" b="1" dirty="0" smtClean="0">
                <a:latin typeface="Times New Roman"/>
                <a:cs typeface="Times New Roman"/>
              </a:rPr>
              <a:t>, </a:t>
            </a:r>
            <a:r>
              <a:rPr lang="en-US" sz="4600" b="1" u="sng" dirty="0" smtClean="0">
                <a:latin typeface="Times New Roman"/>
                <a:cs typeface="Times New Roman"/>
              </a:rPr>
              <a:t>maneuverability</a:t>
            </a:r>
            <a:r>
              <a:rPr lang="en-US" sz="4600" b="1" dirty="0" smtClean="0">
                <a:latin typeface="Times New Roman"/>
                <a:cs typeface="Times New Roman"/>
              </a:rPr>
              <a:t>, and </a:t>
            </a:r>
            <a:r>
              <a:rPr lang="en-US" sz="4600" b="1" u="sng" dirty="0" smtClean="0">
                <a:latin typeface="Times New Roman"/>
                <a:cs typeface="Times New Roman"/>
              </a:rPr>
              <a:t>hill-climb capabilities. </a:t>
            </a:r>
            <a:endParaRPr lang="en-US" sz="4600" b="1" u="sng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71730" y="11684670"/>
            <a:ext cx="1087448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Personal Goals (Minimize Weight, Cost, etc.)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5773400" y="11330938"/>
            <a:ext cx="12344400" cy="9762531"/>
          </a:xfrm>
          <a:prstGeom prst="roundRect">
            <a:avLst>
              <a:gd name="adj" fmla="val 6961"/>
            </a:avLst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382556" y="3877270"/>
            <a:ext cx="7135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Background/Objectives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703" y="11732565"/>
            <a:ext cx="10114635" cy="895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3116404" y="3801070"/>
            <a:ext cx="5474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Drivetrain Design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042010" y="4559643"/>
            <a:ext cx="772641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Transmission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Gearbox is a Spicer H-12 FNR transaxle with a set 13.25:1 gear ratio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 components are internal (no external sprockets or chain drive) to reduce debris interference during competition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Custom axles fabricated from ATV and UTV axles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Includes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Forward,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Neutral,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Reverse</a:t>
            </a:r>
            <a:endParaRPr lang="en-US" sz="3600" dirty="0"/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979" y="4800600"/>
            <a:ext cx="5486400" cy="377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911" y="12192000"/>
            <a:ext cx="5957490" cy="50292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3228552" y="18077460"/>
            <a:ext cx="4923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Controls Design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8600" y="18460631"/>
            <a:ext cx="4114800" cy="304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35261941" y="20961489"/>
            <a:ext cx="7427410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Braking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Two hydraulic brake cylinders (front and rear) provide redundancy in case of failure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One pedal control to ease drivability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Bias bar for a front-rear braking ratio of 70:30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Pedals mounted from above to reduce interference on the floor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Polaris Outlaw 525 front calipers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Arctic Cat Mudpro 1000 Rear Calipers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lvl="1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¾” Bore Wildwood Cylinders</a:t>
            </a:r>
          </a:p>
          <a:p>
            <a:pPr>
              <a:buClr>
                <a:schemeClr val="tx1"/>
              </a:buClr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042010" y="25481845"/>
            <a:ext cx="6145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Steering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Rack &amp; pinion steering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Turning radius of 12’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Detachable quick-release steering wheel</a:t>
            </a:r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3800" y="28117800"/>
            <a:ext cx="4990163" cy="378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8233526" y="22165270"/>
            <a:ext cx="742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to Our Sponsors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9200" y="25198978"/>
            <a:ext cx="2587194" cy="183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241" y="23933144"/>
            <a:ext cx="1600200" cy="228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7102" y="25543502"/>
            <a:ext cx="1507498" cy="150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7404" y="23903578"/>
            <a:ext cx="4538996" cy="131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5170" y="25419705"/>
            <a:ext cx="2801230" cy="79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20878800" y="26404669"/>
            <a:ext cx="24402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 Family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8135600" y="26404669"/>
            <a:ext cx="2293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68433" y="23933144"/>
            <a:ext cx="4951865" cy="105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17915975" y="27813000"/>
            <a:ext cx="838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UNH Baja Group Members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0269177" y="29110126"/>
            <a:ext cx="4114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Cole Gustafson</a:t>
            </a:r>
          </a:p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 Ulrich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Ted Withers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278600"/>
            <a:ext cx="5863093" cy="3167410"/>
          </a:xfrm>
          <a:prstGeom prst="roundRect">
            <a:avLst>
              <a:gd name="adj" fmla="val 140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5427947" y="18050470"/>
            <a:ext cx="566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en-US" sz="5400" b="1" cap="none" spc="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75267" y="22555200"/>
            <a:ext cx="573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Figure 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: Lotus Suspension Analysis view of complete suspension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81826"/>
              </p:ext>
            </p:extLst>
          </p:nvPr>
        </p:nvGraphicFramePr>
        <p:xfrm>
          <a:off x="1520063" y="23521921"/>
          <a:ext cx="9501154" cy="4364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3209033"/>
                <a:gridCol w="3091721"/>
              </a:tblGrid>
              <a:tr h="800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Suspension Geometry Parameters</a:t>
                      </a:r>
                      <a:endParaRPr lang="en-US" sz="240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Front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Rear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850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Camber Toe Angle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 at Rebound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-5° at Bump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 at Rebound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-10° at Bump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88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Caster Angle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3° at Static Ride Height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88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Toe Angle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-1° at Static Ride Height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925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Wheel Travel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3” up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7” down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3” up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8” down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88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Track Width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52”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50”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88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 Ride Height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11.5”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11.5”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0910"/>
          <a:stretch/>
        </p:blipFill>
        <p:spPr>
          <a:xfrm>
            <a:off x="11277600" y="23490331"/>
            <a:ext cx="3505199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7" name="TextBox 106"/>
          <p:cNvSpPr txBox="1"/>
          <p:nvPr/>
        </p:nvSpPr>
        <p:spPr>
          <a:xfrm>
            <a:off x="7972390" y="18592800"/>
            <a:ext cx="6097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endParaRPr lang="en-US" sz="3600" u="sng" dirty="0" smtClean="0"/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Front and rear double a-arm to allow a fully independent suspension</a:t>
            </a:r>
          </a:p>
          <a:p>
            <a:pPr>
              <a:buClr>
                <a:schemeClr val="tx1"/>
              </a:buClr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Fox Float Airshox chosen for vehicle shocks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" name="Content Placeholder 4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800" y="28041600"/>
            <a:ext cx="3768437" cy="3044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9" name="Content Placeholder 5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5410200" y="28041600"/>
            <a:ext cx="3767328" cy="3044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0" name="TextBox 109"/>
          <p:cNvSpPr txBox="1"/>
          <p:nvPr/>
        </p:nvSpPr>
        <p:spPr>
          <a:xfrm>
            <a:off x="2642067" y="31165800"/>
            <a:ext cx="573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Figures 4 and 5: SolidWorks finite element analysis load simulation given a 5ft drop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29093"/>
              </p:ext>
            </p:extLst>
          </p:nvPr>
        </p:nvGraphicFramePr>
        <p:xfrm>
          <a:off x="9372600" y="28217276"/>
          <a:ext cx="5434016" cy="3481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163"/>
                <a:gridCol w="1856747"/>
                <a:gridCol w="1453106"/>
              </a:tblGrid>
              <a:tr h="730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 Rest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5ft Drop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717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Stress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 MPa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 MPa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92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Displacement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.017 mm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.462 mm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0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 Factor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(at max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SCF)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30.82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pic>
        <p:nvPicPr>
          <p:cNvPr id="1027" name="Picture 3" descr="I:\DCIM\101NCD60\DSC_045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4" r="12684"/>
          <a:stretch/>
        </p:blipFill>
        <p:spPr bwMode="auto">
          <a:xfrm>
            <a:off x="29517386" y="19147030"/>
            <a:ext cx="5194788" cy="5840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3116404" y="23386198"/>
            <a:ext cx="1595770" cy="480487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3193312" y="20269200"/>
            <a:ext cx="5707943" cy="26504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04808" y="28879800"/>
            <a:ext cx="563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Shifting</a:t>
            </a: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Jetski Steering Cable to shift the transmission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86908" y="3801070"/>
            <a:ext cx="432041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sz="5400" b="1" cap="none" spc="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0" y="4648200"/>
            <a:ext cx="64770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Maintain driver safety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Minimize weight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Maximize structural integrity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34" y="4779176"/>
            <a:ext cx="6309360" cy="4355388"/>
          </a:xfrm>
          <a:prstGeom prst="roundRect">
            <a:avLst>
              <a:gd name="adj" fmla="val 1122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56856"/>
              </p:ext>
            </p:extLst>
          </p:nvPr>
        </p:nvGraphicFramePr>
        <p:xfrm>
          <a:off x="1676400" y="10738104"/>
          <a:ext cx="61722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434"/>
                <a:gridCol w="1787548"/>
                <a:gridCol w="2150218"/>
              </a:tblGrid>
              <a:tr h="788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Load-case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Deflection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Stress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2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Collision 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mph)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0.452 inches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 psi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83585"/>
              </p:ext>
            </p:extLst>
          </p:nvPr>
        </p:nvGraphicFramePr>
        <p:xfrm>
          <a:off x="1676401" y="14452396"/>
          <a:ext cx="12953999" cy="2692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99"/>
                <a:gridCol w="1066800"/>
                <a:gridCol w="1143000"/>
                <a:gridCol w="2209800"/>
                <a:gridCol w="1600200"/>
                <a:gridCol w="2009300"/>
                <a:gridCol w="1953100"/>
                <a:gridCol w="1752600"/>
              </a:tblGrid>
              <a:tr h="1010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Steel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$/ft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Weight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lb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ft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Outer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(inches)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Thickness (inches)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Tensile Strength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psi)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(psi)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Weldability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3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A500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41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5.05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1.14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0.113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72,300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65,700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MIG/TIG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8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A513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98,740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86,530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Easy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MIG/TIG</a:t>
                      </a:r>
                      <a:endParaRPr lang="en-US" sz="2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EAF0"/>
                    </a:solidFill>
                  </a:tcPr>
                </a:tc>
              </a:tr>
            </a:tbl>
          </a:graphicData>
        </a:graphic>
      </p:graphicFrame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1600199" y="9982200"/>
            <a:ext cx="7010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Marc-Mentat FEA Results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19534" y="12571274"/>
            <a:ext cx="136498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Steel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Selection: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Our steel was chosen to meet competition requirements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while maintaining a high strength to weight ratio, low cost, and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simplify welding requirements.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776646" y="29108400"/>
            <a:ext cx="2967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 Kachuck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Damon Tarry</a:t>
            </a:r>
          </a:p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Kevin Quinn</a:t>
            </a:r>
            <a:endParaRPr lang="en-US" sz="3600" b="1" cap="none" spc="0" dirty="0">
              <a:ln w="1143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3850600" y="29110126"/>
            <a:ext cx="4114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 O’Neil</a:t>
            </a:r>
          </a:p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Anthony Tonelli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Devan Shea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728400" y="9892129"/>
            <a:ext cx="60289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Engine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10 Horsepower      Briggs &amp;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Stratton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CVT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driven, allowing engine to develop peak power at nearly all ground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speeds</a:t>
            </a:r>
            <a:endParaRPr 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36836089" y="8534400"/>
            <a:ext cx="568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Figure </a:t>
            </a:r>
            <a:r>
              <a:rPr lang="en-US" sz="2400" dirty="0">
                <a:solidFill>
                  <a:schemeClr val="bg1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: Plot of horsepower and torque vs. revolutions per minute. Max allowed RPM is 3800 producing 8HP and 11.8ft-lb of torque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06485" y="9144000"/>
            <a:ext cx="654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Figure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Marc-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Mentat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Finite Element Analysis to test frame under torsion, loading, and impact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63" y="7338062"/>
            <a:ext cx="5742737" cy="424433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458201" y="11589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Figure </a:t>
            </a: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: SolidWorks frame model showing A500 steel in blue and A513 steel in magenta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77833"/>
            <a:ext cx="6554511" cy="252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534</Words>
  <Application>Microsoft Office PowerPoint</Application>
  <PresentationFormat>Custom</PresentationFormat>
  <Paragraphs>145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S O'Neil</dc:creator>
  <cp:lastModifiedBy> </cp:lastModifiedBy>
  <cp:revision>95</cp:revision>
  <dcterms:created xsi:type="dcterms:W3CDTF">2013-04-11T14:10:56Z</dcterms:created>
  <dcterms:modified xsi:type="dcterms:W3CDTF">2013-04-19T15:37:50Z</dcterms:modified>
</cp:coreProperties>
</file>