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388281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140" algn="l" defTabSz="4388281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8281" algn="l" defTabSz="4388281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2421" algn="l" defTabSz="4388281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6562" algn="l" defTabSz="4388281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0702" algn="l" defTabSz="4388281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4843" algn="l" defTabSz="4388281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58983" algn="l" defTabSz="4388281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3123" algn="l" defTabSz="4388281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5" autoAdjust="0"/>
    <p:restoredTop sz="94660"/>
  </p:normalViewPr>
  <p:slideViewPr>
    <p:cSldViewPr>
      <p:cViewPr varScale="1">
        <p:scale>
          <a:sx n="27" d="100"/>
          <a:sy n="27" d="100"/>
        </p:scale>
        <p:origin x="-1386" y="-162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2A7F3-1675-40B1-885B-6530582726EB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A3B58-0B70-49D0-92FE-E2D552901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7151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828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2194140" algn="l" defTabSz="438828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4388281" algn="l" defTabSz="438828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6582421" algn="l" defTabSz="438828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8776562" algn="l" defTabSz="438828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10970702" algn="l" defTabSz="438828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13164843" algn="l" defTabSz="438828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5358983" algn="l" defTabSz="438828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7553123" algn="l" defTabSz="438828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8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2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6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0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4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58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3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050F-0E65-4E5B-BB01-71A978BEB52D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52C-C379-4A9D-8A6F-1E4473E35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651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050F-0E65-4E5B-BB01-71A978BEB52D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52C-C379-4A9D-8A6F-1E4473E35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2301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050F-0E65-4E5B-BB01-71A978BEB52D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52C-C379-4A9D-8A6F-1E4473E35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197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050F-0E65-4E5B-BB01-71A978BEB52D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52C-C379-4A9D-8A6F-1E4473E35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483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7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14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8281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242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656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070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484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5898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312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050F-0E65-4E5B-BB01-71A978BEB52D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52C-C379-4A9D-8A6F-1E4473E35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699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4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4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050F-0E65-4E5B-BB01-71A978BEB52D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52C-C379-4A9D-8A6F-1E4473E35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439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4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140" indent="0">
              <a:buNone/>
              <a:defRPr sz="9600" b="1"/>
            </a:lvl2pPr>
            <a:lvl3pPr marL="4388281" indent="0">
              <a:buNone/>
              <a:defRPr sz="8600" b="1"/>
            </a:lvl3pPr>
            <a:lvl4pPr marL="6582421" indent="0">
              <a:buNone/>
              <a:defRPr sz="7700" b="1"/>
            </a:lvl4pPr>
            <a:lvl5pPr marL="8776562" indent="0">
              <a:buNone/>
              <a:defRPr sz="7700" b="1"/>
            </a:lvl5pPr>
            <a:lvl6pPr marL="10970702" indent="0">
              <a:buNone/>
              <a:defRPr sz="7700" b="1"/>
            </a:lvl6pPr>
            <a:lvl7pPr marL="13164843" indent="0">
              <a:buNone/>
              <a:defRPr sz="7700" b="1"/>
            </a:lvl7pPr>
            <a:lvl8pPr marL="15358983" indent="0">
              <a:buNone/>
              <a:defRPr sz="7700" b="1"/>
            </a:lvl8pPr>
            <a:lvl9pPr marL="17553123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1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4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140" indent="0">
              <a:buNone/>
              <a:defRPr sz="9600" b="1"/>
            </a:lvl2pPr>
            <a:lvl3pPr marL="4388281" indent="0">
              <a:buNone/>
              <a:defRPr sz="8600" b="1"/>
            </a:lvl3pPr>
            <a:lvl4pPr marL="6582421" indent="0">
              <a:buNone/>
              <a:defRPr sz="7700" b="1"/>
            </a:lvl4pPr>
            <a:lvl5pPr marL="8776562" indent="0">
              <a:buNone/>
              <a:defRPr sz="7700" b="1"/>
            </a:lvl5pPr>
            <a:lvl6pPr marL="10970702" indent="0">
              <a:buNone/>
              <a:defRPr sz="7700" b="1"/>
            </a:lvl6pPr>
            <a:lvl7pPr marL="13164843" indent="0">
              <a:buNone/>
              <a:defRPr sz="7700" b="1"/>
            </a:lvl7pPr>
            <a:lvl8pPr marL="15358983" indent="0">
              <a:buNone/>
              <a:defRPr sz="7700" b="1"/>
            </a:lvl8pPr>
            <a:lvl9pPr marL="17553123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1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050F-0E65-4E5B-BB01-71A978BEB52D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52C-C379-4A9D-8A6F-1E4473E35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355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050F-0E65-4E5B-BB01-71A978BEB52D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52C-C379-4A9D-8A6F-1E4473E35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58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050F-0E65-4E5B-BB01-71A978BEB52D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52C-C379-4A9D-8A6F-1E4473E35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029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5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140" indent="0">
              <a:buNone/>
              <a:defRPr sz="5800"/>
            </a:lvl2pPr>
            <a:lvl3pPr marL="4388281" indent="0">
              <a:buNone/>
              <a:defRPr sz="4800"/>
            </a:lvl3pPr>
            <a:lvl4pPr marL="6582421" indent="0">
              <a:buNone/>
              <a:defRPr sz="4300"/>
            </a:lvl4pPr>
            <a:lvl5pPr marL="8776562" indent="0">
              <a:buNone/>
              <a:defRPr sz="4300"/>
            </a:lvl5pPr>
            <a:lvl6pPr marL="10970702" indent="0">
              <a:buNone/>
              <a:defRPr sz="4300"/>
            </a:lvl6pPr>
            <a:lvl7pPr marL="13164843" indent="0">
              <a:buNone/>
              <a:defRPr sz="4300"/>
            </a:lvl7pPr>
            <a:lvl8pPr marL="15358983" indent="0">
              <a:buNone/>
              <a:defRPr sz="4300"/>
            </a:lvl8pPr>
            <a:lvl9pPr marL="17553123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050F-0E65-4E5B-BB01-71A978BEB52D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52C-C379-4A9D-8A6F-1E4473E35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6334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2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140" indent="0">
              <a:buNone/>
              <a:defRPr sz="13400"/>
            </a:lvl2pPr>
            <a:lvl3pPr marL="4388281" indent="0">
              <a:buNone/>
              <a:defRPr sz="11500"/>
            </a:lvl3pPr>
            <a:lvl4pPr marL="6582421" indent="0">
              <a:buNone/>
              <a:defRPr sz="9600"/>
            </a:lvl4pPr>
            <a:lvl5pPr marL="8776562" indent="0">
              <a:buNone/>
              <a:defRPr sz="9600"/>
            </a:lvl5pPr>
            <a:lvl6pPr marL="10970702" indent="0">
              <a:buNone/>
              <a:defRPr sz="9600"/>
            </a:lvl6pPr>
            <a:lvl7pPr marL="13164843" indent="0">
              <a:buNone/>
              <a:defRPr sz="9600"/>
            </a:lvl7pPr>
            <a:lvl8pPr marL="15358983" indent="0">
              <a:buNone/>
              <a:defRPr sz="9600"/>
            </a:lvl8pPr>
            <a:lvl9pPr marL="17553123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4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140" indent="0">
              <a:buNone/>
              <a:defRPr sz="5800"/>
            </a:lvl2pPr>
            <a:lvl3pPr marL="4388281" indent="0">
              <a:buNone/>
              <a:defRPr sz="4800"/>
            </a:lvl3pPr>
            <a:lvl4pPr marL="6582421" indent="0">
              <a:buNone/>
              <a:defRPr sz="4300"/>
            </a:lvl4pPr>
            <a:lvl5pPr marL="8776562" indent="0">
              <a:buNone/>
              <a:defRPr sz="4300"/>
            </a:lvl5pPr>
            <a:lvl6pPr marL="10970702" indent="0">
              <a:buNone/>
              <a:defRPr sz="4300"/>
            </a:lvl6pPr>
            <a:lvl7pPr marL="13164843" indent="0">
              <a:buNone/>
              <a:defRPr sz="4300"/>
            </a:lvl7pPr>
            <a:lvl8pPr marL="15358983" indent="0">
              <a:buNone/>
              <a:defRPr sz="4300"/>
            </a:lvl8pPr>
            <a:lvl9pPr marL="17553123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050F-0E65-4E5B-BB01-71A978BEB52D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52C-C379-4A9D-8A6F-1E4473E35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551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828" tIns="219414" rIns="438828" bIns="2194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4"/>
            <a:ext cx="39502080" cy="21724622"/>
          </a:xfrm>
          <a:prstGeom prst="rect">
            <a:avLst/>
          </a:prstGeom>
        </p:spPr>
        <p:txBody>
          <a:bodyPr vert="horz" lIns="438828" tIns="219414" rIns="438828" bIns="2194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828" tIns="219414" rIns="438828" bIns="219414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6050F-0E65-4E5B-BB01-71A978BEB52D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828" tIns="219414" rIns="438828" bIns="219414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828" tIns="219414" rIns="438828" bIns="219414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F252C-C379-4A9D-8A6F-1E4473E35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947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8281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605" indent="-1645605" algn="l" defTabSz="4388281" rtl="0" eaLnBrk="1" latinLnBrk="0" hangingPunct="1">
        <a:spcBef>
          <a:spcPct val="20000"/>
        </a:spcBef>
        <a:buFont typeface="Arial" panose="020B0604020202020204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478" indent="-1371338" algn="l" defTabSz="4388281" rtl="0" eaLnBrk="1" latinLnBrk="0" hangingPunct="1">
        <a:spcBef>
          <a:spcPct val="20000"/>
        </a:spcBef>
        <a:buFont typeface="Arial" panose="020B0604020202020204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5351" indent="-1097070" algn="l" defTabSz="438828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79491" indent="-1097070" algn="l" defTabSz="4388281" rtl="0" eaLnBrk="1" latinLnBrk="0" hangingPunct="1">
        <a:spcBef>
          <a:spcPct val="20000"/>
        </a:spcBef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3632" indent="-1097070" algn="l" defTabSz="4388281" rtl="0" eaLnBrk="1" latinLnBrk="0" hangingPunct="1">
        <a:spcBef>
          <a:spcPct val="20000"/>
        </a:spcBef>
        <a:buFont typeface="Arial" panose="020B0604020202020204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7772" indent="-1097070" algn="l" defTabSz="4388281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1912" indent="-1097070" algn="l" defTabSz="4388281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6053" indent="-1097070" algn="l" defTabSz="4388281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0193" indent="-1097070" algn="l" defTabSz="4388281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281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140" algn="l" defTabSz="4388281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281" algn="l" defTabSz="4388281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2421" algn="l" defTabSz="4388281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6562" algn="l" defTabSz="4388281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0702" algn="l" defTabSz="4388281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4843" algn="l" defTabSz="4388281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58983" algn="l" defTabSz="4388281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3123" algn="l" defTabSz="4388281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01629" y="3352800"/>
            <a:ext cx="9089571" cy="3429000"/>
          </a:xfrm>
          <a:prstGeom prst="rect">
            <a:avLst/>
          </a:prstGeom>
        </p:spPr>
      </p:pic>
      <p:pic>
        <p:nvPicPr>
          <p:cNvPr id="4" name="Picture 2" descr="C:\Users\LocalAdmin\Dropbox\IEEE OCEANS journal 1\Pictures in the paper\Fig1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8458200"/>
            <a:ext cx="4681416" cy="32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0" y="8458200"/>
            <a:ext cx="4343400" cy="32004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0" y="128016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1" y="12812018"/>
            <a:ext cx="6095999" cy="4572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76" y="21564601"/>
            <a:ext cx="10165524" cy="3329650"/>
          </a:xfrm>
          <a:prstGeom prst="rect">
            <a:avLst/>
          </a:prstGeom>
        </p:spPr>
      </p:pic>
      <p:pic>
        <p:nvPicPr>
          <p:cNvPr id="47" name="Picture 46" descr="auv_fleet_dock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3611" y="6324600"/>
            <a:ext cx="4214589" cy="3048000"/>
          </a:xfrm>
          <a:prstGeom prst="rect">
            <a:avLst/>
          </a:prstGeom>
        </p:spPr>
      </p:pic>
      <p:pic>
        <p:nvPicPr>
          <p:cNvPr id="48" name="Picture 47" descr="auv1fleet_464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57800" y="6378466"/>
            <a:ext cx="4343400" cy="3070334"/>
          </a:xfrm>
          <a:prstGeom prst="rect">
            <a:avLst/>
          </a:prstGeom>
        </p:spPr>
      </p:pic>
      <p:pic>
        <p:nvPicPr>
          <p:cNvPr id="49" name="Picture 48" descr="C:\Users\LocalAdmin\Dropbox\Research pictures\uw_exp.JPG"/>
          <p:cNvPicPr/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75" y="13647663"/>
            <a:ext cx="4384984" cy="3878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49" descr="C:\Users\LocalAdmin\Dropbox\Research pictures\uw_2.JPG"/>
          <p:cNvPicPr/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47" r="14909"/>
          <a:stretch>
            <a:fillRect/>
          </a:stretch>
        </p:blipFill>
        <p:spPr bwMode="auto">
          <a:xfrm>
            <a:off x="5836895" y="13647663"/>
            <a:ext cx="3810000" cy="3878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5" y="25679400"/>
            <a:ext cx="9556985" cy="611485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57200" y="3276600"/>
            <a:ext cx="9601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/>
              <a:t>Research Goal</a:t>
            </a:r>
          </a:p>
          <a:p>
            <a:r>
              <a:rPr lang="en-US" sz="3600" dirty="0" smtClean="0"/>
              <a:t>The goal of this research is to develop an optical communication instrument for formation control of a group of UUVs,  leader-follower formation. </a:t>
            </a:r>
            <a:endParaRPr lang="en-US" sz="3600" dirty="0"/>
          </a:p>
        </p:txBody>
      </p:sp>
      <p:sp>
        <p:nvSpPr>
          <p:cNvPr id="57" name="TextBox 56"/>
          <p:cNvSpPr txBox="1"/>
          <p:nvPr/>
        </p:nvSpPr>
        <p:spPr>
          <a:xfrm>
            <a:off x="685800" y="18136612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/>
              <a:t>Configuration and Controls</a:t>
            </a:r>
          </a:p>
          <a:p>
            <a:pPr marL="481013" indent="-481013">
              <a:buFont typeface="Arial" panose="020B0604020202020204" pitchFamily="34" charset="0"/>
              <a:buChar char="•"/>
            </a:pPr>
            <a:r>
              <a:rPr lang="en-US" sz="3600" dirty="0" smtClean="0"/>
              <a:t>Follower UUV receives optical input</a:t>
            </a:r>
          </a:p>
          <a:p>
            <a:pPr marL="481013" indent="-481013">
              <a:buFont typeface="Arial" panose="020B0604020202020204" pitchFamily="34" charset="0"/>
              <a:buChar char="•"/>
            </a:pPr>
            <a:r>
              <a:rPr lang="en-US" sz="3600" dirty="0" smtClean="0"/>
              <a:t>Converted into relative pose information</a:t>
            </a:r>
          </a:p>
          <a:p>
            <a:pPr marL="481013" indent="-481013">
              <a:buFont typeface="Arial" panose="020B0604020202020204" pitchFamily="34" charset="0"/>
              <a:buChar char="•"/>
            </a:pPr>
            <a:r>
              <a:rPr lang="en-US" sz="3600" dirty="0" smtClean="0"/>
              <a:t>Control action is taken, PD, Sliding Mode, Fuzzy Controller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696200" y="0"/>
            <a:ext cx="27888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Dynamic Positioning of Unmanned Underwater Vehicles (UUVs) Utilizing Optical Sensory Feedback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1887200" y="3124200"/>
            <a:ext cx="9529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/>
              <a:t>Array Design and Simulator</a:t>
            </a:r>
            <a:endParaRPr lang="en-US" sz="4800" b="1" u="sng" dirty="0"/>
          </a:p>
        </p:txBody>
      </p:sp>
      <p:sp>
        <p:nvSpPr>
          <p:cNvPr id="61" name="TextBox 60"/>
          <p:cNvSpPr txBox="1"/>
          <p:nvPr/>
        </p:nvSpPr>
        <p:spPr>
          <a:xfrm>
            <a:off x="11582400" y="19441418"/>
            <a:ext cx="10172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/>
              <a:t>Pose Detection Algorithms and Results</a:t>
            </a:r>
            <a:endParaRPr lang="en-US" sz="4800" b="1" u="sng" dirty="0"/>
          </a:p>
        </p:txBody>
      </p:sp>
      <p:sp>
        <p:nvSpPr>
          <p:cNvPr id="62" name="TextBox 61"/>
          <p:cNvSpPr txBox="1"/>
          <p:nvPr/>
        </p:nvSpPr>
        <p:spPr>
          <a:xfrm>
            <a:off x="762000" y="10523815"/>
            <a:ext cx="1019632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/>
              <a:t>Experimental Setup</a:t>
            </a:r>
          </a:p>
          <a:p>
            <a:pPr marL="481013" indent="-481013">
              <a:buFont typeface="Arial" panose="020B0604020202020204" pitchFamily="34" charset="0"/>
              <a:buChar char="•"/>
            </a:pPr>
            <a:r>
              <a:rPr lang="en-US" sz="3600" dirty="0" smtClean="0"/>
              <a:t>UNH Tow/Wave Tank</a:t>
            </a:r>
          </a:p>
          <a:p>
            <a:pPr marL="481013" indent="-481013">
              <a:buFont typeface="Arial" panose="020B0604020202020204" pitchFamily="34" charset="0"/>
              <a:buChar char="•"/>
            </a:pPr>
            <a:r>
              <a:rPr lang="en-US" sz="3600" dirty="0" smtClean="0"/>
              <a:t>4.5m-8m in x-axis, 0.1m in z-axis</a:t>
            </a:r>
          </a:p>
          <a:p>
            <a:pPr marL="481013" indent="-481013">
              <a:buFont typeface="Arial" panose="020B0604020202020204" pitchFamily="34" charset="0"/>
              <a:buChar char="•"/>
            </a:pPr>
            <a:r>
              <a:rPr lang="en-US" sz="3600" dirty="0" smtClean="0"/>
              <a:t>400W and 50W light sources</a:t>
            </a:r>
          </a:p>
          <a:p>
            <a:pPr marL="481013" indent="-481013">
              <a:buFont typeface="Arial" panose="020B0604020202020204" pitchFamily="34" charset="0"/>
              <a:buChar char="•"/>
            </a:pPr>
            <a:r>
              <a:rPr lang="en-US" sz="3600" dirty="0" smtClean="0"/>
              <a:t>Spectrometer</a:t>
            </a:r>
          </a:p>
          <a:p>
            <a:endParaRPr lang="en-US" sz="5400" b="1" u="sng" dirty="0"/>
          </a:p>
        </p:txBody>
      </p:sp>
      <p:cxnSp>
        <p:nvCxnSpPr>
          <p:cNvPr id="63" name="Straight Arrow Connector 62"/>
          <p:cNvCxnSpPr>
            <a:stCxn id="64" idx="0"/>
          </p:cNvCxnSpPr>
          <p:nvPr/>
        </p:nvCxnSpPr>
        <p:spPr>
          <a:xfrm flipV="1">
            <a:off x="2676525" y="16083931"/>
            <a:ext cx="573558" cy="50697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028825" y="16590909"/>
            <a:ext cx="129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Light detector with collimator</a:t>
            </a:r>
            <a:endParaRPr lang="en-US" sz="1400" b="1" dirty="0">
              <a:solidFill>
                <a:srgbClr val="FFFF00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1200150" y="15367601"/>
            <a:ext cx="571500" cy="77000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62000" y="16021851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Spectrometer and laptop</a:t>
            </a:r>
            <a:endParaRPr lang="en-US" sz="1400" b="1" dirty="0">
              <a:solidFill>
                <a:srgbClr val="FFFF00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4657125" y="16025291"/>
            <a:ext cx="0" cy="7620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219259" y="16760186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z-axis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7600950" y="14404572"/>
            <a:ext cx="342900" cy="8382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6686550" y="15340160"/>
            <a:ext cx="685800" cy="5334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967787" y="1560686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x-axis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4105756" y="16037273"/>
            <a:ext cx="561375" cy="2286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 rot="20628424">
            <a:off x="3900452" y="15724946"/>
            <a:ext cx="971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y-axis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948205" y="14026615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Light source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582400" y="40386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1013" indent="-433388">
              <a:buFont typeface="Arial" pitchFamily="34" charset="0"/>
              <a:buChar char="•"/>
            </a:pPr>
            <a:r>
              <a:rPr lang="en-US" sz="3600" dirty="0" smtClean="0"/>
              <a:t>Planar and Curved Array Designs</a:t>
            </a:r>
          </a:p>
          <a:p>
            <a:pPr marL="481013" indent="-433388">
              <a:buFont typeface="Arial" pitchFamily="34" charset="0"/>
              <a:buChar char="•"/>
            </a:pPr>
            <a:r>
              <a:rPr lang="en-US" sz="3600" dirty="0" smtClean="0"/>
              <a:t>Simulator for underwater light intensity</a:t>
            </a:r>
          </a:p>
          <a:p>
            <a:pPr marL="481013" indent="-433388">
              <a:buFont typeface="Arial" pitchFamily="34" charset="0"/>
              <a:buChar char="•"/>
            </a:pPr>
            <a:r>
              <a:rPr lang="en-US" sz="3600" dirty="0" smtClean="0"/>
              <a:t>Optimal Number of elements for a unique image footprint</a:t>
            </a:r>
          </a:p>
          <a:p>
            <a:pPr marL="481013" indent="-433388">
              <a:buFont typeface="Arial" pitchFamily="34" charset="0"/>
              <a:buChar char="•"/>
            </a:pPr>
            <a:r>
              <a:rPr lang="en-US" sz="3600" dirty="0" smtClean="0"/>
              <a:t>Variety of relative geometries between the leader and the follower</a:t>
            </a:r>
          </a:p>
          <a:p>
            <a:pPr marL="481013" indent="-433388">
              <a:buFont typeface="Arial" pitchFamily="34" charset="0"/>
              <a:buChar char="•"/>
            </a:pPr>
            <a:r>
              <a:rPr lang="en-US" sz="3600" dirty="0" smtClean="0"/>
              <a:t>Environmental and electronic noise</a:t>
            </a:r>
          </a:p>
          <a:p>
            <a:pPr marL="481013" indent="-433388">
              <a:buFont typeface="Arial" pitchFamily="34" charset="0"/>
              <a:buChar char="•"/>
            </a:pPr>
            <a:endParaRPr lang="en-US" sz="3600" dirty="0"/>
          </a:p>
        </p:txBody>
      </p:sp>
      <p:sp>
        <p:nvSpPr>
          <p:cNvPr id="35" name="TextBox 34"/>
          <p:cNvSpPr txBox="1"/>
          <p:nvPr/>
        </p:nvSpPr>
        <p:spPr>
          <a:xfrm>
            <a:off x="11353800" y="11811001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Planar Array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16611600" y="11811001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Curved </a:t>
            </a:r>
            <a:r>
              <a:rPr lang="en-US" sz="3200" dirty="0" smtClean="0"/>
              <a:t>Array</a:t>
            </a:r>
            <a:endParaRPr lang="en-US" sz="3600" dirty="0"/>
          </a:p>
        </p:txBody>
      </p:sp>
      <p:sp>
        <p:nvSpPr>
          <p:cNvPr id="37" name="TextBox 36"/>
          <p:cNvSpPr txBox="1"/>
          <p:nvPr/>
        </p:nvSpPr>
        <p:spPr>
          <a:xfrm>
            <a:off x="11049000" y="17286982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Curved Array Image 101x101</a:t>
            </a:r>
            <a:endParaRPr lang="en-US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16764000" y="17286982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Curved Array Image 51x51 with noise</a:t>
            </a:r>
            <a:endParaRPr lang="en-US" sz="3200" dirty="0"/>
          </a:p>
        </p:txBody>
      </p:sp>
      <p:pic>
        <p:nvPicPr>
          <p:cNvPr id="43" name="Picture 2" descr="C:\Users\firat-marine\Dropbox\IEEE 2014 Taiwan_Firat\LeaderFollower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106400" y="24841200"/>
            <a:ext cx="6755087" cy="5029200"/>
          </a:xfrm>
          <a:prstGeom prst="rect">
            <a:avLst/>
          </a:prstGeom>
          <a:noFill/>
        </p:spPr>
      </p:pic>
      <p:graphicFrame>
        <p:nvGraphicFramePr>
          <p:cNvPr id="44" name="Content Placeholder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01720354"/>
              </p:ext>
            </p:extLst>
          </p:nvPr>
        </p:nvGraphicFramePr>
        <p:xfrm>
          <a:off x="12192000" y="29916120"/>
          <a:ext cx="8686801" cy="246888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245516"/>
                <a:gridCol w="1019004"/>
                <a:gridCol w="1050481"/>
                <a:gridCol w="1800526"/>
                <a:gridCol w="1045233"/>
                <a:gridCol w="1123002"/>
                <a:gridCol w="1403039"/>
              </a:tblGrid>
              <a:tr h="1282569">
                <a:tc>
                  <a:txBody>
                    <a:bodyPr/>
                    <a:lstStyle/>
                    <a:p>
                      <a:pPr marL="0" marR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 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/>
                        <a:t>Initial</a:t>
                      </a:r>
                      <a:endParaRPr lang="en-US" sz="2800" b="1" dirty="0"/>
                    </a:p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/>
                        <a:t>Position (m)</a:t>
                      </a:r>
                      <a:endParaRPr lang="en-US" sz="2800" b="1" dirty="0"/>
                    </a:p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/>
                        <a:t>(</a:t>
                      </a:r>
                      <a:r>
                        <a:rPr lang="en-US" sz="2000" b="1" dirty="0" err="1"/>
                        <a:t>x,y</a:t>
                      </a:r>
                      <a:r>
                        <a:rPr lang="en-US" sz="2000" b="1" dirty="0"/>
                        <a:t>)</a:t>
                      </a:r>
                      <a:endParaRPr lang="en-US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/>
                        <a:t>Desired </a:t>
                      </a:r>
                      <a:endParaRPr lang="en-US" sz="2800" b="1" dirty="0"/>
                    </a:p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/>
                        <a:t>Final</a:t>
                      </a:r>
                      <a:endParaRPr lang="en-US" sz="2800" b="1" dirty="0"/>
                    </a:p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/>
                        <a:t>Position (</a:t>
                      </a:r>
                      <a:r>
                        <a:rPr lang="en-US" sz="2000" b="1" dirty="0" err="1"/>
                        <a:t>x,y</a:t>
                      </a:r>
                      <a:r>
                        <a:rPr lang="en-US" sz="2000" b="1" dirty="0"/>
                        <a:t>)</a:t>
                      </a:r>
                      <a:endParaRPr lang="en-US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/>
                        <a:t>Final Position (m)</a:t>
                      </a:r>
                      <a:endParaRPr lang="en-US" sz="2800" b="1" dirty="0"/>
                    </a:p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/>
                        <a:t>(</a:t>
                      </a:r>
                      <a:r>
                        <a:rPr lang="en-US" sz="2000" b="1" dirty="0" err="1"/>
                        <a:t>x,y</a:t>
                      </a:r>
                      <a:r>
                        <a:rPr lang="en-US" sz="2000" b="1" dirty="0"/>
                        <a:t>)</a:t>
                      </a:r>
                      <a:endParaRPr lang="en-US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/>
                        <a:t>Desired Offset (m)</a:t>
                      </a:r>
                      <a:endParaRPr lang="en-US" sz="2800" b="1" dirty="0"/>
                    </a:p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/>
                        <a:t>(x, y)</a:t>
                      </a:r>
                      <a:endParaRPr lang="en-US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/>
                        <a:t>Final Offset (m)</a:t>
                      </a:r>
                      <a:endParaRPr lang="en-US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/>
                        <a:t>Controller </a:t>
                      </a:r>
                      <a:r>
                        <a:rPr lang="en-US" sz="2000" b="1" dirty="0"/>
                        <a:t>Parameters</a:t>
                      </a:r>
                      <a:endParaRPr lang="en-US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9815">
                <a:tc>
                  <a:txBody>
                    <a:bodyPr/>
                    <a:lstStyle/>
                    <a:p>
                      <a:pPr marL="0" marR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Leader UUV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/>
                        <a:t>(4,0)</a:t>
                      </a: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/>
                        <a:t>(5,0.5)</a:t>
                      </a: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/>
                        <a:t>(5.26,0.5)</a:t>
                      </a: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/>
                        <a:t>Δx</a:t>
                      </a:r>
                      <a:r>
                        <a:rPr lang="en-US" sz="2000" baseline="-25000" dirty="0" err="1"/>
                        <a:t>d</a:t>
                      </a:r>
                      <a:r>
                        <a:rPr lang="en-US" sz="2000" dirty="0"/>
                        <a:t>=4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/>
                        <a:t>Δx</a:t>
                      </a:r>
                      <a:r>
                        <a:rPr lang="en-US" sz="2000" baseline="-25000" dirty="0" err="1"/>
                        <a:t>f</a:t>
                      </a:r>
                      <a:r>
                        <a:rPr lang="en-US" sz="2000" dirty="0"/>
                        <a:t>=3.97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P=50 D=8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9815">
                <a:tc>
                  <a:txBody>
                    <a:bodyPr/>
                    <a:lstStyle/>
                    <a:p>
                      <a:pPr marL="0" marR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/>
                        <a:t>Follower UUV</a:t>
                      </a: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/>
                        <a:t>(0,0)</a:t>
                      </a: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/>
                        <a:t>(1,0.5)</a:t>
                      </a: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/>
                        <a:t>(1.29,0.55)</a:t>
                      </a: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/>
                        <a:t>Δy</a:t>
                      </a:r>
                      <a:r>
                        <a:rPr lang="en-US" sz="2000" baseline="-25000"/>
                        <a:t>d</a:t>
                      </a:r>
                      <a:r>
                        <a:rPr lang="en-US" sz="2000"/>
                        <a:t>=0</a:t>
                      </a:r>
                      <a:endParaRPr lang="en-US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/>
                        <a:t>Δy</a:t>
                      </a:r>
                      <a:r>
                        <a:rPr lang="en-US" sz="2000" baseline="-25000" dirty="0" err="1"/>
                        <a:t>f</a:t>
                      </a:r>
                      <a:r>
                        <a:rPr lang="en-US" sz="2000" dirty="0"/>
                        <a:t>=0.05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P=50 D=8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11658600" y="20345400"/>
            <a:ext cx="9753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300" indent="-241300">
              <a:buFont typeface="Arial" pitchFamily="34" charset="0"/>
              <a:buChar char="•"/>
            </a:pPr>
            <a:r>
              <a:rPr lang="en-US" sz="3600" dirty="0" smtClean="0"/>
              <a:t>Pose Detection based on key image parameters such as Spectral Angle </a:t>
            </a:r>
            <a:r>
              <a:rPr lang="en-US" sz="3600" dirty="0" err="1" smtClean="0"/>
              <a:t>Mapper</a:t>
            </a:r>
            <a:r>
              <a:rPr lang="en-US" sz="3600" dirty="0" smtClean="0"/>
              <a:t> (SAM), skewness of the gradients among row and column intensity profile, row and column number of the optical element with maximum intensity</a:t>
            </a:r>
          </a:p>
          <a:p>
            <a:pPr marL="241300" indent="-241300">
              <a:buFont typeface="Arial" pitchFamily="34" charset="0"/>
              <a:buChar char="•"/>
            </a:pPr>
            <a:r>
              <a:rPr lang="en-US" sz="3600" dirty="0" smtClean="0"/>
              <a:t>Detection Algorithm based on look-up table approach</a:t>
            </a:r>
          </a:p>
          <a:p>
            <a:pPr marL="241300" indent="-241300">
              <a:buFont typeface="Arial" pitchFamily="34" charset="0"/>
              <a:buChar char="•"/>
            </a:pPr>
            <a:r>
              <a:rPr lang="en-US" sz="3600" dirty="0" smtClean="0"/>
              <a:t>PD control implemented </a:t>
            </a:r>
          </a:p>
          <a:p>
            <a:pPr marL="168275" indent="-168275">
              <a:buFont typeface="Arial" pitchFamily="34" charset="0"/>
              <a:buChar char="•"/>
            </a:pPr>
            <a:endParaRPr lang="en-US" sz="3600" dirty="0" smtClean="0"/>
          </a:p>
        </p:txBody>
      </p:sp>
      <p:sp>
        <p:nvSpPr>
          <p:cNvPr id="51" name="TextBox 50"/>
          <p:cNvSpPr txBox="1"/>
          <p:nvPr/>
        </p:nvSpPr>
        <p:spPr>
          <a:xfrm>
            <a:off x="5791200" y="94488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http://www.mbari.org/auv/slideshow.htm</a:t>
            </a:r>
            <a:endParaRPr lang="en-US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304800" y="93726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http://www.geoexpro.com/article/Seismic_Imaging_Technology_Part_IV/82c1b416.aspx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3317200" y="3581400"/>
            <a:ext cx="14478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Platform: UNH ROV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3088600" y="5105400"/>
            <a:ext cx="12839369" cy="5822871"/>
          </a:xfrm>
          <a:prstGeom prst="round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chemeClr val="tx1"/>
                </a:solidFill>
                <a:cs typeface="Adobe Devanagari" panose="02040503050201020203" pitchFamily="18" charset="0"/>
              </a:rPr>
              <a:t>Abstract</a:t>
            </a:r>
          </a:p>
          <a:p>
            <a:r>
              <a:rPr lang="en-US" sz="3600" dirty="0" smtClean="0">
                <a:solidFill>
                  <a:schemeClr val="tx1"/>
                </a:solidFill>
                <a:cs typeface="Adobe Devanagari" panose="02040503050201020203" pitchFamily="18" charset="0"/>
              </a:rPr>
              <a:t>UNH Underwater Remotely Operated Vehicle (ROV) is an </a:t>
            </a:r>
            <a:r>
              <a:rPr lang="en-US" sz="3600" dirty="0">
                <a:solidFill>
                  <a:schemeClr val="tx1"/>
                </a:solidFill>
                <a:cs typeface="Adobe Devanagari" panose="02040503050201020203" pitchFamily="18" charset="0"/>
              </a:rPr>
              <a:t>interdisciplinary team </a:t>
            </a:r>
            <a:r>
              <a:rPr lang="en-US" sz="3600" dirty="0" smtClean="0">
                <a:solidFill>
                  <a:schemeClr val="tx1"/>
                </a:solidFill>
                <a:cs typeface="Adobe Devanagari" panose="02040503050201020203" pitchFamily="18" charset="0"/>
              </a:rPr>
              <a:t>devoted </a:t>
            </a:r>
            <a:r>
              <a:rPr lang="en-US" sz="3600" dirty="0">
                <a:solidFill>
                  <a:schemeClr val="tx1"/>
                </a:solidFill>
                <a:cs typeface="Adobe Devanagari" panose="02040503050201020203" pitchFamily="18" charset="0"/>
              </a:rPr>
              <a:t>to designing, building, testing, </a:t>
            </a:r>
            <a:r>
              <a:rPr lang="en-US" sz="3600" dirty="0" smtClean="0">
                <a:solidFill>
                  <a:schemeClr val="tx1"/>
                </a:solidFill>
                <a:cs typeface="Adobe Devanagari" panose="02040503050201020203" pitchFamily="18" charset="0"/>
              </a:rPr>
              <a:t>and competing with </a:t>
            </a:r>
            <a:r>
              <a:rPr lang="en-US" sz="3600" dirty="0">
                <a:solidFill>
                  <a:schemeClr val="tx1"/>
                </a:solidFill>
                <a:cs typeface="Adobe Devanagari" panose="02040503050201020203" pitchFamily="18" charset="0"/>
              </a:rPr>
              <a:t>an underwater </a:t>
            </a:r>
            <a:r>
              <a:rPr lang="en-US" sz="3600" dirty="0" smtClean="0">
                <a:solidFill>
                  <a:schemeClr val="tx1"/>
                </a:solidFill>
                <a:cs typeface="Adobe Devanagari" panose="02040503050201020203" pitchFamily="18" charset="0"/>
              </a:rPr>
              <a:t>ROV. UNH </a:t>
            </a:r>
            <a:r>
              <a:rPr lang="en-US" sz="3600" dirty="0">
                <a:solidFill>
                  <a:schemeClr val="tx1"/>
                </a:solidFill>
                <a:cs typeface="Adobe Devanagari" panose="02040503050201020203" pitchFamily="18" charset="0"/>
              </a:rPr>
              <a:t>ROV currently </a:t>
            </a:r>
            <a:r>
              <a:rPr lang="en-US" sz="3600" dirty="0" smtClean="0">
                <a:solidFill>
                  <a:schemeClr val="tx1"/>
                </a:solidFill>
                <a:cs typeface="Adobe Devanagari" panose="02040503050201020203" pitchFamily="18" charset="0"/>
              </a:rPr>
              <a:t>consists of students </a:t>
            </a:r>
            <a:r>
              <a:rPr lang="en-US" sz="3600" dirty="0">
                <a:solidFill>
                  <a:schemeClr val="tx1"/>
                </a:solidFill>
                <a:cs typeface="Adobe Devanagari" panose="02040503050201020203" pitchFamily="18" charset="0"/>
              </a:rPr>
              <a:t>studying </a:t>
            </a:r>
            <a:r>
              <a:rPr lang="en-US" sz="3600" dirty="0" smtClean="0">
                <a:solidFill>
                  <a:schemeClr val="tx1"/>
                </a:solidFill>
                <a:cs typeface="Adobe Devanagari" panose="02040503050201020203" pitchFamily="18" charset="0"/>
              </a:rPr>
              <a:t>mechanical engineering</a:t>
            </a:r>
            <a:r>
              <a:rPr lang="en-US" sz="3600" dirty="0">
                <a:solidFill>
                  <a:schemeClr val="tx1"/>
                </a:solidFill>
                <a:cs typeface="Adobe Devanagari" panose="02040503050201020203" pitchFamily="18" charset="0"/>
              </a:rPr>
              <a:t>, </a:t>
            </a:r>
            <a:r>
              <a:rPr lang="en-US" sz="3600" dirty="0" smtClean="0">
                <a:solidFill>
                  <a:schemeClr val="tx1"/>
                </a:solidFill>
                <a:cs typeface="Adobe Devanagari" panose="02040503050201020203" pitchFamily="18" charset="0"/>
              </a:rPr>
              <a:t>computer engineering, and </a:t>
            </a:r>
            <a:r>
              <a:rPr lang="en-US" sz="3600" dirty="0">
                <a:solidFill>
                  <a:schemeClr val="tx1"/>
                </a:solidFill>
                <a:cs typeface="Adobe Devanagari" panose="02040503050201020203" pitchFamily="18" charset="0"/>
              </a:rPr>
              <a:t>computer science. The team </a:t>
            </a:r>
            <a:r>
              <a:rPr lang="en-US" sz="3600" dirty="0" smtClean="0">
                <a:solidFill>
                  <a:schemeClr val="tx1"/>
                </a:solidFill>
                <a:cs typeface="Adobe Devanagari" panose="02040503050201020203" pitchFamily="18" charset="0"/>
              </a:rPr>
              <a:t>will </a:t>
            </a:r>
            <a:r>
              <a:rPr lang="en-US" sz="3600" dirty="0">
                <a:solidFill>
                  <a:schemeClr val="tx1"/>
                </a:solidFill>
                <a:cs typeface="Adobe Devanagari" panose="02040503050201020203" pitchFamily="18" charset="0"/>
              </a:rPr>
              <a:t>participate in an international and </a:t>
            </a:r>
            <a:r>
              <a:rPr lang="en-US" sz="3600" dirty="0" smtClean="0">
                <a:solidFill>
                  <a:schemeClr val="tx1"/>
                </a:solidFill>
                <a:cs typeface="Adobe Devanagari" panose="02040503050201020203" pitchFamily="18" charset="0"/>
              </a:rPr>
              <a:t>intercollegiate competition </a:t>
            </a:r>
            <a:r>
              <a:rPr lang="en-US" sz="3600" dirty="0">
                <a:solidFill>
                  <a:schemeClr val="tx1"/>
                </a:solidFill>
                <a:cs typeface="Adobe Devanagari" panose="02040503050201020203" pitchFamily="18" charset="0"/>
              </a:rPr>
              <a:t>in the </a:t>
            </a:r>
            <a:r>
              <a:rPr lang="en-US" sz="3600" dirty="0" smtClean="0">
                <a:solidFill>
                  <a:schemeClr val="tx1"/>
                </a:solidFill>
                <a:cs typeface="Adobe Devanagari" panose="02040503050201020203" pitchFamily="18" charset="0"/>
              </a:rPr>
              <a:t>spring </a:t>
            </a:r>
            <a:r>
              <a:rPr lang="en-US" sz="3600" dirty="0">
                <a:solidFill>
                  <a:schemeClr val="tx1"/>
                </a:solidFill>
                <a:cs typeface="Adobe Devanagari" panose="02040503050201020203" pitchFamily="18" charset="0"/>
              </a:rPr>
              <a:t>of 2014. The competition will </a:t>
            </a:r>
            <a:r>
              <a:rPr lang="en-US" sz="3600" dirty="0" smtClean="0">
                <a:solidFill>
                  <a:schemeClr val="tx1"/>
                </a:solidFill>
                <a:cs typeface="Adobe Devanagari" panose="02040503050201020203" pitchFamily="18" charset="0"/>
              </a:rPr>
              <a:t>be </a:t>
            </a:r>
            <a:r>
              <a:rPr lang="en-US" sz="3600" dirty="0">
                <a:solidFill>
                  <a:schemeClr val="tx1"/>
                </a:solidFill>
                <a:cs typeface="Adobe Devanagari" panose="02040503050201020203" pitchFamily="18" charset="0"/>
              </a:rPr>
              <a:t>held by the Marine Advanced </a:t>
            </a:r>
            <a:r>
              <a:rPr lang="en-US" sz="3600" dirty="0" smtClean="0">
                <a:solidFill>
                  <a:schemeClr val="tx1"/>
                </a:solidFill>
                <a:cs typeface="Adobe Devanagari" panose="02040503050201020203" pitchFamily="18" charset="0"/>
              </a:rPr>
              <a:t>Technology Education </a:t>
            </a:r>
            <a:r>
              <a:rPr lang="en-US" sz="3600" dirty="0">
                <a:solidFill>
                  <a:schemeClr val="tx1"/>
                </a:solidFill>
                <a:cs typeface="Adobe Devanagari" panose="02040503050201020203" pitchFamily="18" charset="0"/>
              </a:rPr>
              <a:t>(MATE) </a:t>
            </a:r>
            <a:r>
              <a:rPr lang="en-US" sz="3600" dirty="0" smtClean="0">
                <a:solidFill>
                  <a:schemeClr val="tx1"/>
                </a:solidFill>
                <a:cs typeface="Adobe Devanagari" panose="02040503050201020203" pitchFamily="18" charset="0"/>
              </a:rPr>
              <a:t>Center.</a:t>
            </a:r>
            <a:endParaRPr lang="en-US" sz="3600" dirty="0">
              <a:solidFill>
                <a:schemeClr val="tx1"/>
              </a:solidFill>
              <a:cs typeface="Adobe Devanagari" panose="02040503050201020203" pitchFamily="18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633" t="1019" r="16969" b="5766"/>
          <a:stretch/>
        </p:blipFill>
        <p:spPr>
          <a:xfrm>
            <a:off x="23317200" y="10972800"/>
            <a:ext cx="14325600" cy="115321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241000" y="23012400"/>
            <a:ext cx="15681716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/>
              <a:t>Design Goals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Maintain slight positive buoyancy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/>
              <a:t>Space </a:t>
            </a:r>
            <a:r>
              <a:rPr lang="en-US" sz="3600" dirty="0" smtClean="0"/>
              <a:t>and modularity to accommodate UUV research</a:t>
            </a:r>
            <a:endParaRPr lang="en-US" sz="36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/>
              <a:t>Symmetry to eliminate roll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/>
              <a:t>Waterproof housing of electronics and camera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/>
              <a:t>Safe mounting of tether on rear of </a:t>
            </a:r>
            <a:r>
              <a:rPr lang="en-US" sz="3600" dirty="0" smtClean="0"/>
              <a:t>ROV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/>
              <a:t>Pitch and Yaw control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/>
              <a:t>6 thrusters for 3 translational degrees of freedom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/>
              <a:t>Reversible thrusters to add power and ease of control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/>
              <a:t>Position around center of mass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accent1">
                  <a:lumMod val="50000"/>
                </a:schemeClr>
              </a:solidFill>
              <a:latin typeface="Adobe Garamond Pro" panose="02020502060506020403" pitchFamily="18" charset="0"/>
            </a:endParaRP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0142" y="29870400"/>
            <a:ext cx="3837432" cy="22463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569" y="29952696"/>
            <a:ext cx="4572000" cy="20817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164800" y="29870400"/>
            <a:ext cx="10526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Special thanks to Dr. Martin </a:t>
            </a:r>
            <a:r>
              <a:rPr lang="en-US" sz="3600" dirty="0" err="1" smtClean="0"/>
              <a:t>Renken</a:t>
            </a:r>
            <a:r>
              <a:rPr lang="en-US" sz="3600" dirty="0" smtClean="0"/>
              <a:t>, NAVSEA, NEEC, and the Link Foundation Ocean Engineering and Instrumentation Ph.D. Fellowship.</a:t>
            </a:r>
            <a:endParaRPr lang="en-US" sz="3600" dirty="0"/>
          </a:p>
        </p:txBody>
      </p:sp>
      <p:sp>
        <p:nvSpPr>
          <p:cNvPr id="58" name="TextBox 57"/>
          <p:cNvSpPr txBox="1"/>
          <p:nvPr/>
        </p:nvSpPr>
        <p:spPr>
          <a:xfrm>
            <a:off x="30480000" y="533400"/>
            <a:ext cx="1280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Faculty Advisor: Professor May-Win </a:t>
            </a:r>
            <a:r>
              <a:rPr lang="en-US" sz="3600" dirty="0" err="1" smtClean="0"/>
              <a:t>Thein</a:t>
            </a:r>
            <a:endParaRPr lang="en-US" sz="3600" dirty="0" smtClean="0"/>
          </a:p>
          <a:p>
            <a:r>
              <a:rPr lang="en-US" sz="3600" dirty="0" smtClean="0"/>
              <a:t>NAVSEA POC: Dr. Martin </a:t>
            </a:r>
            <a:r>
              <a:rPr lang="en-US" sz="3600" dirty="0" err="1" smtClean="0"/>
              <a:t>Renken</a:t>
            </a:r>
            <a:r>
              <a:rPr lang="en-US" sz="3600" dirty="0" smtClean="0"/>
              <a:t>, Keyport NUWC</a:t>
            </a:r>
            <a:endParaRPr lang="en-US" sz="3600" dirty="0" smtClean="0"/>
          </a:p>
          <a:p>
            <a:r>
              <a:rPr lang="en-US" sz="3600" dirty="0" smtClean="0"/>
              <a:t>Team Members: </a:t>
            </a:r>
            <a:r>
              <a:rPr lang="en-US" sz="3600" dirty="0" err="1" smtClean="0"/>
              <a:t>Firat</a:t>
            </a:r>
            <a:r>
              <a:rPr lang="en-US" sz="3600" dirty="0" smtClean="0"/>
              <a:t> </a:t>
            </a:r>
            <a:r>
              <a:rPr lang="en-US" sz="3600" dirty="0" err="1" smtClean="0"/>
              <a:t>Eren</a:t>
            </a:r>
            <a:r>
              <a:rPr lang="en-US" sz="3600" dirty="0" smtClean="0"/>
              <a:t>, </a:t>
            </a:r>
            <a:r>
              <a:rPr lang="en-US" sz="3600" dirty="0" smtClean="0">
                <a:cs typeface="Adobe Devanagari" panose="02040503050201020203" pitchFamily="18" charset="0"/>
              </a:rPr>
              <a:t>Chris Barr, Eric Boudreau, Ryan Cahill, Tyler </a:t>
            </a:r>
            <a:r>
              <a:rPr lang="en-US" sz="3600" dirty="0" err="1" smtClean="0">
                <a:cs typeface="Adobe Devanagari" panose="02040503050201020203" pitchFamily="18" charset="0"/>
              </a:rPr>
              <a:t>Fausnacht</a:t>
            </a:r>
            <a:r>
              <a:rPr lang="en-US" sz="3600" dirty="0" smtClean="0">
                <a:cs typeface="Adobe Devanagari" panose="02040503050201020203" pitchFamily="18" charset="0"/>
              </a:rPr>
              <a:t>, Nick Geist, Sean </a:t>
            </a:r>
            <a:r>
              <a:rPr lang="en-US" sz="3600" dirty="0" err="1" smtClean="0">
                <a:cs typeface="Adobe Devanagari" panose="02040503050201020203" pitchFamily="18" charset="0"/>
              </a:rPr>
              <a:t>Gribbin</a:t>
            </a:r>
            <a:r>
              <a:rPr lang="en-US" sz="3600" dirty="0" smtClean="0">
                <a:cs typeface="Adobe Devanagari" panose="02040503050201020203" pitchFamily="18" charset="0"/>
              </a:rPr>
              <a:t>, Alex </a:t>
            </a:r>
            <a:r>
              <a:rPr lang="en-US" sz="3600" dirty="0" err="1" smtClean="0">
                <a:cs typeface="Adobe Devanagari" panose="02040503050201020203" pitchFamily="18" charset="0"/>
              </a:rPr>
              <a:t>Leboeuf</a:t>
            </a:r>
            <a:r>
              <a:rPr lang="en-US" sz="3600" dirty="0" smtClean="0">
                <a:cs typeface="Adobe Devanagari" panose="02040503050201020203" pitchFamily="18" charset="0"/>
              </a:rPr>
              <a:t>, Sean Leighton, Matt Sweeney</a:t>
            </a:r>
            <a:endParaRPr lang="en-US" sz="3600" dirty="0"/>
          </a:p>
        </p:txBody>
      </p:sp>
      <p:pic>
        <p:nvPicPr>
          <p:cNvPr id="69" name="Picture 68" descr="link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9090600" y="24688800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890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6" grpId="0"/>
      <p:bldP spid="8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483</Words>
  <Application>Microsoft Office PowerPoint</Application>
  <PresentationFormat>Custom</PresentationFormat>
  <Paragraphs>78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University of New Hampshire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Firat Eren</dc:creator>
  <cp:lastModifiedBy>gislab</cp:lastModifiedBy>
  <cp:revision>27</cp:revision>
  <dcterms:created xsi:type="dcterms:W3CDTF">2014-05-13T18:00:02Z</dcterms:created>
  <dcterms:modified xsi:type="dcterms:W3CDTF">2014-05-16T17:29:59Z</dcterms:modified>
</cp:coreProperties>
</file>