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210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419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2629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6834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1043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5253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9462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3672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DD3"/>
    <a:srgbClr val="97F7DC"/>
    <a:srgbClr val="65DB45"/>
    <a:srgbClr val="FF3399"/>
    <a:srgbClr val="FF0066"/>
    <a:srgbClr val="AFEAFF"/>
    <a:srgbClr val="AA71D5"/>
    <a:srgbClr val="8BFFBF"/>
    <a:srgbClr val="FF69E2"/>
    <a:srgbClr val="B3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528" y="1290"/>
      </p:cViewPr>
      <p:guideLst>
        <p:guide orient="horz" pos="3408"/>
        <p:guide pos="19056"/>
        <p:guide pos="9216"/>
        <p:guide pos="26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%20Hadley\Desktop\Radiotracer%20Data\Radiotracer%20Ca%206-3-14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%20Hadley\Desktop\Radiotracer%20Data\Radiotracer%20results%201-29-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%20Hadley\Desktop\Radiotracer%20Data\radiotracer%20Mg%206-11-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%20Hadley\Desktop\Radiotracer%20Data\radiotracer%20Co%206-13-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%20Hadley\Desktop\Radiotracer%20Data\4-9-14%20Cd%20radiotrac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%20Hadley\Desktop\Radiotracer%20Data\radiotracer%20Ni%206-12-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%20Hadley\Desktop\Radiotracer%20Data\radiotracer%20Ca%205-6-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%20Hadley\Desktop\Radiotracer%20Data\radiotracer%20Mn%204-27-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%20Hadley\Desktop\Radiotracer%20Data\radiotracer%20Cu%204-27-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%20Hadley\Desktop\Radiotracer%20Data\radiotracer%20Cd%202-17-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Sheet1!$K$4</c:f>
              <c:strCache>
                <c:ptCount val="1"/>
                <c:pt idx="0">
                  <c:v>PDE6</c:v>
                </c:pt>
              </c:strCache>
            </c:strRef>
          </c:tx>
          <c:spPr>
            <a:ln w="12700">
              <a:solidFill>
                <a:srgbClr val="0070C0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Sheet1!$L$5:$L$11</c:f>
                <c:numCache>
                  <c:formatCode>General</c:formatCode>
                  <c:ptCount val="7"/>
                  <c:pt idx="0">
                    <c:v>0.70520203758519939</c:v>
                  </c:pt>
                  <c:pt idx="1">
                    <c:v>0.57903197386924543</c:v>
                  </c:pt>
                  <c:pt idx="2">
                    <c:v>0.67177007106189135</c:v>
                  </c:pt>
                  <c:pt idx="3">
                    <c:v>0.93339227963534532</c:v>
                  </c:pt>
                  <c:pt idx="4">
                    <c:v>0.31087294687366596</c:v>
                  </c:pt>
                  <c:pt idx="5">
                    <c:v>9.8334871082456241E-2</c:v>
                  </c:pt>
                  <c:pt idx="6">
                    <c:v>0.2550095340211524</c:v>
                  </c:pt>
                </c:numCache>
              </c:numRef>
            </c:plus>
            <c:minus>
              <c:numRef>
                <c:f>Sheet1!$L$5:$L$11</c:f>
                <c:numCache>
                  <c:formatCode>General</c:formatCode>
                  <c:ptCount val="7"/>
                  <c:pt idx="0">
                    <c:v>0.70520203758519939</c:v>
                  </c:pt>
                  <c:pt idx="1">
                    <c:v>0.57903197386924543</c:v>
                  </c:pt>
                  <c:pt idx="2">
                    <c:v>0.67177007106189135</c:v>
                  </c:pt>
                  <c:pt idx="3">
                    <c:v>0.93339227963534532</c:v>
                  </c:pt>
                  <c:pt idx="4">
                    <c:v>0.31087294687366596</c:v>
                  </c:pt>
                  <c:pt idx="5">
                    <c:v>9.8334871082456241E-2</c:v>
                  </c:pt>
                  <c:pt idx="6">
                    <c:v>0.2550095340211524</c:v>
                  </c:pt>
                </c:numCache>
              </c:numRef>
            </c:minus>
          </c:errBars>
          <c:xVal>
            <c:numRef>
              <c:f>Sheet1!$A$5:$A$11</c:f>
              <c:numCache>
                <c:formatCode>General</c:formatCode>
                <c:ptCount val="7"/>
                <c:pt idx="0">
                  <c:v>0</c:v>
                </c:pt>
                <c:pt idx="1">
                  <c:v>1.4013447586329428E-4</c:v>
                </c:pt>
                <c:pt idx="2">
                  <c:v>1.5667510701081479E-4</c:v>
                </c:pt>
                <c:pt idx="3">
                  <c:v>0.19999999999999996</c:v>
                </c:pt>
                <c:pt idx="4">
                  <c:v>0.59999999999999987</c:v>
                </c:pt>
                <c:pt idx="5">
                  <c:v>2</c:v>
                </c:pt>
                <c:pt idx="6">
                  <c:v>9.0000000000000018</c:v>
                </c:pt>
              </c:numCache>
            </c:numRef>
          </c:xVal>
          <c:yVal>
            <c:numRef>
              <c:f>Sheet1!$K$5:$K$11</c:f>
              <c:numCache>
                <c:formatCode>General</c:formatCode>
                <c:ptCount val="7"/>
                <c:pt idx="0">
                  <c:v>-1.7778748064938672</c:v>
                </c:pt>
                <c:pt idx="1">
                  <c:v>-1.7211130075814707</c:v>
                </c:pt>
                <c:pt idx="2">
                  <c:v>-1.1515103401738578</c:v>
                </c:pt>
                <c:pt idx="3">
                  <c:v>-0.49299408565871466</c:v>
                </c:pt>
                <c:pt idx="4">
                  <c:v>-2.4213075060533409E-2</c:v>
                </c:pt>
                <c:pt idx="5">
                  <c:v>1.0121859246616123</c:v>
                </c:pt>
                <c:pt idx="6">
                  <c:v>1.9850752193069501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Sheet1!$U$4</c:f>
              <c:strCache>
                <c:ptCount val="1"/>
                <c:pt idx="0">
                  <c:v>PDE5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rgbClr val="FF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Sheet1!$V$5:$V$11</c:f>
                <c:numCache>
                  <c:formatCode>General</c:formatCode>
                  <c:ptCount val="7"/>
                  <c:pt idx="0">
                    <c:v>0.13821057892742356</c:v>
                  </c:pt>
                  <c:pt idx="1">
                    <c:v>0.68040109374489477</c:v>
                  </c:pt>
                  <c:pt idx="2">
                    <c:v>0.17837080077065748</c:v>
                  </c:pt>
                  <c:pt idx="3">
                    <c:v>1.1798501599136166</c:v>
                  </c:pt>
                  <c:pt idx="4">
                    <c:v>0.82254454530719023</c:v>
                  </c:pt>
                  <c:pt idx="5">
                    <c:v>0.31607346047767548</c:v>
                  </c:pt>
                  <c:pt idx="6">
                    <c:v>1.1042013003629862</c:v>
                  </c:pt>
                </c:numCache>
              </c:numRef>
            </c:plus>
            <c:minus>
              <c:numRef>
                <c:f>Sheet1!$V$5:$V$11</c:f>
                <c:numCache>
                  <c:formatCode>General</c:formatCode>
                  <c:ptCount val="7"/>
                  <c:pt idx="0">
                    <c:v>0.13821057892742356</c:v>
                  </c:pt>
                  <c:pt idx="1">
                    <c:v>0.68040109374489477</c:v>
                  </c:pt>
                  <c:pt idx="2">
                    <c:v>0.17837080077065748</c:v>
                  </c:pt>
                  <c:pt idx="3">
                    <c:v>1.1798501599136166</c:v>
                  </c:pt>
                  <c:pt idx="4">
                    <c:v>0.82254454530719023</c:v>
                  </c:pt>
                  <c:pt idx="5">
                    <c:v>0.31607346047767548</c:v>
                  </c:pt>
                  <c:pt idx="6">
                    <c:v>1.1042013003629862</c:v>
                  </c:pt>
                </c:numCache>
              </c:numRef>
            </c:minus>
          </c:errBars>
          <c:xVal>
            <c:numRef>
              <c:f>Sheet1!$A$5:$A$11</c:f>
              <c:numCache>
                <c:formatCode>General</c:formatCode>
                <c:ptCount val="7"/>
                <c:pt idx="0">
                  <c:v>0</c:v>
                </c:pt>
                <c:pt idx="1">
                  <c:v>1.4013447586329428E-4</c:v>
                </c:pt>
                <c:pt idx="2">
                  <c:v>1.5667510701081479E-4</c:v>
                </c:pt>
                <c:pt idx="3">
                  <c:v>0.19999999999999996</c:v>
                </c:pt>
                <c:pt idx="4">
                  <c:v>0.59999999999999987</c:v>
                </c:pt>
                <c:pt idx="5">
                  <c:v>2</c:v>
                </c:pt>
                <c:pt idx="6">
                  <c:v>9.0000000000000018</c:v>
                </c:pt>
              </c:numCache>
            </c:numRef>
          </c:xVal>
          <c:yVal>
            <c:numRef>
              <c:f>Sheet1!$U$5:$U$11</c:f>
              <c:numCache>
                <c:formatCode>General</c:formatCode>
                <c:ptCount val="7"/>
                <c:pt idx="0">
                  <c:v>-1.8969555035128804</c:v>
                </c:pt>
                <c:pt idx="1">
                  <c:v>-2.3095701186837609</c:v>
                </c:pt>
                <c:pt idx="2">
                  <c:v>-2.0422339538760768</c:v>
                </c:pt>
                <c:pt idx="3">
                  <c:v>-0.60453300519985631</c:v>
                </c:pt>
                <c:pt idx="4">
                  <c:v>3.2131941412297067</c:v>
                </c:pt>
                <c:pt idx="5">
                  <c:v>6.5351486524034454</c:v>
                </c:pt>
                <c:pt idx="6">
                  <c:v>13.489064422657087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889344"/>
        <c:axId val="38903808"/>
      </c:scatterChart>
      <c:valAx>
        <c:axId val="38889344"/>
        <c:scaling>
          <c:orientation val="minMax"/>
          <c:max val="1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[Ca2+] mM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903808"/>
        <c:crosses val="autoZero"/>
        <c:crossBetween val="midCat"/>
      </c:valAx>
      <c:valAx>
        <c:axId val="3890380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of total hydrolysis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88934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Sheet1!$K$4</c:f>
              <c:strCache>
                <c:ptCount val="1"/>
                <c:pt idx="0">
                  <c:v>PDE6</c:v>
                </c:pt>
              </c:strCache>
            </c:strRef>
          </c:tx>
          <c:spPr>
            <a:ln w="12700">
              <a:solidFill>
                <a:srgbClr val="0070C0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rgbClr val="0070C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Sheet1!$L$5:$L$14</c:f>
                <c:numCache>
                  <c:formatCode>General</c:formatCode>
                  <c:ptCount val="10"/>
                  <c:pt idx="0">
                    <c:v>4.3910668510677482</c:v>
                  </c:pt>
                  <c:pt idx="1">
                    <c:v>8.6726937848394616</c:v>
                  </c:pt>
                  <c:pt idx="2">
                    <c:v>41.270526427672792</c:v>
                  </c:pt>
                  <c:pt idx="3">
                    <c:v>17.719998067137524</c:v>
                  </c:pt>
                  <c:pt idx="4">
                    <c:v>16.445731311579703</c:v>
                  </c:pt>
                  <c:pt idx="5">
                    <c:v>12.79746549779196</c:v>
                  </c:pt>
                  <c:pt idx="6">
                    <c:v>12.949101540163904</c:v>
                  </c:pt>
                  <c:pt idx="7">
                    <c:v>10.346166570775409</c:v>
                  </c:pt>
                  <c:pt idx="8">
                    <c:v>9.9590142710319718</c:v>
                  </c:pt>
                  <c:pt idx="9">
                    <c:v>1.2928074685842059</c:v>
                  </c:pt>
                </c:numCache>
              </c:numRef>
            </c:plus>
            <c:minus>
              <c:numRef>
                <c:f>Sheet1!$L$5:$L$14</c:f>
                <c:numCache>
                  <c:formatCode>General</c:formatCode>
                  <c:ptCount val="10"/>
                  <c:pt idx="0">
                    <c:v>4.3910668510677482</c:v>
                  </c:pt>
                  <c:pt idx="1">
                    <c:v>8.6726937848394616</c:v>
                  </c:pt>
                  <c:pt idx="2">
                    <c:v>41.270526427672792</c:v>
                  </c:pt>
                  <c:pt idx="3">
                    <c:v>17.719998067137524</c:v>
                  </c:pt>
                  <c:pt idx="4">
                    <c:v>16.445731311579703</c:v>
                  </c:pt>
                  <c:pt idx="5">
                    <c:v>12.79746549779196</c:v>
                  </c:pt>
                  <c:pt idx="6">
                    <c:v>12.949101540163904</c:v>
                  </c:pt>
                  <c:pt idx="7">
                    <c:v>10.346166570775409</c:v>
                  </c:pt>
                  <c:pt idx="8">
                    <c:v>9.9590142710319718</c:v>
                  </c:pt>
                  <c:pt idx="9">
                    <c:v>1.2928074685842059</c:v>
                  </c:pt>
                </c:numCache>
              </c:numRef>
            </c:minus>
          </c:errBars>
          <c:xVal>
            <c:numRef>
              <c:f>Sheet1!$A$5:$A$14</c:f>
              <c:numCache>
                <c:formatCode>General</c:formatCode>
                <c:ptCount val="10"/>
                <c:pt idx="0">
                  <c:v>0</c:v>
                </c:pt>
                <c:pt idx="1">
                  <c:v>1.6655013670424416E-6</c:v>
                </c:pt>
                <c:pt idx="2">
                  <c:v>3.9999999999999834E-2</c:v>
                </c:pt>
                <c:pt idx="3">
                  <c:v>9.9999999999999839E-2</c:v>
                </c:pt>
                <c:pt idx="4">
                  <c:v>0.19999999999999996</c:v>
                </c:pt>
                <c:pt idx="5">
                  <c:v>0.29999999999999982</c:v>
                </c:pt>
                <c:pt idx="6">
                  <c:v>0.39999999999999991</c:v>
                </c:pt>
                <c:pt idx="7">
                  <c:v>0.59999999999999987</c:v>
                </c:pt>
                <c:pt idx="8">
                  <c:v>1</c:v>
                </c:pt>
                <c:pt idx="9">
                  <c:v>4.5999999999999996</c:v>
                </c:pt>
              </c:numCache>
            </c:numRef>
          </c:xVal>
          <c:yVal>
            <c:numRef>
              <c:f>Sheet1!$K$5:$K$14</c:f>
              <c:numCache>
                <c:formatCode>General</c:formatCode>
                <c:ptCount val="10"/>
                <c:pt idx="0">
                  <c:v>7.2630111524163574</c:v>
                </c:pt>
                <c:pt idx="1">
                  <c:v>10.78531598513011</c:v>
                </c:pt>
                <c:pt idx="2">
                  <c:v>50.021375464684006</c:v>
                </c:pt>
                <c:pt idx="3">
                  <c:v>63.70864312267657</c:v>
                </c:pt>
                <c:pt idx="4">
                  <c:v>24.039033457249069</c:v>
                </c:pt>
                <c:pt idx="5">
                  <c:v>24.755111524163567</c:v>
                </c:pt>
                <c:pt idx="6">
                  <c:v>23.592936802973973</c:v>
                </c:pt>
                <c:pt idx="7">
                  <c:v>21.147304832713754</c:v>
                </c:pt>
                <c:pt idx="8">
                  <c:v>27.967472118959101</c:v>
                </c:pt>
                <c:pt idx="9">
                  <c:v>3.7820631970260234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Sheet1!$U$4</c:f>
              <c:strCache>
                <c:ptCount val="1"/>
                <c:pt idx="0">
                  <c:v>PDE5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rgbClr val="FF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Sheet1!$V$5:$V$14</c:f>
                <c:numCache>
                  <c:formatCode>General</c:formatCode>
                  <c:ptCount val="10"/>
                  <c:pt idx="0">
                    <c:v>0.61293165379321624</c:v>
                  </c:pt>
                  <c:pt idx="1">
                    <c:v>0.79589085643568414</c:v>
                  </c:pt>
                  <c:pt idx="2">
                    <c:v>1.5304823608505345</c:v>
                  </c:pt>
                  <c:pt idx="3">
                    <c:v>1.227121934311151</c:v>
                  </c:pt>
                  <c:pt idx="4">
                    <c:v>3.3355628289409633</c:v>
                  </c:pt>
                  <c:pt idx="5">
                    <c:v>1.1871734339672986</c:v>
                  </c:pt>
                  <c:pt idx="6">
                    <c:v>2.4233349877710384</c:v>
                  </c:pt>
                  <c:pt idx="7">
                    <c:v>0.75267483862002671</c:v>
                  </c:pt>
                  <c:pt idx="8">
                    <c:v>1.7889893721208492</c:v>
                  </c:pt>
                  <c:pt idx="9">
                    <c:v>0.99887916999155613</c:v>
                  </c:pt>
                </c:numCache>
              </c:numRef>
            </c:plus>
            <c:minus>
              <c:numRef>
                <c:f>Sheet1!$V$5:$V$14</c:f>
                <c:numCache>
                  <c:formatCode>General</c:formatCode>
                  <c:ptCount val="10"/>
                  <c:pt idx="0">
                    <c:v>0.61293165379321624</c:v>
                  </c:pt>
                  <c:pt idx="1">
                    <c:v>0.79589085643568414</c:v>
                  </c:pt>
                  <c:pt idx="2">
                    <c:v>1.5304823608505345</c:v>
                  </c:pt>
                  <c:pt idx="3">
                    <c:v>1.227121934311151</c:v>
                  </c:pt>
                  <c:pt idx="4">
                    <c:v>3.3355628289409633</c:v>
                  </c:pt>
                  <c:pt idx="5">
                    <c:v>1.1871734339672986</c:v>
                  </c:pt>
                  <c:pt idx="6">
                    <c:v>2.4233349877710384</c:v>
                  </c:pt>
                  <c:pt idx="7">
                    <c:v>0.75267483862002671</c:v>
                  </c:pt>
                  <c:pt idx="8">
                    <c:v>1.7889893721208492</c:v>
                  </c:pt>
                  <c:pt idx="9">
                    <c:v>0.99887916999155613</c:v>
                  </c:pt>
                </c:numCache>
              </c:numRef>
            </c:minus>
          </c:errBars>
          <c:xVal>
            <c:numRef>
              <c:f>Sheet1!$A$5:$A$14</c:f>
              <c:numCache>
                <c:formatCode>General</c:formatCode>
                <c:ptCount val="10"/>
                <c:pt idx="0">
                  <c:v>0</c:v>
                </c:pt>
                <c:pt idx="1">
                  <c:v>1.6655013670424416E-6</c:v>
                </c:pt>
                <c:pt idx="2">
                  <c:v>3.9999999999999834E-2</c:v>
                </c:pt>
                <c:pt idx="3">
                  <c:v>9.9999999999999839E-2</c:v>
                </c:pt>
                <c:pt idx="4">
                  <c:v>0.19999999999999996</c:v>
                </c:pt>
                <c:pt idx="5">
                  <c:v>0.29999999999999982</c:v>
                </c:pt>
                <c:pt idx="6">
                  <c:v>0.39999999999999991</c:v>
                </c:pt>
                <c:pt idx="7">
                  <c:v>0.59999999999999987</c:v>
                </c:pt>
                <c:pt idx="8">
                  <c:v>1</c:v>
                </c:pt>
                <c:pt idx="9">
                  <c:v>4.5999999999999996</c:v>
                </c:pt>
              </c:numCache>
            </c:numRef>
          </c:xVal>
          <c:yVal>
            <c:numRef>
              <c:f>Sheet1!$U$5:$U$14</c:f>
              <c:numCache>
                <c:formatCode>General</c:formatCode>
                <c:ptCount val="10"/>
                <c:pt idx="0">
                  <c:v>-0.24173538641173381</c:v>
                </c:pt>
                <c:pt idx="1">
                  <c:v>-6.2486316864919261E-2</c:v>
                </c:pt>
                <c:pt idx="2">
                  <c:v>4.5573961906151945</c:v>
                </c:pt>
                <c:pt idx="3">
                  <c:v>8.2760162008319327</c:v>
                </c:pt>
                <c:pt idx="4">
                  <c:v>9.2169597898270457</c:v>
                </c:pt>
                <c:pt idx="5">
                  <c:v>7.9562869444647157</c:v>
                </c:pt>
                <c:pt idx="6">
                  <c:v>8.9921002700138661</c:v>
                </c:pt>
                <c:pt idx="7">
                  <c:v>8.0940305042691367</c:v>
                </c:pt>
                <c:pt idx="8">
                  <c:v>4.9701707655257961</c:v>
                </c:pt>
                <c:pt idx="9">
                  <c:v>2.5145041231847043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950400"/>
        <c:axId val="38952320"/>
      </c:scatterChart>
      <c:valAx>
        <c:axId val="38950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[Zn2+] mM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952320"/>
        <c:crosses val="autoZero"/>
        <c:crossBetween val="midCat"/>
      </c:valAx>
      <c:valAx>
        <c:axId val="3895232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of total hydrolysis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950400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Sheet1!$K$4</c:f>
              <c:strCache>
                <c:ptCount val="1"/>
                <c:pt idx="0">
                  <c:v>PDE6</c:v>
                </c:pt>
              </c:strCache>
            </c:strRef>
          </c:tx>
          <c:spPr>
            <a:ln w="12700">
              <a:solidFill>
                <a:srgbClr val="0070C0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rgbClr val="0070C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Sheet1!$L$5:$L$11</c:f>
                <c:numCache>
                  <c:formatCode>General</c:formatCode>
                  <c:ptCount val="7"/>
                  <c:pt idx="0">
                    <c:v>1.2781504926747094</c:v>
                  </c:pt>
                  <c:pt idx="1">
                    <c:v>0.57986282006889456</c:v>
                  </c:pt>
                  <c:pt idx="2">
                    <c:v>0.15786964291718131</c:v>
                  </c:pt>
                  <c:pt idx="3">
                    <c:v>1.0029788665347352</c:v>
                  </c:pt>
                  <c:pt idx="4">
                    <c:v>36.829414646191935</c:v>
                  </c:pt>
                  <c:pt idx="5">
                    <c:v>4.5704414889365355</c:v>
                  </c:pt>
                  <c:pt idx="6">
                    <c:v>6.5542900784376661</c:v>
                  </c:pt>
                </c:numCache>
              </c:numRef>
            </c:plus>
            <c:minus>
              <c:numRef>
                <c:f>Sheet1!$L$5:$L$11</c:f>
                <c:numCache>
                  <c:formatCode>General</c:formatCode>
                  <c:ptCount val="7"/>
                  <c:pt idx="0">
                    <c:v>1.2781504926747094</c:v>
                  </c:pt>
                  <c:pt idx="1">
                    <c:v>0.57986282006889456</c:v>
                  </c:pt>
                  <c:pt idx="2">
                    <c:v>0.15786964291718131</c:v>
                  </c:pt>
                  <c:pt idx="3">
                    <c:v>1.0029788665347352</c:v>
                  </c:pt>
                  <c:pt idx="4">
                    <c:v>36.829414646191935</c:v>
                  </c:pt>
                  <c:pt idx="5">
                    <c:v>4.5704414889365355</c:v>
                  </c:pt>
                  <c:pt idx="6">
                    <c:v>6.5542900784376661</c:v>
                  </c:pt>
                </c:numCache>
              </c:numRef>
            </c:minus>
          </c:errBars>
          <c:xVal>
            <c:numRef>
              <c:f>Sheet1!$A$5:$A$11</c:f>
              <c:numCache>
                <c:formatCode>General</c:formatCode>
                <c:ptCount val="7"/>
                <c:pt idx="0">
                  <c:v>0</c:v>
                </c:pt>
                <c:pt idx="1">
                  <c:v>1.1927378287080255E-3</c:v>
                </c:pt>
                <c:pt idx="2">
                  <c:v>1.3335214321633228E-3</c:v>
                </c:pt>
                <c:pt idx="3">
                  <c:v>0.19999999999999996</c:v>
                </c:pt>
                <c:pt idx="4">
                  <c:v>0.59999999999999987</c:v>
                </c:pt>
                <c:pt idx="5">
                  <c:v>2</c:v>
                </c:pt>
                <c:pt idx="6">
                  <c:v>9.0000000000000018</c:v>
                </c:pt>
              </c:numCache>
            </c:numRef>
          </c:xVal>
          <c:yVal>
            <c:numRef>
              <c:f>Sheet1!$K$5:$K$11</c:f>
              <c:numCache>
                <c:formatCode>General</c:formatCode>
                <c:ptCount val="7"/>
                <c:pt idx="0">
                  <c:v>0.53869520781285485</c:v>
                </c:pt>
                <c:pt idx="1">
                  <c:v>0.15685328185328151</c:v>
                </c:pt>
                <c:pt idx="2">
                  <c:v>1.0089001816942986</c:v>
                </c:pt>
                <c:pt idx="3">
                  <c:v>0.97696173063820058</c:v>
                </c:pt>
                <c:pt idx="4">
                  <c:v>44.511909493527142</c:v>
                </c:pt>
                <c:pt idx="5">
                  <c:v>61.05176868044515</c:v>
                </c:pt>
                <c:pt idx="6">
                  <c:v>59.619506586418346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Sheet1!$U$4</c:f>
              <c:strCache>
                <c:ptCount val="1"/>
                <c:pt idx="0">
                  <c:v>PDE5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rgbClr val="FF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Sheet1!$V$5:$V$11</c:f>
                <c:numCache>
                  <c:formatCode>General</c:formatCode>
                  <c:ptCount val="7"/>
                  <c:pt idx="0">
                    <c:v>0.18637722256331657</c:v>
                  </c:pt>
                  <c:pt idx="1">
                    <c:v>0.1245047370242512</c:v>
                  </c:pt>
                  <c:pt idx="2">
                    <c:v>0.24669051590556496</c:v>
                  </c:pt>
                  <c:pt idx="3">
                    <c:v>0.23257976626884264</c:v>
                  </c:pt>
                  <c:pt idx="4">
                    <c:v>1.4247513534032967</c:v>
                  </c:pt>
                  <c:pt idx="5">
                    <c:v>2.3536098162597172</c:v>
                  </c:pt>
                  <c:pt idx="6">
                    <c:v>1.7505592437452204</c:v>
                  </c:pt>
                </c:numCache>
              </c:numRef>
            </c:plus>
            <c:minus>
              <c:numRef>
                <c:f>Sheet1!$V$5:$V$11</c:f>
                <c:numCache>
                  <c:formatCode>General</c:formatCode>
                  <c:ptCount val="7"/>
                  <c:pt idx="0">
                    <c:v>0.18637722256331657</c:v>
                  </c:pt>
                  <c:pt idx="1">
                    <c:v>0.1245047370242512</c:v>
                  </c:pt>
                  <c:pt idx="2">
                    <c:v>0.24669051590556496</c:v>
                  </c:pt>
                  <c:pt idx="3">
                    <c:v>0.23257976626884264</c:v>
                  </c:pt>
                  <c:pt idx="4">
                    <c:v>1.4247513534032967</c:v>
                  </c:pt>
                  <c:pt idx="5">
                    <c:v>2.3536098162597172</c:v>
                  </c:pt>
                  <c:pt idx="6">
                    <c:v>1.7505592437452204</c:v>
                  </c:pt>
                </c:numCache>
              </c:numRef>
            </c:minus>
          </c:errBars>
          <c:xVal>
            <c:numRef>
              <c:f>Sheet1!$A$5:$A$11</c:f>
              <c:numCache>
                <c:formatCode>General</c:formatCode>
                <c:ptCount val="7"/>
                <c:pt idx="0">
                  <c:v>0</c:v>
                </c:pt>
                <c:pt idx="1">
                  <c:v>1.1927378287080255E-3</c:v>
                </c:pt>
                <c:pt idx="2">
                  <c:v>1.3335214321633228E-3</c:v>
                </c:pt>
                <c:pt idx="3">
                  <c:v>0.19999999999999996</c:v>
                </c:pt>
                <c:pt idx="4">
                  <c:v>0.59999999999999987</c:v>
                </c:pt>
                <c:pt idx="5">
                  <c:v>2</c:v>
                </c:pt>
                <c:pt idx="6">
                  <c:v>9.0000000000000018</c:v>
                </c:pt>
              </c:numCache>
            </c:numRef>
          </c:xVal>
          <c:yVal>
            <c:numRef>
              <c:f>Sheet1!$U$5:$U$11</c:f>
              <c:numCache>
                <c:formatCode>General</c:formatCode>
                <c:ptCount val="7"/>
                <c:pt idx="0">
                  <c:v>-0.3173145931924905</c:v>
                </c:pt>
                <c:pt idx="1">
                  <c:v>-0.37487567898401042</c:v>
                </c:pt>
                <c:pt idx="2">
                  <c:v>-0.28853405029673102</c:v>
                </c:pt>
                <c:pt idx="3">
                  <c:v>-4.3352969678423309E-2</c:v>
                </c:pt>
                <c:pt idx="4">
                  <c:v>1.3548713801181089</c:v>
                </c:pt>
                <c:pt idx="5">
                  <c:v>14.800849572481429</c:v>
                </c:pt>
                <c:pt idx="6">
                  <c:v>27.337144022937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614144"/>
        <c:axId val="38616064"/>
      </c:scatterChart>
      <c:valAx>
        <c:axId val="38614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[Mg2+] mM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616064"/>
        <c:crosses val="autoZero"/>
        <c:crossBetween val="midCat"/>
      </c:valAx>
      <c:valAx>
        <c:axId val="3861606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of total hydrolysis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61414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Sheet1!$K$4</c:f>
              <c:strCache>
                <c:ptCount val="1"/>
                <c:pt idx="0">
                  <c:v>PDE6</c:v>
                </c:pt>
              </c:strCache>
            </c:strRef>
          </c:tx>
          <c:spPr>
            <a:ln w="12700">
              <a:solidFill>
                <a:srgbClr val="0070C0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rgbClr val="0070C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Sheet1!$L$5:$L$11</c:f>
                <c:numCache>
                  <c:formatCode>General</c:formatCode>
                  <c:ptCount val="7"/>
                  <c:pt idx="0">
                    <c:v>0.22138258138202846</c:v>
                  </c:pt>
                  <c:pt idx="1">
                    <c:v>2.6752220671213318</c:v>
                  </c:pt>
                  <c:pt idx="2">
                    <c:v>4.9228876280363227</c:v>
                  </c:pt>
                  <c:pt idx="3">
                    <c:v>2.8903562914373717</c:v>
                  </c:pt>
                  <c:pt idx="4">
                    <c:v>3.432698677256619</c:v>
                  </c:pt>
                  <c:pt idx="5">
                    <c:v>1.3909910028533348</c:v>
                  </c:pt>
                  <c:pt idx="6">
                    <c:v>3.9040891912104838</c:v>
                  </c:pt>
                </c:numCache>
              </c:numRef>
            </c:plus>
            <c:minus>
              <c:numRef>
                <c:f>Sheet1!$L$5:$L$11</c:f>
                <c:numCache>
                  <c:formatCode>General</c:formatCode>
                  <c:ptCount val="7"/>
                  <c:pt idx="0">
                    <c:v>0.22138258138202846</c:v>
                  </c:pt>
                  <c:pt idx="1">
                    <c:v>2.6752220671213318</c:v>
                  </c:pt>
                  <c:pt idx="2">
                    <c:v>4.9228876280363227</c:v>
                  </c:pt>
                  <c:pt idx="3">
                    <c:v>2.8903562914373717</c:v>
                  </c:pt>
                  <c:pt idx="4">
                    <c:v>3.432698677256619</c:v>
                  </c:pt>
                  <c:pt idx="5">
                    <c:v>1.3909910028533348</c:v>
                  </c:pt>
                  <c:pt idx="6">
                    <c:v>3.9040891912104838</c:v>
                  </c:pt>
                </c:numCache>
              </c:numRef>
            </c:minus>
          </c:errBars>
          <c:xVal>
            <c:numRef>
              <c:f>Sheet1!$A$5:$A$11</c:f>
              <c:numCache>
                <c:formatCode>General</c:formatCode>
                <c:ptCount val="7"/>
                <c:pt idx="0">
                  <c:v>0</c:v>
                </c:pt>
                <c:pt idx="1">
                  <c:v>1.7641885273275709E-7</c:v>
                </c:pt>
                <c:pt idx="2">
                  <c:v>1.972422736114847E-7</c:v>
                </c:pt>
                <c:pt idx="3">
                  <c:v>0.19999999999999996</c:v>
                </c:pt>
                <c:pt idx="4">
                  <c:v>0.59999999999999987</c:v>
                </c:pt>
                <c:pt idx="5">
                  <c:v>2</c:v>
                </c:pt>
                <c:pt idx="6">
                  <c:v>3</c:v>
                </c:pt>
              </c:numCache>
            </c:numRef>
          </c:xVal>
          <c:yVal>
            <c:numRef>
              <c:f>Sheet1!$K$5:$K$11</c:f>
              <c:numCache>
                <c:formatCode>General</c:formatCode>
                <c:ptCount val="7"/>
                <c:pt idx="0">
                  <c:v>-0.8609988002191501</c:v>
                </c:pt>
                <c:pt idx="1">
                  <c:v>10.30840609460931</c:v>
                </c:pt>
                <c:pt idx="2">
                  <c:v>92.186513908442151</c:v>
                </c:pt>
                <c:pt idx="3">
                  <c:v>94.347506467026847</c:v>
                </c:pt>
                <c:pt idx="4">
                  <c:v>89.742220496140604</c:v>
                </c:pt>
                <c:pt idx="5">
                  <c:v>90.784226696164168</c:v>
                </c:pt>
                <c:pt idx="6">
                  <c:v>94.586769121940733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Sheet1!$U$4</c:f>
              <c:strCache>
                <c:ptCount val="1"/>
                <c:pt idx="0">
                  <c:v>PDE5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rgbClr val="FF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Sheet1!$V$5:$V$11</c:f>
                <c:numCache>
                  <c:formatCode>General</c:formatCode>
                  <c:ptCount val="7"/>
                  <c:pt idx="0">
                    <c:v>0.54250388663055138</c:v>
                  </c:pt>
                  <c:pt idx="1">
                    <c:v>15.268379539112345</c:v>
                  </c:pt>
                  <c:pt idx="2">
                    <c:v>7.962639441033792</c:v>
                  </c:pt>
                  <c:pt idx="3">
                    <c:v>4.0398896958222341</c:v>
                  </c:pt>
                  <c:pt idx="4">
                    <c:v>1.5712183361184491</c:v>
                  </c:pt>
                  <c:pt idx="5">
                    <c:v>4.1097639553088285</c:v>
                  </c:pt>
                  <c:pt idx="6">
                    <c:v>2.6508785531773307</c:v>
                  </c:pt>
                </c:numCache>
              </c:numRef>
            </c:plus>
            <c:minus>
              <c:numRef>
                <c:f>Sheet1!$V$5:$V$11</c:f>
                <c:numCache>
                  <c:formatCode>General</c:formatCode>
                  <c:ptCount val="7"/>
                  <c:pt idx="0">
                    <c:v>0.54250388663055138</c:v>
                  </c:pt>
                  <c:pt idx="1">
                    <c:v>15.268379539112345</c:v>
                  </c:pt>
                  <c:pt idx="2">
                    <c:v>7.962639441033792</c:v>
                  </c:pt>
                  <c:pt idx="3">
                    <c:v>4.0398896958222341</c:v>
                  </c:pt>
                  <c:pt idx="4">
                    <c:v>1.5712183361184491</c:v>
                  </c:pt>
                  <c:pt idx="5">
                    <c:v>4.1097639553088285</c:v>
                  </c:pt>
                  <c:pt idx="6">
                    <c:v>2.6508785531773307</c:v>
                  </c:pt>
                </c:numCache>
              </c:numRef>
            </c:minus>
          </c:errBars>
          <c:xVal>
            <c:numRef>
              <c:f>Sheet1!$A$5:$A$11</c:f>
              <c:numCache>
                <c:formatCode>General</c:formatCode>
                <c:ptCount val="7"/>
                <c:pt idx="0">
                  <c:v>0</c:v>
                </c:pt>
                <c:pt idx="1">
                  <c:v>1.7641885273275709E-7</c:v>
                </c:pt>
                <c:pt idx="2">
                  <c:v>1.972422736114847E-7</c:v>
                </c:pt>
                <c:pt idx="3">
                  <c:v>0.19999999999999996</c:v>
                </c:pt>
                <c:pt idx="4">
                  <c:v>0.59999999999999987</c:v>
                </c:pt>
                <c:pt idx="5">
                  <c:v>2</c:v>
                </c:pt>
                <c:pt idx="6">
                  <c:v>3</c:v>
                </c:pt>
              </c:numCache>
            </c:numRef>
          </c:xVal>
          <c:yVal>
            <c:numRef>
              <c:f>Sheet1!$U$5:$U$11</c:f>
              <c:numCache>
                <c:formatCode>General</c:formatCode>
                <c:ptCount val="7"/>
                <c:pt idx="0">
                  <c:v>-0.8282885757397872</c:v>
                </c:pt>
                <c:pt idx="1">
                  <c:v>12.238323832023077</c:v>
                </c:pt>
                <c:pt idx="2">
                  <c:v>25.24155415746846</c:v>
                </c:pt>
                <c:pt idx="3">
                  <c:v>30.861312081129071</c:v>
                </c:pt>
                <c:pt idx="4">
                  <c:v>23.201443382874597</c:v>
                </c:pt>
                <c:pt idx="5">
                  <c:v>19.87100305746522</c:v>
                </c:pt>
                <c:pt idx="6">
                  <c:v>19.713628228074661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646144"/>
        <c:axId val="38648064"/>
      </c:scatterChart>
      <c:valAx>
        <c:axId val="38646144"/>
        <c:scaling>
          <c:orientation val="minMax"/>
          <c:max val="3.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[Co2+] mM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648064"/>
        <c:crosses val="autoZero"/>
        <c:crossBetween val="midCat"/>
      </c:valAx>
      <c:valAx>
        <c:axId val="3864806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of total hydrolysis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64614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Sheet1!$K$3</c:f>
              <c:strCache>
                <c:ptCount val="1"/>
                <c:pt idx="0">
                  <c:v>PDE6</c:v>
                </c:pt>
              </c:strCache>
            </c:strRef>
          </c:tx>
          <c:spPr>
            <a:ln w="12700">
              <a:solidFill>
                <a:srgbClr val="0070C0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rgbClr val="0070C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Sheet1!$L$4:$L$9</c:f>
                <c:numCache>
                  <c:formatCode>General</c:formatCode>
                  <c:ptCount val="6"/>
                  <c:pt idx="0">
                    <c:v>2.1849811839667934</c:v>
                  </c:pt>
                  <c:pt idx="1">
                    <c:v>0.49470318014962583</c:v>
                  </c:pt>
                  <c:pt idx="2">
                    <c:v>0.37210931644007211</c:v>
                  </c:pt>
                  <c:pt idx="3">
                    <c:v>1.0066872292650551</c:v>
                  </c:pt>
                  <c:pt idx="4">
                    <c:v>1.4900674236279967</c:v>
                  </c:pt>
                  <c:pt idx="5">
                    <c:v>0.38396750327229912</c:v>
                  </c:pt>
                </c:numCache>
              </c:numRef>
            </c:plus>
            <c:minus>
              <c:numRef>
                <c:f>Sheet1!$L$4:$L$9</c:f>
                <c:numCache>
                  <c:formatCode>General</c:formatCode>
                  <c:ptCount val="6"/>
                  <c:pt idx="0">
                    <c:v>2.1849811839667934</c:v>
                  </c:pt>
                  <c:pt idx="1">
                    <c:v>0.49470318014962583</c:v>
                  </c:pt>
                  <c:pt idx="2">
                    <c:v>0.37210931644007211</c:v>
                  </c:pt>
                  <c:pt idx="3">
                    <c:v>1.0066872292650551</c:v>
                  </c:pt>
                  <c:pt idx="4">
                    <c:v>1.4900674236279967</c:v>
                  </c:pt>
                  <c:pt idx="5">
                    <c:v>0.38396750327229912</c:v>
                  </c:pt>
                </c:numCache>
              </c:numRef>
            </c:minus>
          </c:errBars>
          <c:xVal>
            <c:numRef>
              <c:f>Sheet1!$A$4:$A$9</c:f>
              <c:numCache>
                <c:formatCode>General</c:formatCode>
                <c:ptCount val="6"/>
                <c:pt idx="0">
                  <c:v>1.9E-3</c:v>
                </c:pt>
                <c:pt idx="1">
                  <c:v>2.1999999999999999E-2</c:v>
                </c:pt>
                <c:pt idx="2">
                  <c:v>4.8000000000000001E-2</c:v>
                </c:pt>
                <c:pt idx="3">
                  <c:v>0.26400000000000001</c:v>
                </c:pt>
                <c:pt idx="4">
                  <c:v>0.52</c:v>
                </c:pt>
                <c:pt idx="5">
                  <c:v>3.8000000000000003</c:v>
                </c:pt>
              </c:numCache>
            </c:numRef>
          </c:xVal>
          <c:yVal>
            <c:numRef>
              <c:f>Sheet1!$K$4:$K$9</c:f>
              <c:numCache>
                <c:formatCode>General</c:formatCode>
                <c:ptCount val="6"/>
                <c:pt idx="0">
                  <c:v>14.789616506292791</c:v>
                </c:pt>
                <c:pt idx="1">
                  <c:v>2.4481059247360459</c:v>
                </c:pt>
                <c:pt idx="2">
                  <c:v>2.297999095460145</c:v>
                </c:pt>
                <c:pt idx="3">
                  <c:v>2.1884406044821509</c:v>
                </c:pt>
                <c:pt idx="4">
                  <c:v>2.8676252709720673</c:v>
                </c:pt>
                <c:pt idx="5">
                  <c:v>2.2960496561189001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680832"/>
        <c:axId val="38683008"/>
      </c:scatterChart>
      <c:valAx>
        <c:axId val="38680832"/>
        <c:scaling>
          <c:orientation val="minMax"/>
          <c:max val="4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[Cd2+] mM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683008"/>
        <c:crossesAt val="-0.5"/>
        <c:crossBetween val="midCat"/>
      </c:valAx>
      <c:valAx>
        <c:axId val="3868300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of total hydrolysis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680832"/>
        <c:crossesAt val="-0.5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Sheet1!$K$4</c:f>
              <c:strCache>
                <c:ptCount val="1"/>
                <c:pt idx="0">
                  <c:v>PDE6</c:v>
                </c:pt>
              </c:strCache>
            </c:strRef>
          </c:tx>
          <c:spPr>
            <a:ln w="12700">
              <a:solidFill>
                <a:srgbClr val="0070C0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rgbClr val="0070C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Sheet1!$L$5:$L$11</c:f>
                <c:numCache>
                  <c:formatCode>General</c:formatCode>
                  <c:ptCount val="7"/>
                  <c:pt idx="0">
                    <c:v>0.25048361444341705</c:v>
                  </c:pt>
                  <c:pt idx="1">
                    <c:v>0.31783792625319662</c:v>
                  </c:pt>
                  <c:pt idx="2">
                    <c:v>0.60914210711182815</c:v>
                  </c:pt>
                  <c:pt idx="3">
                    <c:v>1.208501463738437</c:v>
                  </c:pt>
                  <c:pt idx="4">
                    <c:v>4.7359537080997027</c:v>
                  </c:pt>
                  <c:pt idx="5">
                    <c:v>4.8525184038888307</c:v>
                  </c:pt>
                  <c:pt idx="6">
                    <c:v>5.1371625898506705</c:v>
                  </c:pt>
                </c:numCache>
              </c:numRef>
            </c:plus>
            <c:minus>
              <c:numRef>
                <c:f>Sheet1!$L$5:$L$11</c:f>
                <c:numCache>
                  <c:formatCode>General</c:formatCode>
                  <c:ptCount val="7"/>
                  <c:pt idx="0">
                    <c:v>0.25048361444341705</c:v>
                  </c:pt>
                  <c:pt idx="1">
                    <c:v>0.31783792625319662</c:v>
                  </c:pt>
                  <c:pt idx="2">
                    <c:v>0.60914210711182815</c:v>
                  </c:pt>
                  <c:pt idx="3">
                    <c:v>1.208501463738437</c:v>
                  </c:pt>
                  <c:pt idx="4">
                    <c:v>4.7359537080997027</c:v>
                  </c:pt>
                  <c:pt idx="5">
                    <c:v>4.8525184038888307</c:v>
                  </c:pt>
                  <c:pt idx="6">
                    <c:v>5.1371625898506705</c:v>
                  </c:pt>
                </c:numCache>
              </c:numRef>
            </c:minus>
          </c:errBars>
          <c:xVal>
            <c:numRef>
              <c:f>Sheet1!$A$5:$A$11</c:f>
              <c:numCache>
                <c:formatCode>General</c:formatCode>
                <c:ptCount val="7"/>
                <c:pt idx="0">
                  <c:v>0</c:v>
                </c:pt>
                <c:pt idx="1">
                  <c:v>1.8687232694867692E-8</c:v>
                </c:pt>
                <c:pt idx="2">
                  <c:v>2.0892961308540372E-8</c:v>
                </c:pt>
                <c:pt idx="3">
                  <c:v>0.19999999999999996</c:v>
                </c:pt>
                <c:pt idx="4">
                  <c:v>0.59999999999999987</c:v>
                </c:pt>
                <c:pt idx="5">
                  <c:v>2</c:v>
                </c:pt>
                <c:pt idx="6">
                  <c:v>3</c:v>
                </c:pt>
              </c:numCache>
            </c:numRef>
          </c:xVal>
          <c:yVal>
            <c:numRef>
              <c:f>Sheet1!$K$5:$K$11</c:f>
              <c:numCache>
                <c:formatCode>General</c:formatCode>
                <c:ptCount val="7"/>
                <c:pt idx="0">
                  <c:v>-2.6839271639079265</c:v>
                </c:pt>
                <c:pt idx="1">
                  <c:v>-2.6635538989753247</c:v>
                </c:pt>
                <c:pt idx="2">
                  <c:v>-2.7313534527674244</c:v>
                </c:pt>
                <c:pt idx="3">
                  <c:v>-1.5076216050124907</c:v>
                </c:pt>
                <c:pt idx="4">
                  <c:v>19.690593563384233</c:v>
                </c:pt>
                <c:pt idx="5">
                  <c:v>23.891493994896663</c:v>
                </c:pt>
                <c:pt idx="6">
                  <c:v>19.382656673747213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Sheet1!$U$4</c:f>
              <c:strCache>
                <c:ptCount val="1"/>
                <c:pt idx="0">
                  <c:v>PDE5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rgbClr val="FF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Sheet1!$V$5:$V$11</c:f>
                <c:numCache>
                  <c:formatCode>General</c:formatCode>
                  <c:ptCount val="7"/>
                  <c:pt idx="0">
                    <c:v>0.21379636856553422</c:v>
                  </c:pt>
                  <c:pt idx="1">
                    <c:v>0.13756214139080908</c:v>
                  </c:pt>
                  <c:pt idx="2">
                    <c:v>1.6620096105132198</c:v>
                  </c:pt>
                  <c:pt idx="3">
                    <c:v>0.13499201860797519</c:v>
                  </c:pt>
                  <c:pt idx="4">
                    <c:v>0.10189493676914585</c:v>
                  </c:pt>
                  <c:pt idx="5">
                    <c:v>0.27095134410698213</c:v>
                  </c:pt>
                  <c:pt idx="6">
                    <c:v>0.16436609563090415</c:v>
                  </c:pt>
                </c:numCache>
              </c:numRef>
            </c:plus>
            <c:minus>
              <c:numRef>
                <c:f>Sheet1!$V$5:$V$11</c:f>
                <c:numCache>
                  <c:formatCode>General</c:formatCode>
                  <c:ptCount val="7"/>
                  <c:pt idx="0">
                    <c:v>0.21379636856553422</c:v>
                  </c:pt>
                  <c:pt idx="1">
                    <c:v>0.13756214139080908</c:v>
                  </c:pt>
                  <c:pt idx="2">
                    <c:v>1.6620096105132198</c:v>
                  </c:pt>
                  <c:pt idx="3">
                    <c:v>0.13499201860797519</c:v>
                  </c:pt>
                  <c:pt idx="4">
                    <c:v>0.10189493676914585</c:v>
                  </c:pt>
                  <c:pt idx="5">
                    <c:v>0.27095134410698213</c:v>
                  </c:pt>
                  <c:pt idx="6">
                    <c:v>0.16436609563090415</c:v>
                  </c:pt>
                </c:numCache>
              </c:numRef>
            </c:minus>
          </c:errBars>
          <c:xVal>
            <c:numRef>
              <c:f>Sheet1!$A$5:$A$11</c:f>
              <c:numCache>
                <c:formatCode>General</c:formatCode>
                <c:ptCount val="7"/>
                <c:pt idx="0">
                  <c:v>0</c:v>
                </c:pt>
                <c:pt idx="1">
                  <c:v>1.8687232694867692E-8</c:v>
                </c:pt>
                <c:pt idx="2">
                  <c:v>2.0892961308540372E-8</c:v>
                </c:pt>
                <c:pt idx="3">
                  <c:v>0.19999999999999996</c:v>
                </c:pt>
                <c:pt idx="4">
                  <c:v>0.59999999999999987</c:v>
                </c:pt>
                <c:pt idx="5">
                  <c:v>2</c:v>
                </c:pt>
                <c:pt idx="6">
                  <c:v>3</c:v>
                </c:pt>
              </c:numCache>
            </c:numRef>
          </c:xVal>
          <c:yVal>
            <c:numRef>
              <c:f>Sheet1!$U$5:$U$11</c:f>
              <c:numCache>
                <c:formatCode>General</c:formatCode>
                <c:ptCount val="7"/>
                <c:pt idx="0">
                  <c:v>-2.5501461200072808</c:v>
                </c:pt>
                <c:pt idx="1">
                  <c:v>-2.6136765579552126</c:v>
                </c:pt>
                <c:pt idx="2">
                  <c:v>-1.8746630311230459</c:v>
                </c:pt>
                <c:pt idx="3">
                  <c:v>-2.4536485358809608</c:v>
                </c:pt>
                <c:pt idx="4">
                  <c:v>1.9464352556155764</c:v>
                </c:pt>
                <c:pt idx="5">
                  <c:v>3.1074969350856296</c:v>
                </c:pt>
                <c:pt idx="6">
                  <c:v>3.8678017438246703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696832"/>
        <c:axId val="38715392"/>
      </c:scatterChart>
      <c:valAx>
        <c:axId val="38696832"/>
        <c:scaling>
          <c:orientation val="minMax"/>
          <c:max val="3.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[Ni2+] mM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715392"/>
        <c:crosses val="autoZero"/>
        <c:crossBetween val="midCat"/>
      </c:valAx>
      <c:valAx>
        <c:axId val="387153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of total hydrolysis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69683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Sheet1!$K$4</c:f>
              <c:strCache>
                <c:ptCount val="1"/>
                <c:pt idx="0">
                  <c:v>PDE5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rgbClr val="FF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Sheet1!$L$5:$L$12</c:f>
                <c:numCache>
                  <c:formatCode>General</c:formatCode>
                  <c:ptCount val="8"/>
                  <c:pt idx="0">
                    <c:v>1.6012847250863291</c:v>
                  </c:pt>
                  <c:pt idx="1">
                    <c:v>0.80093470794544686</c:v>
                  </c:pt>
                  <c:pt idx="2">
                    <c:v>0.47103478828247664</c:v>
                  </c:pt>
                  <c:pt idx="3">
                    <c:v>2.6035263533362754</c:v>
                  </c:pt>
                  <c:pt idx="4">
                    <c:v>2.4952439164044238</c:v>
                  </c:pt>
                  <c:pt idx="5">
                    <c:v>2.5146206841965313</c:v>
                  </c:pt>
                  <c:pt idx="6">
                    <c:v>2.3708164152736138</c:v>
                  </c:pt>
                  <c:pt idx="7">
                    <c:v>2.933769196341661</c:v>
                  </c:pt>
                </c:numCache>
              </c:numRef>
            </c:plus>
            <c:minus>
              <c:numRef>
                <c:f>Sheet1!$L$5:$L$12</c:f>
                <c:numCache>
                  <c:formatCode>General</c:formatCode>
                  <c:ptCount val="8"/>
                  <c:pt idx="0">
                    <c:v>1.6012847250863291</c:v>
                  </c:pt>
                  <c:pt idx="1">
                    <c:v>0.80093470794544686</c:v>
                  </c:pt>
                  <c:pt idx="2">
                    <c:v>0.47103478828247664</c:v>
                  </c:pt>
                  <c:pt idx="3">
                    <c:v>2.6035263533362754</c:v>
                  </c:pt>
                  <c:pt idx="4">
                    <c:v>2.4952439164044238</c:v>
                  </c:pt>
                  <c:pt idx="5">
                    <c:v>2.5146206841965313</c:v>
                  </c:pt>
                  <c:pt idx="6">
                    <c:v>2.3708164152736138</c:v>
                  </c:pt>
                  <c:pt idx="7">
                    <c:v>2.933769196341661</c:v>
                  </c:pt>
                </c:numCache>
              </c:numRef>
            </c:minus>
          </c:errBars>
          <c:xVal>
            <c:numRef>
              <c:f>Sheet1!$A$5:$A$12</c:f>
              <c:numCache>
                <c:formatCode>General</c:formatCode>
                <c:ptCount val="8"/>
                <c:pt idx="0">
                  <c:v>0</c:v>
                </c:pt>
                <c:pt idx="1">
                  <c:v>0.01</c:v>
                </c:pt>
                <c:pt idx="2">
                  <c:v>0.03</c:v>
                </c:pt>
                <c:pt idx="3">
                  <c:v>0.1</c:v>
                </c:pt>
                <c:pt idx="4">
                  <c:v>0.3</c:v>
                </c:pt>
                <c:pt idx="5">
                  <c:v>1</c:v>
                </c:pt>
                <c:pt idx="6">
                  <c:v>3</c:v>
                </c:pt>
                <c:pt idx="7">
                  <c:v>10</c:v>
                </c:pt>
              </c:numCache>
            </c:numRef>
          </c:xVal>
          <c:yVal>
            <c:numRef>
              <c:f>Sheet1!$K$5:$K$12</c:f>
              <c:numCache>
                <c:formatCode>General</c:formatCode>
                <c:ptCount val="8"/>
                <c:pt idx="0">
                  <c:v>12.388444199098352</c:v>
                </c:pt>
                <c:pt idx="1">
                  <c:v>11.869767227895846</c:v>
                </c:pt>
                <c:pt idx="2">
                  <c:v>11.439644861532798</c:v>
                </c:pt>
                <c:pt idx="3">
                  <c:v>11.420093844879933</c:v>
                </c:pt>
                <c:pt idx="4">
                  <c:v>14.266491857576588</c:v>
                </c:pt>
                <c:pt idx="5">
                  <c:v>13.441898978746888</c:v>
                </c:pt>
                <c:pt idx="6">
                  <c:v>14.64256141319348</c:v>
                </c:pt>
                <c:pt idx="7">
                  <c:v>19.360106725549731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Sheet1!$U$4</c:f>
              <c:strCache>
                <c:ptCount val="1"/>
                <c:pt idx="0">
                  <c:v>PDE6</c:v>
                </c:pt>
              </c:strCache>
            </c:strRef>
          </c:tx>
          <c:spPr>
            <a:ln w="12700">
              <a:solidFill>
                <a:srgbClr val="0070C0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rgbClr val="0070C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Sheet1!$V$5:$V$12</c:f>
                <c:numCache>
                  <c:formatCode>General</c:formatCode>
                  <c:ptCount val="8"/>
                  <c:pt idx="0">
                    <c:v>2.9397853763525825</c:v>
                  </c:pt>
                  <c:pt idx="1">
                    <c:v>0.52491230059838667</c:v>
                  </c:pt>
                  <c:pt idx="2">
                    <c:v>0.82258865717712815</c:v>
                  </c:pt>
                  <c:pt idx="3">
                    <c:v>0.64258264904567974</c:v>
                  </c:pt>
                  <c:pt idx="4">
                    <c:v>0.99841657691923169</c:v>
                  </c:pt>
                  <c:pt idx="5">
                    <c:v>0.19255929131595081</c:v>
                  </c:pt>
                  <c:pt idx="6">
                    <c:v>0.53039929773387928</c:v>
                  </c:pt>
                  <c:pt idx="7">
                    <c:v>1.073510757741662</c:v>
                  </c:pt>
                </c:numCache>
              </c:numRef>
            </c:plus>
            <c:minus>
              <c:numRef>
                <c:f>Sheet1!$V$5:$V$12</c:f>
                <c:numCache>
                  <c:formatCode>General</c:formatCode>
                  <c:ptCount val="8"/>
                  <c:pt idx="0">
                    <c:v>2.9397853763525825</c:v>
                  </c:pt>
                  <c:pt idx="1">
                    <c:v>0.52491230059838667</c:v>
                  </c:pt>
                  <c:pt idx="2">
                    <c:v>0.82258865717712815</c:v>
                  </c:pt>
                  <c:pt idx="3">
                    <c:v>0.64258264904567974</c:v>
                  </c:pt>
                  <c:pt idx="4">
                    <c:v>0.99841657691923169</c:v>
                  </c:pt>
                  <c:pt idx="5">
                    <c:v>0.19255929131595081</c:v>
                  </c:pt>
                  <c:pt idx="6">
                    <c:v>0.53039929773387928</c:v>
                  </c:pt>
                  <c:pt idx="7">
                    <c:v>1.073510757741662</c:v>
                  </c:pt>
                </c:numCache>
              </c:numRef>
            </c:minus>
          </c:errBars>
          <c:xVal>
            <c:numRef>
              <c:f>Sheet1!$A$5:$A$12</c:f>
              <c:numCache>
                <c:formatCode>General</c:formatCode>
                <c:ptCount val="8"/>
                <c:pt idx="0">
                  <c:v>0</c:v>
                </c:pt>
                <c:pt idx="1">
                  <c:v>0.01</c:v>
                </c:pt>
                <c:pt idx="2">
                  <c:v>0.03</c:v>
                </c:pt>
                <c:pt idx="3">
                  <c:v>0.1</c:v>
                </c:pt>
                <c:pt idx="4">
                  <c:v>0.3</c:v>
                </c:pt>
                <c:pt idx="5">
                  <c:v>1</c:v>
                </c:pt>
                <c:pt idx="6">
                  <c:v>3</c:v>
                </c:pt>
                <c:pt idx="7">
                  <c:v>10</c:v>
                </c:pt>
              </c:numCache>
            </c:numRef>
          </c:xVal>
          <c:yVal>
            <c:numRef>
              <c:f>Sheet1!$U$5:$U$12</c:f>
              <c:numCache>
                <c:formatCode>General</c:formatCode>
                <c:ptCount val="8"/>
                <c:pt idx="0">
                  <c:v>12.109368909585111</c:v>
                </c:pt>
                <c:pt idx="1">
                  <c:v>10.089494992542084</c:v>
                </c:pt>
                <c:pt idx="2">
                  <c:v>9.6750219579758134</c:v>
                </c:pt>
                <c:pt idx="3">
                  <c:v>8.6756092363821598</c:v>
                </c:pt>
                <c:pt idx="4">
                  <c:v>10.047657902532576</c:v>
                </c:pt>
                <c:pt idx="5">
                  <c:v>9.4557020575532835</c:v>
                </c:pt>
                <c:pt idx="6">
                  <c:v>8.1761627332872493</c:v>
                </c:pt>
                <c:pt idx="7">
                  <c:v>4.555825230103995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741120"/>
        <c:axId val="38743040"/>
      </c:scatterChart>
      <c:valAx>
        <c:axId val="38741120"/>
        <c:scaling>
          <c:orientation val="minMax"/>
          <c:max val="1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[Ca2+] mM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743040"/>
        <c:crosses val="autoZero"/>
        <c:crossBetween val="midCat"/>
      </c:valAx>
      <c:valAx>
        <c:axId val="387430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of total hydrolysis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741120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Sheet1!$K$4</c:f>
              <c:strCache>
                <c:ptCount val="1"/>
                <c:pt idx="0">
                  <c:v>PDE5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rgbClr val="FF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Sheet1!$L$5:$L$11</c:f>
                <c:numCache>
                  <c:formatCode>General</c:formatCode>
                  <c:ptCount val="7"/>
                  <c:pt idx="0">
                    <c:v>1.6451890931665281</c:v>
                  </c:pt>
                  <c:pt idx="1">
                    <c:v>2.1887994795829298</c:v>
                  </c:pt>
                  <c:pt idx="2">
                    <c:v>1.6312076602548546</c:v>
                  </c:pt>
                  <c:pt idx="3">
                    <c:v>1.2766231197440236</c:v>
                  </c:pt>
                  <c:pt idx="4">
                    <c:v>0.50005260304358012</c:v>
                  </c:pt>
                  <c:pt idx="5">
                    <c:v>0.77070583364950829</c:v>
                  </c:pt>
                  <c:pt idx="6">
                    <c:v>0.3832978164411906</c:v>
                  </c:pt>
                </c:numCache>
              </c:numRef>
            </c:plus>
            <c:minus>
              <c:numRef>
                <c:f>Sheet1!$L$5:$L$11</c:f>
                <c:numCache>
                  <c:formatCode>General</c:formatCode>
                  <c:ptCount val="7"/>
                  <c:pt idx="0">
                    <c:v>1.6451890931665281</c:v>
                  </c:pt>
                  <c:pt idx="1">
                    <c:v>2.1887994795829298</c:v>
                  </c:pt>
                  <c:pt idx="2">
                    <c:v>1.6312076602548546</c:v>
                  </c:pt>
                  <c:pt idx="3">
                    <c:v>1.2766231197440236</c:v>
                  </c:pt>
                  <c:pt idx="4">
                    <c:v>0.50005260304358012</c:v>
                  </c:pt>
                  <c:pt idx="5">
                    <c:v>0.77070583364950829</c:v>
                  </c:pt>
                  <c:pt idx="6">
                    <c:v>0.3832978164411906</c:v>
                  </c:pt>
                </c:numCache>
              </c:numRef>
            </c:minus>
          </c:errBars>
          <c:xVal>
            <c:numRef>
              <c:f>Sheet1!$A$5:$A$11</c:f>
              <c:numCache>
                <c:formatCode>General</c:formatCode>
                <c:ptCount val="7"/>
                <c:pt idx="0">
                  <c:v>5</c:v>
                </c:pt>
                <c:pt idx="1">
                  <c:v>1</c:v>
                </c:pt>
                <c:pt idx="2">
                  <c:v>0.5</c:v>
                </c:pt>
                <c:pt idx="3">
                  <c:v>0.1</c:v>
                </c:pt>
                <c:pt idx="4">
                  <c:v>0.05</c:v>
                </c:pt>
                <c:pt idx="5">
                  <c:v>5.0000000000000001E-3</c:v>
                </c:pt>
                <c:pt idx="6">
                  <c:v>5.0000000000000001E-4</c:v>
                </c:pt>
              </c:numCache>
            </c:numRef>
          </c:xVal>
          <c:yVal>
            <c:numRef>
              <c:f>Sheet1!$K$5:$K$11</c:f>
              <c:numCache>
                <c:formatCode>General</c:formatCode>
                <c:ptCount val="7"/>
                <c:pt idx="0">
                  <c:v>32.802899551259927</c:v>
                </c:pt>
                <c:pt idx="1">
                  <c:v>27.898688298239556</c:v>
                </c:pt>
                <c:pt idx="2">
                  <c:v>27.705384880911293</c:v>
                </c:pt>
                <c:pt idx="3">
                  <c:v>19.555143251639631</c:v>
                </c:pt>
                <c:pt idx="4">
                  <c:v>14.404556437694168</c:v>
                </c:pt>
                <c:pt idx="5">
                  <c:v>5.3033310321021752</c:v>
                </c:pt>
                <c:pt idx="6">
                  <c:v>2.8499309630652414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Sheet1!$U$4</c:f>
              <c:strCache>
                <c:ptCount val="1"/>
                <c:pt idx="0">
                  <c:v>PDE6</c:v>
                </c:pt>
              </c:strCache>
            </c:strRef>
          </c:tx>
          <c:spPr>
            <a:ln w="12700">
              <a:solidFill>
                <a:srgbClr val="0070C0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rgbClr val="0070C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Sheet1!$V$5:$V$11</c:f>
                <c:numCache>
                  <c:formatCode>General</c:formatCode>
                  <c:ptCount val="7"/>
                  <c:pt idx="0">
                    <c:v>3.5068443731180667</c:v>
                  </c:pt>
                  <c:pt idx="1">
                    <c:v>6.2947835051011802</c:v>
                  </c:pt>
                  <c:pt idx="2">
                    <c:v>4.2206919832447367</c:v>
                  </c:pt>
                  <c:pt idx="3">
                    <c:v>7.0925174887349076</c:v>
                  </c:pt>
                  <c:pt idx="4">
                    <c:v>4.4540498339913182</c:v>
                  </c:pt>
                  <c:pt idx="5">
                    <c:v>3.0320216503977369</c:v>
                  </c:pt>
                  <c:pt idx="6">
                    <c:v>2.6100305750061406</c:v>
                  </c:pt>
                </c:numCache>
              </c:numRef>
            </c:plus>
            <c:minus>
              <c:numRef>
                <c:f>Sheet1!$V$5:$V$11</c:f>
                <c:numCache>
                  <c:formatCode>General</c:formatCode>
                  <c:ptCount val="7"/>
                  <c:pt idx="0">
                    <c:v>3.5068443731180667</c:v>
                  </c:pt>
                  <c:pt idx="1">
                    <c:v>6.2947835051011802</c:v>
                  </c:pt>
                  <c:pt idx="2">
                    <c:v>4.2206919832447367</c:v>
                  </c:pt>
                  <c:pt idx="3">
                    <c:v>7.0925174887349076</c:v>
                  </c:pt>
                  <c:pt idx="4">
                    <c:v>4.4540498339913182</c:v>
                  </c:pt>
                  <c:pt idx="5">
                    <c:v>3.0320216503977369</c:v>
                  </c:pt>
                  <c:pt idx="6">
                    <c:v>2.6100305750061406</c:v>
                  </c:pt>
                </c:numCache>
              </c:numRef>
            </c:minus>
          </c:errBars>
          <c:xVal>
            <c:numRef>
              <c:f>Sheet1!$A$5:$A$11</c:f>
              <c:numCache>
                <c:formatCode>General</c:formatCode>
                <c:ptCount val="7"/>
                <c:pt idx="0">
                  <c:v>5</c:v>
                </c:pt>
                <c:pt idx="1">
                  <c:v>1</c:v>
                </c:pt>
                <c:pt idx="2">
                  <c:v>0.5</c:v>
                </c:pt>
                <c:pt idx="3">
                  <c:v>0.1</c:v>
                </c:pt>
                <c:pt idx="4">
                  <c:v>0.05</c:v>
                </c:pt>
                <c:pt idx="5">
                  <c:v>5.0000000000000001E-3</c:v>
                </c:pt>
                <c:pt idx="6">
                  <c:v>5.0000000000000001E-4</c:v>
                </c:pt>
              </c:numCache>
            </c:numRef>
          </c:xVal>
          <c:yVal>
            <c:numRef>
              <c:f>Sheet1!$U$5:$U$11</c:f>
              <c:numCache>
                <c:formatCode>General</c:formatCode>
                <c:ptCount val="7"/>
                <c:pt idx="0">
                  <c:v>47.102174663444949</c:v>
                </c:pt>
                <c:pt idx="1">
                  <c:v>42.889195719710052</c:v>
                </c:pt>
                <c:pt idx="2">
                  <c:v>47.713583016914058</c:v>
                </c:pt>
                <c:pt idx="3">
                  <c:v>48.282706247842597</c:v>
                </c:pt>
                <c:pt idx="4">
                  <c:v>48.181308249913712</c:v>
                </c:pt>
                <c:pt idx="5">
                  <c:v>20.348205039696239</c:v>
                </c:pt>
                <c:pt idx="6">
                  <c:v>12.756731101139113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781312"/>
        <c:axId val="38783232"/>
      </c:scatterChart>
      <c:valAx>
        <c:axId val="38781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[Mn2+] mM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783232"/>
        <c:crosses val="autoZero"/>
        <c:crossBetween val="midCat"/>
      </c:valAx>
      <c:valAx>
        <c:axId val="3878323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of total hydrolysis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78131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Sheet1!$K$4</c:f>
              <c:strCache>
                <c:ptCount val="1"/>
                <c:pt idx="0">
                  <c:v>PDE5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rgbClr val="FF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Sheet1!$L$5:$L$11</c:f>
                <c:numCache>
                  <c:formatCode>General</c:formatCode>
                  <c:ptCount val="7"/>
                  <c:pt idx="0">
                    <c:v>3.7434537843879824E-2</c:v>
                  </c:pt>
                  <c:pt idx="1">
                    <c:v>0.40363435751419535</c:v>
                  </c:pt>
                  <c:pt idx="2">
                    <c:v>0.37467869434395595</c:v>
                  </c:pt>
                  <c:pt idx="3">
                    <c:v>0.40450655845279854</c:v>
                  </c:pt>
                  <c:pt idx="4">
                    <c:v>0.69592549736318354</c:v>
                  </c:pt>
                  <c:pt idx="5">
                    <c:v>1.3843306854182946</c:v>
                  </c:pt>
                  <c:pt idx="6">
                    <c:v>4.2886497143207674</c:v>
                  </c:pt>
                </c:numCache>
              </c:numRef>
            </c:plus>
            <c:minus>
              <c:numRef>
                <c:f>Sheet1!$L$5:$L$11</c:f>
                <c:numCache>
                  <c:formatCode>General</c:formatCode>
                  <c:ptCount val="7"/>
                  <c:pt idx="0">
                    <c:v>3.7434537843879824E-2</c:v>
                  </c:pt>
                  <c:pt idx="1">
                    <c:v>0.40363435751419535</c:v>
                  </c:pt>
                  <c:pt idx="2">
                    <c:v>0.37467869434395595</c:v>
                  </c:pt>
                  <c:pt idx="3">
                    <c:v>0.40450655845279854</c:v>
                  </c:pt>
                  <c:pt idx="4">
                    <c:v>0.69592549736318354</c:v>
                  </c:pt>
                  <c:pt idx="5">
                    <c:v>1.3843306854182946</c:v>
                  </c:pt>
                  <c:pt idx="6">
                    <c:v>4.2886497143207674</c:v>
                  </c:pt>
                </c:numCache>
              </c:numRef>
            </c:minus>
          </c:errBars>
          <c:xVal>
            <c:numRef>
              <c:f>Sheet1!$A$5:$A$11</c:f>
              <c:numCache>
                <c:formatCode>General</c:formatCode>
                <c:ptCount val="7"/>
                <c:pt idx="0">
                  <c:v>5</c:v>
                </c:pt>
                <c:pt idx="1">
                  <c:v>1</c:v>
                </c:pt>
                <c:pt idx="2">
                  <c:v>0.5</c:v>
                </c:pt>
                <c:pt idx="3">
                  <c:v>0.1</c:v>
                </c:pt>
                <c:pt idx="4">
                  <c:v>0.05</c:v>
                </c:pt>
                <c:pt idx="5">
                  <c:v>5.0000000000000001E-3</c:v>
                </c:pt>
                <c:pt idx="6">
                  <c:v>5.0000000000000001E-4</c:v>
                </c:pt>
              </c:numCache>
            </c:numRef>
          </c:xVal>
          <c:yVal>
            <c:numRef>
              <c:f>Sheet1!$K$5:$K$11</c:f>
              <c:numCache>
                <c:formatCode>General</c:formatCode>
                <c:ptCount val="7"/>
                <c:pt idx="0">
                  <c:v>-1.2724370037970303</c:v>
                </c:pt>
                <c:pt idx="1">
                  <c:v>-0.62780462547462901</c:v>
                </c:pt>
                <c:pt idx="2">
                  <c:v>0.23904038660683627</c:v>
                </c:pt>
                <c:pt idx="3">
                  <c:v>5.2209181912323877E-2</c:v>
                </c:pt>
                <c:pt idx="4">
                  <c:v>-0.32145322747669847</c:v>
                </c:pt>
                <c:pt idx="5">
                  <c:v>3.8052295478080791</c:v>
                </c:pt>
                <c:pt idx="6">
                  <c:v>9.0593717638936848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Sheet1!$U$4</c:f>
              <c:strCache>
                <c:ptCount val="1"/>
                <c:pt idx="0">
                  <c:v>PDE6</c:v>
                </c:pt>
              </c:strCache>
            </c:strRef>
          </c:tx>
          <c:spPr>
            <a:ln w="12700">
              <a:solidFill>
                <a:srgbClr val="0070C0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rgbClr val="0070C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Sheet1!$V$5:$V$11</c:f>
                <c:numCache>
                  <c:formatCode>General</c:formatCode>
                  <c:ptCount val="7"/>
                  <c:pt idx="0">
                    <c:v>0.53576213605590839</c:v>
                  </c:pt>
                  <c:pt idx="1">
                    <c:v>0.3304895394342664</c:v>
                  </c:pt>
                  <c:pt idx="2">
                    <c:v>0.16246328079696584</c:v>
                  </c:pt>
                  <c:pt idx="3">
                    <c:v>0.8959814753616081</c:v>
                  </c:pt>
                  <c:pt idx="4">
                    <c:v>0.47028423012771614</c:v>
                  </c:pt>
                  <c:pt idx="5">
                    <c:v>2.0403342112775418</c:v>
                  </c:pt>
                  <c:pt idx="6">
                    <c:v>3.4588270540077355</c:v>
                  </c:pt>
                </c:numCache>
              </c:numRef>
            </c:plus>
            <c:minus>
              <c:numRef>
                <c:f>Sheet1!$V$5:$V$11</c:f>
                <c:numCache>
                  <c:formatCode>General</c:formatCode>
                  <c:ptCount val="7"/>
                  <c:pt idx="0">
                    <c:v>0.53576213605590839</c:v>
                  </c:pt>
                  <c:pt idx="1">
                    <c:v>0.3304895394342664</c:v>
                  </c:pt>
                  <c:pt idx="2">
                    <c:v>0.16246328079696584</c:v>
                  </c:pt>
                  <c:pt idx="3">
                    <c:v>0.8959814753616081</c:v>
                  </c:pt>
                  <c:pt idx="4">
                    <c:v>0.47028423012771614</c:v>
                  </c:pt>
                  <c:pt idx="5">
                    <c:v>2.0403342112775418</c:v>
                  </c:pt>
                  <c:pt idx="6">
                    <c:v>3.4588270540077355</c:v>
                  </c:pt>
                </c:numCache>
              </c:numRef>
            </c:minus>
          </c:errBars>
          <c:xVal>
            <c:numRef>
              <c:f>Sheet1!$A$5:$A$11</c:f>
              <c:numCache>
                <c:formatCode>General</c:formatCode>
                <c:ptCount val="7"/>
                <c:pt idx="0">
                  <c:v>5</c:v>
                </c:pt>
                <c:pt idx="1">
                  <c:v>1</c:v>
                </c:pt>
                <c:pt idx="2">
                  <c:v>0.5</c:v>
                </c:pt>
                <c:pt idx="3">
                  <c:v>0.1</c:v>
                </c:pt>
                <c:pt idx="4">
                  <c:v>0.05</c:v>
                </c:pt>
                <c:pt idx="5">
                  <c:v>5.0000000000000001E-3</c:v>
                </c:pt>
                <c:pt idx="6">
                  <c:v>5.0000000000000001E-4</c:v>
                </c:pt>
              </c:numCache>
            </c:numRef>
          </c:xVal>
          <c:yVal>
            <c:numRef>
              <c:f>Sheet1!$U$5:$U$11</c:f>
              <c:numCache>
                <c:formatCode>General</c:formatCode>
                <c:ptCount val="7"/>
                <c:pt idx="0">
                  <c:v>-1.2387814981014833</c:v>
                </c:pt>
                <c:pt idx="1">
                  <c:v>-1.3574387297203998</c:v>
                </c:pt>
                <c:pt idx="2">
                  <c:v>-1.4968070417673454</c:v>
                </c:pt>
                <c:pt idx="3">
                  <c:v>-0.36848463928201514</c:v>
                </c:pt>
                <c:pt idx="4">
                  <c:v>0.70762858129099238</c:v>
                </c:pt>
                <c:pt idx="5">
                  <c:v>8.1657749395926835</c:v>
                </c:pt>
                <c:pt idx="6">
                  <c:v>10.576458405246807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825344"/>
        <c:axId val="38827520"/>
      </c:scatterChart>
      <c:valAx>
        <c:axId val="38825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[Cu2+] mM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827520"/>
        <c:crosses val="autoZero"/>
        <c:crossBetween val="midCat"/>
      </c:valAx>
      <c:valAx>
        <c:axId val="38827520"/>
        <c:scaling>
          <c:orientation val="minMax"/>
          <c:max val="15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of total hydrolysis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82534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Sheet1!$K$4</c:f>
              <c:strCache>
                <c:ptCount val="1"/>
                <c:pt idx="0">
                  <c:v>PDE5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rgbClr val="FF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Sheet1!$L$5:$L$13</c:f>
                <c:numCache>
                  <c:formatCode>General</c:formatCode>
                  <c:ptCount val="9"/>
                  <c:pt idx="0">
                    <c:v>0.91610366527549514</c:v>
                  </c:pt>
                  <c:pt idx="1">
                    <c:v>27.273621357353445</c:v>
                  </c:pt>
                  <c:pt idx="2">
                    <c:v>4.7546063739182829</c:v>
                  </c:pt>
                  <c:pt idx="3">
                    <c:v>11.18736967796945</c:v>
                  </c:pt>
                  <c:pt idx="4">
                    <c:v>8.2533708626722664</c:v>
                  </c:pt>
                  <c:pt idx="5">
                    <c:v>11.122698992916153</c:v>
                  </c:pt>
                  <c:pt idx="6">
                    <c:v>7.9623310605710511</c:v>
                  </c:pt>
                  <c:pt idx="7">
                    <c:v>7.0856961610932929</c:v>
                  </c:pt>
                  <c:pt idx="8">
                    <c:v>8.3697961480153182</c:v>
                  </c:pt>
                </c:numCache>
              </c:numRef>
            </c:plus>
            <c:minus>
              <c:numRef>
                <c:f>Sheet1!$L$5:$L$13</c:f>
                <c:numCache>
                  <c:formatCode>General</c:formatCode>
                  <c:ptCount val="9"/>
                  <c:pt idx="0">
                    <c:v>0.91610366527549514</c:v>
                  </c:pt>
                  <c:pt idx="1">
                    <c:v>27.273621357353445</c:v>
                  </c:pt>
                  <c:pt idx="2">
                    <c:v>4.7546063739182829</c:v>
                  </c:pt>
                  <c:pt idx="3">
                    <c:v>11.18736967796945</c:v>
                  </c:pt>
                  <c:pt idx="4">
                    <c:v>8.2533708626722664</c:v>
                  </c:pt>
                  <c:pt idx="5">
                    <c:v>11.122698992916153</c:v>
                  </c:pt>
                  <c:pt idx="6">
                    <c:v>7.9623310605710511</c:v>
                  </c:pt>
                  <c:pt idx="7">
                    <c:v>7.0856961610932929</c:v>
                  </c:pt>
                  <c:pt idx="8">
                    <c:v>8.3697961480153182</c:v>
                  </c:pt>
                </c:numCache>
              </c:numRef>
            </c:minus>
          </c:errBars>
          <c:xVal>
            <c:numRef>
              <c:f>Sheet1!$A$5:$A$13</c:f>
              <c:numCache>
                <c:formatCode>General</c:formatCode>
                <c:ptCount val="9"/>
                <c:pt idx="0">
                  <c:v>0</c:v>
                </c:pt>
                <c:pt idx="1">
                  <c:v>0.02</c:v>
                </c:pt>
                <c:pt idx="2">
                  <c:v>0.2</c:v>
                </c:pt>
                <c:pt idx="3">
                  <c:v>0.38</c:v>
                </c:pt>
                <c:pt idx="4">
                  <c:v>0.62</c:v>
                </c:pt>
                <c:pt idx="5">
                  <c:v>0.8</c:v>
                </c:pt>
                <c:pt idx="6">
                  <c:v>0.98</c:v>
                </c:pt>
                <c:pt idx="7">
                  <c:v>1.22</c:v>
                </c:pt>
                <c:pt idx="8">
                  <c:v>5</c:v>
                </c:pt>
              </c:numCache>
            </c:numRef>
          </c:xVal>
          <c:yVal>
            <c:numRef>
              <c:f>Sheet1!$K$5:$K$13</c:f>
              <c:numCache>
                <c:formatCode>General</c:formatCode>
                <c:ptCount val="9"/>
                <c:pt idx="0">
                  <c:v>-0.94661879490158596</c:v>
                </c:pt>
                <c:pt idx="1">
                  <c:v>23.635113869901854</c:v>
                </c:pt>
                <c:pt idx="2">
                  <c:v>42.338947449223483</c:v>
                </c:pt>
                <c:pt idx="3">
                  <c:v>43.835114567740987</c:v>
                </c:pt>
                <c:pt idx="4">
                  <c:v>50.376309756837955</c:v>
                </c:pt>
                <c:pt idx="5">
                  <c:v>52.628585584736868</c:v>
                </c:pt>
                <c:pt idx="6">
                  <c:v>49.510989221874468</c:v>
                </c:pt>
                <c:pt idx="7">
                  <c:v>48.850135555253161</c:v>
                </c:pt>
                <c:pt idx="8">
                  <c:v>25.165824025903795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Sheet1!$U$4</c:f>
              <c:strCache>
                <c:ptCount val="1"/>
                <c:pt idx="0">
                  <c:v>PDE6</c:v>
                </c:pt>
              </c:strCache>
            </c:strRef>
          </c:tx>
          <c:spPr>
            <a:ln w="12700">
              <a:solidFill>
                <a:srgbClr val="0070C0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rgbClr val="0070C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Sheet1!$V$5:$V$13</c:f>
                <c:numCache>
                  <c:formatCode>General</c:formatCode>
                  <c:ptCount val="9"/>
                  <c:pt idx="0">
                    <c:v>0.10103435969637112</c:v>
                  </c:pt>
                  <c:pt idx="1">
                    <c:v>6.5624416229281124</c:v>
                  </c:pt>
                  <c:pt idx="2">
                    <c:v>2.0046429599965396</c:v>
                  </c:pt>
                  <c:pt idx="3">
                    <c:v>0.18280555300324569</c:v>
                  </c:pt>
                  <c:pt idx="4">
                    <c:v>0.26714504605617578</c:v>
                  </c:pt>
                  <c:pt idx="5">
                    <c:v>0.48598584474304379</c:v>
                  </c:pt>
                  <c:pt idx="6">
                    <c:v>0.40968402928500436</c:v>
                  </c:pt>
                  <c:pt idx="7">
                    <c:v>0.34287220339042485</c:v>
                  </c:pt>
                  <c:pt idx="8">
                    <c:v>1.5939936810641746</c:v>
                  </c:pt>
                </c:numCache>
              </c:numRef>
            </c:plus>
            <c:minus>
              <c:numRef>
                <c:f>Sheet1!$V$5:$V$13</c:f>
                <c:numCache>
                  <c:formatCode>General</c:formatCode>
                  <c:ptCount val="9"/>
                  <c:pt idx="0">
                    <c:v>0.10103435969637112</c:v>
                  </c:pt>
                  <c:pt idx="1">
                    <c:v>6.5624416229281124</c:v>
                  </c:pt>
                  <c:pt idx="2">
                    <c:v>2.0046429599965396</c:v>
                  </c:pt>
                  <c:pt idx="3">
                    <c:v>0.18280555300324569</c:v>
                  </c:pt>
                  <c:pt idx="4">
                    <c:v>0.26714504605617578</c:v>
                  </c:pt>
                  <c:pt idx="5">
                    <c:v>0.48598584474304379</c:v>
                  </c:pt>
                  <c:pt idx="6">
                    <c:v>0.40968402928500436</c:v>
                  </c:pt>
                  <c:pt idx="7">
                    <c:v>0.34287220339042485</c:v>
                  </c:pt>
                  <c:pt idx="8">
                    <c:v>1.5939936810641746</c:v>
                  </c:pt>
                </c:numCache>
              </c:numRef>
            </c:minus>
          </c:errBars>
          <c:xVal>
            <c:numRef>
              <c:f>Sheet1!$A$5:$A$13</c:f>
              <c:numCache>
                <c:formatCode>General</c:formatCode>
                <c:ptCount val="9"/>
                <c:pt idx="0">
                  <c:v>0</c:v>
                </c:pt>
                <c:pt idx="1">
                  <c:v>0.02</c:v>
                </c:pt>
                <c:pt idx="2">
                  <c:v>0.2</c:v>
                </c:pt>
                <c:pt idx="3">
                  <c:v>0.38</c:v>
                </c:pt>
                <c:pt idx="4">
                  <c:v>0.62</c:v>
                </c:pt>
                <c:pt idx="5">
                  <c:v>0.8</c:v>
                </c:pt>
                <c:pt idx="6">
                  <c:v>0.98</c:v>
                </c:pt>
                <c:pt idx="7">
                  <c:v>1.22</c:v>
                </c:pt>
                <c:pt idx="8">
                  <c:v>5</c:v>
                </c:pt>
              </c:numCache>
            </c:numRef>
          </c:xVal>
          <c:yVal>
            <c:numRef>
              <c:f>Sheet1!$U$5:$U$13</c:f>
              <c:numCache>
                <c:formatCode>General</c:formatCode>
                <c:ptCount val="9"/>
                <c:pt idx="0">
                  <c:v>0.5806021653948561</c:v>
                </c:pt>
                <c:pt idx="1">
                  <c:v>8.517126717120437</c:v>
                </c:pt>
                <c:pt idx="2">
                  <c:v>1.841597493361806</c:v>
                </c:pt>
                <c:pt idx="3">
                  <c:v>0.83775588889005259</c:v>
                </c:pt>
                <c:pt idx="4">
                  <c:v>1.1245677758819821</c:v>
                </c:pt>
                <c:pt idx="5">
                  <c:v>1.2732075129361937</c:v>
                </c:pt>
                <c:pt idx="6">
                  <c:v>0.78332443588428491</c:v>
                </c:pt>
                <c:pt idx="7">
                  <c:v>1.3873042125059758</c:v>
                </c:pt>
                <c:pt idx="8">
                  <c:v>1.403354512751267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849152"/>
        <c:axId val="38929152"/>
      </c:scatterChart>
      <c:valAx>
        <c:axId val="38849152"/>
        <c:scaling>
          <c:orientation val="minMax"/>
          <c:max val="5.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[Cd2</a:t>
                </a:r>
                <a:r>
                  <a:rPr lang="en-US" dirty="0"/>
                  <a:t>+] </a:t>
                </a:r>
                <a:r>
                  <a:rPr lang="en-US" dirty="0" err="1"/>
                  <a:t>mM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929152"/>
        <c:crosses val="autoZero"/>
        <c:crossBetween val="midCat"/>
      </c:valAx>
      <c:valAx>
        <c:axId val="3892915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of total hydrolysis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84915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8561216"/>
            <a:ext cx="43891200" cy="14357184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43891200" cy="1856121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2731093"/>
            <a:ext cx="43891200" cy="109728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7680960"/>
            <a:ext cx="43891200" cy="245059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74216" y="24252219"/>
            <a:ext cx="27057648" cy="4234171"/>
          </a:xfrm>
        </p:spPr>
        <p:txBody>
          <a:bodyPr>
            <a:normAutofit/>
          </a:bodyPr>
          <a:lstStyle>
            <a:lvl1pPr marL="0" indent="0" algn="l">
              <a:buNone/>
              <a:defRPr sz="10600">
                <a:solidFill>
                  <a:schemeClr val="tx2"/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FB93-D0E1-4263-8E72-D5282BBDFFF9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887-DFBA-4A6D-87FD-883316271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4391" y="15034994"/>
            <a:ext cx="34441685" cy="8607202"/>
          </a:xfrm>
          <a:effectLst/>
        </p:spPr>
        <p:txBody>
          <a:bodyPr>
            <a:noAutofit/>
          </a:bodyPr>
          <a:lstStyle>
            <a:lvl1pPr marL="3072384" indent="-2194560" algn="l">
              <a:defRPr sz="25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0" y="3511291"/>
            <a:ext cx="30723840" cy="166786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FB93-D0E1-4263-8E72-D5282BBDFFF9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887-DFBA-4A6D-87FD-883316271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8038" y="1807284"/>
            <a:ext cx="9875520" cy="25144027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55745" y="3511294"/>
            <a:ext cx="23180578" cy="234946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FB93-D0E1-4263-8E72-D5282BBDFFF9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887-DFBA-4A6D-87FD-883316271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FB93-D0E1-4263-8E72-D5282BBDFFF9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887-DFBA-4A6D-87FD-883316271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5486400" y="3511296"/>
            <a:ext cx="30723840" cy="166786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8561216"/>
            <a:ext cx="43891200" cy="14357184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3891200" cy="1856121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2731093"/>
            <a:ext cx="43891200" cy="109728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7680960"/>
            <a:ext cx="43891200" cy="245059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9336" y="10428710"/>
            <a:ext cx="28639997" cy="11632061"/>
          </a:xfrm>
          <a:effectLst/>
        </p:spPr>
        <p:txBody>
          <a:bodyPr anchor="b"/>
          <a:lstStyle>
            <a:lvl1pPr algn="r">
              <a:defRPr sz="221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7703" y="22116053"/>
            <a:ext cx="28658371" cy="4010208"/>
          </a:xfrm>
        </p:spPr>
        <p:txBody>
          <a:bodyPr anchor="t"/>
          <a:lstStyle>
            <a:lvl1pPr marL="0" indent="0" algn="r">
              <a:buNone/>
              <a:defRPr sz="9600">
                <a:solidFill>
                  <a:schemeClr val="tx2"/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FB93-D0E1-4263-8E72-D5282BBDFFF9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887-DFBA-4A6D-87FD-883316271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FB93-D0E1-4263-8E72-D5282BBDFFF9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887-DFBA-4A6D-87FD-883316271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486395" y="3511291"/>
            <a:ext cx="16064179" cy="166786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22296730" y="3511296"/>
            <a:ext cx="16064179" cy="166786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0" y="3511296"/>
            <a:ext cx="16064179" cy="3070858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115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0946" y="6721570"/>
            <a:ext cx="16064179" cy="13167360"/>
          </a:xfrm>
        </p:spPr>
        <p:txBody>
          <a:bodyPr>
            <a:normAutofit/>
          </a:bodyPr>
          <a:lstStyle>
            <a:lvl1pPr>
              <a:defRPr sz="8600"/>
            </a:lvl1pPr>
            <a:lvl2pPr>
              <a:defRPr sz="8600"/>
            </a:lvl2pPr>
            <a:lvl3pPr>
              <a:defRPr sz="7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307050" y="3511296"/>
            <a:ext cx="16064179" cy="3070858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115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marL="0" lvl="0" indent="0" algn="ctr" defTabSz="438912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0" y="6715354"/>
            <a:ext cx="16064179" cy="13167360"/>
          </a:xfrm>
        </p:spPr>
        <p:txBody>
          <a:bodyPr>
            <a:normAutofit/>
          </a:bodyPr>
          <a:lstStyle>
            <a:lvl1pPr>
              <a:defRPr sz="8600"/>
            </a:lvl1pPr>
            <a:lvl2pPr>
              <a:defRPr sz="8600"/>
            </a:lvl2pPr>
            <a:lvl3pPr>
              <a:defRPr sz="7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FB93-D0E1-4263-8E72-D5282BBDFFF9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887-DFBA-4A6D-87FD-883316271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FB93-D0E1-4263-8E72-D5282BBDFFF9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887-DFBA-4A6D-87FD-883316271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FB93-D0E1-4263-8E72-D5282BBDFFF9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887-DFBA-4A6D-87FD-883316271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658" y="10607043"/>
            <a:ext cx="17453208" cy="6040766"/>
          </a:xfrm>
          <a:effectLst/>
        </p:spPr>
        <p:txBody>
          <a:bodyPr anchor="b">
            <a:noAutofit/>
          </a:bodyPr>
          <a:lstStyle>
            <a:lvl1pPr marL="1097280" indent="-1097280" algn="l">
              <a:defRPr sz="134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8874" y="3511296"/>
            <a:ext cx="19282008" cy="23494704"/>
          </a:xfrm>
        </p:spPr>
        <p:txBody>
          <a:bodyPr anchor="ctr"/>
          <a:lstStyle>
            <a:lvl1pPr>
              <a:defRPr sz="106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67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3672" y="16789450"/>
            <a:ext cx="16265568" cy="10269686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FB93-D0E1-4263-8E72-D5282BBDFFF9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887-DFBA-4A6D-87FD-883316271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561216"/>
            <a:ext cx="43891200" cy="14357184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43891200" cy="1856121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2731093"/>
            <a:ext cx="43891200" cy="109728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7680960"/>
            <a:ext cx="43891200" cy="245059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480840" y="5486400"/>
            <a:ext cx="19751040" cy="15013469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96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3858" y="4850333"/>
            <a:ext cx="17731747" cy="10382496"/>
          </a:xfrm>
        </p:spPr>
        <p:txBody>
          <a:bodyPr anchor="b"/>
          <a:lstStyle>
            <a:lvl1pPr marL="877824" indent="-877824">
              <a:buFont typeface="Georgia" pitchFamily="18" charset="0"/>
              <a:buChar char="*"/>
              <a:defRPr sz="7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FB93-D0E1-4263-8E72-D5282BBDFFF9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887-DFBA-4A6D-87FD-883316271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0887" y="21429221"/>
            <a:ext cx="30640982" cy="5486400"/>
          </a:xfrm>
        </p:spPr>
        <p:txBody>
          <a:bodyPr anchor="b">
            <a:noAutofit/>
          </a:bodyPr>
          <a:lstStyle>
            <a:lvl1pPr algn="l">
              <a:defRPr sz="221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4505920"/>
            <a:ext cx="43891200" cy="84124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3891200" cy="24505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8087859"/>
            <a:ext cx="43891200" cy="109728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7680960"/>
            <a:ext cx="43891200" cy="245059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07790" y="20986406"/>
            <a:ext cx="31260053" cy="5486400"/>
          </a:xfrm>
          <a:prstGeom prst="rect">
            <a:avLst/>
          </a:prstGeom>
          <a:effectLst/>
        </p:spPr>
        <p:txBody>
          <a:bodyPr vert="horz" lIns="438912" tIns="219456" rIns="438912" bIns="219456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0" y="3514848"/>
            <a:ext cx="30723840" cy="16678656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626560" y="29626562"/>
            <a:ext cx="120700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59EFB93-D0E1-4263-8E72-D5282BBDFFF9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4558" y="29626562"/>
            <a:ext cx="16093445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00" y="29626562"/>
            <a:ext cx="877824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F44887-DFBA-4A6D-87FD-883316271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iming>
    <p:tnLst>
      <p:par>
        <p:cTn id="1" dur="indefinite" restart="never" nodeType="tmRoot"/>
      </p:par>
    </p:tnLst>
  </p:timing>
  <p:txStyles>
    <p:titleStyle>
      <a:lvl1pPr marL="1536192" indent="-1536192" algn="r" defTabSz="438912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221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097280" indent="-877824" algn="l" defTabSz="4389120" rtl="0" eaLnBrk="1" latinLnBrk="0" hangingPunct="1">
        <a:spcBef>
          <a:spcPct val="20000"/>
        </a:spcBef>
        <a:spcAft>
          <a:spcPts val="144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633472" indent="-877824" algn="l" defTabSz="4389120" rtl="0" eaLnBrk="1" latinLnBrk="0" hangingPunct="1">
        <a:spcBef>
          <a:spcPct val="20000"/>
        </a:spcBef>
        <a:spcAft>
          <a:spcPts val="144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9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950208" indent="-877824" algn="l" defTabSz="4389120" rtl="0" eaLnBrk="1" latinLnBrk="0" hangingPunct="1">
        <a:spcBef>
          <a:spcPct val="20000"/>
        </a:spcBef>
        <a:spcAft>
          <a:spcPts val="144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8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266944" indent="-877824" algn="l" defTabSz="4389120" rtl="0" eaLnBrk="1" latinLnBrk="0" hangingPunct="1">
        <a:spcBef>
          <a:spcPct val="20000"/>
        </a:spcBef>
        <a:spcAft>
          <a:spcPts val="144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7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671462" indent="-877824" algn="l" defTabSz="4389120" rtl="0" eaLnBrk="1" latinLnBrk="0" hangingPunct="1">
        <a:spcBef>
          <a:spcPct val="20000"/>
        </a:spcBef>
        <a:spcAft>
          <a:spcPts val="144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7988198" indent="-877824" algn="l" defTabSz="4389120" rtl="0" eaLnBrk="1" latinLnBrk="0" hangingPunct="1">
        <a:spcBef>
          <a:spcPct val="20000"/>
        </a:spcBef>
        <a:spcAft>
          <a:spcPts val="144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436608" indent="-877824" algn="l" defTabSz="4389120" rtl="0" eaLnBrk="1" latinLnBrk="0" hangingPunct="1">
        <a:spcBef>
          <a:spcPct val="20000"/>
        </a:spcBef>
        <a:spcAft>
          <a:spcPts val="144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0972800" indent="-877824" algn="l" defTabSz="4389120" rtl="0" eaLnBrk="1" latinLnBrk="0" hangingPunct="1">
        <a:spcBef>
          <a:spcPct val="20000"/>
        </a:spcBef>
        <a:spcAft>
          <a:spcPts val="144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421210" indent="-877824" algn="l" defTabSz="4389120" rtl="0" eaLnBrk="1" latinLnBrk="0" hangingPunct="1">
        <a:spcBef>
          <a:spcPct val="20000"/>
        </a:spcBef>
        <a:spcAft>
          <a:spcPts val="144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chart" Target="../charts/chart4.xml"/><Relationship Id="rId18" Type="http://schemas.openxmlformats.org/officeDocument/2006/relationships/chart" Target="../charts/chart9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chart" Target="../charts/chart3.xml"/><Relationship Id="rId17" Type="http://schemas.openxmlformats.org/officeDocument/2006/relationships/chart" Target="../charts/chart8.xml"/><Relationship Id="rId2" Type="http://schemas.openxmlformats.org/officeDocument/2006/relationships/slideLayout" Target="../slideLayouts/slideLayout1.xml"/><Relationship Id="rId16" Type="http://schemas.openxmlformats.org/officeDocument/2006/relationships/chart" Target="../charts/char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chart" Target="../charts/chart2.xml"/><Relationship Id="rId5" Type="http://schemas.openxmlformats.org/officeDocument/2006/relationships/image" Target="../media/image4.png"/><Relationship Id="rId15" Type="http://schemas.openxmlformats.org/officeDocument/2006/relationships/chart" Target="../charts/chart6.xml"/><Relationship Id="rId10" Type="http://schemas.openxmlformats.org/officeDocument/2006/relationships/chart" Target="../charts/chart1.xml"/><Relationship Id="rId19" Type="http://schemas.openxmlformats.org/officeDocument/2006/relationships/chart" Target="../charts/chart10.xml"/><Relationship Id="rId4" Type="http://schemas.openxmlformats.org/officeDocument/2006/relationships/image" Target="../media/image3.png"/><Relationship Id="rId9" Type="http://schemas.openxmlformats.org/officeDocument/2006/relationships/image" Target="../media/image1.emf"/><Relationship Id="rId1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5000"/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0022800" y="24485263"/>
            <a:ext cx="13030200" cy="76711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sx="101000" sy="101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393587" y="24485263"/>
            <a:ext cx="12562414" cy="779863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sx="101000" sy="101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92076" y="24485263"/>
            <a:ext cx="14587601" cy="77986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sx="101000" sy="101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80998" y="6793465"/>
            <a:ext cx="14587601" cy="1621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sx="101000" sy="101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6277633" y="6910766"/>
            <a:ext cx="26567524" cy="16101633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50800" dist="38100" dir="8100000" sx="101000" sy="101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56157" y="616810"/>
            <a:ext cx="31835684" cy="418379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88900" h="88900"/>
            <a:bevelB w="12700" h="5715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4886" y="707886"/>
            <a:ext cx="31546798" cy="2590800"/>
          </a:xfrm>
          <a:noFill/>
          <a:ln>
            <a:noFill/>
          </a:ln>
          <a:effectLst/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877824" indent="0" algn="ctr">
              <a:spcBef>
                <a:spcPts val="0"/>
              </a:spcBef>
              <a:buNone/>
            </a:pPr>
            <a:r>
              <a:rPr lang="en-US" sz="8800" dirty="0">
                <a:ln w="11430"/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Investigation of the metal ion dependence of </a:t>
            </a:r>
            <a:r>
              <a:rPr lang="en-US" sz="8800" dirty="0" err="1">
                <a:ln w="11430"/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Phosphodiesterases</a:t>
            </a:r>
            <a:r>
              <a:rPr lang="en-US" sz="8800" dirty="0">
                <a:ln w="11430"/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 5 &amp; 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79232" y="6087287"/>
            <a:ext cx="14000445" cy="4462740"/>
          </a:xfrm>
          <a:prstGeom prst="rect">
            <a:avLst/>
          </a:prstGeom>
          <a:noFill/>
          <a:ln w="38100">
            <a:noFill/>
          </a:ln>
          <a:effectLst>
            <a:outerShdw blurRad="50800" dist="38100" dir="8100000" sx="101000" sy="101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6" tIns="45710" rIns="91426" bIns="45710" rtlCol="0">
            <a:spAutoFit/>
          </a:bodyPr>
          <a:lstStyle/>
          <a:p>
            <a:pPr indent="914256"/>
            <a:endParaRPr lang="en-US" sz="3400" dirty="0" smtClean="0">
              <a:latin typeface="Cambria" pitchFamily="18" charset="0"/>
            </a:endParaRPr>
          </a:p>
          <a:p>
            <a:pPr indent="914256"/>
            <a:endParaRPr lang="en-US" sz="3400" dirty="0">
              <a:latin typeface="Cambria" pitchFamily="18" charset="0"/>
            </a:endParaRPr>
          </a:p>
          <a:p>
            <a:pPr indent="914256"/>
            <a:r>
              <a:rPr lang="en-US" sz="3600" dirty="0" err="1" smtClean="0">
                <a:latin typeface="Cambria" pitchFamily="18" charset="0"/>
              </a:rPr>
              <a:t>Phosphodiesterases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>
                <a:latin typeface="Cambria" pitchFamily="18" charset="0"/>
              </a:rPr>
              <a:t>make up a superfamily of enzymes that degrade cyclic nucleotides in cells and are important in many cellular signaling mechanisms in the body. </a:t>
            </a:r>
            <a:r>
              <a:rPr lang="en-US" sz="3600" dirty="0" err="1">
                <a:latin typeface="Cambria" pitchFamily="18" charset="0"/>
              </a:rPr>
              <a:t>Phosphodiesterase</a:t>
            </a:r>
            <a:r>
              <a:rPr lang="en-US" sz="3600" dirty="0">
                <a:latin typeface="Cambria" pitchFamily="18" charset="0"/>
              </a:rPr>
              <a:t> enzyme 6 (PDE6) is involved in visual signal transduction, or turning light energy into electrical signals to be sent to the brain and processed. PDE6 has divalent </a:t>
            </a:r>
            <a:r>
              <a:rPr lang="en-US" sz="3600" dirty="0" err="1">
                <a:latin typeface="Cambria" pitchFamily="18" charset="0"/>
              </a:rPr>
              <a:t>cations</a:t>
            </a:r>
            <a:r>
              <a:rPr lang="en-US" sz="3600" dirty="0">
                <a:latin typeface="Cambria" pitchFamily="18" charset="0"/>
              </a:rPr>
              <a:t> involved in its catalytic processes.</a:t>
            </a:r>
            <a:r>
              <a:rPr lang="en-US" sz="3600" baseline="30000" dirty="0">
                <a:latin typeface="Cambria" pitchFamily="18" charset="0"/>
              </a:rPr>
              <a:t>1,2</a:t>
            </a:r>
            <a:r>
              <a:rPr lang="en-US" sz="3600" dirty="0">
                <a:latin typeface="Cambria" pitchFamily="18" charset="0"/>
              </a:rPr>
              <a:t> </a:t>
            </a:r>
            <a:endParaRPr lang="en-US" sz="3400" dirty="0">
              <a:latin typeface="Cambria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707887"/>
            <a:ext cx="184733" cy="141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26" tIns="45710" rIns="91426" bIns="4571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57257D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186867" y="838203"/>
            <a:ext cx="184733" cy="141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26" tIns="45710" rIns="91426" bIns="4571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292516" y="3538736"/>
            <a:ext cx="31562967" cy="1261864"/>
          </a:xfrm>
          <a:prstGeom prst="rect">
            <a:avLst/>
          </a:prstGeom>
        </p:spPr>
        <p:txBody>
          <a:bodyPr wrap="square" lIns="91426" tIns="45710" rIns="91426" bIns="4571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800" b="1" dirty="0">
                <a:latin typeface="Cambria" pitchFamily="18" charset="0"/>
                <a:cs typeface="Optima"/>
              </a:rPr>
              <a:t>Rose Hadley</a:t>
            </a:r>
            <a:r>
              <a:rPr lang="en-US" sz="3800" b="1" dirty="0" smtClean="0">
                <a:latin typeface="Cambria" pitchFamily="18" charset="0"/>
                <a:cs typeface="Optima"/>
              </a:rPr>
              <a:t>,</a:t>
            </a:r>
            <a:r>
              <a:rPr lang="en-US" sz="3800" dirty="0" smtClean="0">
                <a:latin typeface="Cambria" pitchFamily="18" charset="0"/>
                <a:cs typeface="Optima"/>
              </a:rPr>
              <a:t> </a:t>
            </a:r>
            <a:r>
              <a:rPr lang="en-US" sz="3800" dirty="0">
                <a:latin typeface="Cambria" pitchFamily="18" charset="0"/>
                <a:cs typeface="Optima"/>
              </a:rPr>
              <a:t>Rick </a:t>
            </a:r>
            <a:r>
              <a:rPr lang="en-US" sz="3800" dirty="0" smtClean="0">
                <a:latin typeface="Cambria" pitchFamily="18" charset="0"/>
                <a:cs typeface="Optima"/>
              </a:rPr>
              <a:t>Cote, </a:t>
            </a:r>
            <a:r>
              <a:rPr lang="en-US" sz="3800" dirty="0">
                <a:latin typeface="Cambria" pitchFamily="18" charset="0"/>
                <a:cs typeface="Optima"/>
              </a:rPr>
              <a:t>Roy P. </a:t>
            </a:r>
            <a:r>
              <a:rPr lang="en-US" sz="3800" dirty="0" err="1">
                <a:latin typeface="Cambria" pitchFamily="18" charset="0"/>
                <a:cs typeface="Optima"/>
              </a:rPr>
              <a:t>Planalp</a:t>
            </a:r>
            <a:endParaRPr lang="en-US" sz="3800" baseline="30000" dirty="0">
              <a:latin typeface="Cambria" pitchFamily="18" charset="0"/>
              <a:cs typeface="Optima"/>
            </a:endParaRPr>
          </a:p>
          <a:p>
            <a:pPr algn="ctr" defTabSz="2194210">
              <a:spcBef>
                <a:spcPct val="0"/>
              </a:spcBef>
              <a:defRPr/>
            </a:pPr>
            <a:r>
              <a:rPr lang="en-US" sz="3800" i="1" dirty="0">
                <a:latin typeface="Cambria" pitchFamily="18" charset="0"/>
                <a:cs typeface="Optima"/>
              </a:rPr>
              <a:t>Department of Chemistry, University of New Hampshire, Durham, NH 03824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183872" y="25017435"/>
            <a:ext cx="12708055" cy="2708414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r>
              <a:rPr lang="en-US" sz="3400" dirty="0" smtClean="0">
                <a:latin typeface="Cambria" pitchFamily="18" charset="0"/>
                <a:cs typeface="Optima"/>
              </a:rPr>
              <a:t>Dr</a:t>
            </a:r>
            <a:r>
              <a:rPr lang="en-US" sz="3400" dirty="0">
                <a:latin typeface="Cambria" pitchFamily="18" charset="0"/>
                <a:cs typeface="Optima"/>
              </a:rPr>
              <a:t>. Rick Cote, Dr. Roy </a:t>
            </a:r>
            <a:r>
              <a:rPr lang="en-US" sz="3400" dirty="0" err="1" smtClean="0">
                <a:latin typeface="Cambria" pitchFamily="18" charset="0"/>
                <a:cs typeface="Optima"/>
              </a:rPr>
              <a:t>Planalp</a:t>
            </a:r>
            <a:r>
              <a:rPr lang="en-US" sz="3400" dirty="0" smtClean="0">
                <a:latin typeface="Cambria" pitchFamily="18" charset="0"/>
                <a:cs typeface="Optima"/>
              </a:rPr>
              <a:t>. This </a:t>
            </a:r>
            <a:r>
              <a:rPr lang="en-US" sz="3400" dirty="0">
                <a:latin typeface="Cambria" pitchFamily="18" charset="0"/>
                <a:cs typeface="Optima"/>
              </a:rPr>
              <a:t>research was made possible by funding from the NSF under grant no. CHE-1012897 (W. R. Seitz &amp; R. P. </a:t>
            </a:r>
            <a:r>
              <a:rPr lang="en-US" sz="3400" dirty="0" err="1">
                <a:latin typeface="Cambria" pitchFamily="18" charset="0"/>
                <a:cs typeface="Optima"/>
              </a:rPr>
              <a:t>Planalp</a:t>
            </a:r>
            <a:r>
              <a:rPr lang="en-US" sz="3400" dirty="0">
                <a:latin typeface="Cambria" pitchFamily="18" charset="0"/>
                <a:cs typeface="Optima"/>
              </a:rPr>
              <a:t>), the UNH Hamel Center for Undergraduate Research </a:t>
            </a:r>
            <a:r>
              <a:rPr lang="en-US" sz="3400" dirty="0" smtClean="0">
                <a:latin typeface="Cambria" pitchFamily="18" charset="0"/>
                <a:cs typeface="Optima"/>
              </a:rPr>
              <a:t>(Undergraduate Research Award), </a:t>
            </a:r>
            <a:r>
              <a:rPr lang="en-US" sz="3400" dirty="0">
                <a:latin typeface="Cambria" pitchFamily="18" charset="0"/>
                <a:cs typeface="Optima"/>
              </a:rPr>
              <a:t>and the UNH Department of Chemistry. 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137101" y="27947996"/>
            <a:ext cx="12915899" cy="4154963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977746" indent="-977746"/>
            <a:r>
              <a:rPr lang="en-US" sz="2400" dirty="0">
                <a:latin typeface="Cambria" pitchFamily="18" charset="0"/>
              </a:rPr>
              <a:t>(1) Francis SH, </a:t>
            </a:r>
            <a:r>
              <a:rPr lang="en-US" sz="2400" dirty="0" err="1">
                <a:latin typeface="Cambria" pitchFamily="18" charset="0"/>
              </a:rPr>
              <a:t>Colbran</a:t>
            </a:r>
            <a:r>
              <a:rPr lang="en-US" sz="2400" dirty="0">
                <a:latin typeface="Cambria" pitchFamily="18" charset="0"/>
              </a:rPr>
              <a:t> JL, McAllister-Lucas LM, Corbin JD. Zinc interactions and conserved motifs of the </a:t>
            </a:r>
            <a:r>
              <a:rPr lang="en-US" sz="2400" dirty="0" err="1">
                <a:latin typeface="Cambria" pitchFamily="18" charset="0"/>
              </a:rPr>
              <a:t>cGMP</a:t>
            </a:r>
            <a:r>
              <a:rPr lang="en-US" sz="2400" dirty="0">
                <a:latin typeface="Cambria" pitchFamily="18" charset="0"/>
              </a:rPr>
              <a:t>-binding </a:t>
            </a:r>
            <a:r>
              <a:rPr lang="en-US" sz="2400" dirty="0" err="1">
                <a:latin typeface="Cambria" pitchFamily="18" charset="0"/>
              </a:rPr>
              <a:t>cGMP</a:t>
            </a:r>
            <a:r>
              <a:rPr lang="en-US" sz="2400" dirty="0">
                <a:latin typeface="Cambria" pitchFamily="18" charset="0"/>
              </a:rPr>
              <a:t>-specific </a:t>
            </a:r>
            <a:r>
              <a:rPr lang="en-US" sz="2400" dirty="0" err="1">
                <a:latin typeface="Cambria" pitchFamily="18" charset="0"/>
              </a:rPr>
              <a:t>phosphodiesterase</a:t>
            </a:r>
            <a:r>
              <a:rPr lang="en-US" sz="2400" dirty="0">
                <a:latin typeface="Cambria" pitchFamily="18" charset="0"/>
              </a:rPr>
              <a:t> suggest that it is a zinc</a:t>
            </a:r>
          </a:p>
          <a:p>
            <a:pPr marL="977746" indent="-977746"/>
            <a:r>
              <a:rPr lang="en-US" sz="2400" dirty="0">
                <a:latin typeface="Cambria" pitchFamily="18" charset="0"/>
              </a:rPr>
              <a:t>	</a:t>
            </a:r>
            <a:r>
              <a:rPr lang="en-US" sz="2400" dirty="0" err="1">
                <a:latin typeface="Cambria" pitchFamily="18" charset="0"/>
              </a:rPr>
              <a:t>hydrolase</a:t>
            </a:r>
            <a:r>
              <a:rPr lang="en-US" sz="2400" dirty="0">
                <a:latin typeface="Cambria" pitchFamily="18" charset="0"/>
              </a:rPr>
              <a:t>. </a:t>
            </a:r>
            <a:r>
              <a:rPr lang="en-US" sz="2400" i="1" dirty="0">
                <a:latin typeface="Cambria" pitchFamily="18" charset="0"/>
              </a:rPr>
              <a:t>J </a:t>
            </a:r>
            <a:r>
              <a:rPr lang="en-US" sz="2400" i="1" dirty="0" err="1">
                <a:latin typeface="Cambria" pitchFamily="18" charset="0"/>
              </a:rPr>
              <a:t>Biol</a:t>
            </a:r>
            <a:r>
              <a:rPr lang="en-US" sz="2400" i="1" dirty="0">
                <a:latin typeface="Cambria" pitchFamily="18" charset="0"/>
              </a:rPr>
              <a:t> </a:t>
            </a:r>
            <a:r>
              <a:rPr lang="en-US" sz="2400" i="1" dirty="0" err="1">
                <a:latin typeface="Cambria" pitchFamily="18" charset="0"/>
              </a:rPr>
              <a:t>Chem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b="1" dirty="0">
                <a:latin typeface="Cambria" pitchFamily="18" charset="0"/>
              </a:rPr>
              <a:t>1994</a:t>
            </a:r>
            <a:r>
              <a:rPr lang="en-US" sz="2400" dirty="0">
                <a:latin typeface="Cambria" pitchFamily="18" charset="0"/>
              </a:rPr>
              <a:t>; </a:t>
            </a:r>
            <a:r>
              <a:rPr lang="en-US" sz="2400" i="1" dirty="0">
                <a:latin typeface="Cambria" pitchFamily="18" charset="0"/>
              </a:rPr>
              <a:t>269</a:t>
            </a:r>
            <a:r>
              <a:rPr lang="en-US" sz="2400" dirty="0">
                <a:latin typeface="Cambria" pitchFamily="18" charset="0"/>
              </a:rPr>
              <a:t>: 22477–22480.</a:t>
            </a:r>
          </a:p>
          <a:p>
            <a:pPr marL="977746" indent="-977746"/>
            <a:r>
              <a:rPr lang="en-US" sz="2400" dirty="0">
                <a:latin typeface="Cambria" pitchFamily="18" charset="0"/>
              </a:rPr>
              <a:t>(2) He F, </a:t>
            </a:r>
            <a:r>
              <a:rPr lang="en-US" sz="2400" dirty="0" err="1">
                <a:latin typeface="Cambria" pitchFamily="18" charset="0"/>
              </a:rPr>
              <a:t>Seryshev</a:t>
            </a:r>
            <a:r>
              <a:rPr lang="en-US" sz="2400" dirty="0">
                <a:latin typeface="Cambria" pitchFamily="18" charset="0"/>
              </a:rPr>
              <a:t> AB, Cowan CW, </a:t>
            </a:r>
            <a:r>
              <a:rPr lang="en-US" sz="2400" dirty="0" err="1">
                <a:latin typeface="Cambria" pitchFamily="18" charset="0"/>
              </a:rPr>
              <a:t>Wensel</a:t>
            </a:r>
            <a:r>
              <a:rPr lang="en-US" sz="2400" dirty="0">
                <a:latin typeface="Cambria" pitchFamily="18" charset="0"/>
              </a:rPr>
              <a:t> TG. Multiple zinc binding sites in retinal rod </a:t>
            </a:r>
            <a:r>
              <a:rPr lang="en-US" sz="2400" dirty="0" err="1">
                <a:latin typeface="Cambria" pitchFamily="18" charset="0"/>
              </a:rPr>
              <a:t>cGMP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phosphodiesterase</a:t>
            </a:r>
            <a:r>
              <a:rPr lang="en-US" sz="2400" dirty="0">
                <a:latin typeface="Cambria" pitchFamily="18" charset="0"/>
              </a:rPr>
              <a:t>, </a:t>
            </a:r>
            <a:r>
              <a:rPr lang="en-US" sz="2400" dirty="0" smtClean="0">
                <a:latin typeface="Cambria" pitchFamily="18" charset="0"/>
              </a:rPr>
              <a:t>PDE6ab. </a:t>
            </a:r>
            <a:r>
              <a:rPr lang="en-US" sz="2400" i="1" dirty="0" smtClean="0">
                <a:latin typeface="Cambria" pitchFamily="18" charset="0"/>
              </a:rPr>
              <a:t>J </a:t>
            </a:r>
            <a:r>
              <a:rPr lang="en-US" sz="2400" i="1" dirty="0" err="1">
                <a:latin typeface="Cambria" pitchFamily="18" charset="0"/>
              </a:rPr>
              <a:t>Biol</a:t>
            </a:r>
            <a:r>
              <a:rPr lang="en-US" sz="2400" i="1" dirty="0">
                <a:latin typeface="Cambria" pitchFamily="18" charset="0"/>
              </a:rPr>
              <a:t> </a:t>
            </a:r>
            <a:r>
              <a:rPr lang="en-US" sz="2400" i="1" dirty="0" smtClean="0">
                <a:latin typeface="Cambria" pitchFamily="18" charset="0"/>
              </a:rPr>
              <a:t>Chem</a:t>
            </a:r>
            <a:r>
              <a:rPr lang="en-US" sz="2400" dirty="0">
                <a:latin typeface="Cambria" pitchFamily="18" charset="0"/>
              </a:rPr>
              <a:t>.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>
                <a:latin typeface="Cambria" pitchFamily="18" charset="0"/>
              </a:rPr>
              <a:t>2000</a:t>
            </a:r>
            <a:r>
              <a:rPr lang="en-US" sz="2400" dirty="0">
                <a:latin typeface="Cambria" pitchFamily="18" charset="0"/>
              </a:rPr>
              <a:t>; </a:t>
            </a:r>
            <a:r>
              <a:rPr lang="en-US" sz="2400" i="1" dirty="0">
                <a:latin typeface="Cambria" pitchFamily="18" charset="0"/>
              </a:rPr>
              <a:t>275</a:t>
            </a:r>
            <a:r>
              <a:rPr lang="en-US" sz="2400" dirty="0">
                <a:latin typeface="Cambria" pitchFamily="18" charset="0"/>
              </a:rPr>
              <a:t>: 20572–20577.</a:t>
            </a:r>
          </a:p>
          <a:p>
            <a:pPr marL="977746" indent="-977746"/>
            <a:r>
              <a:rPr lang="en-US" sz="2400" dirty="0">
                <a:latin typeface="Cambria" pitchFamily="18" charset="0"/>
              </a:rPr>
              <a:t>(</a:t>
            </a:r>
            <a:r>
              <a:rPr lang="en-US" sz="2400" dirty="0" smtClean="0">
                <a:latin typeface="Cambria" pitchFamily="18" charset="0"/>
              </a:rPr>
              <a:t>3)</a:t>
            </a:r>
            <a:r>
              <a:rPr lang="en-US" sz="2400" dirty="0" smtClean="0"/>
              <a:t> </a:t>
            </a:r>
            <a:r>
              <a:rPr lang="en-US" sz="2400" dirty="0"/>
              <a:t>Fox DA, Srivastava, D. Molecular mechanism of the lead-induced inhibition of rod cGMP phosphodiesterase. </a:t>
            </a:r>
            <a:r>
              <a:rPr lang="en-US" sz="2400" i="1" dirty="0"/>
              <a:t>Toxicology Letters. </a:t>
            </a:r>
            <a:r>
              <a:rPr lang="en-US" sz="2400" b="1" dirty="0"/>
              <a:t>1995</a:t>
            </a:r>
            <a:r>
              <a:rPr lang="en-US" sz="2400" i="1" dirty="0"/>
              <a:t>; 82: 263-270</a:t>
            </a:r>
            <a:r>
              <a:rPr lang="en-US" sz="2400" i="1" dirty="0" smtClean="0"/>
              <a:t>.</a:t>
            </a:r>
          </a:p>
          <a:p>
            <a:pPr marL="977746" indent="-977746"/>
            <a:r>
              <a:rPr lang="en-US" sz="2400" dirty="0" smtClean="0">
                <a:latin typeface="Cambria" pitchFamily="18" charset="0"/>
              </a:rPr>
              <a:t>(4) </a:t>
            </a:r>
            <a:r>
              <a:rPr lang="en-US" sz="2400" i="1" dirty="0"/>
              <a:t>Metal Ions in Toxicology: Effects, Interactions, Interdependencies</a:t>
            </a:r>
            <a:r>
              <a:rPr lang="en-US" sz="2400" dirty="0"/>
              <a:t>. The Royal Society of Chemistry: 2011; p P001-422</a:t>
            </a:r>
            <a:r>
              <a:rPr lang="en-US" sz="2400" dirty="0" smtClean="0"/>
              <a:t>.</a:t>
            </a:r>
          </a:p>
          <a:p>
            <a:pPr marL="977746" indent="-977746"/>
            <a:r>
              <a:rPr lang="en-US" sz="2400" dirty="0" smtClean="0">
                <a:latin typeface="Cambria" pitchFamily="18" charset="0"/>
              </a:rPr>
              <a:t>(5</a:t>
            </a:r>
            <a:r>
              <a:rPr lang="en-US" sz="2400" i="1" dirty="0" smtClean="0">
                <a:latin typeface="Cambria" pitchFamily="18" charset="0"/>
              </a:rPr>
              <a:t>) </a:t>
            </a:r>
            <a:r>
              <a:rPr lang="en-US" sz="2400" dirty="0" smtClean="0">
                <a:latin typeface="Cambria" pitchFamily="18" charset="0"/>
              </a:rPr>
              <a:t>Cote, RH. Characteristics of Photoreceptor PDE (PDE6): similarities and differences to PDE5. </a:t>
            </a:r>
            <a:r>
              <a:rPr lang="en-US" sz="2400" i="1" dirty="0" smtClean="0">
                <a:latin typeface="Cambria" pitchFamily="18" charset="0"/>
              </a:rPr>
              <a:t>International Journal of Impotence Research.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smtClean="0">
                <a:latin typeface="Cambria" pitchFamily="18" charset="0"/>
              </a:rPr>
              <a:t>2004</a:t>
            </a:r>
            <a:r>
              <a:rPr lang="en-US" sz="2400" dirty="0" smtClean="0">
                <a:latin typeface="Cambria" pitchFamily="18" charset="0"/>
              </a:rPr>
              <a:t>. 16, S28-S33.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632400" y="5333814"/>
            <a:ext cx="12420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4" descr="http://unh.edu/news/releases/2013/12/images/unh-logo_emble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1879" y="707887"/>
            <a:ext cx="3402663" cy="399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5" descr="C:\Users\ROSEHA~1\AppData\Local\Temp\PDE5cd unligande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76" y="26745266"/>
            <a:ext cx="6969738" cy="541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1055700" y="31190625"/>
            <a:ext cx="4735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Side view  (PDB 2h40)</a:t>
            </a:r>
            <a:endParaRPr lang="en-US" sz="3200" dirty="0"/>
          </a:p>
        </p:txBody>
      </p:sp>
      <p:pic>
        <p:nvPicPr>
          <p:cNvPr id="70" name="Picture 6" descr="C:\Users\ROSEHA~1\AppData\Local\Temp\PDE5cd unliganded side view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09" y="26086674"/>
            <a:ext cx="7857002" cy="589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Box 70"/>
          <p:cNvSpPr txBox="1"/>
          <p:nvPr/>
        </p:nvSpPr>
        <p:spPr>
          <a:xfrm>
            <a:off x="7390592" y="31269793"/>
            <a:ext cx="4208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Top </a:t>
            </a:r>
            <a:r>
              <a:rPr lang="en-US" sz="3200" dirty="0"/>
              <a:t>view </a:t>
            </a:r>
            <a:r>
              <a:rPr lang="en-US" sz="3200" dirty="0" smtClean="0"/>
              <a:t>(</a:t>
            </a:r>
            <a:r>
              <a:rPr lang="en-US" sz="3200" dirty="0"/>
              <a:t>PDB </a:t>
            </a:r>
            <a:r>
              <a:rPr lang="en-US" sz="3200" dirty="0" smtClean="0"/>
              <a:t>2h40)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0998" y="5748744"/>
            <a:ext cx="14587601" cy="1015663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Phosphodiesterase 6 (PDE6)</a:t>
            </a:r>
          </a:p>
        </p:txBody>
      </p:sp>
      <p:pic>
        <p:nvPicPr>
          <p:cNvPr id="61" name="Picture 2" descr="C:\Users\Rose Hadley\Desktop\Pymol structures\PDE6 no backgroun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4" y="14109839"/>
            <a:ext cx="6878796" cy="916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16248466" y="5866355"/>
            <a:ext cx="26652134" cy="104456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Results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26314" y="14582095"/>
            <a:ext cx="8768097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50762"/>
            <a:r>
              <a:rPr lang="en-US" sz="3600" b="1" dirty="0" smtClean="0">
                <a:latin typeface="Cambria" pitchFamily="18" charset="0"/>
              </a:rPr>
              <a:t>The </a:t>
            </a:r>
            <a:r>
              <a:rPr lang="en-US" sz="3600" b="1" dirty="0">
                <a:latin typeface="Cambria" pitchFamily="18" charset="0"/>
              </a:rPr>
              <a:t>type and concentration of metal ion can impact the enzyme’s catalytic function</a:t>
            </a:r>
            <a:r>
              <a:rPr lang="en-US" sz="3600" dirty="0">
                <a:latin typeface="Cambria" pitchFamily="18" charset="0"/>
              </a:rPr>
              <a:t>. </a:t>
            </a:r>
            <a:r>
              <a:rPr lang="en-US" sz="3600" dirty="0" smtClean="0">
                <a:latin typeface="Cambria" pitchFamily="18" charset="0"/>
              </a:rPr>
              <a:t>PDE6</a:t>
            </a:r>
            <a:r>
              <a:rPr lang="el-GR" sz="3600" dirty="0">
                <a:latin typeface="Cambria" pitchFamily="18" charset="0"/>
              </a:rPr>
              <a:t>αβ</a:t>
            </a:r>
            <a:r>
              <a:rPr lang="en-US" sz="3600" dirty="0">
                <a:latin typeface="Cambria" pitchFamily="18" charset="0"/>
              </a:rPr>
              <a:t> binds two </a:t>
            </a:r>
            <a:r>
              <a:rPr lang="en-US" sz="3600" dirty="0" smtClean="0">
                <a:latin typeface="Cambria" pitchFamily="18" charset="0"/>
              </a:rPr>
              <a:t>Zn(II) ions  </a:t>
            </a:r>
            <a:r>
              <a:rPr lang="en-US" sz="3600" dirty="0">
                <a:latin typeface="Cambria" pitchFamily="18" charset="0"/>
              </a:rPr>
              <a:t>tightly per catalytic subunit, though activity of the enzyme requires additional metals to be present.</a:t>
            </a:r>
            <a:r>
              <a:rPr lang="en-US" sz="3600" baseline="30000" dirty="0">
                <a:latin typeface="Cambria" pitchFamily="18" charset="0"/>
              </a:rPr>
              <a:t>2 </a:t>
            </a:r>
            <a:endParaRPr lang="en-US" sz="3600" baseline="30000" dirty="0" smtClean="0">
              <a:latin typeface="Cambria" pitchFamily="18" charset="0"/>
            </a:endParaRPr>
          </a:p>
          <a:p>
            <a:pPr indent="850762"/>
            <a:r>
              <a:rPr lang="en-US" sz="3600" dirty="0" err="1" smtClean="0">
                <a:latin typeface="Cambria" pitchFamily="18" charset="0"/>
              </a:rPr>
              <a:t>Picomolar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Pb</a:t>
            </a:r>
            <a:r>
              <a:rPr lang="en-US" sz="3600" dirty="0" smtClean="0">
                <a:latin typeface="Cambria" pitchFamily="18" charset="0"/>
              </a:rPr>
              <a:t>(II) </a:t>
            </a:r>
            <a:r>
              <a:rPr lang="en-US" sz="3600" dirty="0">
                <a:latin typeface="Cambria" pitchFamily="18" charset="0"/>
              </a:rPr>
              <a:t>concentration </a:t>
            </a:r>
            <a:r>
              <a:rPr lang="en-US" sz="3600" dirty="0" smtClean="0">
                <a:latin typeface="Cambria" pitchFamily="18" charset="0"/>
              </a:rPr>
              <a:t>inhibits activity in the presence of </a:t>
            </a:r>
            <a:r>
              <a:rPr lang="en-US" sz="3600" dirty="0" err="1" smtClean="0">
                <a:latin typeface="Cambria" pitchFamily="18" charset="0"/>
              </a:rPr>
              <a:t>millimolar</a:t>
            </a:r>
            <a:r>
              <a:rPr lang="en-US" sz="3600" dirty="0" smtClean="0">
                <a:latin typeface="Cambria" pitchFamily="18" charset="0"/>
              </a:rPr>
              <a:t>  concentrations </a:t>
            </a:r>
            <a:r>
              <a:rPr lang="en-US" sz="3600" dirty="0">
                <a:latin typeface="Cambria" pitchFamily="18" charset="0"/>
              </a:rPr>
              <a:t>of </a:t>
            </a:r>
            <a:r>
              <a:rPr lang="en-US" sz="3600" dirty="0" smtClean="0">
                <a:latin typeface="Cambria" pitchFamily="18" charset="0"/>
              </a:rPr>
              <a:t>Mg(II).</a:t>
            </a:r>
            <a:r>
              <a:rPr lang="en-US" sz="3600" baseline="30000" dirty="0" smtClean="0">
                <a:latin typeface="Cambria" pitchFamily="18" charset="0"/>
              </a:rPr>
              <a:t>3</a:t>
            </a:r>
            <a:r>
              <a:rPr lang="en-US" sz="3600" dirty="0" smtClean="0">
                <a:latin typeface="Cambria" pitchFamily="18" charset="0"/>
              </a:rPr>
              <a:t> </a:t>
            </a:r>
          </a:p>
          <a:p>
            <a:pPr indent="850762"/>
            <a:r>
              <a:rPr lang="en-US" sz="3600" dirty="0" smtClean="0">
                <a:latin typeface="Cambria" pitchFamily="18" charset="0"/>
              </a:rPr>
              <a:t>Cd(II) is not only the most similar metal on the periodic table to zinc, but it has documented  toxicity, and therefore  investigation of its effect on enzyme activity may be medically relevant. </a:t>
            </a:r>
            <a:r>
              <a:rPr lang="en-US" sz="3600" baseline="30000" dirty="0" smtClean="0">
                <a:latin typeface="Cambria" pitchFamily="18" charset="0"/>
              </a:rPr>
              <a:t>4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92076" y="23469600"/>
            <a:ext cx="14587601" cy="1015663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Phosphodiesterase 5 (PDE5)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6393586" y="23469599"/>
            <a:ext cx="12562415" cy="101566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Discussion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0026808" y="23469599"/>
            <a:ext cx="13026192" cy="1015663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Acknowledgements &amp; References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1073075" y="24827503"/>
            <a:ext cx="138256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mbria" panose="02040503050406030204" pitchFamily="18" charset="0"/>
              </a:rPr>
              <a:t>PDE5 is the most similar family member to PDE6. Not only are the metal-binding residues of the enzymes identical, but both selectively hydrolyze cGMP over cAMP.</a:t>
            </a:r>
            <a:r>
              <a:rPr lang="en-US" sz="3600" baseline="30000" dirty="0" smtClean="0">
                <a:latin typeface="Cambria" panose="02040503050406030204" pitchFamily="18" charset="0"/>
              </a:rPr>
              <a:t>5</a:t>
            </a: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2955" y="27862631"/>
            <a:ext cx="1403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65DB45"/>
                </a:solidFill>
                <a:latin typeface="Cambria" panose="02040503050406030204" pitchFamily="18" charset="0"/>
              </a:rPr>
              <a:t>Mg</a:t>
            </a:r>
            <a:r>
              <a:rPr lang="en-US" sz="3600" b="1" baseline="30000" dirty="0" smtClean="0">
                <a:solidFill>
                  <a:srgbClr val="65DB45"/>
                </a:solidFill>
                <a:latin typeface="Cambria" panose="02040503050406030204" pitchFamily="18" charset="0"/>
              </a:rPr>
              <a:t>2+</a:t>
            </a:r>
            <a:endParaRPr lang="en-US" sz="3600" b="1" baseline="30000" dirty="0">
              <a:solidFill>
                <a:srgbClr val="65DB45"/>
              </a:solidFill>
              <a:latin typeface="Cambria" panose="020405030504060302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651326" y="27994850"/>
            <a:ext cx="1403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3399"/>
                </a:solidFill>
                <a:latin typeface="Cambria" panose="02040503050406030204" pitchFamily="18" charset="0"/>
              </a:rPr>
              <a:t>Zn</a:t>
            </a:r>
            <a:r>
              <a:rPr lang="en-US" sz="3600" b="1" baseline="30000" dirty="0" smtClean="0">
                <a:solidFill>
                  <a:srgbClr val="FF3399"/>
                </a:solidFill>
                <a:latin typeface="Cambria" panose="02040503050406030204" pitchFamily="18" charset="0"/>
              </a:rPr>
              <a:t>2+</a:t>
            </a:r>
            <a:endParaRPr lang="en-US" sz="3600" b="1" baseline="30000" dirty="0">
              <a:solidFill>
                <a:srgbClr val="FF3399"/>
              </a:solidFill>
              <a:latin typeface="Cambria" panose="020405030504060302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785316" y="28980150"/>
            <a:ext cx="1403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3399"/>
                </a:solidFill>
                <a:latin typeface="Cambria" panose="02040503050406030204" pitchFamily="18" charset="0"/>
              </a:rPr>
              <a:t>Zn</a:t>
            </a:r>
            <a:r>
              <a:rPr lang="en-US" sz="3600" b="1" baseline="30000" dirty="0" smtClean="0">
                <a:solidFill>
                  <a:srgbClr val="FF3399"/>
                </a:solidFill>
                <a:latin typeface="Cambria" panose="02040503050406030204" pitchFamily="18" charset="0"/>
              </a:rPr>
              <a:t>2+</a:t>
            </a:r>
            <a:endParaRPr lang="en-US" sz="3600" b="1" baseline="30000" dirty="0">
              <a:solidFill>
                <a:srgbClr val="FF3399"/>
              </a:solidFill>
              <a:latin typeface="Cambria" panose="020405030504060302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316128" y="27683400"/>
            <a:ext cx="1403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65DB45"/>
                </a:solidFill>
                <a:latin typeface="Cambria" panose="02040503050406030204" pitchFamily="18" charset="0"/>
              </a:rPr>
              <a:t>Mg</a:t>
            </a:r>
            <a:r>
              <a:rPr lang="en-US" sz="3600" b="1" baseline="30000" dirty="0" smtClean="0">
                <a:solidFill>
                  <a:srgbClr val="65DB45"/>
                </a:solidFill>
                <a:latin typeface="Cambria" panose="02040503050406030204" pitchFamily="18" charset="0"/>
              </a:rPr>
              <a:t>2+</a:t>
            </a:r>
            <a:endParaRPr lang="en-US" sz="3600" b="1" baseline="30000" dirty="0">
              <a:solidFill>
                <a:srgbClr val="65DB45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739709"/>
              </p:ext>
            </p:extLst>
          </p:nvPr>
        </p:nvGraphicFramePr>
        <p:xfrm>
          <a:off x="2678922" y="10616566"/>
          <a:ext cx="10884678" cy="4090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S ChemDraw Drawing" r:id="rId8" imgW="6261818" imgH="2352741" progId="ChemDraw.Document.6.0">
                  <p:embed/>
                </p:oleObj>
              </mc:Choice>
              <mc:Fallback>
                <p:oleObj name="CS ChemDraw Drawing" r:id="rId8" imgW="6261818" imgH="235274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78922" y="10616566"/>
                        <a:ext cx="10884678" cy="40900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Chart 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4750734"/>
              </p:ext>
            </p:extLst>
          </p:nvPr>
        </p:nvGraphicFramePr>
        <p:xfrm>
          <a:off x="16578793" y="12573000"/>
          <a:ext cx="6400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76" name="Chart 7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415088"/>
              </p:ext>
            </p:extLst>
          </p:nvPr>
        </p:nvGraphicFramePr>
        <p:xfrm>
          <a:off x="23173733" y="12541469"/>
          <a:ext cx="6400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78" name="Chart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396654"/>
              </p:ext>
            </p:extLst>
          </p:nvPr>
        </p:nvGraphicFramePr>
        <p:xfrm>
          <a:off x="23736301" y="17373600"/>
          <a:ext cx="6400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40" name="Chart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843391"/>
              </p:ext>
            </p:extLst>
          </p:nvPr>
        </p:nvGraphicFramePr>
        <p:xfrm>
          <a:off x="36184413" y="12649199"/>
          <a:ext cx="6400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42" name="Chart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208164"/>
              </p:ext>
            </p:extLst>
          </p:nvPr>
        </p:nvGraphicFramePr>
        <p:xfrm>
          <a:off x="16578793" y="17449800"/>
          <a:ext cx="6400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6" name="Rectangle 15"/>
          <p:cNvSpPr/>
          <p:nvPr/>
        </p:nvSpPr>
        <p:spPr>
          <a:xfrm>
            <a:off x="16393589" y="7750434"/>
            <a:ext cx="26451568" cy="4517766"/>
          </a:xfrm>
          <a:prstGeom prst="rect">
            <a:avLst/>
          </a:prstGeom>
          <a:solidFill>
            <a:srgbClr val="FCFD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4" name="Chart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616546"/>
              </p:ext>
            </p:extLst>
          </p:nvPr>
        </p:nvGraphicFramePr>
        <p:xfrm>
          <a:off x="16764000" y="7696200"/>
          <a:ext cx="6400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5" name="Rectangle 4"/>
          <p:cNvSpPr/>
          <p:nvPr/>
        </p:nvSpPr>
        <p:spPr>
          <a:xfrm>
            <a:off x="16393587" y="7652268"/>
            <a:ext cx="6771213" cy="9492732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6271200" y="7705764"/>
            <a:ext cx="6314013" cy="9439236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840200" y="25017435"/>
            <a:ext cx="112776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/>
              <a:t>There are differences between the enzymes’ response to most metal ions studied </a:t>
            </a:r>
          </a:p>
          <a:p>
            <a:endParaRPr lang="en-US" sz="48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/>
              <a:t>2 types of effects: activating &amp; activating-inhibiting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8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/>
              <a:t>EDTA chelates contaminating metal ions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4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400" dirty="0"/>
          </a:p>
        </p:txBody>
      </p:sp>
      <p:graphicFrame>
        <p:nvGraphicFramePr>
          <p:cNvPr id="77" name="Chart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5594782"/>
              </p:ext>
            </p:extLst>
          </p:nvPr>
        </p:nvGraphicFramePr>
        <p:xfrm>
          <a:off x="23227636" y="7750434"/>
          <a:ext cx="6400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50" name="Rectangle 49"/>
          <p:cNvSpPr/>
          <p:nvPr/>
        </p:nvSpPr>
        <p:spPr>
          <a:xfrm>
            <a:off x="29628436" y="11658599"/>
            <a:ext cx="6642763" cy="5486401"/>
          </a:xfrm>
          <a:prstGeom prst="rect">
            <a:avLst/>
          </a:prstGeom>
          <a:solidFill>
            <a:srgbClr val="FCFD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Chart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868920"/>
              </p:ext>
            </p:extLst>
          </p:nvPr>
        </p:nvGraphicFramePr>
        <p:xfrm>
          <a:off x="29628437" y="12425382"/>
          <a:ext cx="652178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51" name="Chart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982659"/>
              </p:ext>
            </p:extLst>
          </p:nvPr>
        </p:nvGraphicFramePr>
        <p:xfrm>
          <a:off x="36227806" y="7750434"/>
          <a:ext cx="6400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308800" y="17734076"/>
            <a:ext cx="96012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PDE5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70C0"/>
                </a:solidFill>
              </a:rPr>
              <a:t>PDE6</a:t>
            </a:r>
          </a:p>
          <a:p>
            <a:r>
              <a:rPr lang="en-US" sz="4400" dirty="0" smtClean="0"/>
              <a:t>Radiotracer assays show the % hydrolysis of cGMP compared to the total hydrolysis control.</a:t>
            </a:r>
          </a:p>
        </p:txBody>
      </p:sp>
      <p:graphicFrame>
        <p:nvGraphicFramePr>
          <p:cNvPr id="53" name="Chart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281557"/>
              </p:ext>
            </p:extLst>
          </p:nvPr>
        </p:nvGraphicFramePr>
        <p:xfrm>
          <a:off x="30022800" y="7738301"/>
          <a:ext cx="6400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10720</TotalTime>
  <Words>461</Words>
  <Application>Microsoft Office PowerPoint</Application>
  <PresentationFormat>Custom</PresentationFormat>
  <Paragraphs>55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Slipstream</vt:lpstr>
      <vt:lpstr>CS ChemDraw Drawing</vt:lpstr>
      <vt:lpstr>Investigation of the metal ion dependence of Phosphodiesterases 5 &amp; 6</vt:lpstr>
    </vt:vector>
  </TitlesOfParts>
  <Company>UNH Inorganic Chemistry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Determination</dc:title>
  <dc:creator>rcv33</dc:creator>
  <cp:lastModifiedBy>Rose Hadley</cp:lastModifiedBy>
  <cp:revision>295</cp:revision>
  <dcterms:created xsi:type="dcterms:W3CDTF">2012-04-20T16:28:32Z</dcterms:created>
  <dcterms:modified xsi:type="dcterms:W3CDTF">2014-06-20T19:40:39Z</dcterms:modified>
</cp:coreProperties>
</file>