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5" d="100"/>
          <a:sy n="25" d="100"/>
        </p:scale>
        <p:origin x="-564" y="-13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B922F59-035D-4D09-95D9-B6D96ABC3293}" type="datetimeFigureOut">
              <a:rPr lang="en-US"/>
              <a:pPr>
                <a:defRPr/>
              </a:pPr>
              <a:t>6/20/2014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180B176-B5F7-4667-ABC7-77B6092080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378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83DBD2-071A-46B4-ADCF-C860685555E7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8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2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5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59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3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66AE0-7DD4-4C6C-9288-1E05BF2E7F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B6812-31FD-458D-8B8D-801C640698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5468303" y="5623568"/>
            <a:ext cx="51351177" cy="1198397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760" y="5623568"/>
            <a:ext cx="153322023" cy="1198397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EC62C-2E29-411F-A2D2-4F243EE677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D7BB0-A927-4712-B760-AA04A2FD64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30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21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841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262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683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10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525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5946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367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B98B1-5912-4669-A269-6F4A169B46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767" y="32773623"/>
            <a:ext cx="102336600" cy="92689680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482887" y="32773623"/>
            <a:ext cx="102336600" cy="92689680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1E34D-BCB7-4A0B-A34C-9EFE922AEB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6"/>
            <a:ext cx="19392903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210" indent="0">
              <a:buNone/>
              <a:defRPr sz="9600" b="1"/>
            </a:lvl2pPr>
            <a:lvl3pPr marL="4388419" indent="0">
              <a:buNone/>
              <a:defRPr sz="8600" b="1"/>
            </a:lvl3pPr>
            <a:lvl4pPr marL="6582629" indent="0">
              <a:buNone/>
              <a:defRPr sz="7700" b="1"/>
            </a:lvl4pPr>
            <a:lvl5pPr marL="8776834" indent="0">
              <a:buNone/>
              <a:defRPr sz="7700" b="1"/>
            </a:lvl5pPr>
            <a:lvl6pPr marL="10971043" indent="0">
              <a:buNone/>
              <a:defRPr sz="7700" b="1"/>
            </a:lvl6pPr>
            <a:lvl7pPr marL="13165253" indent="0">
              <a:buNone/>
              <a:defRPr sz="7700" b="1"/>
            </a:lvl7pPr>
            <a:lvl8pPr marL="15359462" indent="0">
              <a:buNone/>
              <a:defRPr sz="7700" b="1"/>
            </a:lvl8pPr>
            <a:lvl9pPr marL="17553672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3"/>
            <a:ext cx="19392903" cy="1896618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7" y="7368546"/>
            <a:ext cx="19400520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210" indent="0">
              <a:buNone/>
              <a:defRPr sz="9600" b="1"/>
            </a:lvl2pPr>
            <a:lvl3pPr marL="4388419" indent="0">
              <a:buNone/>
              <a:defRPr sz="8600" b="1"/>
            </a:lvl3pPr>
            <a:lvl4pPr marL="6582629" indent="0">
              <a:buNone/>
              <a:defRPr sz="7700" b="1"/>
            </a:lvl4pPr>
            <a:lvl5pPr marL="8776834" indent="0">
              <a:buNone/>
              <a:defRPr sz="7700" b="1"/>
            </a:lvl5pPr>
            <a:lvl6pPr marL="10971043" indent="0">
              <a:buNone/>
              <a:defRPr sz="7700" b="1"/>
            </a:lvl6pPr>
            <a:lvl7pPr marL="13165253" indent="0">
              <a:buNone/>
              <a:defRPr sz="7700" b="1"/>
            </a:lvl7pPr>
            <a:lvl8pPr marL="15359462" indent="0">
              <a:buNone/>
              <a:defRPr sz="7700" b="1"/>
            </a:lvl8pPr>
            <a:lvl9pPr marL="17553672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7" y="10439403"/>
            <a:ext cx="19400520" cy="1896618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2FDD3-6FAA-4A60-AA7B-FF52CC1D87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31B7F-21BD-4F9D-A872-ED4A3E624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37823-80AD-4B06-B1D5-CFE7A18173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2" y="1310640"/>
            <a:ext cx="14439903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8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2" y="6888488"/>
            <a:ext cx="14439903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210" indent="0">
              <a:buNone/>
              <a:defRPr sz="5800"/>
            </a:lvl2pPr>
            <a:lvl3pPr marL="4388419" indent="0">
              <a:buNone/>
              <a:defRPr sz="4800"/>
            </a:lvl3pPr>
            <a:lvl4pPr marL="6582629" indent="0">
              <a:buNone/>
              <a:defRPr sz="4300"/>
            </a:lvl4pPr>
            <a:lvl5pPr marL="8776834" indent="0">
              <a:buNone/>
              <a:defRPr sz="4300"/>
            </a:lvl5pPr>
            <a:lvl6pPr marL="10971043" indent="0">
              <a:buNone/>
              <a:defRPr sz="4300"/>
            </a:lvl6pPr>
            <a:lvl7pPr marL="13165253" indent="0">
              <a:buNone/>
              <a:defRPr sz="4300"/>
            </a:lvl7pPr>
            <a:lvl8pPr marL="15359462" indent="0">
              <a:buNone/>
              <a:defRPr sz="4300"/>
            </a:lvl8pPr>
            <a:lvl9pPr marL="17553672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4B1C-0A76-405B-835A-CAF22FCA76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210" indent="0">
              <a:buNone/>
              <a:defRPr sz="13400"/>
            </a:lvl2pPr>
            <a:lvl3pPr marL="4388419" indent="0">
              <a:buNone/>
              <a:defRPr sz="11500"/>
            </a:lvl3pPr>
            <a:lvl4pPr marL="6582629" indent="0">
              <a:buNone/>
              <a:defRPr sz="9600"/>
            </a:lvl4pPr>
            <a:lvl5pPr marL="8776834" indent="0">
              <a:buNone/>
              <a:defRPr sz="9600"/>
            </a:lvl5pPr>
            <a:lvl6pPr marL="10971043" indent="0">
              <a:buNone/>
              <a:defRPr sz="9600"/>
            </a:lvl6pPr>
            <a:lvl7pPr marL="13165253" indent="0">
              <a:buNone/>
              <a:defRPr sz="9600"/>
            </a:lvl7pPr>
            <a:lvl8pPr marL="15359462" indent="0">
              <a:buNone/>
              <a:defRPr sz="9600"/>
            </a:lvl8pPr>
            <a:lvl9pPr marL="17553672" indent="0">
              <a:buNone/>
              <a:defRPr sz="96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210" indent="0">
              <a:buNone/>
              <a:defRPr sz="5800"/>
            </a:lvl2pPr>
            <a:lvl3pPr marL="4388419" indent="0">
              <a:buNone/>
              <a:defRPr sz="4800"/>
            </a:lvl3pPr>
            <a:lvl4pPr marL="6582629" indent="0">
              <a:buNone/>
              <a:defRPr sz="4300"/>
            </a:lvl4pPr>
            <a:lvl5pPr marL="8776834" indent="0">
              <a:buNone/>
              <a:defRPr sz="4300"/>
            </a:lvl5pPr>
            <a:lvl6pPr marL="10971043" indent="0">
              <a:buNone/>
              <a:defRPr sz="4300"/>
            </a:lvl6pPr>
            <a:lvl7pPr marL="13165253" indent="0">
              <a:buNone/>
              <a:defRPr sz="4300"/>
            </a:lvl7pPr>
            <a:lvl8pPr marL="15359462" indent="0">
              <a:buNone/>
              <a:defRPr sz="4300"/>
            </a:lvl8pPr>
            <a:lvl9pPr marL="17553672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A2846-8309-4BA9-92D3-5FEF12A4A6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Placeholder 1"/>
          <p:cNvSpPr>
            <a:spLocks noGrp="1"/>
          </p:cNvSpPr>
          <p:nvPr>
            <p:ph type="title"/>
          </p:nvPr>
        </p:nvSpPr>
        <p:spPr bwMode="auto">
          <a:xfrm>
            <a:off x="2195146" y="1317625"/>
            <a:ext cx="39500908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840" tIns="219422" rIns="438840" bIns="2194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5146" y="7681914"/>
            <a:ext cx="39500908" cy="2172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840" tIns="219422" rIns="438840" bIns="2194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5146" y="30510163"/>
            <a:ext cx="10240108" cy="1752600"/>
          </a:xfrm>
          <a:prstGeom prst="rect">
            <a:avLst/>
          </a:prstGeom>
        </p:spPr>
        <p:txBody>
          <a:bodyPr vert="horz" lIns="438840" tIns="219422" rIns="438840" bIns="219422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746" y="30510163"/>
            <a:ext cx="13897708" cy="1752600"/>
          </a:xfrm>
          <a:prstGeom prst="rect">
            <a:avLst/>
          </a:prstGeom>
        </p:spPr>
        <p:txBody>
          <a:bodyPr vert="horz" lIns="438840" tIns="219422" rIns="438840" bIns="219422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946" y="30510163"/>
            <a:ext cx="10240108" cy="1752600"/>
          </a:xfrm>
          <a:prstGeom prst="rect">
            <a:avLst/>
          </a:prstGeom>
        </p:spPr>
        <p:txBody>
          <a:bodyPr vert="horz" lIns="438840" tIns="219422" rIns="438840" bIns="219422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F0AD5C-455C-440A-91B9-9F400442CD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387850" rtl="0" eaLnBrk="0" fontAlgn="base" hangingPunct="0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2pPr>
      <a:lvl3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3pPr>
      <a:lvl4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4pPr>
      <a:lvl5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9pPr>
    </p:titleStyle>
    <p:bodyStyle>
      <a:lvl1pPr marL="1644650" indent="-1644650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0013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4813" indent="-1096963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78738" indent="-1096963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2663" indent="-1096963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150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2360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6565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0774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210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419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2629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6834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043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5253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59462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3672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1"/>
            <a:ext cx="43891200" cy="41910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08" name="Picture 32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8645322"/>
            <a:ext cx="9220200" cy="433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7" name="Picture 328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36" y="8611388"/>
            <a:ext cx="10056559" cy="4365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985164" y="2271732"/>
            <a:ext cx="31920873" cy="2300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458" tIns="41731" rIns="83458" bIns="41731">
            <a:sp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C. J.Joyce</a:t>
            </a:r>
            <a:r>
              <a:rPr lang="en-US" sz="3600" baseline="30000" dirty="0">
                <a:solidFill>
                  <a:srgbClr val="FFFF00"/>
                </a:solidFill>
              </a:rPr>
              <a:t>1</a:t>
            </a:r>
            <a:r>
              <a:rPr lang="en-US" sz="3600" dirty="0">
                <a:solidFill>
                  <a:srgbClr val="FFFF00"/>
                </a:solidFill>
              </a:rPr>
              <a:t>, J. B. Blake</a:t>
            </a:r>
            <a:r>
              <a:rPr lang="en-US" sz="3600" baseline="30000" dirty="0">
                <a:solidFill>
                  <a:srgbClr val="FFFF00"/>
                </a:solidFill>
              </a:rPr>
              <a:t>2</a:t>
            </a:r>
            <a:r>
              <a:rPr lang="en-US" sz="3600" dirty="0">
                <a:solidFill>
                  <a:srgbClr val="FFFF00"/>
                </a:solidFill>
              </a:rPr>
              <a:t>,  A. W. Case</a:t>
            </a:r>
            <a:r>
              <a:rPr lang="en-US" sz="3600" baseline="30000" dirty="0">
                <a:solidFill>
                  <a:srgbClr val="FFFF00"/>
                </a:solidFill>
              </a:rPr>
              <a:t>3</a:t>
            </a:r>
            <a:r>
              <a:rPr lang="en-US" sz="3600" dirty="0">
                <a:solidFill>
                  <a:srgbClr val="FFFF00"/>
                </a:solidFill>
              </a:rPr>
              <a:t>, M. Golightly</a:t>
            </a:r>
            <a:r>
              <a:rPr lang="en-US" sz="3600" baseline="30000" dirty="0">
                <a:solidFill>
                  <a:srgbClr val="FFFF00"/>
                </a:solidFill>
              </a:rPr>
              <a:t>1</a:t>
            </a:r>
            <a:r>
              <a:rPr lang="en-US" sz="3600" dirty="0">
                <a:solidFill>
                  <a:srgbClr val="FFFF00"/>
                </a:solidFill>
              </a:rPr>
              <a:t>, J. C. Kasper</a:t>
            </a:r>
            <a:r>
              <a:rPr lang="en-US" sz="3600" baseline="30000" dirty="0">
                <a:solidFill>
                  <a:srgbClr val="FFFF00"/>
                </a:solidFill>
              </a:rPr>
              <a:t>3</a:t>
            </a:r>
            <a:r>
              <a:rPr lang="en-US" sz="3600" dirty="0">
                <a:solidFill>
                  <a:srgbClr val="FFFF00"/>
                </a:solidFill>
              </a:rPr>
              <a:t>, J. Mazur</a:t>
            </a:r>
            <a:r>
              <a:rPr lang="en-US" sz="3600" baseline="30000" dirty="0">
                <a:solidFill>
                  <a:srgbClr val="FFFF00"/>
                </a:solidFill>
              </a:rPr>
              <a:t>2</a:t>
            </a:r>
            <a:r>
              <a:rPr lang="en-US" sz="3600" dirty="0">
                <a:solidFill>
                  <a:srgbClr val="FFFF00"/>
                </a:solidFill>
              </a:rPr>
              <a:t>, N. A. Schwadron</a:t>
            </a:r>
            <a:r>
              <a:rPr lang="en-US" sz="3600" baseline="30000" dirty="0">
                <a:solidFill>
                  <a:srgbClr val="FFFF00"/>
                </a:solidFill>
              </a:rPr>
              <a:t>1</a:t>
            </a:r>
            <a:r>
              <a:rPr lang="en-US" sz="3600" dirty="0">
                <a:solidFill>
                  <a:srgbClr val="FFFF00"/>
                </a:solidFill>
              </a:rPr>
              <a:t>, E. Semones</a:t>
            </a:r>
            <a:r>
              <a:rPr lang="en-US" sz="3600" baseline="30000" dirty="0">
                <a:solidFill>
                  <a:srgbClr val="FFFF00"/>
                </a:solidFill>
              </a:rPr>
              <a:t>4</a:t>
            </a:r>
            <a:r>
              <a:rPr lang="en-US" sz="3600" dirty="0">
                <a:solidFill>
                  <a:srgbClr val="FFFF00"/>
                </a:solidFill>
              </a:rPr>
              <a:t>, S. Smith</a:t>
            </a:r>
            <a:r>
              <a:rPr lang="en-US" sz="3600" baseline="30000" dirty="0">
                <a:solidFill>
                  <a:srgbClr val="FFFF00"/>
                </a:solidFill>
              </a:rPr>
              <a:t>1</a:t>
            </a:r>
            <a:r>
              <a:rPr lang="en-US" sz="3600" dirty="0">
                <a:solidFill>
                  <a:srgbClr val="FFFF00"/>
                </a:solidFill>
              </a:rPr>
              <a:t>, H. E. Spence</a:t>
            </a:r>
            <a:r>
              <a:rPr lang="en-US" sz="3600" baseline="30000" dirty="0">
                <a:solidFill>
                  <a:srgbClr val="FFFF00"/>
                </a:solidFill>
              </a:rPr>
              <a:t>1</a:t>
            </a:r>
            <a:r>
              <a:rPr lang="en-US" sz="3600" dirty="0">
                <a:solidFill>
                  <a:srgbClr val="FFFF00"/>
                </a:solidFill>
              </a:rPr>
              <a:t>, L. W. Townsend</a:t>
            </a:r>
            <a:r>
              <a:rPr lang="en-US" sz="3600" baseline="30000" dirty="0">
                <a:solidFill>
                  <a:srgbClr val="FFFF00"/>
                </a:solidFill>
              </a:rPr>
              <a:t>5</a:t>
            </a:r>
            <a:r>
              <a:rPr lang="en-US" sz="3600" dirty="0">
                <a:solidFill>
                  <a:srgbClr val="FFFF00"/>
                </a:solidFill>
              </a:rPr>
              <a:t>,   J. K. Wilson</a:t>
            </a:r>
            <a:r>
              <a:rPr lang="en-US" sz="3600" baseline="30000" dirty="0">
                <a:solidFill>
                  <a:srgbClr val="FFFF00"/>
                </a:solidFill>
              </a:rPr>
              <a:t>1</a:t>
            </a:r>
            <a:r>
              <a:rPr lang="en-US" sz="3600" dirty="0">
                <a:solidFill>
                  <a:srgbClr val="FFFF00"/>
                </a:solidFill>
              </a:rPr>
              <a:t> and C. J. Zeitlin</a:t>
            </a:r>
            <a:r>
              <a:rPr lang="en-US" sz="3600" baseline="30000" dirty="0">
                <a:solidFill>
                  <a:srgbClr val="FFFF00"/>
                </a:solidFill>
              </a:rPr>
              <a:t>6</a:t>
            </a:r>
            <a:r>
              <a:rPr lang="en-US" sz="3600" dirty="0">
                <a:solidFill>
                  <a:srgbClr val="FFFF00"/>
                </a:solidFill>
              </a:rPr>
              <a:t>, </a:t>
            </a:r>
            <a:r>
              <a:rPr lang="en-US" sz="3600" baseline="30000" dirty="0">
                <a:solidFill>
                  <a:srgbClr val="FFFF00"/>
                </a:solidFill>
              </a:rPr>
              <a:t>1</a:t>
            </a:r>
            <a:r>
              <a:rPr lang="en-US" sz="3600" dirty="0">
                <a:solidFill>
                  <a:srgbClr val="FFFF00"/>
                </a:solidFill>
              </a:rPr>
              <a:t>The University of New Hampshire, </a:t>
            </a:r>
            <a:r>
              <a:rPr lang="en-US" sz="3600" baseline="30000" dirty="0">
                <a:solidFill>
                  <a:srgbClr val="FFFF00"/>
                </a:solidFill>
              </a:rPr>
              <a:t>2</a:t>
            </a:r>
            <a:r>
              <a:rPr lang="en-US" sz="3600" dirty="0">
                <a:solidFill>
                  <a:srgbClr val="FFFF00"/>
                </a:solidFill>
              </a:rPr>
              <a:t>The Aerospace Corporation, </a:t>
            </a:r>
            <a:r>
              <a:rPr lang="en-US" sz="3600" baseline="30000" dirty="0">
                <a:solidFill>
                  <a:srgbClr val="FFFF00"/>
                </a:solidFill>
              </a:rPr>
              <a:t> 3</a:t>
            </a:r>
            <a:r>
              <a:rPr lang="en-US" sz="3600" dirty="0">
                <a:solidFill>
                  <a:srgbClr val="FFFF00"/>
                </a:solidFill>
              </a:rPr>
              <a:t>Harvard-Smithsonian Center for Astrophysics, </a:t>
            </a:r>
            <a:r>
              <a:rPr lang="en-US" sz="3600" baseline="30000" dirty="0">
                <a:solidFill>
                  <a:srgbClr val="FFFF00"/>
                </a:solidFill>
              </a:rPr>
              <a:t>4</a:t>
            </a:r>
            <a:r>
              <a:rPr lang="en-US" sz="3600" dirty="0">
                <a:solidFill>
                  <a:srgbClr val="FFFF00"/>
                </a:solidFill>
              </a:rPr>
              <a:t>NASA-Johnson Space Center, </a:t>
            </a:r>
            <a:r>
              <a:rPr lang="en-US" sz="3600" baseline="30000" dirty="0">
                <a:solidFill>
                  <a:srgbClr val="FFFF00"/>
                </a:solidFill>
              </a:rPr>
              <a:t>5</a:t>
            </a:r>
            <a:r>
              <a:rPr lang="en-US" sz="3600" dirty="0">
                <a:solidFill>
                  <a:srgbClr val="FFFF00"/>
                </a:solidFill>
              </a:rPr>
              <a:t>The University of Tennessee and </a:t>
            </a:r>
            <a:r>
              <a:rPr lang="en-US" sz="3600" baseline="30000" dirty="0">
                <a:solidFill>
                  <a:srgbClr val="FFFF00"/>
                </a:solidFill>
              </a:rPr>
              <a:t>6</a:t>
            </a:r>
            <a:r>
              <a:rPr lang="en-US" sz="3600" dirty="0">
                <a:solidFill>
                  <a:srgbClr val="FFFF00"/>
                </a:solidFill>
              </a:rPr>
              <a:t>Southwest Research Institute.</a:t>
            </a:r>
          </a:p>
          <a:p>
            <a:pPr algn="ctr"/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1030" name="TextBox 58"/>
          <p:cNvSpPr txBox="1">
            <a:spLocks noChangeArrowheads="1"/>
          </p:cNvSpPr>
          <p:nvPr/>
        </p:nvSpPr>
        <p:spPr bwMode="auto">
          <a:xfrm>
            <a:off x="515336" y="4426365"/>
            <a:ext cx="19594259" cy="403183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 lIns="91411" tIns="45701" rIns="91411" bIns="45701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chemeClr val="bg1"/>
                </a:solidFill>
              </a:rPr>
              <a:t>Introduction</a:t>
            </a:r>
            <a:r>
              <a:rPr lang="en-US" sz="4000" b="1" dirty="0" smtClean="0">
                <a:solidFill>
                  <a:schemeClr val="bg1"/>
                </a:solidFill>
              </a:rPr>
              <a:t>: 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We </a:t>
            </a:r>
            <a:r>
              <a:rPr lang="en-US" sz="3600" dirty="0">
                <a:solidFill>
                  <a:schemeClr val="bg1"/>
                </a:solidFill>
              </a:rPr>
              <a:t>first provide a validation of the </a:t>
            </a:r>
            <a:r>
              <a:rPr lang="en-US" sz="3600" dirty="0" smtClean="0">
                <a:solidFill>
                  <a:schemeClr val="bg1"/>
                </a:solidFill>
              </a:rPr>
              <a:t>PREDICCS radiation </a:t>
            </a:r>
            <a:r>
              <a:rPr lang="en-US" sz="3600" dirty="0">
                <a:solidFill>
                  <a:schemeClr val="bg1"/>
                </a:solidFill>
              </a:rPr>
              <a:t>system by comparing dose rates computed using </a:t>
            </a:r>
            <a:r>
              <a:rPr lang="en-US" sz="3600" dirty="0" smtClean="0">
                <a:solidFill>
                  <a:schemeClr val="bg1"/>
                </a:solidFill>
              </a:rPr>
              <a:t>the EMMREM model to </a:t>
            </a:r>
            <a:r>
              <a:rPr lang="en-US" sz="3600" dirty="0">
                <a:solidFill>
                  <a:schemeClr val="bg1"/>
                </a:solidFill>
              </a:rPr>
              <a:t>those measured by the </a:t>
            </a:r>
            <a:r>
              <a:rPr lang="en-US" sz="3600" dirty="0" smtClean="0">
                <a:solidFill>
                  <a:schemeClr val="bg1"/>
                </a:solidFill>
              </a:rPr>
              <a:t>CRaTER </a:t>
            </a:r>
            <a:r>
              <a:rPr lang="en-US" sz="3600" dirty="0">
                <a:solidFill>
                  <a:schemeClr val="bg1"/>
                </a:solidFill>
              </a:rPr>
              <a:t>instrument aboard </a:t>
            </a:r>
            <a:r>
              <a:rPr lang="en-US" sz="3600" dirty="0" smtClean="0">
                <a:solidFill>
                  <a:schemeClr val="bg1"/>
                </a:solidFill>
              </a:rPr>
              <a:t>LRO </a:t>
            </a:r>
            <a:r>
              <a:rPr lang="en-US" sz="3600" dirty="0">
                <a:solidFill>
                  <a:schemeClr val="bg1"/>
                </a:solidFill>
              </a:rPr>
              <a:t>during three major solar events in 2012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Secondly, we use CRaTER measurements of GCRs together with the concept of modulation potential to compute GCR dose and dose equivalent rates in the Earth and Mars atmospheres.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115"/>
          <p:cNvSpPr>
            <a:spLocks noChangeArrowheads="1"/>
          </p:cNvSpPr>
          <p:nvPr/>
        </p:nvSpPr>
        <p:spPr bwMode="auto">
          <a:xfrm>
            <a:off x="0" y="-707867"/>
            <a:ext cx="184672" cy="1415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1" tIns="45701" rIns="91411" bIns="45701" anchor="ctr">
            <a:spAutoFit/>
          </a:bodyPr>
          <a:lstStyle/>
          <a:p>
            <a:endParaRPr lang="en-US"/>
          </a:p>
        </p:txBody>
      </p:sp>
      <p:sp>
        <p:nvSpPr>
          <p:cNvPr id="1038" name="Rectangle 117"/>
          <p:cNvSpPr>
            <a:spLocks noChangeArrowheads="1"/>
          </p:cNvSpPr>
          <p:nvPr/>
        </p:nvSpPr>
        <p:spPr bwMode="auto">
          <a:xfrm>
            <a:off x="0" y="-707867"/>
            <a:ext cx="184672" cy="1415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1" tIns="45701" rIns="91411" bIns="45701" anchor="ctr">
            <a:spAutoFit/>
          </a:bodyPr>
          <a:lstStyle/>
          <a:p>
            <a:endParaRPr lang="en-US"/>
          </a:p>
        </p:txBody>
      </p:sp>
      <p:sp>
        <p:nvSpPr>
          <p:cNvPr id="1039" name="Rectangle 119"/>
          <p:cNvSpPr>
            <a:spLocks noChangeArrowheads="1"/>
          </p:cNvSpPr>
          <p:nvPr/>
        </p:nvSpPr>
        <p:spPr bwMode="auto">
          <a:xfrm>
            <a:off x="0" y="-450692"/>
            <a:ext cx="184672" cy="1415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1" tIns="45701" rIns="91411" bIns="45701" anchor="ctr">
            <a:spAutoFit/>
          </a:bodyPr>
          <a:lstStyle/>
          <a:p>
            <a:endParaRPr lang="en-US"/>
          </a:p>
        </p:txBody>
      </p:sp>
      <p:sp>
        <p:nvSpPr>
          <p:cNvPr id="1040" name="Rectangle 120"/>
          <p:cNvSpPr>
            <a:spLocks noChangeArrowheads="1"/>
          </p:cNvSpPr>
          <p:nvPr/>
        </p:nvSpPr>
        <p:spPr bwMode="auto">
          <a:xfrm>
            <a:off x="0" y="879223"/>
            <a:ext cx="184672" cy="38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1" tIns="45701" rIns="91411" bIns="45701" anchor="ctr">
            <a:spAutoFit/>
          </a:bodyPr>
          <a:lstStyle/>
          <a:p>
            <a:pPr defTabSz="912813"/>
            <a:endParaRPr lang="en-US" sz="1900"/>
          </a:p>
        </p:txBody>
      </p:sp>
      <p:sp>
        <p:nvSpPr>
          <p:cNvPr id="1041" name="Rectangle 122"/>
          <p:cNvSpPr>
            <a:spLocks noChangeArrowheads="1"/>
          </p:cNvSpPr>
          <p:nvPr/>
        </p:nvSpPr>
        <p:spPr bwMode="auto">
          <a:xfrm>
            <a:off x="0" y="-450692"/>
            <a:ext cx="184672" cy="1415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1" tIns="45701" rIns="91411" bIns="45701" anchor="ctr">
            <a:spAutoFit/>
          </a:bodyPr>
          <a:lstStyle/>
          <a:p>
            <a:endParaRPr lang="en-US"/>
          </a:p>
        </p:txBody>
      </p:sp>
      <p:sp>
        <p:nvSpPr>
          <p:cNvPr id="1042" name="Rectangle 123"/>
          <p:cNvSpPr>
            <a:spLocks noChangeArrowheads="1"/>
          </p:cNvSpPr>
          <p:nvPr/>
        </p:nvSpPr>
        <p:spPr bwMode="auto">
          <a:xfrm>
            <a:off x="0" y="879223"/>
            <a:ext cx="184672" cy="38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1" tIns="45701" rIns="91411" bIns="45701" anchor="ctr">
            <a:spAutoFit/>
          </a:bodyPr>
          <a:lstStyle/>
          <a:p>
            <a:pPr defTabSz="912813"/>
            <a:endParaRPr lang="en-US" sz="1900"/>
          </a:p>
        </p:txBody>
      </p:sp>
      <p:sp>
        <p:nvSpPr>
          <p:cNvPr id="1043" name="Rectangle 125"/>
          <p:cNvSpPr>
            <a:spLocks noChangeArrowheads="1"/>
          </p:cNvSpPr>
          <p:nvPr/>
        </p:nvSpPr>
        <p:spPr bwMode="auto">
          <a:xfrm>
            <a:off x="0" y="-707867"/>
            <a:ext cx="184672" cy="1415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1" tIns="45701" rIns="91411" bIns="45701" anchor="ctr">
            <a:spAutoFit/>
          </a:bodyPr>
          <a:lstStyle/>
          <a:p>
            <a:endParaRPr lang="en-US"/>
          </a:p>
        </p:txBody>
      </p:sp>
      <p:sp>
        <p:nvSpPr>
          <p:cNvPr id="1044" name="Rectangle 127"/>
          <p:cNvSpPr>
            <a:spLocks noChangeArrowheads="1"/>
          </p:cNvSpPr>
          <p:nvPr/>
        </p:nvSpPr>
        <p:spPr bwMode="auto">
          <a:xfrm>
            <a:off x="0" y="-707867"/>
            <a:ext cx="184672" cy="1415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1" tIns="45701" rIns="91411" bIns="45701" anchor="ctr">
            <a:spAutoFit/>
          </a:bodyPr>
          <a:lstStyle/>
          <a:p>
            <a:endParaRPr lang="en-US"/>
          </a:p>
        </p:txBody>
      </p:sp>
      <p:sp>
        <p:nvSpPr>
          <p:cNvPr id="8" name="AutoShape 5" descr="data:image/jpeg;base64,/9j/4AAQSkZJRgABAQAAAQABAAD/2wCEAAkGBwgHBgkIBwgKCgkLDRYPDQwMDRsUFRAWIB0iIiAdHx8kKDQsJCYxJx8fLT0tMTU3Ojo6Iys/RD84QzQ5OjcBCgoKDQwNGg8PGjclHyU3Nzc3Nzc3Nzc3Nzc3Nzc3Nzc3Nzc3Nzc3Nzc3Nzc3Nzc3Nzc3Nzc3Nzc3Nzc3Nzc3N//AABEIAKAA5AMBIgACEQEDEQH/xAAcAAABBQEBAQAAAAAAAAAAAAACAAEDBQYEBwj/xAA8EAACAQIFAQYCBwcEAwEAAAABAhEAAwQFEiExQQYTIlFhcTKBBxRCkaGx8BUjM1LB0eFigpLxQ1NyJP/EABkBAQEBAQEBAAAAAAAAAAAAAAABAgMEBf/EACERAQEAAgICAgMBAAAAAAAAAAABAhESIQMxIkEEEzJR/9oADAMBAAIRAxEAPwDyRYd1nTp/U0F8FHbiI8IbkVLes4nBFVxuHu4d4IK3rRSfLmortw3mWIEQs8iKiojDFTyANInafegZX1DVPsKMGCfEJmS0bbUu7MSGbp71UK14nFvWULNAZuAfOnKMupnUQpCkA8UzTtKkzt4htThQLxldweg6UAHxyWURp5mJJ4opJZ21+MnxGeT7UiRJLEeEz6elPEtIT4t9hxQNbS4zBhJ8yKSncQx0iCYG8df16UvAT8JAAnmmYICIbSpEiBz6UBCAp3UqGjed/WKQG6g7AiAJ9fwoQDEjbenZiQAEeD4WHM/ragbfgxEiZWYPvRrcgGAx6HQYmgWdJghj5jgU5+HSuqem3NAY8A3IIG/oaJWIlgZB6Hyp7Q4CkHkD1H62rSdi8hXMMQ2KxiFsLYeFSP4j/wBh1oK3KsnzTMBrweHbu/8A2P4Vnnk+/Tyqxv8AZbM1Tiwx6RdBP41t8wv9woU6URBEcADyqHD23uxCkk/DJBB+6oPMcbhr+Fc2sWt1CoPxjoOo86K4trRZZAslZKk7qeCOPPevaMJ2Ss51Y+q460Xt3BEqN7f+pfUc149nGXYjJswxuVYsN9Ywt9kZ121Rw3zBn50HAWVtR0TxBPMVGBOozx/LETsfu32o7rnwgA7gSfP1qJtMiQdJ2np0qh4LGR5keGmIEgbFk2E+/NHBYkDeTG3HtFJiVSXXwMZBjedtqAJcR1k8RRS+juyNIPInj1/KmJbTpMxI9RHO1MSApBPTb/VQAqspjUBHrM0eokl9MERq002kiCpkEb/5ogUAJLMAfX8aBLbd5IBIn7qVCVYE7avM7D86VB6Nh+0mMW33OJVMTaG2m6sz6b0y4PspnDf/AKcubLrxIAfA3O79vCZU/cPeqcGpEQ3dmCsB6RWWtuzFfR1Zuy+TZ1h7w4FrGDu2P+8SJrM5t2bznKFjMMuv21Xi6i60PqGEitBh3xWG3s3bigmDHBFX+W9o7li0tu67tPIBgEex2ptdSvKluaUKhzEkesER/enRZZSYUmRAgfia9ev5d2bz1S2LwKpcbY3cOe6cf0NZ7M/o0Zg9zs/mK343FjEDQ59AeKSpcawEaWGoiZg7zNIKfFqKkE7S0V15tleOym6LeYYW/h7pP/kWBPo3BrhUnxQOm+1aZHJ8ySBAE8UB3G0FR4QI4iKMsHYlvIcedLvHtvqVvGVInrQORG6yPemIJGpQQN/FPBjr60zKG06SvmB5UkBaT8RiTPTrQOp1AkHUSJ8I4ogoA0s2mB4TpM/OgGkL4viXkxTsX5ZmMnckzAoH8RIPO+2kV6V2Gura7PWDbMnvH1R/N615q1u4NLEMouCUYiAwnpWj7IZ3ay7FHC419OFvNu4/8TcSfSg9At4L9oYw3r3edxh7ZY27TBe9dmAVDqnlVu8qRAY7GCNdgsnXG4uzdtYdbFmzh1s27SAzE7FieTG23WTXZ2ayO3ewVq4P4TubwPUgjSp/47/7q2GHw9rDW9NtYjrWRBl2X28HaAUeLr6V82fS5ibV76Qs0NlgER7aXPEIZgok/jHyNez9vvpBwHZnCXLGDu28VmreG3ZXcWyftOegFfNl5r117t287XWdixZiSWJMkn1JkmtBrsFAqIIhtyd+aicOhggCYkQNx6GpJa3pXp5qeD5+1RQbY8ULweOaBAtqDKrCDsRS0htR3B5Mnbcx7nemAJRF1GBJ0zPzp7ZDMLg1SpmZmKB0dkQABeNweB/WlBJ4npvwTSnWAp07HmNz70XhnjwjYAnrQRlQZhhM9Z2PpTzqIWDHBmnuEHVonnVE+lOE28JCqfP8aBA3EEWisc+Lc/lTUVsKEE3mT00TSoNRFOjG2ZU1I4ReRUek1lq2OhL7QIYSelFbxTK5W4qhOeJ3rljaKFgR6iiLa3i4BYFFB3g7aTVzlucqRouOs8bHn2rGEn7Mj2p7d+4rCCQf5jU0vJ6acfh8ZYOHxi271srvav29SsKz2ZdgMlzIscqu3MsxD8W7h12j7dQPaqnDZ1oQW8WhhTswMg/L+lXmXZ0iJrtaNJG6A9fOOlPXprqsBn3ZDPMguE47BE4cTGJtEPbI856fOKoUhl8ZO3l1r6GyzNle1pIV1PSZB9wao89+jrJM614jKIwGLP2U/hOT5r0+VXklx/x4wxBYyq7TsD0plUuQqBmcsAZ45H96uc+7KZtkDsMfhT3XAvWvEn+KoyxBlSCehrXtj0IQAuph5zM7e1deCwF/Mszw+Cwf729iGCIQsT5mPQSflXKdhO/kIMcV6n9EXZ8JZbP71si4VNrDFjMAbMw9+K348OWSW6XfabsRh8V2Vs5TlltRjMuX/wDI3V25cMf9Rn8K8v7KZTbzPtFhMNilZbFrVexqsmnRbt7sD78H3r30llKkbKBAj+Y1hO3+W2cty3Oc4y7DlcRjxbw2KdQCEXlyB01eGfYV6PyPDJrKM43bA3e1+bnO8Zj8uzLE2WxV8uEtudI32hf8VNi+23ajMLTW8VnOKdD4SFbSD929ZyIPiBPhB/EeXHWpEGoSzMxVRyP61420h1MzNqBZjJMksfMmhdQrMsQSo0+lSr3YYo49CJ2Aj0qG8WW1p0A+H4Z+W1UBadluBwyyDw4ktPpTY5jcxLNdc6j4m8MeIzI9ppHSsGVURuBuRQuU0g220tpH2evWrAGks2pdhxMxRNadbWowSPIj50rNu9iLndWpdj61rso7KXmOHfHKChbU6XJgqAZ+H0n51Zjtm5Se2OBg+nXanIcIHZfBGxPpW47V9mMuwmWjG5UFNxWBuKpLDSxjYdY/XFYVjEwJIBB8qzZpZlL3BC2Cdlhgd9/15U/i0hpIaDO23rTRpYk778QD99FoVVOk7zsCeBRTMVkySvovFNQ90bniLrPqDSoNkSG5oNvM0IMU8EjastbMTPFIhgN6FkcU2pto5ohiY9PegLH0o3Ox1LQ8jYCKAFcqINHaxLWHDWyBFRtBB9OlKxYuYnEJYw6k3GPX86g0GXZraa4ustankqetVvaftbi3dMLlmKuWkRpa6phnYdAanzjBWctwSpbUNibgP71+duY6qKbMcntYuxgGwN9sOiYREuWrtkGY6mIBYySTv0rHPGd1vjb6aTsl9IlnMrK5Z2k0LefwLiWXwXPLV5Gi7W/R9lmLDYjLDbwOJMRpk2X9/L3FYrEZPaS1aS5l1u43iDNhrxQxO2x5P3VusD9IOXratYXNLd/CtoCjvlBGniCela3v+T31XnmG7IZse0WGyXFYW5aa84/eLupXqQfaa96weFsYHD2sLhbYS1ZthLajaAOP71X5HfweKxV2/h3QMBotW2YhwDuz6TuA0gD0U+dW5kPuDJEzJ9utfS/Gw1N15/J7RO/dBnccSf8A6gTWG+lPOjl2Rpkdkk4zGCb8bkITLfedvlWzxl+3hx3+JZVwlhDiLznaEQTHluxUe014PnWb3s9zjFZliJU3WlEJ+BOgif0TU/J8mrowlVFtWgBrTGFgAiCOINGQSoPggzCj7MbcV1vOsQYjweHgHb5mo2tQJ0mYiTG/tXhdEAcDTEDyLHmjdibV1CmwAiTPz/KkVZRptBtZ66tj+t6iUEiVTieGnagAqNyFMnp0p0t3XYWlWbhMRG/H/dBKkDw7Gu/Jcdby/NcPicSjvaRgXK7sP9Q9asStL2fyPDrgjiMbaY3HbTbFv4o9K0uVdnsat9WwzJft3FGjvFksp5gDggg/MGtTkDZLmeGt3cFmOEfSARadgk+hU12532iyLJsuvWbmOs4O4dTIwYXX3JLBQp26x7zXoxykeTPHLKs122s4TAdj8ZdxYupdZTYsDTG/9q8TDEqZ3Yb7VrO3fbbE9qblq2ts4fLsMf3Vsct/qPr86yi7tILkkSCRNcc7uvR48eOOki+JdQDBQYnpNMwOo7j0NCGGpthEzB3o41dPD5Rt+dZdDAO3w6SPUUqZiAx1MwneAYpqDWaadTTTTBt4isqdueTQGjO9A1AIG8kmmbbgxTMelCfWgiuGBwSSYAHU9BW5yTJrGX4RBdVfrbibzc6THwz5D8YrLZFbtvnNo3N1sW3xHsVgD8WFWmLzK5aw7kltTggAg8/qa5Z271G8Z0g+qft7OcQq3tFjDRLNwRJ2HlMGup7hMiNj0HHTpXNlAxmAwF0XrPd2sUQ9vWu7CBuD5GKl0u4Y25bTG/ETXm8l3lqO2HUTWE7xHYKGA2Gryo1yo5i9vBm0s3mCiYOn+3PT0qa2vd6e61MAniheT19xT4S8+ExiY3DFbV2zqKv0BKsJjzEzx5V7cMdYx58r8qhzPtScPj8ZgmtWMdhMPfNm099JPggE/wDIGI9KsMn7YYPWts3cVhpaYFzv0X3Vt49iKy93INN50weJXu+iX9iPTUOfuqS2hsIqZllXeYe2DOIsnwCBPiMHpI6bkV1mec+2eq0na3tBlePyh8uxmIvhMY2psXhk8CJbci2rA/zQzkDiVrzpMrxKqWs93iUnY2SCSPbmtJlvd4zLLHcoTfvPddwp8KJqhFHSIA+/erY9gMZb+p27l+5euY5ybJdRZa2QJIMEmAOv4V575t5arpw1Nxg4B1KjHvVWWUmCPl0O9W7ZWidmmzK657+/iEtYdQu8Ay3rwKscfkuPwRS3i71m6rmO4xIDOB/NI6e8ciatcBkN/tZluHwtnGYbA3MGXGGtlwe8k7SJnVAHoRNa/ZinGvO7ts6iV8BG4INc7qEbbY7zHStX2g7Bdosns38RcwIvYaxbZ7t604OgAbkg8dNqzQK6lPhKlTqESD86ssvcZs0g0/u4TcdT5UFsDR4V/wCqN2VFGhmgiJaDv8qFyA5Q8kb+c1tAlU1EETpMAgxSIWZgKPNeaTzMgEieaZQ8br8O5mgUy51Sf15USkC2oAbXq23j8PvpnJKg6jp6ACachACdZ1AcdfP7qBtILMoBI5BFEsqTqg+kTFE50r4kHiYFWHMb+vWow7bnVHt5UEtvuzq1Obe/w6J/GlXMQuw0sTG+kwJpUGtKkAE8GhHNdFyHheI6VzEERFZa0ImOajYmkXkwRvTGiHBXTzv5UJ45oTtvFKaiunLH7vHagbY1WypNziJUx+Aq9wWU3s4z7BYI4N7NjZ8S9rUyMo3Pi43jj1rLrcFtyzCREGt/2Z7WZvkeBs5X9VwzZdaXXbhYLSZEHg1nLU7qzYO1+ItXMyNtEUW7Cd2ugdQeP6fKqZLZS8ragQRvB29q6c5zC3jcddxKW9CupLpAABk8UOW2DjLt9SwRUw7XS+kkbCBPuYHr8q8mPfk7d7dYjLGGZkBQDlR/mny1O/x1uzfLLbXx3SDBC+QP8xOlQehM9K5Lt3uiRv4WAYgxPtV7l9s5T2efO8QipfxWIBwgMEC2FJDEecy0eQWea9edu9Rwxc+Jwpt2WvJiEu210KCHIDORJjy2rlDsF8SuNR6CR/mnxKvYFrBw4FgTcU9brbsZ42XQPv8AOunJb31XFHH3B3mHy9RiIBgu/wAKIPdjP+2tT1tmuCbVm7cuLasi4SC7Ku7EcAnn0r0Xsreu43KRjMZhtN1T9Vw7C7cYlGjW3iJjYdDXli3LpvW2b95eYlmMzJIksfvPzr0LK80XB9nLCWriWcZcti2niliw1SyoedJisbmXysa13pl+2eP+uZtftd8t4WMQVtvp+wd/Mx8IBnkR7Vn2trfAtuiurdHAafelc7/97fu2r2h20Pca2QpYtPxERqJWanwCA3SwAZQs77c8GuGt5u2+OLZ5VczvC9kc3x2SX0NzA3FtnD4o67JsC2GeFPXf02FeMBANK29kI2JO5mvdsmwlzH/RjnFjBsPrGKF9ESQA5+H+leGOl2zdezdtXEuqdLpcGlgfUV65JOo8977N/ENzWASu2w6/KgaWLyFB0TsNo8jRCbd0C2pDMYAUGSekCmKeJVfngg8g/oVpAKO8BULGrgihe3+8MKRB9Npj+1EyiAQefKlKhgwABH8uxPFAMb7EHeJ86EEDYrIHQdaLbwjk8x5ihEaS0nnoOKBJIBfTxP64p21iCBBG8ECnlm25Y7ATTQSoEg7belAn1bRpAjbelTMWMadxFKg1ratJ0jf1qMMNW+0b71PdsXNSkNzwZpu4ZgdS+Oay3UN1kIkCDUWxqa9YdF8QgdDUbW9Kh1Mr1HlRlHEmKZwyGI45qS3a7xwAYmuu5YBsBIOodaCs7vvWVAly4WYLotmGaTEA9K3FvC4nH4jE38Nh7uL+q2e4w9tAY8LaSBtuS0CBB5NY/ur1i4l60WDIZVlG6nzrRZT9IObZZi7V7EYXB4tbTs6W9JsQSIJJEg8eXPWpZsep5H2Jyu5lQGY5bZ+svBZriN4Dtsu4ge0b71n867B5pltvEDJO4xqXyC1oHu7qqpMATsRqIPIjfmQBX4P6ZsWzumNwFm27yLXdS0HoD57xWqzPtPetXFa9hLoDyLouoRsBICHiQfbmn6p/UXnfTH2cmyFbVm1jr+JwmIAUYuxmNu5ZA3lntmN9ton1EUHa/HWMJ9cw76bjhVt2Da8SW7YAIYHc6jsAAeBvMgVs8HmSY7C3LiXbJtEqyuzA2iD59RWbz7AZXiLoe3hFXE29F0nDtAVlg/CZB0kAn0rOvls+tKTC9msbh8Oj50tzCXCvexoHhTpMcn3gjiNq4b1/ErgruCs3rV3DXHW4WFuGcrwZneJ4irrP81zS/qGNxiXtWrRFsoxBgHrB+GNvXzqhS3dvNbw9hP3l0hEBE62J2E+9MZ7tLeojwVprOLDX7UQqgK5PwncH74HyrW5NgMwzXK8tuYd1nCY9u/KMEZUbckGJ4njmrjNrGW4DI7GHvr9at4c2rHiaWCoARJ5ksWJj+aOlUNvtnh8uwBTK8DZW2CzFLTm2WfoSYJIEmsTy4601wt7dmeZhhctGFwcHEnDYYpbS9cDW7smDcubb3BHIIEk+wx2HQDDJLmGE6XbWxHTpH5VDicT+0caXeyqPddndw556j2k/lU63O6BVraOCIBgyo9DU8OHdyXPLrT1DskPqvYbDOiGbzF+m03JP9f8AFZ7t/wBj8N2gw7ZlgbgTHKIW6RAcdFf06BuR1kVZnEjK+wmUL41ebQlgQYIZv6fjXb2bzixmQ+rYgKBBgjaulve4Yzp89tYuYW5et37b2cTaYB7bjcec+n51EAgCaWHiGpnaR7x0/wCq9i7ddlLGY3Ga3pGPtqe5f/2DkKf6V4/esXbN57V1Gt3bRIa24gqRyI866TLbnljpCfi5WJkx6e1MwXWCFJU8b7mmYzrA2JPlvQqRLDSDHn1Ef4qoNT0idjIG+3p6U3hJYsWMDpBjypxcIUmAN5JXmPKhCqWmQF5E70Dg+LUvA2Bnfy/OnNuANZ0CII9aZfgMRzBkdKYqFIU7g80CjYbOP/kilQ93r3lvkKVBtCLpWdHiqRA/2rZmZO9NdxBtniaVu+Lt3TupI6Vl1G1uerEetIWSBqVAQfLijXSrQWMcULBdgrEDmKGkZXxDwkfKp7jpciBBpmVCk7qR1maYQTMb9BQMQANhzXBiraknw+9dzORwKia1cxDpasp3l26wRE/mJ2Aol1pa/RzkSY/OP2jeQfV8CQVJ3D3Tx/xG/wB1eqgllIIEcEHqPL8al7O9mcLk+UYbAyzsizd0jm4d296trWGw1oxbtJq41OdR/Gvd48sMMNacMpbemUfJsJi7uq3buWrznd8MSC3kCBsfmKwmP7RYDA51isGt1rlqw4tm+lnwkrG8L5Gd4r0b6Qe0ByLs5e+rNGLxQNnDKOhI3b2ArwBLLJsyyQeu9cPNnMr1NNSaekLewGc2nvWr9u6ukhSG1aOsekTHSoMPlOKw+N761cAe2rGzdUyiueDz5T6AkHpWBW0LdwXElbm0FSQw9iN6tsFn+bYG4rLiTeUGdN1RP3jf75rhe5pqdNQuPxuK8OMuFWST3h+K2RPiIncD0melceN7KYtraXMDGIvXEDnDkqjeLiNwJ4MetT5Zn/7cuGxiycNbRxfxl4xoW2AdRnoSBHQ77c1oMDm2CbGPjbd+Wabkb8xCgj02+4Vwvi61HSZsdgOz2dPiruGTKrz4hI1KLtuEXktq1aTMgbEmvReznYfKLmF0Z1bxLY0LutyURZ/l8/nVbZt47Esj4Z1vBl13FuafEZbSgJ6yC0eS7jcV0DO8X2cygWM5wdy2zYcWsI8reW/fglmLHZfOCB61ruXjizd3tx/SJeS1jsPlGGe41vDL3jozyAxACj5KD/yqgy3F3MI6vbJDiq+/icdex929mbtcxV0h7hYDxHpxtFddrSxUq0H2q6bxa61mlnM7K2bn7q+P4TH7TeVZjtj2ZTPLRxOETTm1pfEvH1gD7Plq2MHrweldOGeSAdyTG9WuFvA3NLtBnepLqta28OKabrKAVIYgFgQV9DPWgc/xN5M/ef8AuvTPpA7L/XLdzN8vH79QGxVtf/IP5x6+ftXmRECJkzzMzXaOFmj+GSbYISdgT0pmaBsQBqnYRS8RaSfEaIoTDap08g71UMpENI9wBG3nRaQpgEn/AOulPaVSzAsFgagZj5b8+1OokhY1DgSeKCJu9WBbYARvv1pVIJI1AgT0A4pUGzuItzoBT4eyLEM4Uv5zRqhZvDvTsh5adulZdhNLau7ggiT6VG9spswO+9OJGybA+YFMt43BupIGxJXeiC3260zEoRG4pwRAO4b8KdQrGGMDzoImaR5etWvZnM8Nk2bjMMThfrJt2z3Kq4AV/M/KarriqG8JkUxI2YAU2lbq79KN9k02coRD01XpH4VX3fpLzhvCuX4G3HUhjWQMa9gB5kVIEDwD8jWuVTjHVnGc47tBfS9mT22NtSiC2mhVHtVcLQ22FdK2ySVZgsUOkmV8uorNXTluWNXwjjmomQ13tKrtzQFNRBZYB5ihpW3FbQUBIVo1AHYwZE1IGMDSSrD7QME10Yqyi3YtEsumZP2T5VzkQOaJYu8kzTDWLVy1m9/FM/ehrNy3uEEbSB6k7+ta/DZtlOGym0P2xh8SFuPeuJc8bC3EaEB3BJrzPoR0p0tKeR1nmuGXgxuXLbczutVaPirmLxNzEsN7rloIjSOg/L7q7rD+KI5O1VOHhG8QgbadPX/NWuCVnuskbqfurrpJXfYbz396s7UBQszG4bzqocnvSSIB4FdmHuxHkOlTTW1/hm8CxH3V5l9IvZc5Vif2pgbQ+pYhouKo2suf6HofOvQbN0gwOo2Fd2Is4bMMFdwmMtC9hr66LqN1HT2IMEHoQDTeizcfP6nSZIPG00ytLDSOBv6mrntTk97Isy+o3FJtgTavbxfWdm9COCPSqlWBuCOT8p9K67cb0NQpttqCE9CTBFRKQvBYdQetEgGncqCfTf8AXP3UWrVBVYAG51cmiAUPudMSZ5pURJ2BB241HgUqDdWGCDdSfak7alBOxrka6ofYlaFbzF4tpqnnVWXV0Eox1A+hoiTbJ09RUSW2DEal84G0VLbgt+8aY4FQObsKBpG3pUYcM8deYo2ALQpBH5UmhV4X5CgA7GibdRHnTooYgng70ywdgJgUDKsnpHWjttouESCI2oNYmNNLUupdO3nQGSp+IEk0gGB9Kb+G0RFHrWNR5FXYRUdKEgmADEU8/a5nfTTG5O0T6eVQM9tXaQN+tRXcHA1KZroUNG29EAetUVjWWA+GktqdyNMVZaJO/PSufEJtPltRNbQd3c3huBt6Ve5ZfR3QqpDaiNM9Om/3iqm2e8SNOlrfp8VIP9Wv6gykTuF8qGlytzUpVj4kfcHmumw1Vt6/ZusbuHuGNhDflU1i/wBTxxUWVd2b4EDrXfYxAHtVFcdV06H1KQCPTzFTWrxA2qVqV19psnw/aLK2wmyYhDrw91hMN5ex4rxi7ZuYe+9q8hW7bYo6nkHj869rsYkGCODzWR+kjJVZRn+FQkkrbxSRw32X9JiKY1nPH7YVdo1DVPiImn0a9TAQEXhmn7qZYQhG+yp8UEFt/KiVQ/8AEZVjeWMSfL1ro5Iyqne4rOfMEClUgtC8AzadQ2PA/wC6VB//2Q=="/>
          <p:cNvSpPr>
            <a:spLocks noChangeAspect="1" noChangeArrowheads="1"/>
          </p:cNvSpPr>
          <p:nvPr/>
        </p:nvSpPr>
        <p:spPr bwMode="auto">
          <a:xfrm>
            <a:off x="169718" y="-4101811"/>
            <a:ext cx="16246187" cy="855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Box 28"/>
          <p:cNvSpPr txBox="1"/>
          <p:nvPr/>
        </p:nvSpPr>
        <p:spPr>
          <a:xfrm>
            <a:off x="864070" y="13182600"/>
            <a:ext cx="9359089" cy="523220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D0D0D"/>
                </a:solidFill>
              </a:rPr>
              <a:t>Figure 1</a:t>
            </a:r>
            <a:r>
              <a:rPr lang="en-US" sz="2800" b="1" dirty="0" smtClean="0">
                <a:solidFill>
                  <a:srgbClr val="0D0D0D"/>
                </a:solidFill>
              </a:rPr>
              <a:t>: </a:t>
            </a:r>
            <a:r>
              <a:rPr lang="en-US" sz="2800" dirty="0" smtClean="0">
                <a:solidFill>
                  <a:srgbClr val="0D0D0D"/>
                </a:solidFill>
              </a:rPr>
              <a:t>Dose rates during January solar event.</a:t>
            </a:r>
            <a:endParaRPr lang="en-US" sz="2800" dirty="0">
              <a:solidFill>
                <a:srgbClr val="0D0D0D"/>
              </a:solidFill>
            </a:endParaRPr>
          </a:p>
        </p:txBody>
      </p:sp>
      <p:sp>
        <p:nvSpPr>
          <p:cNvPr id="49" name="TextBox 28"/>
          <p:cNvSpPr txBox="1"/>
          <p:nvPr/>
        </p:nvSpPr>
        <p:spPr>
          <a:xfrm>
            <a:off x="10972800" y="13182600"/>
            <a:ext cx="8823984" cy="523220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D0D0D"/>
                </a:solidFill>
              </a:rPr>
              <a:t>Figure 2</a:t>
            </a:r>
            <a:r>
              <a:rPr lang="en-US" sz="2800" dirty="0" smtClean="0">
                <a:solidFill>
                  <a:srgbClr val="0D0D0D"/>
                </a:solidFill>
              </a:rPr>
              <a:t>: Accumulated dose for January solar event.</a:t>
            </a:r>
            <a:endParaRPr lang="en-US" sz="2800" dirty="0">
              <a:solidFill>
                <a:srgbClr val="0D0D0D"/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1563" y="156239"/>
            <a:ext cx="43689740" cy="2362727"/>
          </a:xfrm>
          <a:noFill/>
        </p:spPr>
        <p:txBody>
          <a:bodyPr lIns="505512" tIns="252758" rIns="505512" bIns="252758" rtlCol="0">
            <a:normAutofit lnSpcReduction="10000"/>
          </a:bodyPr>
          <a:lstStyle/>
          <a:p>
            <a:pPr defTabSz="4385616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7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Characterization of the Earth-Moon-Mars Radiation Environment </a:t>
            </a:r>
            <a:endParaRPr lang="en-US" sz="7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385616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7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during </a:t>
            </a:r>
            <a:r>
              <a:rPr lang="en-US" sz="7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LRO Mission using CRaTER and PREDICCS</a:t>
            </a:r>
            <a:endParaRPr lang="en-US" sz="7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505348" y="3533728"/>
            <a:ext cx="3845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Email: cjl46@unh.edu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2392" y="13795843"/>
            <a:ext cx="6354588" cy="3272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7400" y="4572000"/>
            <a:ext cx="10885152" cy="6238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23" y="19589873"/>
            <a:ext cx="9191327" cy="534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7749" y="19589873"/>
            <a:ext cx="10106251" cy="534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9966" y="13487400"/>
            <a:ext cx="7026834" cy="4056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8247" y="18626289"/>
            <a:ext cx="7059733" cy="36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5361" y="18779290"/>
            <a:ext cx="7063839" cy="4233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8600" y="24334261"/>
            <a:ext cx="12796193" cy="713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Box 28"/>
          <p:cNvSpPr txBox="1"/>
          <p:nvPr/>
        </p:nvSpPr>
        <p:spPr>
          <a:xfrm>
            <a:off x="547854" y="25182493"/>
            <a:ext cx="9815346" cy="523220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D0D0D"/>
                </a:solidFill>
              </a:rPr>
              <a:t>Figure </a:t>
            </a:r>
            <a:r>
              <a:rPr lang="en-US" sz="2800" b="1" dirty="0" smtClean="0">
                <a:solidFill>
                  <a:srgbClr val="0D0D0D"/>
                </a:solidFill>
              </a:rPr>
              <a:t>3</a:t>
            </a:r>
            <a:r>
              <a:rPr lang="en-US" sz="2800" dirty="0" smtClean="0">
                <a:solidFill>
                  <a:srgbClr val="0D0D0D"/>
                </a:solidFill>
              </a:rPr>
              <a:t>: Ratio of heavy ion to proton flux during Jan. event</a:t>
            </a:r>
            <a:endParaRPr lang="en-US" sz="2800" dirty="0">
              <a:solidFill>
                <a:srgbClr val="0D0D0D"/>
              </a:solidFill>
            </a:endParaRPr>
          </a:p>
        </p:txBody>
      </p:sp>
      <p:sp>
        <p:nvSpPr>
          <p:cNvPr id="58" name="TextBox 28"/>
          <p:cNvSpPr txBox="1"/>
          <p:nvPr/>
        </p:nvSpPr>
        <p:spPr>
          <a:xfrm>
            <a:off x="10428762" y="25069800"/>
            <a:ext cx="10040031" cy="954107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D0D0D"/>
                </a:solidFill>
              </a:rPr>
              <a:t>Figure </a:t>
            </a:r>
            <a:r>
              <a:rPr lang="en-US" sz="2800" b="1" dirty="0" smtClean="0">
                <a:solidFill>
                  <a:srgbClr val="0D0D0D"/>
                </a:solidFill>
              </a:rPr>
              <a:t>4</a:t>
            </a:r>
            <a:r>
              <a:rPr lang="en-US" sz="2800" dirty="0" smtClean="0">
                <a:solidFill>
                  <a:srgbClr val="0D0D0D"/>
                </a:solidFill>
              </a:rPr>
              <a:t>: Ratio of LET spectra during period of discrepancy to </a:t>
            </a:r>
            <a:r>
              <a:rPr lang="en-US" sz="2800" dirty="0" smtClean="0">
                <a:solidFill>
                  <a:srgbClr val="0D0D0D"/>
                </a:solidFill>
              </a:rPr>
              <a:t>	       entire </a:t>
            </a:r>
            <a:r>
              <a:rPr lang="en-US" sz="2800" dirty="0" smtClean="0">
                <a:solidFill>
                  <a:srgbClr val="0D0D0D"/>
                </a:solidFill>
              </a:rPr>
              <a:t>event</a:t>
            </a:r>
            <a:endParaRPr lang="en-US" sz="2800" dirty="0">
              <a:solidFill>
                <a:srgbClr val="0D0D0D"/>
              </a:solidFill>
            </a:endParaRPr>
          </a:p>
        </p:txBody>
      </p:sp>
      <p:sp>
        <p:nvSpPr>
          <p:cNvPr id="60" name="TextBox 58"/>
          <p:cNvSpPr txBox="1">
            <a:spLocks noChangeArrowheads="1"/>
          </p:cNvSpPr>
          <p:nvPr/>
        </p:nvSpPr>
        <p:spPr bwMode="auto">
          <a:xfrm>
            <a:off x="515336" y="13986370"/>
            <a:ext cx="19909726" cy="513983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 lIns="91411" tIns="45701" rIns="91411" bIns="45701"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</a:rPr>
              <a:t>Validation of PREDICCS/EMMREM using LRO/CRaTER: 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We demonstrate very good agreement between measured and modelled dose rates and accumulated </a:t>
            </a:r>
            <a:r>
              <a:rPr lang="en-US" sz="3600" dirty="0" smtClean="0">
                <a:solidFill>
                  <a:schemeClr val="bg1"/>
                </a:solidFill>
              </a:rPr>
              <a:t>doses for the </a:t>
            </a:r>
            <a:r>
              <a:rPr lang="en-US" sz="3600" dirty="0" smtClean="0">
                <a:solidFill>
                  <a:schemeClr val="bg1"/>
                </a:solidFill>
              </a:rPr>
              <a:t>January, March and May </a:t>
            </a:r>
            <a:r>
              <a:rPr lang="en-US" sz="3600" dirty="0" smtClean="0">
                <a:solidFill>
                  <a:schemeClr val="bg1"/>
                </a:solidFill>
              </a:rPr>
              <a:t>solar events </a:t>
            </a:r>
            <a:r>
              <a:rPr lang="en-US" sz="3600" dirty="0" smtClean="0">
                <a:solidFill>
                  <a:schemeClr val="bg1"/>
                </a:solidFill>
              </a:rPr>
              <a:t>in 2012.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EMMREM does a very good job computing dose rates near the peak of each event, however we observe significant periods of discrepancy following each </a:t>
            </a:r>
            <a:r>
              <a:rPr lang="en-US" sz="3600" dirty="0" smtClean="0">
                <a:solidFill>
                  <a:schemeClr val="bg1"/>
                </a:solidFill>
              </a:rPr>
              <a:t>peak (red arrows).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We examine flux of heavy ions which are not accounted for in the model and do not see an increase in flux relative </a:t>
            </a:r>
            <a:r>
              <a:rPr lang="en-US" sz="3600" dirty="0" smtClean="0">
                <a:solidFill>
                  <a:schemeClr val="bg1"/>
                </a:solidFill>
              </a:rPr>
              <a:t>to protons </a:t>
            </a:r>
            <a:r>
              <a:rPr lang="en-US" sz="3600" dirty="0" smtClean="0">
                <a:solidFill>
                  <a:schemeClr val="bg1"/>
                </a:solidFill>
              </a:rPr>
              <a:t>during the period of discrepancy.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By looking at the ratio of LET spectra during the periods </a:t>
            </a:r>
            <a:r>
              <a:rPr lang="en-US" sz="3600" dirty="0" smtClean="0">
                <a:solidFill>
                  <a:schemeClr val="bg1"/>
                </a:solidFill>
              </a:rPr>
              <a:t>of discrepancy to </a:t>
            </a:r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entire event, </a:t>
            </a:r>
            <a:r>
              <a:rPr lang="en-US" sz="3600" dirty="0" smtClean="0">
                <a:solidFill>
                  <a:schemeClr val="bg1"/>
                </a:solidFill>
              </a:rPr>
              <a:t>we show an increase in proportion of “slow” H</a:t>
            </a:r>
            <a:r>
              <a:rPr lang="en-US" sz="3600" baseline="30000" dirty="0" smtClean="0">
                <a:solidFill>
                  <a:schemeClr val="bg1"/>
                </a:solidFill>
              </a:rPr>
              <a:t>+</a:t>
            </a:r>
            <a:r>
              <a:rPr lang="en-US" sz="3600" dirty="0" smtClean="0">
                <a:solidFill>
                  <a:schemeClr val="bg1"/>
                </a:solidFill>
              </a:rPr>
              <a:t>, which is not modelled well by EMMREM.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20726400" y="4448608"/>
            <a:ext cx="0" cy="28241192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212799"/>
            <a:ext cx="19632997" cy="4107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TextBox 28"/>
          <p:cNvSpPr txBox="1"/>
          <p:nvPr/>
        </p:nvSpPr>
        <p:spPr>
          <a:xfrm>
            <a:off x="32796070" y="10896600"/>
            <a:ext cx="10647264" cy="954107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D0D0D"/>
                </a:solidFill>
              </a:rPr>
              <a:t>Figure 6</a:t>
            </a:r>
            <a:r>
              <a:rPr lang="en-US" sz="2800" dirty="0" smtClean="0">
                <a:solidFill>
                  <a:srgbClr val="0D0D0D"/>
                </a:solidFill>
              </a:rPr>
              <a:t>: GCR dose rate, </a:t>
            </a:r>
            <a:r>
              <a:rPr lang="en-US" sz="2800" dirty="0" smtClean="0">
                <a:solidFill>
                  <a:srgbClr val="0D0D0D"/>
                </a:solidFill>
              </a:rPr>
              <a:t>modulation potential, </a:t>
            </a:r>
            <a:r>
              <a:rPr lang="en-US" sz="2800" dirty="0" smtClean="0">
                <a:solidFill>
                  <a:srgbClr val="0D0D0D"/>
                </a:solidFill>
              </a:rPr>
              <a:t>and sunspot </a:t>
            </a:r>
            <a:r>
              <a:rPr lang="en-US" sz="2800" dirty="0" smtClean="0">
                <a:solidFill>
                  <a:srgbClr val="0D0D0D"/>
                </a:solidFill>
              </a:rPr>
              <a:t>	   	       number </a:t>
            </a:r>
            <a:r>
              <a:rPr lang="en-US" sz="2800" dirty="0" smtClean="0">
                <a:solidFill>
                  <a:srgbClr val="0D0D0D"/>
                </a:solidFill>
              </a:rPr>
              <a:t>during LRO mission.</a:t>
            </a:r>
            <a:endParaRPr lang="en-US" sz="2800" dirty="0">
              <a:solidFill>
                <a:srgbClr val="0D0D0D"/>
              </a:solidFill>
            </a:endParaRPr>
          </a:p>
        </p:txBody>
      </p:sp>
      <p:sp>
        <p:nvSpPr>
          <p:cNvPr id="81" name="TextBox 58"/>
          <p:cNvSpPr txBox="1">
            <a:spLocks noChangeArrowheads="1"/>
          </p:cNvSpPr>
          <p:nvPr/>
        </p:nvSpPr>
        <p:spPr bwMode="auto">
          <a:xfrm>
            <a:off x="20878800" y="5023583"/>
            <a:ext cx="11576793" cy="8463817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 lIns="91411" tIns="45701" rIns="91411" bIns="45701"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</a:rPr>
              <a:t>GCR Dose Rates in Earth/Mars Atmospheres: 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Using EMMREM lookup tables, we compute a function for modulation vs. dose rate (Fig. 5).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Then, using CRaTER GCR dose rates, we compute the modulation potential throughout the LRO mission.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We see expected correlation with sunspot number as Sun moves from solar minimum to maximum (Fig. 6).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Using the computed modulation with the </a:t>
            </a:r>
            <a:r>
              <a:rPr lang="en-US" sz="3600" dirty="0" err="1" smtClean="0">
                <a:solidFill>
                  <a:schemeClr val="bg1"/>
                </a:solidFill>
              </a:rPr>
              <a:t>Badhwar</a:t>
            </a:r>
            <a:r>
              <a:rPr lang="en-US" sz="3600" dirty="0" smtClean="0">
                <a:solidFill>
                  <a:schemeClr val="bg1"/>
                </a:solidFill>
              </a:rPr>
              <a:t>-O’Neill model from O’Neill (2006) we </a:t>
            </a:r>
            <a:r>
              <a:rPr lang="en-US" sz="3600" dirty="0" smtClean="0">
                <a:solidFill>
                  <a:schemeClr val="bg1"/>
                </a:solidFill>
              </a:rPr>
              <a:t>compute energy </a:t>
            </a:r>
            <a:r>
              <a:rPr lang="en-US" sz="3600" dirty="0" smtClean="0">
                <a:solidFill>
                  <a:schemeClr val="bg1"/>
                </a:solidFill>
              </a:rPr>
              <a:t>spectrum of GCRs at Earth.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Then using EMMREM lookup tables for dose/fluence as a function of energy we compute dose rates in Earth’s </a:t>
            </a:r>
            <a:r>
              <a:rPr lang="en-US" sz="3600" dirty="0" smtClean="0">
                <a:solidFill>
                  <a:schemeClr val="bg1"/>
                </a:solidFill>
              </a:rPr>
              <a:t>atmosphere.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Using the quality factor (Eq. 1) with EMMREM LET tables, we convert these to dose equivalent (Fig. </a:t>
            </a:r>
            <a:r>
              <a:rPr lang="en-US" sz="3600" dirty="0" smtClean="0">
                <a:solidFill>
                  <a:schemeClr val="bg1"/>
                </a:solidFill>
              </a:rPr>
              <a:t>7).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82" name="TextBox 58"/>
          <p:cNvSpPr txBox="1">
            <a:spLocks noChangeArrowheads="1"/>
          </p:cNvSpPr>
          <p:nvPr/>
        </p:nvSpPr>
        <p:spPr bwMode="auto">
          <a:xfrm>
            <a:off x="662526" y="30566180"/>
            <a:ext cx="13129674" cy="212362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 lIns="91411" tIns="45701" rIns="91411" bIns="45701">
            <a:spAutoFit/>
          </a:bodyPr>
          <a:lstStyle/>
          <a:p>
            <a:pPr>
              <a:defRPr/>
            </a:pPr>
            <a:r>
              <a:rPr lang="en-US" sz="3600" b="1" u="sng" dirty="0" smtClean="0">
                <a:solidFill>
                  <a:schemeClr val="bg1"/>
                </a:solidFill>
              </a:rPr>
              <a:t>References: </a:t>
            </a:r>
          </a:p>
          <a:p>
            <a:pPr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Joyce, C. J., et al. </a:t>
            </a: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dirty="0" smtClean="0">
                <a:solidFill>
                  <a:schemeClr val="bg1"/>
                </a:solidFill>
              </a:rPr>
              <a:t>2013), Space Weather, 11, 350-360.</a:t>
            </a:r>
          </a:p>
          <a:p>
            <a:pPr>
              <a:defRPr/>
            </a:pPr>
            <a:r>
              <a:rPr lang="en-US" sz="3200" dirty="0">
                <a:solidFill>
                  <a:schemeClr val="bg1"/>
                </a:solidFill>
              </a:rPr>
              <a:t>Joyce, C. J., et al. </a:t>
            </a:r>
            <a:r>
              <a:rPr lang="en-US" sz="3200" dirty="0" smtClean="0">
                <a:solidFill>
                  <a:schemeClr val="bg1"/>
                </a:solidFill>
              </a:rPr>
              <a:t>(2014), </a:t>
            </a:r>
            <a:r>
              <a:rPr lang="en-US" sz="3200" dirty="0">
                <a:solidFill>
                  <a:schemeClr val="bg1"/>
                </a:solidFill>
              </a:rPr>
              <a:t>Space Weather, </a:t>
            </a:r>
            <a:r>
              <a:rPr lang="en-US" sz="3200" dirty="0" smtClean="0">
                <a:solidFill>
                  <a:schemeClr val="bg1"/>
                </a:solidFill>
              </a:rPr>
              <a:t>12, 112-119.</a:t>
            </a:r>
          </a:p>
          <a:p>
            <a:r>
              <a:rPr lang="en-US" sz="3200" dirty="0">
                <a:solidFill>
                  <a:schemeClr val="bg1"/>
                </a:solidFill>
              </a:rPr>
              <a:t>O’Neill, P. M., </a:t>
            </a:r>
            <a:r>
              <a:rPr lang="en-US" sz="3200" dirty="0" smtClean="0">
                <a:solidFill>
                  <a:schemeClr val="bg1"/>
                </a:solidFill>
              </a:rPr>
              <a:t>(2006), </a:t>
            </a:r>
            <a:r>
              <a:rPr lang="en-US" sz="3200" dirty="0">
                <a:solidFill>
                  <a:schemeClr val="bg1"/>
                </a:solidFill>
              </a:rPr>
              <a:t>Adv. Space Res., 37, </a:t>
            </a:r>
            <a:r>
              <a:rPr lang="en-US" sz="3200" dirty="0" smtClean="0">
                <a:solidFill>
                  <a:schemeClr val="bg1"/>
                </a:solidFill>
              </a:rPr>
              <a:t>1727..</a:t>
            </a:r>
            <a:endParaRPr lang="en-US" sz="3200" dirty="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5" name="TextBox 28"/>
          <p:cNvSpPr txBox="1"/>
          <p:nvPr/>
        </p:nvSpPr>
        <p:spPr>
          <a:xfrm>
            <a:off x="35743987" y="17562731"/>
            <a:ext cx="7320859" cy="954107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D0D0D"/>
                </a:solidFill>
              </a:rPr>
              <a:t>Figure </a:t>
            </a:r>
            <a:r>
              <a:rPr lang="en-US" sz="2800" b="1" dirty="0" smtClean="0">
                <a:solidFill>
                  <a:srgbClr val="0D0D0D"/>
                </a:solidFill>
              </a:rPr>
              <a:t>7</a:t>
            </a:r>
            <a:r>
              <a:rPr lang="en-US" sz="2800" dirty="0" smtClean="0">
                <a:solidFill>
                  <a:srgbClr val="0D0D0D"/>
                </a:solidFill>
              </a:rPr>
              <a:t>:  </a:t>
            </a:r>
            <a:r>
              <a:rPr lang="en-US" sz="2800" dirty="0" smtClean="0">
                <a:solidFill>
                  <a:srgbClr val="0D0D0D"/>
                </a:solidFill>
              </a:rPr>
              <a:t>Dose Equivalent rates in Earth’s </a:t>
            </a:r>
            <a:r>
              <a:rPr lang="en-US" sz="2800" dirty="0" smtClean="0">
                <a:solidFill>
                  <a:srgbClr val="0D0D0D"/>
                </a:solidFill>
              </a:rPr>
              <a:t>   	atmosphere </a:t>
            </a:r>
            <a:r>
              <a:rPr lang="en-US" sz="2800" dirty="0" smtClean="0">
                <a:solidFill>
                  <a:srgbClr val="0D0D0D"/>
                </a:solidFill>
              </a:rPr>
              <a:t>and average quality factor. </a:t>
            </a:r>
            <a:endParaRPr lang="en-US" sz="2800" dirty="0">
              <a:solidFill>
                <a:srgbClr val="0D0D0D"/>
              </a:solidFill>
            </a:endParaRPr>
          </a:p>
        </p:txBody>
      </p:sp>
      <p:sp>
        <p:nvSpPr>
          <p:cNvPr id="86" name="TextBox 28"/>
          <p:cNvSpPr txBox="1"/>
          <p:nvPr/>
        </p:nvSpPr>
        <p:spPr>
          <a:xfrm>
            <a:off x="28805812" y="22336780"/>
            <a:ext cx="7132168" cy="523220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D0D0D"/>
                </a:solidFill>
              </a:rPr>
              <a:t>Figure </a:t>
            </a:r>
            <a:r>
              <a:rPr lang="en-US" sz="2800" b="1" dirty="0">
                <a:solidFill>
                  <a:srgbClr val="0D0D0D"/>
                </a:solidFill>
              </a:rPr>
              <a:t>8</a:t>
            </a:r>
            <a:r>
              <a:rPr lang="en-US" sz="2800" dirty="0" smtClean="0">
                <a:solidFill>
                  <a:srgbClr val="0D0D0D"/>
                </a:solidFill>
              </a:rPr>
              <a:t>: </a:t>
            </a:r>
            <a:r>
              <a:rPr lang="en-US" sz="2800" dirty="0" smtClean="0">
                <a:solidFill>
                  <a:srgbClr val="0D0D0D"/>
                </a:solidFill>
              </a:rPr>
              <a:t>Dose rates in Mars atmosphere.</a:t>
            </a:r>
            <a:endParaRPr lang="en-US" sz="2800" dirty="0">
              <a:solidFill>
                <a:srgbClr val="0D0D0D"/>
              </a:solidFill>
            </a:endParaRPr>
          </a:p>
        </p:txBody>
      </p:sp>
      <p:sp>
        <p:nvSpPr>
          <p:cNvPr id="87" name="TextBox 28"/>
          <p:cNvSpPr txBox="1"/>
          <p:nvPr/>
        </p:nvSpPr>
        <p:spPr>
          <a:xfrm>
            <a:off x="36036941" y="23088600"/>
            <a:ext cx="7320859" cy="954107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D0D0D"/>
                </a:solidFill>
              </a:rPr>
              <a:t>Figure </a:t>
            </a:r>
            <a:r>
              <a:rPr lang="en-US" sz="2800" b="1" dirty="0">
                <a:solidFill>
                  <a:srgbClr val="0D0D0D"/>
                </a:solidFill>
              </a:rPr>
              <a:t>9</a:t>
            </a:r>
            <a:r>
              <a:rPr lang="en-US" sz="2800" dirty="0" smtClean="0">
                <a:solidFill>
                  <a:srgbClr val="0D0D0D"/>
                </a:solidFill>
              </a:rPr>
              <a:t>: </a:t>
            </a:r>
            <a:r>
              <a:rPr lang="en-US" sz="2800" dirty="0" smtClean="0">
                <a:solidFill>
                  <a:srgbClr val="0D0D0D"/>
                </a:solidFill>
              </a:rPr>
              <a:t>Dose Equivalent rates in Mars </a:t>
            </a:r>
            <a:r>
              <a:rPr lang="en-US" sz="2800" dirty="0" smtClean="0">
                <a:solidFill>
                  <a:srgbClr val="0D0D0D"/>
                </a:solidFill>
              </a:rPr>
              <a:t>	atmosphere </a:t>
            </a:r>
            <a:r>
              <a:rPr lang="en-US" sz="2800" dirty="0" smtClean="0">
                <a:solidFill>
                  <a:srgbClr val="0D0D0D"/>
                </a:solidFill>
              </a:rPr>
              <a:t>and average quality factor.</a:t>
            </a:r>
            <a:endParaRPr lang="en-US" sz="2800" dirty="0">
              <a:solidFill>
                <a:srgbClr val="0D0D0D"/>
              </a:solidFill>
            </a:endParaRPr>
          </a:p>
        </p:txBody>
      </p:sp>
      <p:sp>
        <p:nvSpPr>
          <p:cNvPr id="88" name="TextBox 28"/>
          <p:cNvSpPr txBox="1"/>
          <p:nvPr/>
        </p:nvSpPr>
        <p:spPr>
          <a:xfrm>
            <a:off x="14229960" y="30556200"/>
            <a:ext cx="6039240" cy="1815882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D0D0D"/>
                </a:solidFill>
              </a:rPr>
              <a:t>Table 1</a:t>
            </a:r>
            <a:r>
              <a:rPr lang="en-US" sz="2800" dirty="0" smtClean="0">
                <a:solidFill>
                  <a:srgbClr val="0D0D0D"/>
                </a:solidFill>
              </a:rPr>
              <a:t>:Peak dose rate and total accumulated dose data for each of the 2012 solar </a:t>
            </a:r>
            <a:r>
              <a:rPr lang="en-US" sz="2800" dirty="0" smtClean="0">
                <a:solidFill>
                  <a:srgbClr val="0D0D0D"/>
                </a:solidFill>
              </a:rPr>
              <a:t>events for different levels of shielding (s, in units g/cm</a:t>
            </a:r>
            <a:r>
              <a:rPr lang="en-US" sz="2800" baseline="30000" dirty="0" smtClean="0">
                <a:solidFill>
                  <a:srgbClr val="0D0D0D"/>
                </a:solidFill>
              </a:rPr>
              <a:t>2</a:t>
            </a:r>
            <a:r>
              <a:rPr lang="en-US" sz="2800" dirty="0" smtClean="0">
                <a:solidFill>
                  <a:srgbClr val="0D0D0D"/>
                </a:solidFill>
              </a:rPr>
              <a:t>).</a:t>
            </a:r>
            <a:endParaRPr lang="en-US" sz="2800" dirty="0">
              <a:solidFill>
                <a:srgbClr val="0D0D0D"/>
              </a:solidFill>
            </a:endParaRPr>
          </a:p>
        </p:txBody>
      </p:sp>
      <p:sp>
        <p:nvSpPr>
          <p:cNvPr id="89" name="TextBox 58"/>
          <p:cNvSpPr txBox="1">
            <a:spLocks noChangeArrowheads="1"/>
          </p:cNvSpPr>
          <p:nvPr/>
        </p:nvSpPr>
        <p:spPr bwMode="auto">
          <a:xfrm>
            <a:off x="20918050" y="13806376"/>
            <a:ext cx="7733150" cy="729426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 lIns="91411" tIns="45701" rIns="91411" bIns="45701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Using Eq. 2, we scale the modulation potential out to Mars and reverse the process shown in Fig. 5 to get atmospheric dose rates (Fig. </a:t>
            </a:r>
            <a:r>
              <a:rPr lang="en-US" sz="3600" dirty="0" smtClean="0">
                <a:solidFill>
                  <a:schemeClr val="bg1"/>
                </a:solidFill>
              </a:rPr>
              <a:t>8).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 We use similar EMMREM tables to get the dose equivalent rates at Mars (Fig. </a:t>
            </a:r>
            <a:r>
              <a:rPr lang="en-US" sz="3600" dirty="0">
                <a:solidFill>
                  <a:schemeClr val="bg1"/>
                </a:solidFill>
              </a:rPr>
              <a:t>9</a:t>
            </a:r>
            <a:r>
              <a:rPr lang="en-US" sz="3600" dirty="0" smtClean="0">
                <a:solidFill>
                  <a:schemeClr val="bg1"/>
                </a:solidFill>
              </a:rPr>
              <a:t>).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Fig. </a:t>
            </a:r>
            <a:r>
              <a:rPr lang="en-US" sz="3600" dirty="0" smtClean="0">
                <a:solidFill>
                  <a:schemeClr val="bg1"/>
                </a:solidFill>
              </a:rPr>
              <a:t>10 </a:t>
            </a:r>
            <a:r>
              <a:rPr lang="en-US" sz="3600" dirty="0">
                <a:solidFill>
                  <a:schemeClr val="bg1"/>
                </a:solidFill>
              </a:rPr>
              <a:t>s</a:t>
            </a:r>
            <a:r>
              <a:rPr lang="en-US" sz="3600" dirty="0" smtClean="0">
                <a:solidFill>
                  <a:schemeClr val="bg1"/>
                </a:solidFill>
              </a:rPr>
              <a:t>hows the functional fits of the atmospheric dose and dose equivalent rates at Earth and Mars as a function of a dose rate measured in space at 1 AU.</a:t>
            </a:r>
          </a:p>
        </p:txBody>
      </p:sp>
      <p:sp>
        <p:nvSpPr>
          <p:cNvPr id="90" name="TextBox 58"/>
          <p:cNvSpPr txBox="1">
            <a:spLocks noChangeArrowheads="1"/>
          </p:cNvSpPr>
          <p:nvPr/>
        </p:nvSpPr>
        <p:spPr bwMode="auto">
          <a:xfrm>
            <a:off x="20878800" y="21519971"/>
            <a:ext cx="7797689" cy="30469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 lIns="91411" tIns="45701" rIns="91411" bIns="45701">
            <a:spAutoFit/>
          </a:bodyPr>
          <a:lstStyle/>
          <a:p>
            <a:pPr>
              <a:defRPr/>
            </a:pPr>
            <a:r>
              <a:rPr lang="en-US" sz="4800" b="1" dirty="0" smtClean="0">
                <a:solidFill>
                  <a:srgbClr val="FF0000"/>
                </a:solidFill>
              </a:rPr>
              <a:t>Conclusions: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First multi-event validation of </a:t>
            </a:r>
            <a:r>
              <a:rPr lang="en-US" sz="3600" dirty="0" smtClean="0">
                <a:solidFill>
                  <a:schemeClr val="bg1"/>
                </a:solidFill>
              </a:rPr>
              <a:t>EMMREM</a:t>
            </a:r>
            <a:r>
              <a:rPr lang="en-US" sz="3600" dirty="0" smtClean="0">
                <a:solidFill>
                  <a:schemeClr val="bg1"/>
                </a:solidFill>
              </a:rPr>
              <a:t>. Dose rates and accumulated dose show very good agreement with measurements.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93" name="TextBox 28"/>
          <p:cNvSpPr txBox="1"/>
          <p:nvPr/>
        </p:nvSpPr>
        <p:spPr>
          <a:xfrm>
            <a:off x="30784800" y="31659493"/>
            <a:ext cx="12740775" cy="954107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D0D0D"/>
                </a:solidFill>
              </a:rPr>
              <a:t>Figure </a:t>
            </a:r>
            <a:r>
              <a:rPr lang="en-US" sz="2800" b="1" dirty="0" smtClean="0">
                <a:solidFill>
                  <a:srgbClr val="0D0D0D"/>
                </a:solidFill>
              </a:rPr>
              <a:t>10</a:t>
            </a:r>
            <a:r>
              <a:rPr lang="en-US" sz="2800" dirty="0" smtClean="0">
                <a:solidFill>
                  <a:srgbClr val="0D0D0D"/>
                </a:solidFill>
              </a:rPr>
              <a:t>: </a:t>
            </a:r>
            <a:r>
              <a:rPr lang="en-US" sz="2800" dirty="0" smtClean="0">
                <a:solidFill>
                  <a:srgbClr val="0D0D0D"/>
                </a:solidFill>
              </a:rPr>
              <a:t>Fits of Earth and Mars atmospheric dose rates as function of CRaTER dose rate. Can be used with similar dose rate measurements at 1 AU.</a:t>
            </a:r>
            <a:endParaRPr lang="en-US" sz="2800" dirty="0">
              <a:solidFill>
                <a:srgbClr val="0D0D0D"/>
              </a:solidFill>
            </a:endParaRPr>
          </a:p>
        </p:txBody>
      </p:sp>
      <p:sp>
        <p:nvSpPr>
          <p:cNvPr id="95" name="TextBox 28"/>
          <p:cNvSpPr txBox="1"/>
          <p:nvPr/>
        </p:nvSpPr>
        <p:spPr>
          <a:xfrm>
            <a:off x="32796070" y="12420599"/>
            <a:ext cx="1286063" cy="523220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D0D0D"/>
                </a:solidFill>
              </a:rPr>
              <a:t>Eq</a:t>
            </a:r>
            <a:r>
              <a:rPr lang="en-US" sz="2800" dirty="0" smtClean="0">
                <a:solidFill>
                  <a:srgbClr val="0D0D0D"/>
                </a:solidFill>
              </a:rPr>
              <a:t>. </a:t>
            </a:r>
            <a:r>
              <a:rPr lang="en-US" sz="2800" dirty="0" smtClean="0">
                <a:solidFill>
                  <a:srgbClr val="0D0D0D"/>
                </a:solidFill>
              </a:rPr>
              <a:t>1:</a:t>
            </a:r>
            <a:endParaRPr lang="en-US" sz="2800" dirty="0">
              <a:solidFill>
                <a:srgbClr val="0D0D0D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0432" y="23241000"/>
            <a:ext cx="705802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http://swagsoldseparately.com/wp-content/uploads/2013/12/2013-12-09-14_17_51-unh-logo-Google-Search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70" y="323803"/>
            <a:ext cx="3181110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690423" y="23855886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  from ACE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19600" y="9525000"/>
            <a:ext cx="0" cy="6096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867400" y="9637486"/>
            <a:ext cx="0" cy="6096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8686800"/>
            <a:ext cx="4018695" cy="2327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0" y="10854912"/>
            <a:ext cx="2964594" cy="208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223" y="19811999"/>
            <a:ext cx="2743200" cy="66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12620193" y="19831051"/>
            <a:ext cx="1143000" cy="3154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3893247" y="19831051"/>
            <a:ext cx="2308346" cy="3154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2620193" y="20040600"/>
            <a:ext cx="1143000" cy="0"/>
          </a:xfrm>
          <a:prstGeom prst="straightConnector1">
            <a:avLst/>
          </a:prstGeom>
          <a:ln w="635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3839393" y="20040600"/>
            <a:ext cx="1981200" cy="0"/>
          </a:xfrm>
          <a:prstGeom prst="straightConnector1">
            <a:avLst/>
          </a:prstGeom>
          <a:ln w="635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620193" y="20146535"/>
            <a:ext cx="114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Slow</a:t>
            </a:r>
          </a:p>
          <a:p>
            <a:r>
              <a:rPr lang="en-US" sz="2800" dirty="0">
                <a:solidFill>
                  <a:schemeClr val="bg1"/>
                </a:solidFill>
              </a:rPr>
              <a:t>H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4007547" y="20146535"/>
            <a:ext cx="114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Slow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He</a:t>
            </a:r>
          </a:p>
        </p:txBody>
      </p:sp>
      <p:sp>
        <p:nvSpPr>
          <p:cNvPr id="96" name="TextBox 28"/>
          <p:cNvSpPr txBox="1"/>
          <p:nvPr/>
        </p:nvSpPr>
        <p:spPr>
          <a:xfrm>
            <a:off x="28879800" y="22936200"/>
            <a:ext cx="1539375" cy="523220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D0D0D"/>
                </a:solidFill>
              </a:rPr>
              <a:t>Eq</a:t>
            </a:r>
            <a:r>
              <a:rPr lang="en-US" sz="2800" dirty="0" smtClean="0">
                <a:solidFill>
                  <a:srgbClr val="0D0D0D"/>
                </a:solidFill>
              </a:rPr>
              <a:t>. </a:t>
            </a:r>
            <a:r>
              <a:rPr lang="en-US" sz="2800" dirty="0" smtClean="0">
                <a:solidFill>
                  <a:srgbClr val="0D0D0D"/>
                </a:solidFill>
              </a:rPr>
              <a:t>2:</a:t>
            </a:r>
            <a:endParaRPr lang="en-US" sz="2800" dirty="0">
              <a:solidFill>
                <a:srgbClr val="0D0D0D"/>
              </a:solidFill>
            </a:endParaRPr>
          </a:p>
        </p:txBody>
      </p:sp>
      <p:sp>
        <p:nvSpPr>
          <p:cNvPr id="76" name="TextBox 58"/>
          <p:cNvSpPr txBox="1">
            <a:spLocks noChangeArrowheads="1"/>
          </p:cNvSpPr>
          <p:nvPr/>
        </p:nvSpPr>
        <p:spPr bwMode="auto">
          <a:xfrm>
            <a:off x="20878800" y="24501732"/>
            <a:ext cx="9656477" cy="7848264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 lIns="91411" tIns="45701" rIns="91411" bIns="45701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We find that discrepancies between model and measurements are due to the influence of low energy protons which are not modelled well by EMMREM.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Derived atmospheric dose  and </a:t>
            </a:r>
            <a:r>
              <a:rPr lang="en-US" sz="3600" dirty="0" smtClean="0">
                <a:solidFill>
                  <a:schemeClr val="bg1"/>
                </a:solidFill>
              </a:rPr>
              <a:t>dose equivalent </a:t>
            </a:r>
            <a:r>
              <a:rPr lang="en-US" sz="3600" dirty="0" smtClean="0">
                <a:solidFill>
                  <a:schemeClr val="bg1"/>
                </a:solidFill>
              </a:rPr>
              <a:t>rates </a:t>
            </a:r>
            <a:r>
              <a:rPr lang="en-US" sz="3600" dirty="0" smtClean="0">
                <a:solidFill>
                  <a:schemeClr val="bg1"/>
                </a:solidFill>
              </a:rPr>
              <a:t>at</a:t>
            </a:r>
            <a:r>
              <a:rPr lang="en-US" sz="3600" dirty="0" smtClean="0">
                <a:solidFill>
                  <a:schemeClr val="bg1"/>
                </a:solidFill>
              </a:rPr>
              <a:t> Earth and Mars from modulation potential computed from CRaTER. Results are reasonable given nearest available measurements.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Data products shown here will be made available on the PREDICCS website (http://prediccs.sr.unh.edu) for use in risk assessment for future missions and in the study of radiation in the inner heliosphere.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0804216" y="13835042"/>
            <a:ext cx="1905000" cy="7498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291" name="Picture 1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2216" y="15862724"/>
            <a:ext cx="1149151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2" name="Picture 1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0890" y="15920276"/>
            <a:ext cx="1348650" cy="83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3" name="Picture 1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0" y="18791990"/>
            <a:ext cx="1626610" cy="1764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1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8492" y="20040600"/>
            <a:ext cx="1042243" cy="113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Rectangle 91"/>
          <p:cNvSpPr/>
          <p:nvPr/>
        </p:nvSpPr>
        <p:spPr>
          <a:xfrm>
            <a:off x="41071800" y="19214969"/>
            <a:ext cx="1524000" cy="6160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37730912" y="24566921"/>
            <a:ext cx="5185063" cy="1814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38642416" y="28990366"/>
            <a:ext cx="4273557" cy="11848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37989787" y="26746200"/>
            <a:ext cx="4926187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7" name="Picture 1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5650" y="24650901"/>
            <a:ext cx="2210204" cy="137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1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8761" y="24612600"/>
            <a:ext cx="1770614" cy="173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1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9788" y="26746200"/>
            <a:ext cx="1626610" cy="1764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1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7807" y="29032200"/>
            <a:ext cx="1626610" cy="1764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94" name="TextBox 4293"/>
          <p:cNvSpPr txBox="1"/>
          <p:nvPr/>
        </p:nvSpPr>
        <p:spPr>
          <a:xfrm>
            <a:off x="40045965" y="26898600"/>
            <a:ext cx="2870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Functional forms of fits available in Joyce et al. (2014)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45" name="Picture 21" descr="http://www.nasa.gov/images/content/346876main_lrologo_full.jp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9680" y="291480"/>
            <a:ext cx="3594720" cy="359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0" name="Rectangle 4299"/>
          <p:cNvSpPr/>
          <p:nvPr/>
        </p:nvSpPr>
        <p:spPr>
          <a:xfrm>
            <a:off x="20888357" y="24455306"/>
            <a:ext cx="7781544" cy="1572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9" name="Rectangle 4288"/>
          <p:cNvSpPr/>
          <p:nvPr/>
        </p:nvSpPr>
        <p:spPr>
          <a:xfrm>
            <a:off x="29202392" y="16849292"/>
            <a:ext cx="6354588" cy="7529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02" name="TextBox 4301"/>
          <p:cNvSpPr txBox="1"/>
          <p:nvPr/>
        </p:nvSpPr>
        <p:spPr>
          <a:xfrm>
            <a:off x="30756380" y="16916400"/>
            <a:ext cx="4370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X=180y</a:t>
            </a:r>
            <a:r>
              <a:rPr lang="en-US" sz="3600" baseline="30000" dirty="0" smtClean="0">
                <a:solidFill>
                  <a:schemeClr val="bg1"/>
                </a:solidFill>
              </a:rPr>
              <a:t>-0.65</a:t>
            </a:r>
            <a:r>
              <a:rPr lang="en-US" sz="3600" dirty="0" smtClean="0">
                <a:solidFill>
                  <a:schemeClr val="bg1"/>
                </a:solidFill>
              </a:rPr>
              <a:t> - 620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4152" y="12059052"/>
            <a:ext cx="6032687" cy="1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TextBox 28"/>
          <p:cNvSpPr txBox="1"/>
          <p:nvPr/>
        </p:nvSpPr>
        <p:spPr>
          <a:xfrm>
            <a:off x="28805812" y="17562493"/>
            <a:ext cx="6824938" cy="954107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D0D0D"/>
                </a:solidFill>
              </a:rPr>
              <a:t>Figure </a:t>
            </a:r>
            <a:r>
              <a:rPr lang="en-US" sz="2800" b="1" dirty="0" smtClean="0">
                <a:solidFill>
                  <a:srgbClr val="0D0D0D"/>
                </a:solidFill>
              </a:rPr>
              <a:t>5</a:t>
            </a:r>
            <a:r>
              <a:rPr lang="en-US" sz="2800" dirty="0" smtClean="0">
                <a:solidFill>
                  <a:srgbClr val="0D0D0D"/>
                </a:solidFill>
              </a:rPr>
              <a:t>: Modulation vs. dose rate fit function </a:t>
            </a:r>
            <a:endParaRPr lang="en-US" sz="2800" dirty="0">
              <a:solidFill>
                <a:srgbClr val="0D0D0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5596</TotalTime>
  <Words>876</Words>
  <Application>Microsoft Office PowerPoint</Application>
  <PresentationFormat>Custom</PresentationFormat>
  <Paragraphs>52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Institute for the Study of Earth, Oceans, and Space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</dc:creator>
  <cp:lastModifiedBy>CJJ</cp:lastModifiedBy>
  <cp:revision>266</cp:revision>
  <dcterms:created xsi:type="dcterms:W3CDTF">2009-04-13T19:18:53Z</dcterms:created>
  <dcterms:modified xsi:type="dcterms:W3CDTF">2014-06-20T22:14:33Z</dcterms:modified>
</cp:coreProperties>
</file>