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6858000" cy="9144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7800"/>
    <a:srgbClr val="8E692A"/>
    <a:srgbClr val="D90000"/>
    <a:srgbClr val="42B900"/>
    <a:srgbClr val="3BA600"/>
    <a:srgbClr val="D98801"/>
    <a:srgbClr val="B5C9DF"/>
    <a:srgbClr val="94A4B7"/>
    <a:srgbClr val="6C7794"/>
    <a:srgbClr val="7A87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672" autoAdjust="0"/>
  </p:normalViewPr>
  <p:slideViewPr>
    <p:cSldViewPr snapToGrid="0" snapToObjects="1" showGuides="1">
      <p:cViewPr varScale="1">
        <p:scale>
          <a:sx n="15" d="100"/>
          <a:sy n="15" d="100"/>
        </p:scale>
        <p:origin x="-2456" y="-128"/>
      </p:cViewPr>
      <p:guideLst>
        <p:guide orient="horz" pos="23552"/>
        <p:guide orient="horz" pos="14567"/>
        <p:guide orient="horz" pos="12096"/>
        <p:guide pos="7584"/>
        <p:guide pos="31656"/>
        <p:guide pos="1152"/>
        <p:guide pos="573"/>
        <p:guide pos="16318"/>
        <p:guide pos="80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8686E5-9B53-D643-B4C4-858596F137AD}" type="datetimeFigureOut">
              <a:rPr lang="en-US" smtClean="0"/>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9609A-EBB0-1E4D-88F1-511340017B12}" type="slidenum">
              <a:rPr lang="en-US" smtClean="0"/>
              <a:t>‹#›</a:t>
            </a:fld>
            <a:endParaRPr lang="en-US"/>
          </a:p>
        </p:txBody>
      </p:sp>
    </p:spTree>
    <p:extLst>
      <p:ext uri="{BB962C8B-B14F-4D97-AF65-F5344CB8AC3E}">
        <p14:creationId xmlns:p14="http://schemas.microsoft.com/office/powerpoint/2010/main" val="3695044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686E5-9B53-D643-B4C4-858596F137AD}" type="datetimeFigureOut">
              <a:rPr lang="en-US" smtClean="0"/>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9609A-EBB0-1E4D-88F1-511340017B12}" type="slidenum">
              <a:rPr lang="en-US" smtClean="0"/>
              <a:t>‹#›</a:t>
            </a:fld>
            <a:endParaRPr lang="en-US"/>
          </a:p>
        </p:txBody>
      </p:sp>
    </p:spTree>
    <p:extLst>
      <p:ext uri="{BB962C8B-B14F-4D97-AF65-F5344CB8AC3E}">
        <p14:creationId xmlns:p14="http://schemas.microsoft.com/office/powerpoint/2010/main" val="409489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686E5-9B53-D643-B4C4-858596F137AD}" type="datetimeFigureOut">
              <a:rPr lang="en-US" smtClean="0"/>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9609A-EBB0-1E4D-88F1-511340017B12}" type="slidenum">
              <a:rPr lang="en-US" smtClean="0"/>
              <a:t>‹#›</a:t>
            </a:fld>
            <a:endParaRPr lang="en-US"/>
          </a:p>
        </p:txBody>
      </p:sp>
    </p:spTree>
    <p:extLst>
      <p:ext uri="{BB962C8B-B14F-4D97-AF65-F5344CB8AC3E}">
        <p14:creationId xmlns:p14="http://schemas.microsoft.com/office/powerpoint/2010/main" val="92239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686E5-9B53-D643-B4C4-858596F137AD}" type="datetimeFigureOut">
              <a:rPr lang="en-US" smtClean="0"/>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9609A-EBB0-1E4D-88F1-511340017B12}" type="slidenum">
              <a:rPr lang="en-US" smtClean="0"/>
              <a:t>‹#›</a:t>
            </a:fld>
            <a:endParaRPr lang="en-US"/>
          </a:p>
        </p:txBody>
      </p:sp>
    </p:spTree>
    <p:extLst>
      <p:ext uri="{BB962C8B-B14F-4D97-AF65-F5344CB8AC3E}">
        <p14:creationId xmlns:p14="http://schemas.microsoft.com/office/powerpoint/2010/main" val="140940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8686E5-9B53-D643-B4C4-858596F137AD}" type="datetimeFigureOut">
              <a:rPr lang="en-US" smtClean="0"/>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9609A-EBB0-1E4D-88F1-511340017B12}" type="slidenum">
              <a:rPr lang="en-US" smtClean="0"/>
              <a:t>‹#›</a:t>
            </a:fld>
            <a:endParaRPr lang="en-US"/>
          </a:p>
        </p:txBody>
      </p:sp>
    </p:spTree>
    <p:extLst>
      <p:ext uri="{BB962C8B-B14F-4D97-AF65-F5344CB8AC3E}">
        <p14:creationId xmlns:p14="http://schemas.microsoft.com/office/powerpoint/2010/main" val="260122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8686E5-9B53-D643-B4C4-858596F137AD}" type="datetimeFigureOut">
              <a:rPr lang="en-US" smtClean="0"/>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9609A-EBB0-1E4D-88F1-511340017B12}" type="slidenum">
              <a:rPr lang="en-US" smtClean="0"/>
              <a:t>‹#›</a:t>
            </a:fld>
            <a:endParaRPr lang="en-US"/>
          </a:p>
        </p:txBody>
      </p:sp>
    </p:spTree>
    <p:extLst>
      <p:ext uri="{BB962C8B-B14F-4D97-AF65-F5344CB8AC3E}">
        <p14:creationId xmlns:p14="http://schemas.microsoft.com/office/powerpoint/2010/main" val="335498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8686E5-9B53-D643-B4C4-858596F137AD}" type="datetimeFigureOut">
              <a:rPr lang="en-US" smtClean="0"/>
              <a:t>9/22/14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9609A-EBB0-1E4D-88F1-511340017B12}" type="slidenum">
              <a:rPr lang="en-US" smtClean="0"/>
              <a:t>‹#›</a:t>
            </a:fld>
            <a:endParaRPr lang="en-US"/>
          </a:p>
        </p:txBody>
      </p:sp>
    </p:spTree>
    <p:extLst>
      <p:ext uri="{BB962C8B-B14F-4D97-AF65-F5344CB8AC3E}">
        <p14:creationId xmlns:p14="http://schemas.microsoft.com/office/powerpoint/2010/main" val="63777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8686E5-9B53-D643-B4C4-858596F137AD}" type="datetimeFigureOut">
              <a:rPr lang="en-US" smtClean="0"/>
              <a:t>9/22/14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9609A-EBB0-1E4D-88F1-511340017B12}" type="slidenum">
              <a:rPr lang="en-US" smtClean="0"/>
              <a:t>‹#›</a:t>
            </a:fld>
            <a:endParaRPr lang="en-US"/>
          </a:p>
        </p:txBody>
      </p:sp>
    </p:spTree>
    <p:extLst>
      <p:ext uri="{BB962C8B-B14F-4D97-AF65-F5344CB8AC3E}">
        <p14:creationId xmlns:p14="http://schemas.microsoft.com/office/powerpoint/2010/main" val="1194727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686E5-9B53-D643-B4C4-858596F137AD}" type="datetimeFigureOut">
              <a:rPr lang="en-US" smtClean="0"/>
              <a:t>9/22/14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9609A-EBB0-1E4D-88F1-511340017B12}" type="slidenum">
              <a:rPr lang="en-US" smtClean="0"/>
              <a:t>‹#›</a:t>
            </a:fld>
            <a:endParaRPr lang="en-US"/>
          </a:p>
        </p:txBody>
      </p:sp>
    </p:spTree>
    <p:extLst>
      <p:ext uri="{BB962C8B-B14F-4D97-AF65-F5344CB8AC3E}">
        <p14:creationId xmlns:p14="http://schemas.microsoft.com/office/powerpoint/2010/main" val="428117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686E5-9B53-D643-B4C4-858596F137AD}" type="datetimeFigureOut">
              <a:rPr lang="en-US" smtClean="0"/>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9609A-EBB0-1E4D-88F1-511340017B12}" type="slidenum">
              <a:rPr lang="en-US" smtClean="0"/>
              <a:t>‹#›</a:t>
            </a:fld>
            <a:endParaRPr lang="en-US"/>
          </a:p>
        </p:txBody>
      </p:sp>
    </p:spTree>
    <p:extLst>
      <p:ext uri="{BB962C8B-B14F-4D97-AF65-F5344CB8AC3E}">
        <p14:creationId xmlns:p14="http://schemas.microsoft.com/office/powerpoint/2010/main" val="63040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686E5-9B53-D643-B4C4-858596F137AD}" type="datetimeFigureOut">
              <a:rPr lang="en-US" smtClean="0"/>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9609A-EBB0-1E4D-88F1-511340017B12}" type="slidenum">
              <a:rPr lang="en-US" smtClean="0"/>
              <a:t>‹#›</a:t>
            </a:fld>
            <a:endParaRPr lang="en-US"/>
          </a:p>
        </p:txBody>
      </p:sp>
    </p:spTree>
    <p:extLst>
      <p:ext uri="{BB962C8B-B14F-4D97-AF65-F5344CB8AC3E}">
        <p14:creationId xmlns:p14="http://schemas.microsoft.com/office/powerpoint/2010/main" val="26805114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B88686E5-9B53-D643-B4C4-858596F137AD}" type="datetimeFigureOut">
              <a:rPr lang="en-US" smtClean="0"/>
              <a:t>9/22/14</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99E9609A-EBB0-1E4D-88F1-511340017B12}" type="slidenum">
              <a:rPr lang="en-US" smtClean="0"/>
              <a:t>‹#›</a:t>
            </a:fld>
            <a:endParaRPr lang="en-US"/>
          </a:p>
        </p:txBody>
      </p:sp>
    </p:spTree>
    <p:extLst>
      <p:ext uri="{BB962C8B-B14F-4D97-AF65-F5344CB8AC3E}">
        <p14:creationId xmlns:p14="http://schemas.microsoft.com/office/powerpoint/2010/main" val="1112261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png"/><Relationship Id="rId9" Type="http://schemas.openxmlformats.org/officeDocument/2006/relationships/image" Target="../media/image8.jpg"/><Relationship Id="rId10" Type="http://schemas.openxmlformats.org/officeDocument/2006/relationships/image" Target="../media/image9.emf"/><Relationship Id="rId11"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16"/>
            <a:ext cx="51206400" cy="6934199"/>
          </a:xfrm>
          <a:prstGeom prst="rect">
            <a:avLst/>
          </a:prstGeom>
          <a:solidFill>
            <a:srgbClr val="95A6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ALS_in_grass_from_Katrina_cropped.jpg"/>
          <p:cNvPicPr>
            <a:picLocks noChangeAspect="1"/>
          </p:cNvPicPr>
          <p:nvPr/>
        </p:nvPicPr>
        <p:blipFill rotWithShape="1">
          <a:blip r:embed="rId2">
            <a:extLst>
              <a:ext uri="{28A0092B-C50C-407E-A947-70E740481C1C}">
                <a14:useLocalDpi xmlns:a14="http://schemas.microsoft.com/office/drawing/2010/main" val="0"/>
              </a:ext>
            </a:extLst>
          </a:blip>
          <a:srcRect l="5215" r="5820"/>
          <a:stretch/>
        </p:blipFill>
        <p:spPr>
          <a:xfrm>
            <a:off x="6929913" y="966260"/>
            <a:ext cx="4151726" cy="5966223"/>
          </a:xfrm>
          <a:prstGeom prst="rect">
            <a:avLst/>
          </a:prstGeom>
        </p:spPr>
      </p:pic>
      <p:pic>
        <p:nvPicPr>
          <p:cNvPr id="6" name="Picture 5" descr="NESPcrop1.jpg"/>
          <p:cNvPicPr>
            <a:picLocks noChangeAspect="1"/>
          </p:cNvPicPr>
          <p:nvPr/>
        </p:nvPicPr>
        <p:blipFill rotWithShape="1">
          <a:blip r:embed="rId3">
            <a:extLst>
              <a:ext uri="{28A0092B-C50C-407E-A947-70E740481C1C}">
                <a14:useLocalDpi xmlns:a14="http://schemas.microsoft.com/office/drawing/2010/main" val="0"/>
              </a:ext>
            </a:extLst>
          </a:blip>
          <a:srcRect t="10688"/>
          <a:stretch/>
        </p:blipFill>
        <p:spPr>
          <a:xfrm>
            <a:off x="1841916" y="962276"/>
            <a:ext cx="4151312" cy="5970207"/>
          </a:xfrm>
          <a:prstGeom prst="rect">
            <a:avLst/>
          </a:prstGeom>
        </p:spPr>
      </p:pic>
      <p:sp>
        <p:nvSpPr>
          <p:cNvPr id="7" name="TextBox 6"/>
          <p:cNvSpPr txBox="1"/>
          <p:nvPr/>
        </p:nvSpPr>
        <p:spPr>
          <a:xfrm>
            <a:off x="12145323" y="1190875"/>
            <a:ext cx="35293438" cy="1415772"/>
          </a:xfrm>
          <a:prstGeom prst="rect">
            <a:avLst/>
          </a:prstGeom>
          <a:noFill/>
        </p:spPr>
        <p:txBody>
          <a:bodyPr wrap="square" rtlCol="0">
            <a:spAutoFit/>
          </a:bodyPr>
          <a:lstStyle/>
          <a:p>
            <a:pPr algn="ctr"/>
            <a:r>
              <a:rPr lang="en-US" b="1" dirty="0" smtClean="0">
                <a:latin typeface="Century Gothic"/>
                <a:cs typeface="Century Gothic"/>
              </a:rPr>
              <a:t>Comparative Analysis of Two Tidal Marsh Bird Genomes</a:t>
            </a:r>
            <a:endParaRPr lang="en-US" b="1" dirty="0">
              <a:latin typeface="Century Gothic"/>
              <a:cs typeface="Century Gothic"/>
            </a:endParaRPr>
          </a:p>
        </p:txBody>
      </p:sp>
      <p:sp>
        <p:nvSpPr>
          <p:cNvPr id="8" name="TextBox 7"/>
          <p:cNvSpPr txBox="1"/>
          <p:nvPr/>
        </p:nvSpPr>
        <p:spPr>
          <a:xfrm>
            <a:off x="12647655" y="3041342"/>
            <a:ext cx="24171580" cy="3139321"/>
          </a:xfrm>
          <a:prstGeom prst="rect">
            <a:avLst/>
          </a:prstGeom>
          <a:noFill/>
        </p:spPr>
        <p:txBody>
          <a:bodyPr wrap="square" rtlCol="0">
            <a:spAutoFit/>
          </a:bodyPr>
          <a:lstStyle/>
          <a:p>
            <a:r>
              <a:rPr lang="en-US" sz="6600" dirty="0" smtClean="0">
                <a:latin typeface="Century Gothic"/>
                <a:cs typeface="Century Gothic"/>
              </a:rPr>
              <a:t>Adrienne Kovach*, </a:t>
            </a:r>
            <a:r>
              <a:rPr lang="en-US" sz="6600" dirty="0">
                <a:latin typeface="Century Gothic"/>
                <a:cs typeface="Century Gothic"/>
              </a:rPr>
              <a:t>Philip Hatcher, Lauren </a:t>
            </a:r>
            <a:r>
              <a:rPr lang="en-US" sz="6600" dirty="0" err="1">
                <a:latin typeface="Century Gothic"/>
                <a:cs typeface="Century Gothic"/>
              </a:rPr>
              <a:t>Kordonowy</a:t>
            </a:r>
            <a:r>
              <a:rPr lang="en-US" sz="6600" dirty="0">
                <a:latin typeface="Century Gothic"/>
                <a:cs typeface="Century Gothic"/>
              </a:rPr>
              <a:t>, </a:t>
            </a:r>
            <a:r>
              <a:rPr lang="en-US" sz="6600" dirty="0" err="1">
                <a:latin typeface="Century Gothic"/>
                <a:cs typeface="Century Gothic"/>
              </a:rPr>
              <a:t>Kazufusa</a:t>
            </a:r>
            <a:r>
              <a:rPr lang="en-US" sz="6600" dirty="0">
                <a:latin typeface="Century Gothic"/>
                <a:cs typeface="Century Gothic"/>
              </a:rPr>
              <a:t> Okamoto, Jordan </a:t>
            </a:r>
            <a:r>
              <a:rPr lang="en-US" sz="6600" dirty="0" err="1">
                <a:latin typeface="Century Gothic"/>
                <a:cs typeface="Century Gothic"/>
              </a:rPr>
              <a:t>Ramsdell</a:t>
            </a:r>
            <a:r>
              <a:rPr lang="en-US" sz="6600" dirty="0">
                <a:latin typeface="Century Gothic"/>
                <a:cs typeface="Century Gothic"/>
              </a:rPr>
              <a:t>, </a:t>
            </a:r>
            <a:r>
              <a:rPr lang="en-US" sz="6600" dirty="0" err="1">
                <a:latin typeface="Century Gothic"/>
                <a:cs typeface="Century Gothic"/>
              </a:rPr>
              <a:t>Eleanne</a:t>
            </a:r>
            <a:r>
              <a:rPr lang="en-US" sz="6600" dirty="0">
                <a:latin typeface="Century Gothic"/>
                <a:cs typeface="Century Gothic"/>
              </a:rPr>
              <a:t> </a:t>
            </a:r>
            <a:r>
              <a:rPr lang="en-US" sz="6600" dirty="0" err="1">
                <a:latin typeface="Century Gothic"/>
                <a:cs typeface="Century Gothic"/>
              </a:rPr>
              <a:t>Solorzano</a:t>
            </a:r>
            <a:r>
              <a:rPr lang="en-US" sz="6600" dirty="0">
                <a:latin typeface="Century Gothic"/>
                <a:cs typeface="Century Gothic"/>
              </a:rPr>
              <a:t>, Jennifer Walsh, and W. Kelley </a:t>
            </a:r>
            <a:r>
              <a:rPr lang="en-US" sz="6600" dirty="0" smtClean="0">
                <a:latin typeface="Century Gothic"/>
                <a:cs typeface="Century Gothic"/>
              </a:rPr>
              <a:t>Thomas</a:t>
            </a:r>
          </a:p>
        </p:txBody>
      </p:sp>
      <p:pic>
        <p:nvPicPr>
          <p:cNvPr id="9" name="Picture 8" descr="UNH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6001" y="3627177"/>
            <a:ext cx="9646502" cy="2553486"/>
          </a:xfrm>
          <a:prstGeom prst="rect">
            <a:avLst/>
          </a:prstGeom>
        </p:spPr>
      </p:pic>
      <p:sp>
        <p:nvSpPr>
          <p:cNvPr id="10" name="TextBox 9"/>
          <p:cNvSpPr txBox="1"/>
          <p:nvPr/>
        </p:nvSpPr>
        <p:spPr>
          <a:xfrm>
            <a:off x="30444609" y="5761633"/>
            <a:ext cx="11430000" cy="923330"/>
          </a:xfrm>
          <a:prstGeom prst="rect">
            <a:avLst/>
          </a:prstGeom>
          <a:noFill/>
        </p:spPr>
        <p:txBody>
          <a:bodyPr wrap="square" rtlCol="0">
            <a:spAutoFit/>
          </a:bodyPr>
          <a:lstStyle/>
          <a:p>
            <a:r>
              <a:rPr lang="en-US" sz="5400" dirty="0" smtClean="0">
                <a:latin typeface="Century Gothic"/>
                <a:cs typeface="Century Gothic"/>
              </a:rPr>
              <a:t>*</a:t>
            </a:r>
            <a:r>
              <a:rPr lang="en-US" sz="5400" dirty="0" err="1" smtClean="0">
                <a:latin typeface="Century Gothic"/>
                <a:cs typeface="Century Gothic"/>
              </a:rPr>
              <a:t>akovach@unh.edu</a:t>
            </a:r>
            <a:endParaRPr lang="en-US" sz="5400" dirty="0">
              <a:latin typeface="Century Gothic"/>
              <a:cs typeface="Century Gothic"/>
            </a:endParaRPr>
          </a:p>
        </p:txBody>
      </p:sp>
      <p:sp>
        <p:nvSpPr>
          <p:cNvPr id="11" name="TextBox 10"/>
          <p:cNvSpPr txBox="1"/>
          <p:nvPr/>
        </p:nvSpPr>
        <p:spPr>
          <a:xfrm>
            <a:off x="20929600" y="25196800"/>
            <a:ext cx="184666" cy="1415772"/>
          </a:xfrm>
          <a:prstGeom prst="rect">
            <a:avLst/>
          </a:prstGeom>
          <a:noFill/>
        </p:spPr>
        <p:txBody>
          <a:bodyPr wrap="none" rtlCol="0">
            <a:spAutoFit/>
          </a:bodyPr>
          <a:lstStyle/>
          <a:p>
            <a:endParaRPr lang="en-US" dirty="0"/>
          </a:p>
        </p:txBody>
      </p:sp>
      <p:sp>
        <p:nvSpPr>
          <p:cNvPr id="12" name="Rectangle 11"/>
          <p:cNvSpPr/>
          <p:nvPr/>
        </p:nvSpPr>
        <p:spPr>
          <a:xfrm>
            <a:off x="952887" y="7744009"/>
            <a:ext cx="11911870" cy="29670191"/>
          </a:xfrm>
          <a:prstGeom prst="rect">
            <a:avLst/>
          </a:prstGeom>
          <a:solidFill>
            <a:srgbClr val="ABBC88"/>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marsh_from_SHAR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8011" y="20497801"/>
            <a:ext cx="10227408" cy="3345576"/>
          </a:xfrm>
          <a:prstGeom prst="rect">
            <a:avLst/>
          </a:prstGeom>
        </p:spPr>
      </p:pic>
      <p:sp>
        <p:nvSpPr>
          <p:cNvPr id="14" name="TextBox 13"/>
          <p:cNvSpPr txBox="1"/>
          <p:nvPr/>
        </p:nvSpPr>
        <p:spPr>
          <a:xfrm>
            <a:off x="1725167" y="8280400"/>
            <a:ext cx="9994224" cy="1015663"/>
          </a:xfrm>
          <a:prstGeom prst="rect">
            <a:avLst/>
          </a:prstGeom>
          <a:noFill/>
        </p:spPr>
        <p:txBody>
          <a:bodyPr wrap="square" rtlCol="0">
            <a:spAutoFit/>
          </a:bodyPr>
          <a:lstStyle/>
          <a:p>
            <a:r>
              <a:rPr lang="en-US" sz="6000" b="1" dirty="0" smtClean="0">
                <a:solidFill>
                  <a:srgbClr val="17375E"/>
                </a:solidFill>
                <a:latin typeface="Rockwell"/>
                <a:cs typeface="Rockwell"/>
              </a:rPr>
              <a:t>Introduction</a:t>
            </a:r>
            <a:endParaRPr lang="en-US" sz="6000" b="1" dirty="0">
              <a:solidFill>
                <a:srgbClr val="17375E"/>
              </a:solidFill>
              <a:latin typeface="Rockwell"/>
              <a:cs typeface="Rockwell"/>
            </a:endParaRPr>
          </a:p>
        </p:txBody>
      </p:sp>
      <p:sp>
        <p:nvSpPr>
          <p:cNvPr id="15" name="TextBox 14"/>
          <p:cNvSpPr txBox="1"/>
          <p:nvPr/>
        </p:nvSpPr>
        <p:spPr>
          <a:xfrm>
            <a:off x="1731821" y="9702800"/>
            <a:ext cx="10368570" cy="10236650"/>
          </a:xfrm>
          <a:prstGeom prst="rect">
            <a:avLst/>
          </a:prstGeom>
          <a:noFill/>
        </p:spPr>
        <p:txBody>
          <a:bodyPr wrap="square" rtlCol="0">
            <a:spAutoFit/>
          </a:bodyPr>
          <a:lstStyle/>
          <a:p>
            <a:r>
              <a:rPr lang="en-US" sz="3200" dirty="0">
                <a:latin typeface="Rockwell"/>
                <a:cs typeface="Rockwell"/>
              </a:rPr>
              <a:t>Tidal marsh birds are ideal subjects for studying adaptation and speciation, because they have evolved specialized adaptations to harsh environmental pressures of the tidal marsh ecosystem, including in bill morphology, kidney structure and function, social behavior, and reproductive </a:t>
            </a:r>
            <a:r>
              <a:rPr lang="en-US" sz="3200" dirty="0" smtClean="0">
                <a:latin typeface="Rockwell"/>
                <a:cs typeface="Rockwell"/>
              </a:rPr>
              <a:t>strategies.  </a:t>
            </a:r>
          </a:p>
          <a:p>
            <a:endParaRPr lang="en-US" sz="3200" dirty="0" smtClean="0">
              <a:latin typeface="Rockwell"/>
              <a:cs typeface="Rockwell"/>
            </a:endParaRPr>
          </a:p>
          <a:p>
            <a:pPr>
              <a:lnSpc>
                <a:spcPct val="60000"/>
              </a:lnSpc>
            </a:pPr>
            <a:endParaRPr lang="en-US" sz="3200" dirty="0">
              <a:latin typeface="Rockwell"/>
              <a:cs typeface="Rockwell"/>
            </a:endParaRPr>
          </a:p>
          <a:p>
            <a:r>
              <a:rPr lang="en-US" sz="3200" dirty="0">
                <a:latin typeface="Rockwell"/>
                <a:cs typeface="Rockwell"/>
              </a:rPr>
              <a:t>Saltmarsh and Nelson’s </a:t>
            </a:r>
            <a:r>
              <a:rPr lang="en-US" sz="3200" dirty="0" smtClean="0">
                <a:latin typeface="Rockwell"/>
                <a:cs typeface="Rockwell"/>
              </a:rPr>
              <a:t>Sparrows </a:t>
            </a:r>
            <a:r>
              <a:rPr lang="en-US" sz="3200" dirty="0">
                <a:latin typeface="Rockwell"/>
                <a:cs typeface="Rockwell"/>
              </a:rPr>
              <a:t>(</a:t>
            </a:r>
            <a:r>
              <a:rPr lang="en-US" sz="3200" i="1" dirty="0" err="1">
                <a:latin typeface="Rockwell"/>
                <a:cs typeface="Rockwell"/>
              </a:rPr>
              <a:t>Ammodramus</a:t>
            </a:r>
            <a:r>
              <a:rPr lang="en-US" sz="3200" i="1" dirty="0">
                <a:latin typeface="Rockwell"/>
                <a:cs typeface="Rockwell"/>
              </a:rPr>
              <a:t> </a:t>
            </a:r>
            <a:r>
              <a:rPr lang="en-US" sz="3200" i="1" dirty="0" err="1">
                <a:latin typeface="Rockwell"/>
                <a:cs typeface="Rockwell"/>
              </a:rPr>
              <a:t>caudacutus</a:t>
            </a:r>
            <a:r>
              <a:rPr lang="en-US" sz="3200" i="1" dirty="0">
                <a:latin typeface="Rockwell"/>
                <a:cs typeface="Rockwell"/>
              </a:rPr>
              <a:t> and A. </a:t>
            </a:r>
            <a:r>
              <a:rPr lang="en-US" sz="3200" i="1" dirty="0" err="1">
                <a:latin typeface="Rockwell"/>
                <a:cs typeface="Rockwell"/>
              </a:rPr>
              <a:t>nelsoni</a:t>
            </a:r>
            <a:r>
              <a:rPr lang="en-US" sz="3200" i="1" dirty="0">
                <a:latin typeface="Rockwell"/>
                <a:cs typeface="Rockwell"/>
              </a:rPr>
              <a:t> </a:t>
            </a:r>
            <a:r>
              <a:rPr lang="en-US" sz="3200" i="1" dirty="0" err="1">
                <a:latin typeface="Rockwell"/>
                <a:cs typeface="Rockwell"/>
              </a:rPr>
              <a:t>subvirgatus</a:t>
            </a:r>
            <a:r>
              <a:rPr lang="en-US" sz="3200" dirty="0">
                <a:latin typeface="Rockwell"/>
                <a:cs typeface="Rockwell"/>
              </a:rPr>
              <a:t>) inhabit tidal marshes of the northeastern Atlantic coast. </a:t>
            </a:r>
            <a:r>
              <a:rPr lang="en-US" sz="3200" dirty="0" smtClean="0">
                <a:latin typeface="Rockwell"/>
                <a:cs typeface="Rockwell"/>
              </a:rPr>
              <a:t> These </a:t>
            </a:r>
            <a:r>
              <a:rPr lang="en-US" sz="3200" dirty="0">
                <a:latin typeface="Rockwell"/>
                <a:cs typeface="Rockwell"/>
              </a:rPr>
              <a:t>young sister species diverged ~</a:t>
            </a:r>
            <a:r>
              <a:rPr lang="en-US" sz="3200" dirty="0" smtClean="0">
                <a:latin typeface="Rockwell"/>
                <a:cs typeface="Rockwell"/>
              </a:rPr>
              <a:t>600,000 </a:t>
            </a:r>
            <a:r>
              <a:rPr lang="en-US" sz="3200" dirty="0">
                <a:latin typeface="Rockwell"/>
                <a:cs typeface="Rockwell"/>
              </a:rPr>
              <a:t>years </a:t>
            </a:r>
            <a:r>
              <a:rPr lang="en-US" sz="3200" dirty="0" smtClean="0">
                <a:latin typeface="Rockwell"/>
                <a:cs typeface="Rockwell"/>
              </a:rPr>
              <a:t>ago </a:t>
            </a:r>
            <a:r>
              <a:rPr lang="en-US" sz="3200" dirty="0">
                <a:latin typeface="Rockwell"/>
                <a:cs typeface="Rockwell"/>
              </a:rPr>
              <a:t>and are now in secondary contact along the New England coast, where they co-occur and </a:t>
            </a:r>
            <a:r>
              <a:rPr lang="en-US" sz="3200" dirty="0" smtClean="0">
                <a:latin typeface="Rockwell"/>
                <a:cs typeface="Rockwell"/>
              </a:rPr>
              <a:t>hybridize.  </a:t>
            </a:r>
            <a:r>
              <a:rPr lang="en-US" sz="3200" dirty="0">
                <a:latin typeface="Rockwell"/>
                <a:cs typeface="Rockwell"/>
              </a:rPr>
              <a:t>Their different adaptive histories (Saltmarsh Sparrows are tidal marsh obligates, while Nelson’s Sparrows exhibit a wider ecological niche and are found in tidal marshes, brackish waters and hay fields) and incomplete speciation </a:t>
            </a:r>
            <a:r>
              <a:rPr lang="en-US" sz="3200" dirty="0" smtClean="0">
                <a:latin typeface="Rockwell"/>
                <a:cs typeface="Rockwell"/>
              </a:rPr>
              <a:t>make them model </a:t>
            </a:r>
            <a:r>
              <a:rPr lang="en-US" sz="3200" dirty="0">
                <a:latin typeface="Rockwell"/>
                <a:cs typeface="Rockwell"/>
              </a:rPr>
              <a:t>focal species for studying questions about ecological speciation, </a:t>
            </a:r>
            <a:r>
              <a:rPr lang="en-US" sz="3200" dirty="0" smtClean="0">
                <a:latin typeface="Rockwell"/>
                <a:cs typeface="Rockwell"/>
              </a:rPr>
              <a:t>introgression</a:t>
            </a:r>
            <a:r>
              <a:rPr lang="en-US" sz="3200" dirty="0">
                <a:latin typeface="Rockwell"/>
                <a:cs typeface="Rockwell"/>
              </a:rPr>
              <a:t>, and adaptive evolution. </a:t>
            </a:r>
            <a:r>
              <a:rPr lang="en-US" sz="3200" dirty="0" smtClean="0">
                <a:latin typeface="Rockwell"/>
                <a:cs typeface="Rockwell"/>
              </a:rPr>
              <a:t> </a:t>
            </a:r>
            <a:endParaRPr lang="en-US" sz="3200" dirty="0">
              <a:latin typeface="Rockwell"/>
              <a:cs typeface="Rockwell"/>
            </a:endParaRPr>
          </a:p>
        </p:txBody>
      </p:sp>
      <p:sp>
        <p:nvSpPr>
          <p:cNvPr id="16" name="TextBox 15"/>
          <p:cNvSpPr txBox="1"/>
          <p:nvPr/>
        </p:nvSpPr>
        <p:spPr>
          <a:xfrm>
            <a:off x="2007067" y="23911292"/>
            <a:ext cx="9601200" cy="1384995"/>
          </a:xfrm>
          <a:prstGeom prst="rect">
            <a:avLst/>
          </a:prstGeom>
          <a:noFill/>
        </p:spPr>
        <p:txBody>
          <a:bodyPr wrap="square" rtlCol="0">
            <a:spAutoFit/>
          </a:bodyPr>
          <a:lstStyle/>
          <a:p>
            <a:r>
              <a:rPr lang="en-US" sz="2800" dirty="0">
                <a:latin typeface="Rockwell"/>
                <a:cs typeface="Rockwell"/>
              </a:rPr>
              <a:t>T</a:t>
            </a:r>
            <a:r>
              <a:rPr lang="en-US" sz="2800" dirty="0" smtClean="0">
                <a:latin typeface="Rockwell"/>
                <a:cs typeface="Rockwell"/>
              </a:rPr>
              <a:t>idal marshes present unique environmental pressures that pose adaptive challenges to terrestrial vertebrates, including the few species of passerines that inhabit them.   </a:t>
            </a:r>
            <a:endParaRPr lang="en-US" sz="2800" dirty="0">
              <a:latin typeface="Rockwell"/>
              <a:cs typeface="Rockwell"/>
            </a:endParaRPr>
          </a:p>
        </p:txBody>
      </p:sp>
      <p:sp>
        <p:nvSpPr>
          <p:cNvPr id="17" name="TextBox 16"/>
          <p:cNvSpPr txBox="1"/>
          <p:nvPr/>
        </p:nvSpPr>
        <p:spPr>
          <a:xfrm>
            <a:off x="1797211" y="25740191"/>
            <a:ext cx="10388600" cy="2554545"/>
          </a:xfrm>
          <a:prstGeom prst="rect">
            <a:avLst/>
          </a:prstGeom>
          <a:noFill/>
        </p:spPr>
        <p:txBody>
          <a:bodyPr wrap="square" rtlCol="0">
            <a:spAutoFit/>
          </a:bodyPr>
          <a:lstStyle/>
          <a:p>
            <a:r>
              <a:rPr lang="en-US" sz="3200" dirty="0" smtClean="0">
                <a:latin typeface="Rockwell"/>
                <a:cs typeface="Rockwell"/>
              </a:rPr>
              <a:t>To provide a framework for addressing questions about adaptive evolution, </a:t>
            </a:r>
            <a:r>
              <a:rPr lang="en-US" sz="3200" dirty="0" smtClean="0">
                <a:solidFill>
                  <a:schemeClr val="tx2">
                    <a:lumMod val="75000"/>
                  </a:schemeClr>
                </a:solidFill>
                <a:latin typeface="Rockwell"/>
                <a:cs typeface="Rockwell"/>
              </a:rPr>
              <a:t>our goal was to </a:t>
            </a:r>
            <a:r>
              <a:rPr lang="en-US" sz="3200" dirty="0">
                <a:solidFill>
                  <a:schemeClr val="tx2">
                    <a:lumMod val="75000"/>
                  </a:schemeClr>
                </a:solidFill>
                <a:latin typeface="Rockwell"/>
                <a:cs typeface="Rockwell"/>
              </a:rPr>
              <a:t>develop genomic resources and use them to begin to characterize these two tidal marsh bird genomes and lay a foundation for future </a:t>
            </a:r>
            <a:r>
              <a:rPr lang="en-US" sz="3200" dirty="0" smtClean="0">
                <a:solidFill>
                  <a:schemeClr val="tx2">
                    <a:lumMod val="75000"/>
                  </a:schemeClr>
                </a:solidFill>
                <a:latin typeface="Rockwell"/>
                <a:cs typeface="Rockwell"/>
              </a:rPr>
              <a:t>research. </a:t>
            </a:r>
          </a:p>
        </p:txBody>
      </p:sp>
      <p:sp>
        <p:nvSpPr>
          <p:cNvPr id="19" name="Rectangle 18"/>
          <p:cNvSpPr/>
          <p:nvPr/>
        </p:nvSpPr>
        <p:spPr>
          <a:xfrm>
            <a:off x="14160965" y="7820208"/>
            <a:ext cx="36052126" cy="9553392"/>
          </a:xfrm>
          <a:prstGeom prst="rect">
            <a:avLst/>
          </a:prstGeom>
          <a:solidFill>
            <a:srgbClr val="ABBC88"/>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4160965" y="18026202"/>
            <a:ext cx="36052126" cy="9558198"/>
          </a:xfrm>
          <a:prstGeom prst="rect">
            <a:avLst/>
          </a:prstGeom>
          <a:solidFill>
            <a:srgbClr val="ABBC88"/>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160965" y="28244801"/>
            <a:ext cx="17611726" cy="9168270"/>
          </a:xfrm>
          <a:prstGeom prst="rect">
            <a:avLst/>
          </a:prstGeom>
          <a:solidFill>
            <a:srgbClr val="ABBC88"/>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770776" y="8000663"/>
            <a:ext cx="23964224" cy="923330"/>
          </a:xfrm>
          <a:prstGeom prst="rect">
            <a:avLst/>
          </a:prstGeom>
          <a:noFill/>
        </p:spPr>
        <p:txBody>
          <a:bodyPr wrap="square" rtlCol="0">
            <a:spAutoFit/>
          </a:bodyPr>
          <a:lstStyle/>
          <a:p>
            <a:r>
              <a:rPr lang="en-US" sz="5400" b="1" dirty="0" smtClean="0">
                <a:solidFill>
                  <a:schemeClr val="tx2">
                    <a:lumMod val="75000"/>
                  </a:schemeClr>
                </a:solidFill>
                <a:latin typeface="Rockwell"/>
                <a:cs typeface="Rockwell"/>
              </a:rPr>
              <a:t>Obj. 1:  Draft Genomes of Saltmarsh and Nelson’s Sparrow</a:t>
            </a:r>
            <a:endParaRPr lang="en-US" sz="5400" b="1" dirty="0">
              <a:solidFill>
                <a:schemeClr val="tx2">
                  <a:lumMod val="75000"/>
                </a:schemeClr>
              </a:solidFill>
              <a:latin typeface="Rockwell"/>
              <a:cs typeface="Rockwell"/>
            </a:endParaRPr>
          </a:p>
        </p:txBody>
      </p:sp>
      <p:sp>
        <p:nvSpPr>
          <p:cNvPr id="23" name="TextBox 22"/>
          <p:cNvSpPr txBox="1"/>
          <p:nvPr/>
        </p:nvSpPr>
        <p:spPr>
          <a:xfrm>
            <a:off x="14745376" y="18299052"/>
            <a:ext cx="12204024" cy="923330"/>
          </a:xfrm>
          <a:prstGeom prst="rect">
            <a:avLst/>
          </a:prstGeom>
          <a:noFill/>
        </p:spPr>
        <p:txBody>
          <a:bodyPr wrap="square" rtlCol="0">
            <a:spAutoFit/>
          </a:bodyPr>
          <a:lstStyle/>
          <a:p>
            <a:r>
              <a:rPr lang="en-US" sz="5400" b="1" dirty="0" smtClean="0">
                <a:solidFill>
                  <a:schemeClr val="tx2">
                    <a:lumMod val="75000"/>
                  </a:schemeClr>
                </a:solidFill>
                <a:latin typeface="Rockwell"/>
                <a:cs typeface="Rockwell"/>
              </a:rPr>
              <a:t>Obj. </a:t>
            </a:r>
            <a:r>
              <a:rPr lang="en-US" sz="5400" b="1" dirty="0">
                <a:solidFill>
                  <a:schemeClr val="tx2">
                    <a:lumMod val="75000"/>
                  </a:schemeClr>
                </a:solidFill>
                <a:latin typeface="Rockwell"/>
                <a:cs typeface="Rockwell"/>
              </a:rPr>
              <a:t>2</a:t>
            </a:r>
            <a:r>
              <a:rPr lang="en-US" sz="5400" b="1" dirty="0" smtClean="0">
                <a:solidFill>
                  <a:schemeClr val="tx2">
                    <a:lumMod val="75000"/>
                  </a:schemeClr>
                </a:solidFill>
                <a:latin typeface="Rockwell"/>
                <a:cs typeface="Rockwell"/>
              </a:rPr>
              <a:t>:  Comparative Genomics </a:t>
            </a:r>
            <a:endParaRPr lang="en-US" sz="5400" b="1" dirty="0">
              <a:solidFill>
                <a:schemeClr val="tx2">
                  <a:lumMod val="75000"/>
                </a:schemeClr>
              </a:solidFill>
              <a:latin typeface="Rockwell"/>
              <a:cs typeface="Rockwell"/>
            </a:endParaRPr>
          </a:p>
        </p:txBody>
      </p:sp>
      <p:sp>
        <p:nvSpPr>
          <p:cNvPr id="24" name="TextBox 23"/>
          <p:cNvSpPr txBox="1"/>
          <p:nvPr/>
        </p:nvSpPr>
        <p:spPr>
          <a:xfrm>
            <a:off x="14770775" y="28421639"/>
            <a:ext cx="13976905" cy="923330"/>
          </a:xfrm>
          <a:prstGeom prst="rect">
            <a:avLst/>
          </a:prstGeom>
          <a:noFill/>
        </p:spPr>
        <p:txBody>
          <a:bodyPr wrap="square" rtlCol="0">
            <a:spAutoFit/>
          </a:bodyPr>
          <a:lstStyle/>
          <a:p>
            <a:r>
              <a:rPr lang="en-US" sz="5400" b="1" dirty="0" smtClean="0">
                <a:solidFill>
                  <a:schemeClr val="tx2">
                    <a:lumMod val="75000"/>
                  </a:schemeClr>
                </a:solidFill>
                <a:latin typeface="Rockwell"/>
                <a:cs typeface="Rockwell"/>
              </a:rPr>
              <a:t>Obj. 3:  Polymorphism &amp; Divergence</a:t>
            </a:r>
            <a:endParaRPr lang="en-US" sz="5400" b="1" dirty="0">
              <a:solidFill>
                <a:schemeClr val="tx2">
                  <a:lumMod val="75000"/>
                </a:schemeClr>
              </a:solidFill>
              <a:latin typeface="Rockwell"/>
              <a:cs typeface="Rockwell"/>
            </a:endParaRPr>
          </a:p>
        </p:txBody>
      </p:sp>
      <p:sp>
        <p:nvSpPr>
          <p:cNvPr id="25" name="Rectangle 24"/>
          <p:cNvSpPr/>
          <p:nvPr/>
        </p:nvSpPr>
        <p:spPr>
          <a:xfrm>
            <a:off x="32689800" y="28256548"/>
            <a:ext cx="17602200" cy="4611052"/>
          </a:xfrm>
          <a:prstGeom prst="rect">
            <a:avLst/>
          </a:prstGeom>
          <a:solidFill>
            <a:srgbClr val="ABBC88"/>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2980939" y="28428834"/>
            <a:ext cx="8466519" cy="923330"/>
          </a:xfrm>
          <a:prstGeom prst="rect">
            <a:avLst/>
          </a:prstGeom>
          <a:noFill/>
        </p:spPr>
        <p:txBody>
          <a:bodyPr wrap="square" rtlCol="0">
            <a:spAutoFit/>
          </a:bodyPr>
          <a:lstStyle/>
          <a:p>
            <a:r>
              <a:rPr lang="en-US" sz="5400" b="1" dirty="0" smtClean="0">
                <a:solidFill>
                  <a:srgbClr val="17375E"/>
                </a:solidFill>
                <a:latin typeface="Rockwell"/>
                <a:cs typeface="Rockwell"/>
              </a:rPr>
              <a:t>Future Directions</a:t>
            </a:r>
            <a:endParaRPr lang="en-US" sz="5400" b="1" dirty="0">
              <a:solidFill>
                <a:srgbClr val="17375E"/>
              </a:solidFill>
              <a:latin typeface="Rockwell"/>
              <a:cs typeface="Rockwell"/>
            </a:endParaRPr>
          </a:p>
        </p:txBody>
      </p:sp>
      <p:sp>
        <p:nvSpPr>
          <p:cNvPr id="27" name="Rectangle 26"/>
          <p:cNvSpPr/>
          <p:nvPr/>
        </p:nvSpPr>
        <p:spPr>
          <a:xfrm>
            <a:off x="32689800" y="33223200"/>
            <a:ext cx="17526000" cy="4191000"/>
          </a:xfrm>
          <a:prstGeom prst="rect">
            <a:avLst/>
          </a:prstGeom>
          <a:solidFill>
            <a:srgbClr val="ABBC88"/>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32955538" y="33291612"/>
            <a:ext cx="8466519" cy="769441"/>
          </a:xfrm>
          <a:prstGeom prst="rect">
            <a:avLst/>
          </a:prstGeom>
          <a:noFill/>
        </p:spPr>
        <p:txBody>
          <a:bodyPr wrap="square" rtlCol="0">
            <a:spAutoFit/>
          </a:bodyPr>
          <a:lstStyle/>
          <a:p>
            <a:r>
              <a:rPr lang="en-US" sz="4400" b="1" dirty="0" smtClean="0">
                <a:solidFill>
                  <a:srgbClr val="17375E"/>
                </a:solidFill>
                <a:latin typeface="Rockwell"/>
                <a:cs typeface="Rockwell"/>
              </a:rPr>
              <a:t>Acknowledgements </a:t>
            </a:r>
            <a:endParaRPr lang="en-US" sz="4400" b="1" dirty="0">
              <a:solidFill>
                <a:srgbClr val="17375E"/>
              </a:solidFill>
              <a:latin typeface="Rockwell"/>
              <a:cs typeface="Rockwell"/>
            </a:endParaRPr>
          </a:p>
        </p:txBody>
      </p:sp>
      <p:sp>
        <p:nvSpPr>
          <p:cNvPr id="32" name="TextBox 31"/>
          <p:cNvSpPr txBox="1"/>
          <p:nvPr/>
        </p:nvSpPr>
        <p:spPr>
          <a:xfrm>
            <a:off x="32980938" y="34081530"/>
            <a:ext cx="17234862" cy="3108544"/>
          </a:xfrm>
          <a:prstGeom prst="rect">
            <a:avLst/>
          </a:prstGeom>
          <a:noFill/>
        </p:spPr>
        <p:txBody>
          <a:bodyPr wrap="square" rtlCol="0">
            <a:spAutoFit/>
          </a:bodyPr>
          <a:lstStyle/>
          <a:p>
            <a:r>
              <a:rPr lang="en-US" sz="2800" dirty="0" smtClean="0">
                <a:latin typeface="Rockwell"/>
                <a:cs typeface="Rockwell"/>
              </a:rPr>
              <a:t>We appreciate the contributions of UNH Bioinformatics classes of </a:t>
            </a:r>
            <a:r>
              <a:rPr lang="en-US" sz="2800" dirty="0" smtClean="0">
                <a:latin typeface="Rockwell"/>
                <a:cs typeface="Rockwell"/>
              </a:rPr>
              <a:t>2012 </a:t>
            </a:r>
            <a:r>
              <a:rPr lang="en-US" sz="2800" dirty="0" smtClean="0">
                <a:latin typeface="Rockwell"/>
                <a:cs typeface="Rockwell"/>
              </a:rPr>
              <a:t>and </a:t>
            </a:r>
            <a:r>
              <a:rPr lang="en-US" sz="2800" dirty="0" smtClean="0">
                <a:latin typeface="Rockwell"/>
                <a:cs typeface="Rockwell"/>
              </a:rPr>
              <a:t>2013.  </a:t>
            </a:r>
            <a:r>
              <a:rPr lang="en-US" sz="2800" dirty="0" smtClean="0">
                <a:latin typeface="Rockwell"/>
                <a:cs typeface="Rockwell"/>
              </a:rPr>
              <a:t>We are also grateful to Dan Bergeron, </a:t>
            </a:r>
            <a:r>
              <a:rPr lang="en-US" sz="2800" dirty="0" err="1" smtClean="0">
                <a:latin typeface="Rockwell"/>
                <a:cs typeface="Rockwell"/>
              </a:rPr>
              <a:t>Feseha</a:t>
            </a:r>
            <a:r>
              <a:rPr lang="en-US" sz="2800" dirty="0" smtClean="0">
                <a:latin typeface="Rockwell"/>
                <a:cs typeface="Rockwell"/>
              </a:rPr>
              <a:t> </a:t>
            </a:r>
            <a:r>
              <a:rPr lang="en-US" sz="2800" dirty="0" err="1" smtClean="0">
                <a:latin typeface="Rockwell"/>
                <a:cs typeface="Rockwell"/>
              </a:rPr>
              <a:t>Abebe-Akele</a:t>
            </a:r>
            <a:r>
              <a:rPr lang="en-US" sz="2800" dirty="0" smtClean="0">
                <a:latin typeface="Rockwell"/>
                <a:cs typeface="Rockwell"/>
              </a:rPr>
              <a:t>, and Matthew </a:t>
            </a:r>
            <a:r>
              <a:rPr lang="en-US" sz="2800" dirty="0" err="1" smtClean="0">
                <a:latin typeface="Rockwell"/>
                <a:cs typeface="Rockwell"/>
              </a:rPr>
              <a:t>MacManes</a:t>
            </a:r>
            <a:r>
              <a:rPr lang="en-US" sz="2800" dirty="0" smtClean="0">
                <a:latin typeface="Rockwell"/>
                <a:cs typeface="Rockwell"/>
              </a:rPr>
              <a:t> for bioinformatics guidance. </a:t>
            </a:r>
          </a:p>
          <a:p>
            <a:r>
              <a:rPr lang="en-US" sz="2800" dirty="0" smtClean="0">
                <a:latin typeface="Rockwell"/>
                <a:cs typeface="Rockwell"/>
              </a:rPr>
              <a:t>Erin King (USFWS) and Brian Olsen (</a:t>
            </a:r>
            <a:r>
              <a:rPr lang="en-US" sz="2800" dirty="0" err="1" smtClean="0">
                <a:latin typeface="Rockwell"/>
                <a:cs typeface="Rockwell"/>
              </a:rPr>
              <a:t>UMaine</a:t>
            </a:r>
            <a:r>
              <a:rPr lang="en-US" sz="2800" dirty="0" smtClean="0">
                <a:latin typeface="Rockwell"/>
                <a:cs typeface="Rockwell"/>
              </a:rPr>
              <a:t>) shared blood samples from a Rhode Island Saltmarsh Sparrow and the Nelson’s Sparrow, respectively.  </a:t>
            </a:r>
          </a:p>
          <a:p>
            <a:r>
              <a:rPr lang="en-US" sz="2800" dirty="0" smtClean="0">
                <a:latin typeface="Rockwell"/>
                <a:cs typeface="Rockwell"/>
              </a:rPr>
              <a:t>Funding was generously provided by a UNH NSF ADVANCE grant to AK, ES and WKT.  </a:t>
            </a:r>
          </a:p>
          <a:p>
            <a:r>
              <a:rPr lang="en-US" sz="2800" i="1" dirty="0" smtClean="0">
                <a:latin typeface="Rockwell"/>
                <a:cs typeface="Rockwell"/>
              </a:rPr>
              <a:t>Photo Credits</a:t>
            </a:r>
            <a:r>
              <a:rPr lang="en-US" sz="2800" dirty="0" smtClean="0">
                <a:latin typeface="Rockwell"/>
                <a:cs typeface="Rockwell"/>
              </a:rPr>
              <a:t>:  </a:t>
            </a:r>
            <a:r>
              <a:rPr lang="en-US" sz="2800" i="1" dirty="0" smtClean="0">
                <a:latin typeface="Rockwell"/>
                <a:cs typeface="Rockwell"/>
              </a:rPr>
              <a:t>Singing Nelson’s Sparrow – O. Ehrlich; Perching Saltmarsh Sparrow – K. </a:t>
            </a:r>
            <a:r>
              <a:rPr lang="en-US" sz="2800" i="1" dirty="0" err="1" smtClean="0">
                <a:latin typeface="Rockwell"/>
                <a:cs typeface="Rockwell"/>
              </a:rPr>
              <a:t>Papanastassiou</a:t>
            </a:r>
            <a:r>
              <a:rPr lang="en-US" sz="2800" i="1" dirty="0" smtClean="0">
                <a:latin typeface="Rockwell"/>
                <a:cs typeface="Rockwell"/>
              </a:rPr>
              <a:t>; </a:t>
            </a:r>
          </a:p>
          <a:p>
            <a:r>
              <a:rPr lang="en-US" sz="2800" i="1" dirty="0" smtClean="0">
                <a:latin typeface="Rockwell"/>
                <a:cs typeface="Rockwell"/>
              </a:rPr>
              <a:t>Tidal Marsh – SHARP; Individual Saltmarsh &amp; Nelson’s in hand – J. Walsh; Paired Sparrows – C. </a:t>
            </a:r>
            <a:r>
              <a:rPr lang="en-US" sz="2800" i="1" dirty="0" err="1" smtClean="0">
                <a:latin typeface="Rockwell"/>
                <a:cs typeface="Rockwell"/>
              </a:rPr>
              <a:t>Elphick</a:t>
            </a:r>
            <a:r>
              <a:rPr lang="en-US" sz="2800" i="1" dirty="0" smtClean="0">
                <a:latin typeface="Rockwell"/>
                <a:cs typeface="Rockwell"/>
              </a:rPr>
              <a:t>.  </a:t>
            </a:r>
            <a:endParaRPr lang="en-US" sz="2800" i="1" dirty="0">
              <a:latin typeface="Rockwell"/>
              <a:cs typeface="Rockwell"/>
            </a:endParaRPr>
          </a:p>
        </p:txBody>
      </p:sp>
      <p:pic>
        <p:nvPicPr>
          <p:cNvPr id="33" name="Picture 32" descr="Figure 2_nes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54486" y="13214515"/>
            <a:ext cx="2503016" cy="2652547"/>
          </a:xfrm>
          <a:prstGeom prst="rect">
            <a:avLst/>
          </a:prstGeom>
          <a:ln>
            <a:solidFill>
              <a:schemeClr val="tx1"/>
            </a:solidFill>
          </a:ln>
        </p:spPr>
      </p:pic>
      <p:pic>
        <p:nvPicPr>
          <p:cNvPr id="34" name="Picture 33" descr="Figure2_sal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46682" y="9379091"/>
            <a:ext cx="2509518" cy="2652548"/>
          </a:xfrm>
          <a:prstGeom prst="rect">
            <a:avLst/>
          </a:prstGeom>
          <a:ln>
            <a:solidFill>
              <a:schemeClr val="tx1"/>
            </a:solidFill>
          </a:ln>
        </p:spPr>
      </p:pic>
      <p:graphicFrame>
        <p:nvGraphicFramePr>
          <p:cNvPr id="35" name="Table 34"/>
          <p:cNvGraphicFramePr>
            <a:graphicFrameLocks noGrp="1"/>
          </p:cNvGraphicFramePr>
          <p:nvPr>
            <p:extLst>
              <p:ext uri="{D42A27DB-BD31-4B8C-83A1-F6EECF244321}">
                <p14:modId xmlns:p14="http://schemas.microsoft.com/office/powerpoint/2010/main" val="1576450922"/>
              </p:ext>
            </p:extLst>
          </p:nvPr>
        </p:nvGraphicFramePr>
        <p:xfrm>
          <a:off x="18996489" y="9258525"/>
          <a:ext cx="30096209" cy="3351413"/>
        </p:xfrm>
        <a:graphic>
          <a:graphicData uri="http://schemas.openxmlformats.org/drawingml/2006/table">
            <a:tbl>
              <a:tblPr firstRow="1" bandRow="1">
                <a:tableStyleId>{5C22544A-7EE6-4342-B048-85BDC9FD1C3A}</a:tableStyleId>
              </a:tblPr>
              <a:tblGrid>
                <a:gridCol w="2315093"/>
                <a:gridCol w="2315093"/>
                <a:gridCol w="2315093"/>
                <a:gridCol w="2315093"/>
                <a:gridCol w="2315093"/>
                <a:gridCol w="2315093"/>
                <a:gridCol w="2315093"/>
                <a:gridCol w="2315093"/>
                <a:gridCol w="2315093"/>
                <a:gridCol w="2315093"/>
                <a:gridCol w="2315093"/>
                <a:gridCol w="2315093"/>
                <a:gridCol w="2315093"/>
              </a:tblGrid>
              <a:tr h="1380827">
                <a:tc>
                  <a:txBody>
                    <a:bodyPr/>
                    <a:lstStyle/>
                    <a:p>
                      <a:pPr algn="ctr"/>
                      <a:r>
                        <a:rPr lang="en-US" sz="2800" dirty="0" smtClean="0">
                          <a:solidFill>
                            <a:schemeClr val="tx1"/>
                          </a:solidFill>
                          <a:latin typeface="Century Gothic"/>
                          <a:cs typeface="Century Gothic"/>
                        </a:rPr>
                        <a:t>Individuals in Assembly</a:t>
                      </a:r>
                      <a:endParaRPr lang="en-US" sz="28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Coverage Depth</a:t>
                      </a:r>
                      <a:endParaRPr lang="en-US" sz="2800" dirty="0">
                        <a:solidFill>
                          <a:schemeClr val="tx1"/>
                        </a:solidFill>
                        <a:latin typeface="Century Gothic"/>
                        <a:cs typeface="Century Gothic"/>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Assembly Size (Gb)</a:t>
                      </a:r>
                      <a:endParaRPr lang="en-US" sz="2800" dirty="0">
                        <a:solidFill>
                          <a:schemeClr val="tx1"/>
                        </a:solidFill>
                        <a:latin typeface="Century Gothic"/>
                        <a:cs typeface="Century Gothic"/>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No. of Matched Reads</a:t>
                      </a:r>
                      <a:endParaRPr lang="en-US" sz="2800" dirty="0">
                        <a:solidFill>
                          <a:schemeClr val="tx1"/>
                        </a:solidFill>
                        <a:latin typeface="Century Gothic"/>
                        <a:cs typeface="Century Gothic"/>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Total </a:t>
                      </a:r>
                      <a:r>
                        <a:rPr lang="en-US" sz="2800" dirty="0" err="1" smtClean="0">
                          <a:solidFill>
                            <a:schemeClr val="tx1"/>
                          </a:solidFill>
                          <a:latin typeface="Century Gothic"/>
                          <a:cs typeface="Century Gothic"/>
                        </a:rPr>
                        <a:t>Nucleo</a:t>
                      </a:r>
                      <a:r>
                        <a:rPr lang="en-US" sz="2800" dirty="0" smtClean="0">
                          <a:solidFill>
                            <a:schemeClr val="tx1"/>
                          </a:solidFill>
                          <a:latin typeface="Century Gothic"/>
                          <a:cs typeface="Century Gothic"/>
                        </a:rPr>
                        <a:t>-tides (</a:t>
                      </a:r>
                      <a:r>
                        <a:rPr lang="en-US" sz="2800" dirty="0" err="1" smtClean="0">
                          <a:solidFill>
                            <a:schemeClr val="tx1"/>
                          </a:solidFill>
                          <a:latin typeface="Century Gothic"/>
                          <a:cs typeface="Century Gothic"/>
                        </a:rPr>
                        <a:t>bp</a:t>
                      </a:r>
                      <a:r>
                        <a:rPr lang="en-US" sz="2800" dirty="0" smtClean="0">
                          <a:solidFill>
                            <a:schemeClr val="tx1"/>
                          </a:solidFill>
                          <a:latin typeface="Century Gothic"/>
                          <a:cs typeface="Century Gothic"/>
                        </a:rPr>
                        <a:t>)</a:t>
                      </a:r>
                      <a:endParaRPr lang="en-US" sz="2800" dirty="0">
                        <a:solidFill>
                          <a:schemeClr val="tx1"/>
                        </a:solidFill>
                        <a:latin typeface="Century Gothic"/>
                        <a:cs typeface="Century Gothic"/>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GC </a:t>
                      </a:r>
                    </a:p>
                    <a:p>
                      <a:pPr algn="ctr"/>
                      <a:r>
                        <a:rPr lang="en-US" sz="2800" dirty="0" smtClean="0">
                          <a:solidFill>
                            <a:schemeClr val="tx1"/>
                          </a:solidFill>
                          <a:latin typeface="Century Gothic"/>
                          <a:cs typeface="Century Gothic"/>
                        </a:rPr>
                        <a:t>Content</a:t>
                      </a:r>
                      <a:endParaRPr lang="en-US" sz="2800" dirty="0">
                        <a:solidFill>
                          <a:schemeClr val="tx1"/>
                        </a:solidFill>
                        <a:latin typeface="Century Gothic"/>
                        <a:cs typeface="Century Gothic"/>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No.</a:t>
                      </a:r>
                      <a:r>
                        <a:rPr lang="en-US" sz="2800" baseline="0" dirty="0" smtClean="0">
                          <a:solidFill>
                            <a:schemeClr val="tx1"/>
                          </a:solidFill>
                          <a:latin typeface="Century Gothic"/>
                          <a:cs typeface="Century Gothic"/>
                        </a:rPr>
                        <a:t> of </a:t>
                      </a:r>
                      <a:r>
                        <a:rPr lang="en-US" sz="2800" baseline="0" dirty="0" err="1" smtClean="0">
                          <a:solidFill>
                            <a:schemeClr val="tx1"/>
                          </a:solidFill>
                          <a:latin typeface="Century Gothic"/>
                          <a:cs typeface="Century Gothic"/>
                        </a:rPr>
                        <a:t>Contigs</a:t>
                      </a:r>
                      <a:endParaRPr lang="en-US" sz="2800" dirty="0">
                        <a:solidFill>
                          <a:schemeClr val="tx1"/>
                        </a:solidFill>
                        <a:latin typeface="Century Gothic"/>
                        <a:cs typeface="Century Gothic"/>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N50 </a:t>
                      </a:r>
                      <a:r>
                        <a:rPr lang="en-US" sz="2800" dirty="0" err="1" smtClean="0">
                          <a:solidFill>
                            <a:schemeClr val="tx1"/>
                          </a:solidFill>
                          <a:latin typeface="Century Gothic"/>
                          <a:cs typeface="Century Gothic"/>
                        </a:rPr>
                        <a:t>Contigs</a:t>
                      </a:r>
                      <a:r>
                        <a:rPr lang="en-US" sz="2800" dirty="0" smtClean="0">
                          <a:solidFill>
                            <a:schemeClr val="tx1"/>
                          </a:solidFill>
                          <a:latin typeface="Century Gothic"/>
                          <a:cs typeface="Century Gothic"/>
                        </a:rPr>
                        <a:t> (</a:t>
                      </a:r>
                      <a:r>
                        <a:rPr lang="en-US" sz="2800" dirty="0" err="1" smtClean="0">
                          <a:solidFill>
                            <a:schemeClr val="tx1"/>
                          </a:solidFill>
                          <a:latin typeface="Century Gothic"/>
                          <a:cs typeface="Century Gothic"/>
                        </a:rPr>
                        <a:t>bp</a:t>
                      </a:r>
                      <a:r>
                        <a:rPr lang="en-US" sz="2800" dirty="0" smtClean="0">
                          <a:solidFill>
                            <a:schemeClr val="tx1"/>
                          </a:solidFill>
                          <a:latin typeface="Century Gothic"/>
                          <a:cs typeface="Century Gothic"/>
                        </a:rPr>
                        <a:t>)</a:t>
                      </a:r>
                      <a:endParaRPr lang="en-US" sz="2800" dirty="0">
                        <a:solidFill>
                          <a:schemeClr val="tx1"/>
                        </a:solidFill>
                        <a:latin typeface="Century Gothic"/>
                        <a:cs typeface="Century Gothic"/>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Largest </a:t>
                      </a:r>
                      <a:r>
                        <a:rPr lang="en-US" sz="2800" dirty="0" err="1" smtClean="0">
                          <a:solidFill>
                            <a:schemeClr val="tx1"/>
                          </a:solidFill>
                          <a:latin typeface="Century Gothic"/>
                          <a:cs typeface="Century Gothic"/>
                        </a:rPr>
                        <a:t>Contig</a:t>
                      </a:r>
                      <a:r>
                        <a:rPr lang="en-US" sz="2800" dirty="0" smtClean="0">
                          <a:solidFill>
                            <a:schemeClr val="tx1"/>
                          </a:solidFill>
                          <a:latin typeface="Century Gothic"/>
                          <a:cs typeface="Century Gothic"/>
                        </a:rPr>
                        <a:t> (</a:t>
                      </a:r>
                      <a:r>
                        <a:rPr lang="en-US" sz="2800" dirty="0" err="1" smtClean="0">
                          <a:solidFill>
                            <a:schemeClr val="tx1"/>
                          </a:solidFill>
                          <a:latin typeface="Century Gothic"/>
                          <a:cs typeface="Century Gothic"/>
                        </a:rPr>
                        <a:t>bp</a:t>
                      </a:r>
                      <a:r>
                        <a:rPr lang="en-US" sz="2800" dirty="0" smtClean="0">
                          <a:solidFill>
                            <a:schemeClr val="tx1"/>
                          </a:solidFill>
                          <a:latin typeface="Century Gothic"/>
                          <a:cs typeface="Century Gothic"/>
                        </a:rPr>
                        <a:t>)</a:t>
                      </a:r>
                      <a:endParaRPr lang="en-US" sz="2800" dirty="0">
                        <a:solidFill>
                          <a:schemeClr val="tx1"/>
                        </a:solidFill>
                        <a:latin typeface="Century Gothic"/>
                        <a:cs typeface="Century Gothic"/>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Average </a:t>
                      </a:r>
                      <a:r>
                        <a:rPr lang="en-US" sz="2800" dirty="0" err="1" smtClean="0">
                          <a:solidFill>
                            <a:schemeClr val="tx1"/>
                          </a:solidFill>
                          <a:latin typeface="Century Gothic"/>
                          <a:cs typeface="Century Gothic"/>
                        </a:rPr>
                        <a:t>Contig</a:t>
                      </a:r>
                      <a:r>
                        <a:rPr lang="en-US" sz="2800" dirty="0" smtClean="0">
                          <a:solidFill>
                            <a:schemeClr val="tx1"/>
                          </a:solidFill>
                          <a:latin typeface="Century Gothic"/>
                          <a:cs typeface="Century Gothic"/>
                        </a:rPr>
                        <a:t> (</a:t>
                      </a:r>
                      <a:r>
                        <a:rPr lang="en-US" sz="2800" dirty="0" err="1" smtClean="0">
                          <a:solidFill>
                            <a:schemeClr val="tx1"/>
                          </a:solidFill>
                          <a:latin typeface="Century Gothic"/>
                          <a:cs typeface="Century Gothic"/>
                        </a:rPr>
                        <a:t>bp</a:t>
                      </a:r>
                      <a:r>
                        <a:rPr lang="en-US" sz="2800" dirty="0" smtClean="0">
                          <a:solidFill>
                            <a:schemeClr val="tx1"/>
                          </a:solidFill>
                          <a:latin typeface="Century Gothic"/>
                          <a:cs typeface="Century Gothic"/>
                        </a:rPr>
                        <a:t>)</a:t>
                      </a:r>
                      <a:endParaRPr lang="en-US" sz="2800" dirty="0">
                        <a:solidFill>
                          <a:schemeClr val="tx1"/>
                        </a:solidFill>
                        <a:latin typeface="Century Gothic"/>
                        <a:cs typeface="Century Gothic"/>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Predicted Gene Models</a:t>
                      </a:r>
                      <a:endParaRPr lang="en-US" sz="2800" dirty="0">
                        <a:solidFill>
                          <a:schemeClr val="tx1"/>
                        </a:solidFill>
                        <a:latin typeface="Century Gothic"/>
                        <a:cs typeface="Century Gothic"/>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Conserved</a:t>
                      </a:r>
                      <a:r>
                        <a:rPr lang="en-US" sz="2800" baseline="0" dirty="0" smtClean="0">
                          <a:solidFill>
                            <a:schemeClr val="tx1"/>
                          </a:solidFill>
                          <a:latin typeface="Century Gothic"/>
                          <a:cs typeface="Century Gothic"/>
                        </a:rPr>
                        <a:t> </a:t>
                      </a:r>
                      <a:r>
                        <a:rPr lang="en-US" sz="2800" dirty="0" smtClean="0">
                          <a:solidFill>
                            <a:schemeClr val="tx1"/>
                          </a:solidFill>
                          <a:latin typeface="Century Gothic"/>
                          <a:cs typeface="Century Gothic"/>
                        </a:rPr>
                        <a:t>Eukaryotic </a:t>
                      </a:r>
                      <a:r>
                        <a:rPr lang="en-US" sz="2800" dirty="0" err="1" smtClean="0">
                          <a:solidFill>
                            <a:schemeClr val="tx1"/>
                          </a:solidFill>
                          <a:latin typeface="Century Gothic"/>
                          <a:cs typeface="Century Gothic"/>
                        </a:rPr>
                        <a:t>Orthologs</a:t>
                      </a:r>
                      <a:endParaRPr lang="en-US" sz="2800" dirty="0">
                        <a:solidFill>
                          <a:schemeClr val="tx1"/>
                        </a:solidFill>
                        <a:latin typeface="Century Gothic"/>
                        <a:cs typeface="Century Gothic"/>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c>
                  <a:txBody>
                    <a:bodyPr/>
                    <a:lstStyle/>
                    <a:p>
                      <a:pPr algn="ctr"/>
                      <a:r>
                        <a:rPr lang="en-US" sz="2800" dirty="0" smtClean="0">
                          <a:solidFill>
                            <a:schemeClr val="tx1"/>
                          </a:solidFill>
                          <a:latin typeface="Century Gothic"/>
                          <a:cs typeface="Century Gothic"/>
                        </a:rPr>
                        <a:t>Core Eukaryotic Proteins</a:t>
                      </a:r>
                      <a:endParaRPr lang="en-US" sz="2800" dirty="0">
                        <a:solidFill>
                          <a:schemeClr val="tx1"/>
                        </a:solidFill>
                        <a:latin typeface="Century Gothic"/>
                        <a:cs typeface="Century Gothic"/>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692A"/>
                    </a:solidFill>
                  </a:tcPr>
                </a:tc>
              </a:tr>
              <a:tr h="985293">
                <a:tc>
                  <a:txBody>
                    <a:bodyPr/>
                    <a:lstStyle/>
                    <a:p>
                      <a:pPr algn="ctr"/>
                      <a:r>
                        <a:rPr lang="en-US" sz="2800" dirty="0" smtClean="0">
                          <a:latin typeface="Century Gothic"/>
                          <a:cs typeface="Century Gothic"/>
                        </a:rPr>
                        <a:t>6</a:t>
                      </a: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algn="ctr"/>
                      <a:r>
                        <a:rPr lang="en-US" sz="2800" dirty="0" smtClean="0">
                          <a:latin typeface="Century Gothic"/>
                          <a:cs typeface="Century Gothic"/>
                        </a:rPr>
                        <a:t>59 X</a:t>
                      </a:r>
                      <a:endParaRPr lang="en-US" sz="2800" dirty="0">
                        <a:latin typeface="Century Gothic"/>
                        <a:cs typeface="Century Gothic"/>
                      </a:endParaRPr>
                    </a:p>
                  </a:txBody>
                  <a:tcPr anchor="ctr">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algn="ctr"/>
                      <a:r>
                        <a:rPr lang="en-US" sz="2800" dirty="0" smtClean="0">
                          <a:latin typeface="Century Gothic"/>
                          <a:cs typeface="Century Gothic"/>
                        </a:rPr>
                        <a:t>1.0</a:t>
                      </a:r>
                      <a:r>
                        <a:rPr lang="en-US" sz="2800" baseline="0" dirty="0" smtClean="0">
                          <a:latin typeface="Century Gothic"/>
                          <a:cs typeface="Century Gothic"/>
                        </a:rPr>
                        <a:t> Gb</a:t>
                      </a:r>
                      <a:endParaRPr lang="en-US" sz="2800" dirty="0">
                        <a:latin typeface="Century Gothic"/>
                        <a:cs typeface="Century Gothic"/>
                      </a:endParaRPr>
                    </a:p>
                  </a:txBody>
                  <a:tcPr anchor="ctr">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marL="0" marR="0" indent="0" algn="ctr" defTabSz="2560320" rtl="0" eaLnBrk="1" fontAlgn="auto" latinLnBrk="0" hangingPunct="1">
                        <a:lnSpc>
                          <a:spcPct val="100000"/>
                        </a:lnSpc>
                        <a:spcBef>
                          <a:spcPts val="0"/>
                        </a:spcBef>
                        <a:spcAft>
                          <a:spcPts val="0"/>
                        </a:spcAft>
                        <a:buClrTx/>
                        <a:buSzTx/>
                        <a:buFontTx/>
                        <a:buNone/>
                        <a:tabLst/>
                        <a:defRPr/>
                      </a:pPr>
                      <a:r>
                        <a:rPr lang="en-US" sz="2800" dirty="0" smtClean="0">
                          <a:latin typeface="Century Gothic"/>
                          <a:cs typeface="Century Gothic"/>
                        </a:rPr>
                        <a:t>533,306,292</a:t>
                      </a:r>
                    </a:p>
                  </a:txBody>
                  <a:tcPr anchor="ctr">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marL="0" marR="0" indent="0" algn="ctr" defTabSz="2560320" rtl="0" eaLnBrk="1" fontAlgn="auto" latinLnBrk="0" hangingPunct="1">
                        <a:lnSpc>
                          <a:spcPct val="100000"/>
                        </a:lnSpc>
                        <a:spcBef>
                          <a:spcPts val="0"/>
                        </a:spcBef>
                        <a:spcAft>
                          <a:spcPts val="0"/>
                        </a:spcAft>
                        <a:buClrTx/>
                        <a:buSzTx/>
                        <a:buFontTx/>
                        <a:buNone/>
                        <a:tabLst/>
                        <a:defRPr/>
                      </a:pPr>
                      <a:r>
                        <a:rPr lang="en-US" sz="2800" b="0" i="0" u="none" strike="noStrike" baseline="0" dirty="0" smtClean="0">
                          <a:latin typeface="Century Gothic"/>
                          <a:cs typeface="Century Gothic"/>
                        </a:rPr>
                        <a:t>58.9 billion</a:t>
                      </a:r>
                      <a:endParaRPr lang="en-US" sz="2800" dirty="0" smtClean="0">
                        <a:latin typeface="Century Gothic"/>
                        <a:cs typeface="Century Gothic"/>
                      </a:endParaRPr>
                    </a:p>
                  </a:txBody>
                  <a:tcPr anchor="ctr">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algn="ctr"/>
                      <a:r>
                        <a:rPr lang="en-US" sz="2800" dirty="0" smtClean="0">
                          <a:latin typeface="Century Gothic"/>
                          <a:cs typeface="Century Gothic"/>
                        </a:rPr>
                        <a:t>41.6%</a:t>
                      </a:r>
                      <a:endParaRPr lang="en-US" sz="2800" dirty="0">
                        <a:latin typeface="Century Gothic"/>
                        <a:cs typeface="Century Gothic"/>
                      </a:endParaRPr>
                    </a:p>
                  </a:txBody>
                  <a:tcPr anchor="ctr">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algn="ctr"/>
                      <a:r>
                        <a:rPr lang="en-US" sz="2800" dirty="0" smtClean="0">
                          <a:latin typeface="Century Gothic"/>
                          <a:cs typeface="Century Gothic"/>
                        </a:rPr>
                        <a:t>149,927</a:t>
                      </a:r>
                      <a:endParaRPr lang="en-US" sz="2800" dirty="0">
                        <a:latin typeface="Century Gothic"/>
                        <a:cs typeface="Century Gothic"/>
                      </a:endParaRPr>
                    </a:p>
                  </a:txBody>
                  <a:tcPr anchor="ctr">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algn="ctr"/>
                      <a:r>
                        <a:rPr lang="en-US" sz="2800" dirty="0" smtClean="0">
                          <a:latin typeface="Century Gothic"/>
                          <a:cs typeface="Century Gothic"/>
                        </a:rPr>
                        <a:t>16,195</a:t>
                      </a:r>
                      <a:endParaRPr lang="en-US" sz="2800" dirty="0">
                        <a:latin typeface="Century Gothic"/>
                        <a:cs typeface="Century Gothic"/>
                      </a:endParaRPr>
                    </a:p>
                  </a:txBody>
                  <a:tcPr anchor="ctr">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algn="ctr"/>
                      <a:r>
                        <a:rPr lang="en-US" sz="2800" dirty="0" smtClean="0">
                          <a:latin typeface="Century Gothic"/>
                          <a:cs typeface="Century Gothic"/>
                        </a:rPr>
                        <a:t>169.862</a:t>
                      </a:r>
                      <a:endParaRPr lang="en-US" sz="2800" dirty="0">
                        <a:latin typeface="Century Gothic"/>
                        <a:cs typeface="Century Gothic"/>
                      </a:endParaRPr>
                    </a:p>
                  </a:txBody>
                  <a:tcPr anchor="ctr">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algn="ctr"/>
                      <a:r>
                        <a:rPr lang="en-US" sz="2800" dirty="0" smtClean="0">
                          <a:latin typeface="Century Gothic"/>
                          <a:cs typeface="Century Gothic"/>
                        </a:rPr>
                        <a:t>6,654</a:t>
                      </a:r>
                      <a:endParaRPr lang="en-US" sz="2800" dirty="0">
                        <a:latin typeface="Century Gothic"/>
                        <a:cs typeface="Century Gothic"/>
                      </a:endParaRPr>
                    </a:p>
                  </a:txBody>
                  <a:tcPr anchor="ctr">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algn="ctr"/>
                      <a:r>
                        <a:rPr lang="en-US" sz="2800" dirty="0" smtClean="0">
                          <a:latin typeface="Century Gothic"/>
                          <a:cs typeface="Century Gothic"/>
                        </a:rPr>
                        <a:t>28,150</a:t>
                      </a:r>
                      <a:endParaRPr lang="en-US" sz="2800" dirty="0">
                        <a:latin typeface="Century Gothic"/>
                        <a:cs typeface="Century Gothic"/>
                      </a:endParaRPr>
                    </a:p>
                  </a:txBody>
                  <a:tcPr anchor="ctr">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algn="ctr"/>
                      <a:r>
                        <a:rPr lang="en-US" sz="2800" dirty="0" smtClean="0">
                          <a:latin typeface="Century Gothic"/>
                          <a:cs typeface="Century Gothic"/>
                        </a:rPr>
                        <a:t>*</a:t>
                      </a:r>
                      <a:endParaRPr lang="en-US" sz="2800" dirty="0">
                        <a:latin typeface="Century Gothic"/>
                        <a:cs typeface="Century Gothic"/>
                      </a:endParaRPr>
                    </a:p>
                  </a:txBody>
                  <a:tcPr anchor="ctr">
                    <a:lnT w="12700" cap="flat" cmpd="sng" algn="ctr">
                      <a:solidFill>
                        <a:scrgbClr r="0" g="0" b="0"/>
                      </a:solidFill>
                      <a:prstDash val="solid"/>
                      <a:round/>
                      <a:headEnd type="none" w="med" len="med"/>
                      <a:tailEnd type="none" w="med" len="med"/>
                    </a:lnT>
                    <a:solidFill>
                      <a:srgbClr val="8E692A">
                        <a:alpha val="23000"/>
                      </a:srgbClr>
                    </a:solidFill>
                  </a:tcPr>
                </a:tc>
                <a:tc>
                  <a:txBody>
                    <a:bodyPr/>
                    <a:lstStyle/>
                    <a:p>
                      <a:pPr algn="ctr"/>
                      <a:r>
                        <a:rPr lang="en-US" sz="2800" dirty="0" smtClean="0">
                          <a:latin typeface="Century Gothic"/>
                          <a:cs typeface="Century Gothic"/>
                        </a:rPr>
                        <a:t>*</a:t>
                      </a:r>
                      <a:endParaRPr lang="en-US" sz="2800" dirty="0">
                        <a:latin typeface="Century Gothic"/>
                        <a:cs typeface="Century Gothic"/>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8E692A">
                        <a:alpha val="23000"/>
                      </a:srgbClr>
                    </a:solidFill>
                  </a:tcPr>
                </a:tc>
              </a:tr>
              <a:tr h="985293">
                <a:tc>
                  <a:txBody>
                    <a:bodyPr/>
                    <a:lstStyle/>
                    <a:p>
                      <a:pPr algn="ctr"/>
                      <a:r>
                        <a:rPr lang="en-US" sz="2800" dirty="0" smtClean="0">
                          <a:latin typeface="Century Gothic"/>
                          <a:cs typeface="Century Gothic"/>
                        </a:rPr>
                        <a:t>1</a:t>
                      </a:r>
                      <a:endParaRPr lang="en-US" sz="2800" dirty="0">
                        <a:latin typeface="Century Gothic"/>
                        <a:cs typeface="Century Gothic"/>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26 X</a:t>
                      </a:r>
                      <a:endParaRPr lang="en-US" sz="2800" dirty="0">
                        <a:latin typeface="Century Gothic"/>
                        <a:cs typeface="Century Gothic"/>
                      </a:endParaRPr>
                    </a:p>
                  </a:txBody>
                  <a:tcPr anchor="ctr">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1.0 Gb</a:t>
                      </a:r>
                      <a:endParaRPr lang="en-US" sz="2800" dirty="0">
                        <a:latin typeface="Century Gothic"/>
                        <a:cs typeface="Century Gothic"/>
                      </a:endParaRPr>
                    </a:p>
                  </a:txBody>
                  <a:tcPr anchor="ctr">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376,102,986</a:t>
                      </a:r>
                      <a:endParaRPr lang="en-US" sz="2800" dirty="0">
                        <a:latin typeface="Century Gothic"/>
                        <a:cs typeface="Century Gothic"/>
                      </a:endParaRPr>
                    </a:p>
                  </a:txBody>
                  <a:tcPr anchor="ctr">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38.8</a:t>
                      </a:r>
                      <a:r>
                        <a:rPr lang="en-US" sz="2800" baseline="0" dirty="0" smtClean="0">
                          <a:latin typeface="Century Gothic"/>
                          <a:cs typeface="Century Gothic"/>
                        </a:rPr>
                        <a:t> billion</a:t>
                      </a:r>
                      <a:endParaRPr lang="en-US" sz="2800" dirty="0" smtClean="0">
                        <a:latin typeface="Century Gothic"/>
                        <a:cs typeface="Century Gothic"/>
                      </a:endParaRPr>
                    </a:p>
                  </a:txBody>
                  <a:tcPr anchor="ctr">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41.6%</a:t>
                      </a:r>
                      <a:endParaRPr lang="en-US" sz="2800" dirty="0">
                        <a:latin typeface="Century Gothic"/>
                        <a:cs typeface="Century Gothic"/>
                      </a:endParaRPr>
                    </a:p>
                  </a:txBody>
                  <a:tcPr anchor="ctr">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142,556</a:t>
                      </a:r>
                      <a:endParaRPr lang="en-US" sz="2800" dirty="0">
                        <a:latin typeface="Century Gothic"/>
                        <a:cs typeface="Century Gothic"/>
                      </a:endParaRPr>
                    </a:p>
                  </a:txBody>
                  <a:tcPr anchor="ctr">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30,931</a:t>
                      </a:r>
                      <a:endParaRPr lang="en-US" sz="2800" dirty="0">
                        <a:latin typeface="Century Gothic"/>
                        <a:cs typeface="Century Gothic"/>
                      </a:endParaRPr>
                    </a:p>
                  </a:txBody>
                  <a:tcPr anchor="ctr">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442,557</a:t>
                      </a:r>
                      <a:endParaRPr lang="en-US" sz="2800" dirty="0">
                        <a:latin typeface="Century Gothic"/>
                        <a:cs typeface="Century Gothic"/>
                      </a:endParaRPr>
                    </a:p>
                  </a:txBody>
                  <a:tcPr anchor="ctr">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7,262</a:t>
                      </a:r>
                      <a:endParaRPr lang="en-US" sz="2800" dirty="0">
                        <a:latin typeface="Century Gothic"/>
                        <a:cs typeface="Century Gothic"/>
                      </a:endParaRPr>
                    </a:p>
                  </a:txBody>
                  <a:tcPr anchor="ctr">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25,486</a:t>
                      </a:r>
                      <a:endParaRPr lang="en-US" sz="2800" dirty="0">
                        <a:latin typeface="Century Gothic"/>
                        <a:cs typeface="Century Gothic"/>
                      </a:endParaRPr>
                    </a:p>
                  </a:txBody>
                  <a:tcPr anchor="ctr">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95%</a:t>
                      </a:r>
                      <a:endParaRPr lang="en-US" sz="2800" dirty="0">
                        <a:latin typeface="Century Gothic"/>
                        <a:cs typeface="Century Gothic"/>
                      </a:endParaRPr>
                    </a:p>
                  </a:txBody>
                  <a:tcPr anchor="ctr">
                    <a:lnB w="12700" cap="flat" cmpd="sng" algn="ctr">
                      <a:solidFill>
                        <a:scrgbClr r="0" g="0" b="0"/>
                      </a:solidFill>
                      <a:prstDash val="solid"/>
                      <a:round/>
                      <a:headEnd type="none" w="med" len="med"/>
                      <a:tailEnd type="none" w="med" len="med"/>
                    </a:lnB>
                    <a:solidFill>
                      <a:srgbClr val="8E692A">
                        <a:alpha val="23000"/>
                      </a:srgbClr>
                    </a:solidFill>
                  </a:tcPr>
                </a:tc>
                <a:tc>
                  <a:txBody>
                    <a:bodyPr/>
                    <a:lstStyle/>
                    <a:p>
                      <a:pPr algn="ctr"/>
                      <a:r>
                        <a:rPr lang="en-US" sz="2800" dirty="0" smtClean="0">
                          <a:latin typeface="Century Gothic"/>
                          <a:cs typeface="Century Gothic"/>
                        </a:rPr>
                        <a:t>80%</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8E692A">
                        <a:alpha val="23000"/>
                      </a:srgbClr>
                    </a:solidFill>
                  </a:tcPr>
                </a:tc>
              </a:tr>
            </a:tbl>
          </a:graphicData>
        </a:graphic>
      </p:graphicFrame>
      <p:sp>
        <p:nvSpPr>
          <p:cNvPr id="37" name="TextBox 36"/>
          <p:cNvSpPr txBox="1"/>
          <p:nvPr/>
        </p:nvSpPr>
        <p:spPr>
          <a:xfrm>
            <a:off x="14896864" y="12053543"/>
            <a:ext cx="3467336" cy="954107"/>
          </a:xfrm>
          <a:prstGeom prst="rect">
            <a:avLst/>
          </a:prstGeom>
          <a:noFill/>
        </p:spPr>
        <p:txBody>
          <a:bodyPr wrap="square" rtlCol="0">
            <a:spAutoFit/>
          </a:bodyPr>
          <a:lstStyle/>
          <a:p>
            <a:pPr algn="ctr"/>
            <a:r>
              <a:rPr lang="en-US" sz="2800" dirty="0" smtClean="0">
                <a:latin typeface="Century Gothic"/>
                <a:cs typeface="Century Gothic"/>
              </a:rPr>
              <a:t>Saltmarsh Sparrow</a:t>
            </a:r>
          </a:p>
          <a:p>
            <a:pPr algn="ctr"/>
            <a:r>
              <a:rPr lang="en-US" sz="2800" dirty="0" smtClean="0">
                <a:latin typeface="Century Gothic"/>
                <a:cs typeface="Century Gothic"/>
              </a:rPr>
              <a:t>(SALS)</a:t>
            </a:r>
            <a:endParaRPr lang="en-US" sz="2800" dirty="0">
              <a:latin typeface="Century Gothic"/>
              <a:cs typeface="Century Gothic"/>
            </a:endParaRPr>
          </a:p>
        </p:txBody>
      </p:sp>
      <p:sp>
        <p:nvSpPr>
          <p:cNvPr id="38" name="TextBox 37"/>
          <p:cNvSpPr txBox="1"/>
          <p:nvPr/>
        </p:nvSpPr>
        <p:spPr>
          <a:xfrm>
            <a:off x="15023864" y="15914343"/>
            <a:ext cx="3467336" cy="954107"/>
          </a:xfrm>
          <a:prstGeom prst="rect">
            <a:avLst/>
          </a:prstGeom>
          <a:noFill/>
        </p:spPr>
        <p:txBody>
          <a:bodyPr wrap="square" rtlCol="0">
            <a:spAutoFit/>
          </a:bodyPr>
          <a:lstStyle/>
          <a:p>
            <a:pPr algn="ctr"/>
            <a:r>
              <a:rPr lang="en-US" sz="2800" dirty="0" smtClean="0">
                <a:latin typeface="Century Gothic"/>
                <a:cs typeface="Century Gothic"/>
              </a:rPr>
              <a:t>Nelson’s Sparrow</a:t>
            </a:r>
          </a:p>
          <a:p>
            <a:pPr algn="ctr"/>
            <a:r>
              <a:rPr lang="en-US" sz="2800" dirty="0" smtClean="0">
                <a:latin typeface="Century Gothic"/>
                <a:cs typeface="Century Gothic"/>
              </a:rPr>
              <a:t>(NESP)</a:t>
            </a:r>
            <a:endParaRPr lang="en-US" sz="2800" dirty="0">
              <a:latin typeface="Century Gothic"/>
              <a:cs typeface="Century Gothic"/>
            </a:endParaRPr>
          </a:p>
        </p:txBody>
      </p:sp>
      <p:cxnSp>
        <p:nvCxnSpPr>
          <p:cNvPr id="40" name="Straight Connector 39"/>
          <p:cNvCxnSpPr/>
          <p:nvPr/>
        </p:nvCxnSpPr>
        <p:spPr>
          <a:xfrm>
            <a:off x="17857502" y="10545324"/>
            <a:ext cx="1040098" cy="579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7882902" y="12344400"/>
            <a:ext cx="1040098" cy="15364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771810" y="33912987"/>
            <a:ext cx="10328581" cy="3046988"/>
          </a:xfrm>
          <a:prstGeom prst="rect">
            <a:avLst/>
          </a:prstGeom>
          <a:noFill/>
        </p:spPr>
        <p:txBody>
          <a:bodyPr wrap="square" rtlCol="0">
            <a:spAutoFit/>
          </a:bodyPr>
          <a:lstStyle/>
          <a:p>
            <a:r>
              <a:rPr lang="en-US" sz="3200" dirty="0" smtClean="0">
                <a:latin typeface="Rockwell"/>
                <a:cs typeface="Rockwell"/>
              </a:rPr>
              <a:t>To this end, we collected </a:t>
            </a:r>
            <a:r>
              <a:rPr lang="en-US" sz="3200" dirty="0" err="1" smtClean="0">
                <a:latin typeface="Rockwell"/>
                <a:cs typeface="Rockwell"/>
              </a:rPr>
              <a:t>Illumina</a:t>
            </a:r>
            <a:r>
              <a:rPr lang="en-US" sz="3200" dirty="0" smtClean="0">
                <a:latin typeface="Rockwell"/>
                <a:cs typeface="Rockwell"/>
              </a:rPr>
              <a:t> sequencing data from 3 runs of 6 Saltmarsh Sparrows (1 individual in one lane and and 5 together in a separate lane) and 1 Nelson’s Sparrow (in a separate lane).   We conducted comparative genomic analyses using Medium Ground Finch (</a:t>
            </a:r>
            <a:r>
              <a:rPr lang="en-US" sz="3200" i="1" dirty="0" err="1" smtClean="0">
                <a:latin typeface="Rockwell"/>
                <a:cs typeface="Rockwell"/>
              </a:rPr>
              <a:t>Geospiza</a:t>
            </a:r>
            <a:r>
              <a:rPr lang="en-US" sz="3200" i="1" dirty="0" smtClean="0">
                <a:latin typeface="Rockwell"/>
                <a:cs typeface="Rockwell"/>
              </a:rPr>
              <a:t> </a:t>
            </a:r>
            <a:r>
              <a:rPr lang="en-US" sz="3200" i="1" dirty="0" err="1" smtClean="0">
                <a:latin typeface="Rockwell"/>
                <a:cs typeface="Rockwell"/>
              </a:rPr>
              <a:t>fortis</a:t>
            </a:r>
            <a:r>
              <a:rPr lang="en-US" sz="3200" dirty="0" smtClean="0">
                <a:latin typeface="Rockwell"/>
                <a:cs typeface="Rockwell"/>
              </a:rPr>
              <a:t>) as an </a:t>
            </a:r>
            <a:r>
              <a:rPr lang="en-US" sz="3200" dirty="0" err="1" smtClean="0">
                <a:latin typeface="Rockwell"/>
                <a:cs typeface="Rockwell"/>
              </a:rPr>
              <a:t>outgroup</a:t>
            </a:r>
            <a:r>
              <a:rPr lang="en-US" sz="3200" dirty="0" smtClean="0">
                <a:latin typeface="Rockwell"/>
                <a:cs typeface="Rockwell"/>
              </a:rPr>
              <a:t>. </a:t>
            </a:r>
            <a:endParaRPr lang="en-US" sz="3200" dirty="0">
              <a:latin typeface="Rockwell"/>
              <a:cs typeface="Rockwell"/>
            </a:endParaRPr>
          </a:p>
        </p:txBody>
      </p:sp>
      <p:sp>
        <p:nvSpPr>
          <p:cNvPr id="46" name="TextBox 45"/>
          <p:cNvSpPr txBox="1"/>
          <p:nvPr/>
        </p:nvSpPr>
        <p:spPr>
          <a:xfrm>
            <a:off x="19151600" y="13059340"/>
            <a:ext cx="10340511" cy="1569660"/>
          </a:xfrm>
          <a:prstGeom prst="rect">
            <a:avLst/>
          </a:prstGeom>
          <a:noFill/>
        </p:spPr>
        <p:txBody>
          <a:bodyPr wrap="square" rtlCol="0">
            <a:spAutoFit/>
          </a:bodyPr>
          <a:lstStyle/>
          <a:p>
            <a:r>
              <a:rPr lang="en-US" sz="3200" u="sng" dirty="0" smtClean="0">
                <a:latin typeface="Rockwell"/>
                <a:cs typeface="Rockwell"/>
              </a:rPr>
              <a:t>Assembly</a:t>
            </a:r>
            <a:r>
              <a:rPr lang="en-US" sz="3200" dirty="0" smtClean="0">
                <a:latin typeface="Rockwell"/>
                <a:cs typeface="Rockwell"/>
              </a:rPr>
              <a:t>:  100-bp paired end reads were assembled  in CLC Genomics Workbench from:  1) the consensus of 6 Saltmarsh Sparrows and  2) one Nelson’s </a:t>
            </a:r>
            <a:r>
              <a:rPr lang="en-US" sz="3200" dirty="0" smtClean="0">
                <a:latin typeface="Rockwell"/>
                <a:cs typeface="Rockwell"/>
              </a:rPr>
              <a:t>Sparrow.</a:t>
            </a:r>
            <a:endParaRPr lang="en-US" sz="3200" dirty="0" smtClean="0">
              <a:latin typeface="Rockwell"/>
              <a:cs typeface="Rockwell"/>
            </a:endParaRPr>
          </a:p>
        </p:txBody>
      </p:sp>
      <p:sp>
        <p:nvSpPr>
          <p:cNvPr id="47" name="TextBox 46"/>
          <p:cNvSpPr txBox="1"/>
          <p:nvPr/>
        </p:nvSpPr>
        <p:spPr>
          <a:xfrm>
            <a:off x="19114831" y="14909276"/>
            <a:ext cx="10377279" cy="1569660"/>
          </a:xfrm>
          <a:prstGeom prst="rect">
            <a:avLst/>
          </a:prstGeom>
          <a:noFill/>
        </p:spPr>
        <p:txBody>
          <a:bodyPr wrap="square" rtlCol="0">
            <a:spAutoFit/>
          </a:bodyPr>
          <a:lstStyle/>
          <a:p>
            <a:r>
              <a:rPr lang="en-US" sz="3200" u="sng" dirty="0" smtClean="0">
                <a:latin typeface="Rockwell"/>
                <a:cs typeface="Rockwell"/>
              </a:rPr>
              <a:t>Gene Predictions </a:t>
            </a:r>
            <a:r>
              <a:rPr lang="en-US" sz="3200" dirty="0" smtClean="0">
                <a:latin typeface="Rockwell"/>
                <a:cs typeface="Rockwell"/>
              </a:rPr>
              <a:t>(</a:t>
            </a:r>
            <a:r>
              <a:rPr lang="en-US" sz="3200" i="1" dirty="0" err="1" smtClean="0">
                <a:latin typeface="Rockwell"/>
                <a:cs typeface="Rockwell"/>
              </a:rPr>
              <a:t>ab</a:t>
            </a:r>
            <a:r>
              <a:rPr lang="en-US" sz="3200" i="1" dirty="0" smtClean="0">
                <a:latin typeface="Rockwell"/>
                <a:cs typeface="Rockwell"/>
              </a:rPr>
              <a:t> initio</a:t>
            </a:r>
            <a:r>
              <a:rPr lang="en-US" sz="3200" dirty="0" smtClean="0">
                <a:latin typeface="Rockwell"/>
                <a:cs typeface="Rockwell"/>
              </a:rPr>
              <a:t>) were made in MAKER2 using the Augustus algorithm, the Zebra Finch protein data, and RNA </a:t>
            </a:r>
            <a:r>
              <a:rPr lang="en-US" sz="3200" dirty="0" err="1" smtClean="0">
                <a:latin typeface="Rockwell"/>
                <a:cs typeface="Rockwell"/>
              </a:rPr>
              <a:t>Seq</a:t>
            </a:r>
            <a:r>
              <a:rPr lang="en-US" sz="3200" dirty="0" smtClean="0">
                <a:latin typeface="Rockwell"/>
                <a:cs typeface="Rockwell"/>
              </a:rPr>
              <a:t> data from a Saltmarsh Sparrow. </a:t>
            </a:r>
            <a:endParaRPr lang="en-US" sz="3200" dirty="0">
              <a:latin typeface="Rockwell"/>
              <a:cs typeface="Rockwell"/>
            </a:endParaRPr>
          </a:p>
        </p:txBody>
      </p:sp>
      <p:sp>
        <p:nvSpPr>
          <p:cNvPr id="48" name="TextBox 47"/>
          <p:cNvSpPr txBox="1"/>
          <p:nvPr/>
        </p:nvSpPr>
        <p:spPr>
          <a:xfrm>
            <a:off x="30302200" y="13059340"/>
            <a:ext cx="9588499" cy="1723549"/>
          </a:xfrm>
          <a:prstGeom prst="rect">
            <a:avLst/>
          </a:prstGeom>
          <a:noFill/>
        </p:spPr>
        <p:txBody>
          <a:bodyPr wrap="square" rtlCol="0">
            <a:spAutoFit/>
          </a:bodyPr>
          <a:lstStyle/>
          <a:p>
            <a:pPr>
              <a:spcAft>
                <a:spcPts val="1200"/>
              </a:spcAft>
            </a:pPr>
            <a:r>
              <a:rPr lang="en-US" sz="3200" u="sng" dirty="0" smtClean="0">
                <a:latin typeface="Rockwell"/>
                <a:cs typeface="Rockwell"/>
              </a:rPr>
              <a:t>Quality Control of Assembly</a:t>
            </a:r>
            <a:r>
              <a:rPr lang="en-US" sz="3200" dirty="0" smtClean="0">
                <a:latin typeface="Rockwell"/>
                <a:cs typeface="Rockwell"/>
              </a:rPr>
              <a:t>:  Comparisons with CEGMA to 458 core eukaryotic proteins. </a:t>
            </a:r>
          </a:p>
          <a:p>
            <a:pPr>
              <a:spcAft>
                <a:spcPts val="600"/>
              </a:spcAft>
            </a:pPr>
            <a:r>
              <a:rPr lang="en-US" sz="3200" dirty="0" smtClean="0">
                <a:latin typeface="Rockwell"/>
                <a:cs typeface="Rockwell"/>
              </a:rPr>
              <a:t>* &gt;90% overlap between the species </a:t>
            </a:r>
            <a:endParaRPr lang="en-US" sz="3200" dirty="0">
              <a:latin typeface="Rockwell"/>
              <a:cs typeface="Rockwell"/>
            </a:endParaRPr>
          </a:p>
        </p:txBody>
      </p:sp>
      <p:pic>
        <p:nvPicPr>
          <p:cNvPr id="41" name="Picture 40"/>
          <p:cNvPicPr>
            <a:picLocks noChangeAspect="1"/>
          </p:cNvPicPr>
          <p:nvPr/>
        </p:nvPicPr>
        <p:blipFill>
          <a:blip r:embed="rId8"/>
          <a:stretch>
            <a:fillRect/>
          </a:stretch>
        </p:blipFill>
        <p:spPr>
          <a:xfrm>
            <a:off x="41706561" y="12832741"/>
            <a:ext cx="7424624" cy="4220372"/>
          </a:xfrm>
          <a:prstGeom prst="rect">
            <a:avLst/>
          </a:prstGeom>
        </p:spPr>
      </p:pic>
      <p:sp>
        <p:nvSpPr>
          <p:cNvPr id="59" name="TextBox 58"/>
          <p:cNvSpPr txBox="1"/>
          <p:nvPr/>
        </p:nvSpPr>
        <p:spPr>
          <a:xfrm>
            <a:off x="42643130" y="12948202"/>
            <a:ext cx="6141672" cy="523220"/>
          </a:xfrm>
          <a:prstGeom prst="rect">
            <a:avLst/>
          </a:prstGeom>
          <a:noFill/>
        </p:spPr>
        <p:txBody>
          <a:bodyPr wrap="square" rtlCol="0">
            <a:spAutoFit/>
          </a:bodyPr>
          <a:lstStyle/>
          <a:p>
            <a:r>
              <a:rPr lang="en-US" sz="2800" b="1" dirty="0" err="1" smtClean="0">
                <a:latin typeface="Century Gothic"/>
                <a:cs typeface="Century Gothic"/>
              </a:rPr>
              <a:t>Synteny</a:t>
            </a:r>
            <a:r>
              <a:rPr lang="en-US" sz="2800" b="1" dirty="0" smtClean="0">
                <a:latin typeface="Century Gothic"/>
                <a:cs typeface="Century Gothic"/>
              </a:rPr>
              <a:t> with Zebra Finch Genome</a:t>
            </a:r>
            <a:endParaRPr lang="en-US" sz="2800" b="1" dirty="0">
              <a:latin typeface="Century Gothic"/>
              <a:cs typeface="Century Gothic"/>
            </a:endParaRPr>
          </a:p>
        </p:txBody>
      </p:sp>
      <p:sp>
        <p:nvSpPr>
          <p:cNvPr id="60" name="TextBox 59"/>
          <p:cNvSpPr txBox="1"/>
          <p:nvPr/>
        </p:nvSpPr>
        <p:spPr>
          <a:xfrm>
            <a:off x="30391100" y="15265400"/>
            <a:ext cx="9144000" cy="1077218"/>
          </a:xfrm>
          <a:prstGeom prst="rect">
            <a:avLst/>
          </a:prstGeom>
          <a:noFill/>
        </p:spPr>
        <p:txBody>
          <a:bodyPr wrap="square" rtlCol="0">
            <a:spAutoFit/>
          </a:bodyPr>
          <a:lstStyle/>
          <a:p>
            <a:r>
              <a:rPr lang="en-US" sz="3200" u="sng" dirty="0" err="1" smtClean="0">
                <a:latin typeface="Rockwell"/>
                <a:cs typeface="Rockwell"/>
              </a:rPr>
              <a:t>Synteny</a:t>
            </a:r>
            <a:r>
              <a:rPr lang="en-US" sz="3200" u="sng" dirty="0" smtClean="0">
                <a:latin typeface="Rockwell"/>
                <a:cs typeface="Rockwell"/>
              </a:rPr>
              <a:t> Analysis</a:t>
            </a:r>
            <a:r>
              <a:rPr lang="en-US" sz="3200" dirty="0" smtClean="0">
                <a:latin typeface="Rockwell"/>
                <a:cs typeface="Rockwell"/>
              </a:rPr>
              <a:t>: Alignment with Zebra Finch Chromosomes using MAUVE (</a:t>
            </a:r>
            <a:r>
              <a:rPr lang="en-US" sz="2400" dirty="0" smtClean="0">
                <a:latin typeface="Rockwell"/>
                <a:cs typeface="Rockwell"/>
              </a:rPr>
              <a:t>see</a:t>
            </a:r>
            <a:r>
              <a:rPr lang="en-US" sz="3200" dirty="0" smtClean="0">
                <a:latin typeface="Rockwell"/>
                <a:cs typeface="Rockwell"/>
              </a:rPr>
              <a:t> </a:t>
            </a:r>
            <a:r>
              <a:rPr lang="en-US" sz="2400" dirty="0" smtClean="0">
                <a:latin typeface="Rockwell"/>
                <a:cs typeface="Rockwell"/>
              </a:rPr>
              <a:t>figure to the right</a:t>
            </a:r>
            <a:r>
              <a:rPr lang="en-US" sz="3200" dirty="0" smtClean="0">
                <a:latin typeface="Rockwell"/>
                <a:cs typeface="Rockwell"/>
              </a:rPr>
              <a:t>).</a:t>
            </a:r>
            <a:endParaRPr lang="en-US" sz="3200" dirty="0">
              <a:latin typeface="Rockwell"/>
              <a:cs typeface="Rockwell"/>
            </a:endParaRPr>
          </a:p>
        </p:txBody>
      </p:sp>
      <p:sp>
        <p:nvSpPr>
          <p:cNvPr id="63" name="Rectangle 62"/>
          <p:cNvSpPr/>
          <p:nvPr/>
        </p:nvSpPr>
        <p:spPr>
          <a:xfrm>
            <a:off x="43548300" y="16700500"/>
            <a:ext cx="3710727" cy="2371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43789600" y="16682550"/>
            <a:ext cx="3937000" cy="369332"/>
          </a:xfrm>
          <a:prstGeom prst="rect">
            <a:avLst/>
          </a:prstGeom>
          <a:noFill/>
        </p:spPr>
        <p:txBody>
          <a:bodyPr wrap="square" rtlCol="0">
            <a:spAutoFit/>
          </a:bodyPr>
          <a:lstStyle/>
          <a:p>
            <a:r>
              <a:rPr lang="en-US" sz="1800" dirty="0" smtClean="0"/>
              <a:t>Zebra Finch Chromosome</a:t>
            </a:r>
            <a:endParaRPr lang="en-US" sz="1800" dirty="0"/>
          </a:p>
        </p:txBody>
      </p:sp>
      <p:sp>
        <p:nvSpPr>
          <p:cNvPr id="65" name="Rectangle 64"/>
          <p:cNvSpPr/>
          <p:nvPr/>
        </p:nvSpPr>
        <p:spPr>
          <a:xfrm>
            <a:off x="41808400" y="13157200"/>
            <a:ext cx="139700" cy="354330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rot="16200000">
            <a:off x="39154100" y="13993458"/>
            <a:ext cx="5435600" cy="369332"/>
          </a:xfrm>
          <a:prstGeom prst="rect">
            <a:avLst/>
          </a:prstGeom>
          <a:noFill/>
        </p:spPr>
        <p:txBody>
          <a:bodyPr wrap="square" rtlCol="0">
            <a:spAutoFit/>
          </a:bodyPr>
          <a:lstStyle/>
          <a:p>
            <a:r>
              <a:rPr lang="en-US" sz="1800" dirty="0" smtClean="0">
                <a:cs typeface="Century Gothic"/>
              </a:rPr>
              <a:t>Normalized % by Chromosome Size</a:t>
            </a:r>
            <a:endParaRPr lang="en-US" sz="1800" dirty="0">
              <a:cs typeface="Century Gothic"/>
            </a:endParaRPr>
          </a:p>
        </p:txBody>
      </p:sp>
      <p:sp>
        <p:nvSpPr>
          <p:cNvPr id="67" name="TextBox 66"/>
          <p:cNvSpPr txBox="1"/>
          <p:nvPr/>
        </p:nvSpPr>
        <p:spPr>
          <a:xfrm>
            <a:off x="14896864" y="19400431"/>
            <a:ext cx="5550136" cy="646331"/>
          </a:xfrm>
          <a:prstGeom prst="rect">
            <a:avLst/>
          </a:prstGeom>
          <a:noFill/>
        </p:spPr>
        <p:txBody>
          <a:bodyPr wrap="square" rtlCol="0">
            <a:spAutoFit/>
          </a:bodyPr>
          <a:lstStyle/>
          <a:p>
            <a:r>
              <a:rPr lang="en-US" sz="3600" dirty="0" smtClean="0">
                <a:solidFill>
                  <a:schemeClr val="tx2">
                    <a:lumMod val="75000"/>
                  </a:schemeClr>
                </a:solidFill>
                <a:latin typeface="Rockwell"/>
                <a:cs typeface="Rockwell"/>
              </a:rPr>
              <a:t>Gene Family Analysis</a:t>
            </a:r>
            <a:endParaRPr lang="en-US" sz="3600" dirty="0">
              <a:solidFill>
                <a:schemeClr val="tx2">
                  <a:lumMod val="75000"/>
                </a:schemeClr>
              </a:solidFill>
              <a:latin typeface="Rockwell"/>
              <a:cs typeface="Rockwell"/>
            </a:endParaRPr>
          </a:p>
        </p:txBody>
      </p:sp>
      <p:graphicFrame>
        <p:nvGraphicFramePr>
          <p:cNvPr id="68" name="Table 67"/>
          <p:cNvGraphicFramePr>
            <a:graphicFrameLocks noGrp="1"/>
          </p:cNvGraphicFramePr>
          <p:nvPr>
            <p:extLst>
              <p:ext uri="{D42A27DB-BD31-4B8C-83A1-F6EECF244321}">
                <p14:modId xmlns:p14="http://schemas.microsoft.com/office/powerpoint/2010/main" val="2073340663"/>
              </p:ext>
            </p:extLst>
          </p:nvPr>
        </p:nvGraphicFramePr>
        <p:xfrm>
          <a:off x="26072864" y="21031743"/>
          <a:ext cx="9615854" cy="4656491"/>
        </p:xfrm>
        <a:graphic>
          <a:graphicData uri="http://schemas.openxmlformats.org/drawingml/2006/table">
            <a:tbl>
              <a:tblPr firstRow="1" bandRow="1">
                <a:tableStyleId>{5C22544A-7EE6-4342-B048-85BDC9FD1C3A}</a:tableStyleId>
              </a:tblPr>
              <a:tblGrid>
                <a:gridCol w="1740136"/>
                <a:gridCol w="990600"/>
                <a:gridCol w="863600"/>
                <a:gridCol w="838200"/>
                <a:gridCol w="5183318"/>
              </a:tblGrid>
              <a:tr h="487413">
                <a:tc>
                  <a:txBody>
                    <a:bodyPr/>
                    <a:lstStyle/>
                    <a:p>
                      <a:r>
                        <a:rPr lang="en-US" sz="2000" dirty="0" smtClean="0">
                          <a:latin typeface="Century Gothic"/>
                          <a:cs typeface="Century Gothic"/>
                        </a:rPr>
                        <a:t>Gene</a:t>
                      </a:r>
                      <a:r>
                        <a:rPr lang="en-US" sz="2000" baseline="0" dirty="0" smtClean="0">
                          <a:latin typeface="Century Gothic"/>
                          <a:cs typeface="Century Gothic"/>
                        </a:rPr>
                        <a:t> </a:t>
                      </a:r>
                      <a:r>
                        <a:rPr lang="en-US" sz="2000" dirty="0" smtClean="0">
                          <a:latin typeface="Century Gothic"/>
                          <a:cs typeface="Century Gothic"/>
                        </a:rPr>
                        <a:t>Family </a:t>
                      </a:r>
                      <a:endParaRPr lang="en-US" sz="2000" dirty="0">
                        <a:latin typeface="Century Gothic"/>
                        <a:cs typeface="Century Gothic"/>
                      </a:endParaRPr>
                    </a:p>
                  </a:txBody>
                  <a:tcPr>
                    <a:solidFill>
                      <a:srgbClr val="8593B7"/>
                    </a:solidFill>
                  </a:tcPr>
                </a:tc>
                <a:tc>
                  <a:txBody>
                    <a:bodyPr/>
                    <a:lstStyle/>
                    <a:p>
                      <a:r>
                        <a:rPr lang="en-US" sz="2000" dirty="0" smtClean="0">
                          <a:latin typeface="Century Gothic"/>
                          <a:cs typeface="Century Gothic"/>
                        </a:rPr>
                        <a:t>SALS</a:t>
                      </a:r>
                      <a:endParaRPr lang="en-US" sz="2000" dirty="0">
                        <a:latin typeface="Century Gothic"/>
                        <a:cs typeface="Century Gothic"/>
                      </a:endParaRPr>
                    </a:p>
                  </a:txBody>
                  <a:tcPr>
                    <a:solidFill>
                      <a:srgbClr val="8593B7"/>
                    </a:solidFill>
                  </a:tcPr>
                </a:tc>
                <a:tc>
                  <a:txBody>
                    <a:bodyPr/>
                    <a:lstStyle/>
                    <a:p>
                      <a:r>
                        <a:rPr lang="en-US" sz="2000" dirty="0" smtClean="0">
                          <a:latin typeface="Century Gothic"/>
                          <a:cs typeface="Century Gothic"/>
                        </a:rPr>
                        <a:t>NESP</a:t>
                      </a:r>
                      <a:endParaRPr lang="en-US" sz="2000" dirty="0">
                        <a:latin typeface="Century Gothic"/>
                        <a:cs typeface="Century Gothic"/>
                      </a:endParaRPr>
                    </a:p>
                  </a:txBody>
                  <a:tcPr>
                    <a:solidFill>
                      <a:srgbClr val="8593B7"/>
                    </a:solidFill>
                  </a:tcPr>
                </a:tc>
                <a:tc>
                  <a:txBody>
                    <a:bodyPr/>
                    <a:lstStyle/>
                    <a:p>
                      <a:r>
                        <a:rPr lang="en-US" sz="2000" dirty="0" smtClean="0">
                          <a:latin typeface="Century Gothic"/>
                          <a:cs typeface="Century Gothic"/>
                        </a:rPr>
                        <a:t>MGF</a:t>
                      </a:r>
                      <a:endParaRPr lang="en-US" sz="2000" dirty="0">
                        <a:latin typeface="Century Gothic"/>
                        <a:cs typeface="Century Gothic"/>
                      </a:endParaRPr>
                    </a:p>
                  </a:txBody>
                  <a:tcPr>
                    <a:solidFill>
                      <a:srgbClr val="8593B7"/>
                    </a:solidFill>
                  </a:tcPr>
                </a:tc>
                <a:tc>
                  <a:txBody>
                    <a:bodyPr/>
                    <a:lstStyle/>
                    <a:p>
                      <a:r>
                        <a:rPr lang="en-US" sz="2000" dirty="0" smtClean="0">
                          <a:latin typeface="Century Gothic"/>
                          <a:cs typeface="Century Gothic"/>
                        </a:rPr>
                        <a:t>Annotation</a:t>
                      </a:r>
                      <a:endParaRPr lang="en-US" sz="2000" dirty="0">
                        <a:latin typeface="Century Gothic"/>
                        <a:cs typeface="Century Gothic"/>
                      </a:endParaRPr>
                    </a:p>
                  </a:txBody>
                  <a:tcPr>
                    <a:solidFill>
                      <a:srgbClr val="8593B7"/>
                    </a:solidFill>
                  </a:tcPr>
                </a:tc>
              </a:tr>
              <a:tr h="487413">
                <a:tc>
                  <a:txBody>
                    <a:bodyPr/>
                    <a:lstStyle/>
                    <a:p>
                      <a:pPr algn="ctr"/>
                      <a:r>
                        <a:rPr lang="en-US" sz="2000" dirty="0" smtClean="0">
                          <a:latin typeface="Century Gothic"/>
                          <a:cs typeface="Century Gothic"/>
                        </a:rPr>
                        <a:t>8791</a:t>
                      </a:r>
                    </a:p>
                  </a:txBody>
                  <a:tcPr anchor="ctr"/>
                </a:tc>
                <a:tc>
                  <a:txBody>
                    <a:bodyPr/>
                    <a:lstStyle/>
                    <a:p>
                      <a:pPr algn="ctr"/>
                      <a:r>
                        <a:rPr lang="en-US" sz="2000" dirty="0" smtClean="0">
                          <a:latin typeface="Century Gothic"/>
                          <a:cs typeface="Century Gothic"/>
                        </a:rPr>
                        <a:t>18</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27</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a:t>
                      </a:r>
                      <a:endParaRPr lang="en-US" sz="2000" dirty="0">
                        <a:latin typeface="Century Gothic"/>
                        <a:cs typeface="Century Gothic"/>
                      </a:endParaRPr>
                    </a:p>
                  </a:txBody>
                  <a:tcPr anchor="ctr"/>
                </a:tc>
                <a:tc>
                  <a:txBody>
                    <a:bodyPr/>
                    <a:lstStyle/>
                    <a:p>
                      <a:pPr algn="ctr" fontAlgn="b"/>
                      <a:r>
                        <a:rPr lang="en-US" sz="2000" b="0" i="0" u="none" strike="noStrike" dirty="0">
                          <a:solidFill>
                            <a:srgbClr val="000000"/>
                          </a:solidFill>
                          <a:effectLst/>
                          <a:latin typeface="Century Gothic"/>
                          <a:cs typeface="Century Gothic"/>
                        </a:rPr>
                        <a:t>erythroblast NAD(P)(+)--arginine ADP-</a:t>
                      </a:r>
                      <a:r>
                        <a:rPr lang="en-US" sz="2000" b="0" i="0" u="none" strike="noStrike" dirty="0" err="1">
                          <a:solidFill>
                            <a:srgbClr val="000000"/>
                          </a:solidFill>
                          <a:effectLst/>
                          <a:latin typeface="Century Gothic"/>
                          <a:cs typeface="Century Gothic"/>
                        </a:rPr>
                        <a:t>ribosyltransferase</a:t>
                      </a:r>
                      <a:r>
                        <a:rPr lang="en-US" sz="2000" b="0" i="0" u="none" strike="noStrike" dirty="0">
                          <a:solidFill>
                            <a:srgbClr val="000000"/>
                          </a:solidFill>
                          <a:effectLst/>
                          <a:latin typeface="Century Gothic"/>
                          <a:cs typeface="Century Gothic"/>
                        </a:rPr>
                        <a:t>-like</a:t>
                      </a:r>
                    </a:p>
                  </a:txBody>
                  <a:tcPr marL="12700" marR="12700" marT="12700" marB="0" anchor="ctr"/>
                </a:tc>
              </a:tr>
              <a:tr h="487413">
                <a:tc>
                  <a:txBody>
                    <a:bodyPr/>
                    <a:lstStyle/>
                    <a:p>
                      <a:pPr algn="ctr"/>
                      <a:r>
                        <a:rPr lang="en-US" sz="2000" dirty="0" smtClean="0">
                          <a:latin typeface="Century Gothic"/>
                          <a:cs typeface="Century Gothic"/>
                        </a:rPr>
                        <a:t>16453</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10</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17</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3</a:t>
                      </a:r>
                      <a:endParaRPr lang="en-US" sz="2000" dirty="0">
                        <a:latin typeface="Century Gothic"/>
                        <a:cs typeface="Century Gothic"/>
                      </a:endParaRPr>
                    </a:p>
                  </a:txBody>
                  <a:tcPr anchor="ctr"/>
                </a:tc>
                <a:tc>
                  <a:txBody>
                    <a:bodyPr/>
                    <a:lstStyle/>
                    <a:p>
                      <a:pPr algn="ctr" fontAlgn="b"/>
                      <a:r>
                        <a:rPr lang="en-US" sz="2000" b="0" i="0" u="none" strike="noStrike" dirty="0">
                          <a:solidFill>
                            <a:srgbClr val="000000"/>
                          </a:solidFill>
                          <a:effectLst/>
                          <a:latin typeface="Century Gothic"/>
                          <a:cs typeface="Century Gothic"/>
                        </a:rPr>
                        <a:t> mas-related G-protein coupled receptor member H-like</a:t>
                      </a:r>
                    </a:p>
                  </a:txBody>
                  <a:tcPr marL="12700" marR="12700" marT="12700" marB="0" anchor="ctr"/>
                </a:tc>
              </a:tr>
              <a:tr h="487413">
                <a:tc>
                  <a:txBody>
                    <a:bodyPr/>
                    <a:lstStyle/>
                    <a:p>
                      <a:pPr algn="ctr"/>
                      <a:r>
                        <a:rPr lang="en-US" sz="2000" dirty="0" smtClean="0">
                          <a:latin typeface="Century Gothic"/>
                          <a:cs typeface="Century Gothic"/>
                        </a:rPr>
                        <a:t>4889</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2</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12</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0</a:t>
                      </a:r>
                      <a:endParaRPr lang="en-US" sz="2000" dirty="0">
                        <a:latin typeface="Century Gothic"/>
                        <a:cs typeface="Century Gothic"/>
                      </a:endParaRPr>
                    </a:p>
                  </a:txBody>
                  <a:tcPr anchor="ctr"/>
                </a:tc>
                <a:tc>
                  <a:txBody>
                    <a:bodyPr/>
                    <a:lstStyle/>
                    <a:p>
                      <a:pPr algn="ctr" fontAlgn="b"/>
                      <a:r>
                        <a:rPr lang="en-US" sz="2000" b="0" i="0" u="none" strike="noStrike" dirty="0" err="1">
                          <a:solidFill>
                            <a:srgbClr val="000000"/>
                          </a:solidFill>
                          <a:effectLst/>
                          <a:latin typeface="Century Gothic"/>
                          <a:cs typeface="Century Gothic"/>
                        </a:rPr>
                        <a:t>protocadherin</a:t>
                      </a:r>
                      <a:r>
                        <a:rPr lang="en-US" sz="2000" b="0" i="0" u="none" strike="noStrike" dirty="0">
                          <a:solidFill>
                            <a:srgbClr val="000000"/>
                          </a:solidFill>
                          <a:effectLst/>
                          <a:latin typeface="Century Gothic"/>
                          <a:cs typeface="Century Gothic"/>
                        </a:rPr>
                        <a:t> alpha-13-like</a:t>
                      </a:r>
                    </a:p>
                  </a:txBody>
                  <a:tcPr marL="12700" marR="12700" marT="12700" marB="0" anchor="ctr"/>
                </a:tc>
              </a:tr>
              <a:tr h="487413">
                <a:tc>
                  <a:txBody>
                    <a:bodyPr/>
                    <a:lstStyle/>
                    <a:p>
                      <a:pPr algn="ctr"/>
                      <a:r>
                        <a:rPr lang="en-US" sz="2000" dirty="0" smtClean="0">
                          <a:latin typeface="Century Gothic"/>
                          <a:cs typeface="Century Gothic"/>
                        </a:rPr>
                        <a:t>8349</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6</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12</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a:t>
                      </a:r>
                      <a:endParaRPr lang="en-US" sz="2000" dirty="0">
                        <a:latin typeface="Century Gothic"/>
                        <a:cs typeface="Century Gothic"/>
                      </a:endParaRPr>
                    </a:p>
                  </a:txBody>
                  <a:tcPr anchor="ctr"/>
                </a:tc>
                <a:tc>
                  <a:txBody>
                    <a:bodyPr/>
                    <a:lstStyle/>
                    <a:p>
                      <a:pPr algn="ctr" fontAlgn="b"/>
                      <a:r>
                        <a:rPr lang="en-US" sz="2000" b="0" i="0" u="none" strike="noStrike">
                          <a:solidFill>
                            <a:srgbClr val="000000"/>
                          </a:solidFill>
                          <a:effectLst/>
                          <a:latin typeface="Century Gothic"/>
                          <a:cs typeface="Century Gothic"/>
                        </a:rPr>
                        <a:t>myosin heavy chain</a:t>
                      </a:r>
                    </a:p>
                  </a:txBody>
                  <a:tcPr marL="12700" marR="12700" marT="12700" marB="0" anchor="ctr"/>
                </a:tc>
              </a:tr>
              <a:tr h="487413">
                <a:tc>
                  <a:txBody>
                    <a:bodyPr/>
                    <a:lstStyle/>
                    <a:p>
                      <a:pPr algn="ctr"/>
                      <a:r>
                        <a:rPr lang="en-US" sz="2000" dirty="0" smtClean="0">
                          <a:latin typeface="Century Gothic"/>
                          <a:cs typeface="Century Gothic"/>
                        </a:rPr>
                        <a:t>10554</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19</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25</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12</a:t>
                      </a:r>
                      <a:endParaRPr lang="en-US" sz="2000" dirty="0">
                        <a:latin typeface="Century Gothic"/>
                        <a:cs typeface="Century Gothic"/>
                      </a:endParaRPr>
                    </a:p>
                  </a:txBody>
                  <a:tcPr anchor="ctr"/>
                </a:tc>
                <a:tc>
                  <a:txBody>
                    <a:bodyPr/>
                    <a:lstStyle/>
                    <a:p>
                      <a:pPr algn="ctr" fontAlgn="b"/>
                      <a:r>
                        <a:rPr lang="en-US" sz="2000" b="0" i="0" u="none" strike="noStrike" dirty="0">
                          <a:solidFill>
                            <a:srgbClr val="000000"/>
                          </a:solidFill>
                          <a:effectLst/>
                          <a:latin typeface="Century Gothic"/>
                          <a:cs typeface="Century Gothic"/>
                        </a:rPr>
                        <a:t>myosin</a:t>
                      </a:r>
                    </a:p>
                  </a:txBody>
                  <a:tcPr marL="12700" marR="12700" marT="12700" marB="0" anchor="ctr"/>
                </a:tc>
              </a:tr>
              <a:tr h="487413">
                <a:tc>
                  <a:txBody>
                    <a:bodyPr/>
                    <a:lstStyle/>
                    <a:p>
                      <a:pPr algn="ctr"/>
                      <a:r>
                        <a:rPr lang="en-US" sz="2000" dirty="0" smtClean="0">
                          <a:latin typeface="Century Gothic"/>
                          <a:cs typeface="Century Gothic"/>
                        </a:rPr>
                        <a:t>450</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14</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9</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3</a:t>
                      </a:r>
                      <a:endParaRPr lang="en-US" sz="2000" dirty="0">
                        <a:latin typeface="Century Gothic"/>
                        <a:cs typeface="Century Gothic"/>
                      </a:endParaRPr>
                    </a:p>
                  </a:txBody>
                  <a:tcPr anchor="ctr"/>
                </a:tc>
                <a:tc>
                  <a:txBody>
                    <a:bodyPr/>
                    <a:lstStyle/>
                    <a:p>
                      <a:pPr algn="ctr" fontAlgn="b"/>
                      <a:r>
                        <a:rPr lang="en-US" sz="2000" b="0" i="0" u="none" strike="noStrike" dirty="0">
                          <a:solidFill>
                            <a:srgbClr val="000000"/>
                          </a:solidFill>
                          <a:effectLst/>
                          <a:latin typeface="Century Gothic"/>
                          <a:cs typeface="Century Gothic"/>
                        </a:rPr>
                        <a:t>collagen-alpha chain</a:t>
                      </a:r>
                    </a:p>
                  </a:txBody>
                  <a:tcPr marL="12700" marR="12700" marT="12700" marB="0" anchor="ctr"/>
                </a:tc>
              </a:tr>
              <a:tr h="487413">
                <a:tc>
                  <a:txBody>
                    <a:bodyPr/>
                    <a:lstStyle/>
                    <a:p>
                      <a:pPr algn="ctr"/>
                      <a:r>
                        <a:rPr lang="en-US" sz="2000" dirty="0" smtClean="0">
                          <a:latin typeface="Century Gothic"/>
                          <a:cs typeface="Century Gothic"/>
                        </a:rPr>
                        <a:t>6786 </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6</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2</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0</a:t>
                      </a:r>
                      <a:endParaRPr lang="en-US" sz="2000" dirty="0">
                        <a:latin typeface="Century Gothic"/>
                        <a:cs typeface="Century Gothic"/>
                      </a:endParaRPr>
                    </a:p>
                  </a:txBody>
                  <a:tcPr anchor="ctr"/>
                </a:tc>
                <a:tc>
                  <a:txBody>
                    <a:bodyPr/>
                    <a:lstStyle/>
                    <a:p>
                      <a:pPr algn="ctr" fontAlgn="b"/>
                      <a:r>
                        <a:rPr lang="en-US" sz="2000" b="0" i="0" u="none" strike="noStrike" dirty="0">
                          <a:solidFill>
                            <a:srgbClr val="000000"/>
                          </a:solidFill>
                          <a:effectLst/>
                          <a:latin typeface="Century Gothic"/>
                          <a:cs typeface="Century Gothic"/>
                        </a:rPr>
                        <a:t>Actin-binding LIM protein</a:t>
                      </a:r>
                    </a:p>
                  </a:txBody>
                  <a:tcPr marL="12700" marR="12700" marT="12700" marB="0" anchor="ctr"/>
                </a:tc>
              </a:tr>
              <a:tr h="487413">
                <a:tc>
                  <a:txBody>
                    <a:bodyPr/>
                    <a:lstStyle/>
                    <a:p>
                      <a:pPr algn="ctr"/>
                      <a:r>
                        <a:rPr lang="en-US" sz="2000" dirty="0" smtClean="0">
                          <a:latin typeface="Century Gothic"/>
                          <a:cs typeface="Century Gothic"/>
                        </a:rPr>
                        <a:t>6786 A</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6</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11</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0</a:t>
                      </a:r>
                      <a:endParaRPr lang="en-US" sz="2000" dirty="0">
                        <a:latin typeface="Century Gothic"/>
                        <a:cs typeface="Century Gothic"/>
                      </a:endParaRPr>
                    </a:p>
                  </a:txBody>
                  <a:tcPr anchor="ctr"/>
                </a:tc>
                <a:tc>
                  <a:txBody>
                    <a:bodyPr/>
                    <a:lstStyle/>
                    <a:p>
                      <a:pPr algn="ctr" fontAlgn="b"/>
                      <a:r>
                        <a:rPr lang="en-US" sz="2000" b="0" i="0" u="none" strike="noStrike" dirty="0">
                          <a:solidFill>
                            <a:srgbClr val="000000"/>
                          </a:solidFill>
                          <a:effectLst/>
                          <a:latin typeface="Century Gothic"/>
                          <a:cs typeface="Century Gothic"/>
                        </a:rPr>
                        <a:t>myosin heavy chain</a:t>
                      </a:r>
                    </a:p>
                  </a:txBody>
                  <a:tcPr marL="12700" marR="12700" marT="12700" marB="0" anchor="ctr"/>
                </a:tc>
              </a:tr>
            </a:tbl>
          </a:graphicData>
        </a:graphic>
      </p:graphicFrame>
      <p:graphicFrame>
        <p:nvGraphicFramePr>
          <p:cNvPr id="69" name="Table 68"/>
          <p:cNvGraphicFramePr>
            <a:graphicFrameLocks noGrp="1"/>
          </p:cNvGraphicFramePr>
          <p:nvPr>
            <p:extLst>
              <p:ext uri="{D42A27DB-BD31-4B8C-83A1-F6EECF244321}">
                <p14:modId xmlns:p14="http://schemas.microsoft.com/office/powerpoint/2010/main" val="3645913596"/>
              </p:ext>
            </p:extLst>
          </p:nvPr>
        </p:nvGraphicFramePr>
        <p:xfrm>
          <a:off x="14896864" y="21466619"/>
          <a:ext cx="9615854" cy="2084539"/>
        </p:xfrm>
        <a:graphic>
          <a:graphicData uri="http://schemas.openxmlformats.org/drawingml/2006/table">
            <a:tbl>
              <a:tblPr firstRow="1" bandRow="1">
                <a:tableStyleId>{5C22544A-7EE6-4342-B048-85BDC9FD1C3A}</a:tableStyleId>
              </a:tblPr>
              <a:tblGrid>
                <a:gridCol w="1816336"/>
                <a:gridCol w="863600"/>
                <a:gridCol w="812800"/>
                <a:gridCol w="863600"/>
                <a:gridCol w="5259518"/>
              </a:tblGrid>
              <a:tr h="487413">
                <a:tc>
                  <a:txBody>
                    <a:bodyPr/>
                    <a:lstStyle/>
                    <a:p>
                      <a:pPr algn="ctr"/>
                      <a:r>
                        <a:rPr lang="en-US" sz="2000" dirty="0" smtClean="0">
                          <a:latin typeface="Century Gothic"/>
                          <a:cs typeface="Century Gothic"/>
                        </a:rPr>
                        <a:t>Gene</a:t>
                      </a:r>
                      <a:r>
                        <a:rPr lang="en-US" sz="2000" baseline="0" dirty="0" smtClean="0">
                          <a:latin typeface="Century Gothic"/>
                          <a:cs typeface="Century Gothic"/>
                        </a:rPr>
                        <a:t> </a:t>
                      </a:r>
                      <a:r>
                        <a:rPr lang="en-US" sz="2000" dirty="0" smtClean="0">
                          <a:latin typeface="Century Gothic"/>
                          <a:cs typeface="Century Gothic"/>
                        </a:rPr>
                        <a:t>Family </a:t>
                      </a:r>
                      <a:endParaRPr lang="en-US" sz="2000" dirty="0">
                        <a:latin typeface="Century Gothic"/>
                        <a:cs typeface="Century Gothic"/>
                      </a:endParaRPr>
                    </a:p>
                  </a:txBody>
                  <a:tcPr>
                    <a:solidFill>
                      <a:srgbClr val="8593B7"/>
                    </a:solidFill>
                  </a:tcPr>
                </a:tc>
                <a:tc>
                  <a:txBody>
                    <a:bodyPr/>
                    <a:lstStyle/>
                    <a:p>
                      <a:pPr algn="ctr"/>
                      <a:r>
                        <a:rPr lang="en-US" sz="2000" dirty="0" smtClean="0">
                          <a:latin typeface="Century Gothic"/>
                          <a:cs typeface="Century Gothic"/>
                        </a:rPr>
                        <a:t>SALS</a:t>
                      </a:r>
                      <a:endParaRPr lang="en-US" sz="2000" dirty="0">
                        <a:latin typeface="Century Gothic"/>
                        <a:cs typeface="Century Gothic"/>
                      </a:endParaRPr>
                    </a:p>
                  </a:txBody>
                  <a:tcPr>
                    <a:solidFill>
                      <a:srgbClr val="8593B7"/>
                    </a:solidFill>
                  </a:tcPr>
                </a:tc>
                <a:tc>
                  <a:txBody>
                    <a:bodyPr/>
                    <a:lstStyle/>
                    <a:p>
                      <a:pPr algn="ctr"/>
                      <a:r>
                        <a:rPr lang="en-US" sz="2000" dirty="0" smtClean="0">
                          <a:latin typeface="Century Gothic"/>
                          <a:cs typeface="Century Gothic"/>
                        </a:rPr>
                        <a:t>NESP</a:t>
                      </a:r>
                      <a:endParaRPr lang="en-US" sz="2000" dirty="0">
                        <a:latin typeface="Century Gothic"/>
                        <a:cs typeface="Century Gothic"/>
                      </a:endParaRPr>
                    </a:p>
                  </a:txBody>
                  <a:tcPr>
                    <a:solidFill>
                      <a:srgbClr val="8593B7"/>
                    </a:solidFill>
                  </a:tcPr>
                </a:tc>
                <a:tc>
                  <a:txBody>
                    <a:bodyPr/>
                    <a:lstStyle/>
                    <a:p>
                      <a:pPr algn="ctr"/>
                      <a:r>
                        <a:rPr lang="en-US" sz="2000" dirty="0" smtClean="0">
                          <a:latin typeface="Century Gothic"/>
                          <a:cs typeface="Century Gothic"/>
                        </a:rPr>
                        <a:t>MGF</a:t>
                      </a:r>
                      <a:endParaRPr lang="en-US" sz="2000" dirty="0">
                        <a:latin typeface="Century Gothic"/>
                        <a:cs typeface="Century Gothic"/>
                      </a:endParaRPr>
                    </a:p>
                  </a:txBody>
                  <a:tcPr>
                    <a:solidFill>
                      <a:srgbClr val="8593B7"/>
                    </a:solidFill>
                  </a:tcPr>
                </a:tc>
                <a:tc>
                  <a:txBody>
                    <a:bodyPr/>
                    <a:lstStyle/>
                    <a:p>
                      <a:pPr algn="ctr"/>
                      <a:r>
                        <a:rPr lang="en-US" sz="2000" dirty="0" smtClean="0">
                          <a:latin typeface="Century Gothic"/>
                          <a:cs typeface="Century Gothic"/>
                        </a:rPr>
                        <a:t>Annotation</a:t>
                      </a:r>
                      <a:endParaRPr lang="en-US" sz="2000" dirty="0">
                        <a:latin typeface="Century Gothic"/>
                        <a:cs typeface="Century Gothic"/>
                      </a:endParaRPr>
                    </a:p>
                  </a:txBody>
                  <a:tcPr>
                    <a:solidFill>
                      <a:srgbClr val="8593B7"/>
                    </a:solidFill>
                  </a:tcPr>
                </a:tc>
              </a:tr>
              <a:tr h="487413">
                <a:tc>
                  <a:txBody>
                    <a:bodyPr/>
                    <a:lstStyle/>
                    <a:p>
                      <a:pPr algn="ctr"/>
                      <a:r>
                        <a:rPr lang="en-US" sz="2000" dirty="0" smtClean="0">
                          <a:latin typeface="Century Gothic"/>
                          <a:cs typeface="Century Gothic"/>
                        </a:rPr>
                        <a:t>17166</a:t>
                      </a:r>
                    </a:p>
                  </a:txBody>
                  <a:tcPr anchor="ctr"/>
                </a:tc>
                <a:tc>
                  <a:txBody>
                    <a:bodyPr/>
                    <a:lstStyle/>
                    <a:p>
                      <a:pPr algn="ctr"/>
                      <a:r>
                        <a:rPr lang="en-US" sz="2000" dirty="0" smtClean="0">
                          <a:latin typeface="Century Gothic"/>
                          <a:cs typeface="Century Gothic"/>
                        </a:rPr>
                        <a:t>7</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12</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78</a:t>
                      </a:r>
                      <a:endParaRPr lang="en-US" sz="2000" dirty="0">
                        <a:latin typeface="Century Gothic"/>
                        <a:cs typeface="Century Gothic"/>
                      </a:endParaRPr>
                    </a:p>
                  </a:txBody>
                  <a:tcPr anchor="ctr"/>
                </a:tc>
                <a:tc>
                  <a:txBody>
                    <a:bodyPr/>
                    <a:lstStyle/>
                    <a:p>
                      <a:pPr algn="ctr" fontAlgn="b"/>
                      <a:r>
                        <a:rPr lang="en-US" sz="2000" b="0" i="0" u="none" strike="noStrike" dirty="0">
                          <a:solidFill>
                            <a:srgbClr val="000000"/>
                          </a:solidFill>
                          <a:effectLst/>
                          <a:latin typeface="Century Gothic"/>
                          <a:cs typeface="Century Gothic"/>
                        </a:rPr>
                        <a:t>Beta-Keratin Protein</a:t>
                      </a:r>
                    </a:p>
                  </a:txBody>
                  <a:tcPr marL="12700" marR="12700" marT="12700" marB="0" anchor="ctr"/>
                </a:tc>
              </a:tr>
              <a:tr h="487413">
                <a:tc>
                  <a:txBody>
                    <a:bodyPr/>
                    <a:lstStyle/>
                    <a:p>
                      <a:pPr algn="ctr"/>
                      <a:r>
                        <a:rPr lang="en-US" sz="2000" dirty="0" smtClean="0">
                          <a:latin typeface="Century Gothic"/>
                          <a:cs typeface="Century Gothic"/>
                        </a:rPr>
                        <a:t>327 A</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2</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3</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14</a:t>
                      </a:r>
                      <a:endParaRPr lang="en-US" sz="2000" dirty="0">
                        <a:latin typeface="Century Gothic"/>
                        <a:cs typeface="Century Gothic"/>
                      </a:endParaRPr>
                    </a:p>
                  </a:txBody>
                  <a:tcPr anchor="ctr"/>
                </a:tc>
                <a:tc>
                  <a:txBody>
                    <a:bodyPr/>
                    <a:lstStyle/>
                    <a:p>
                      <a:pPr algn="ctr" fontAlgn="b"/>
                      <a:r>
                        <a:rPr lang="en-US" sz="2000" b="0" i="0" u="none" strike="noStrike" dirty="0">
                          <a:solidFill>
                            <a:srgbClr val="000000"/>
                          </a:solidFill>
                          <a:effectLst/>
                          <a:latin typeface="Century Gothic"/>
                          <a:cs typeface="Century Gothic"/>
                        </a:rPr>
                        <a:t>histone 2-A protein</a:t>
                      </a:r>
                    </a:p>
                  </a:txBody>
                  <a:tcPr marL="12700" marR="12700" marT="12700" marB="0" anchor="ctr"/>
                </a:tc>
              </a:tr>
              <a:tr h="487413">
                <a:tc>
                  <a:txBody>
                    <a:bodyPr/>
                    <a:lstStyle/>
                    <a:p>
                      <a:pPr algn="ctr"/>
                      <a:r>
                        <a:rPr lang="en-US" sz="2000" dirty="0" smtClean="0">
                          <a:latin typeface="Century Gothic"/>
                          <a:cs typeface="Century Gothic"/>
                        </a:rPr>
                        <a:t>17153</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0</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0</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214</a:t>
                      </a:r>
                      <a:endParaRPr lang="en-US" sz="2000" dirty="0">
                        <a:latin typeface="Century Gothic"/>
                        <a:cs typeface="Century Gothic"/>
                      </a:endParaRPr>
                    </a:p>
                  </a:txBody>
                  <a:tcPr anchor="ctr"/>
                </a:tc>
                <a:tc>
                  <a:txBody>
                    <a:bodyPr/>
                    <a:lstStyle/>
                    <a:p>
                      <a:pPr algn="ctr" fontAlgn="b"/>
                      <a:r>
                        <a:rPr lang="en-US" sz="2000" b="0" i="0" u="none" strike="noStrike" dirty="0">
                          <a:solidFill>
                            <a:srgbClr val="000000"/>
                          </a:solidFill>
                          <a:effectLst/>
                          <a:latin typeface="Century Gothic"/>
                          <a:cs typeface="Century Gothic"/>
                        </a:rPr>
                        <a:t>Putative uncharacterized transposon-derived protein ZK1236.4, partial</a:t>
                      </a:r>
                    </a:p>
                  </a:txBody>
                  <a:tcPr marL="12700" marR="12700" marT="12700" marB="0" anchor="b"/>
                </a:tc>
              </a:tr>
            </a:tbl>
          </a:graphicData>
        </a:graphic>
      </p:graphicFrame>
      <p:sp>
        <p:nvSpPr>
          <p:cNvPr id="70" name="TextBox 69"/>
          <p:cNvSpPr txBox="1"/>
          <p:nvPr/>
        </p:nvSpPr>
        <p:spPr>
          <a:xfrm>
            <a:off x="14896864" y="20250794"/>
            <a:ext cx="11524218" cy="1077218"/>
          </a:xfrm>
          <a:prstGeom prst="rect">
            <a:avLst/>
          </a:prstGeom>
          <a:noFill/>
        </p:spPr>
        <p:txBody>
          <a:bodyPr wrap="square" rtlCol="0">
            <a:spAutoFit/>
          </a:bodyPr>
          <a:lstStyle/>
          <a:p>
            <a:r>
              <a:rPr lang="en-US" sz="3200" dirty="0" smtClean="0">
                <a:latin typeface="Rockwell"/>
                <a:cs typeface="Rockwell"/>
              </a:rPr>
              <a:t>Gene Family Contractions in Saltmarsh &amp; Nelson’s </a:t>
            </a:r>
          </a:p>
          <a:p>
            <a:r>
              <a:rPr lang="en-US" sz="3200" dirty="0" smtClean="0">
                <a:latin typeface="Rockwell"/>
                <a:cs typeface="Rockwell"/>
              </a:rPr>
              <a:t>Sparrows Relative to Medium Ground Finch (MGF) </a:t>
            </a:r>
            <a:endParaRPr lang="en-US" sz="3200" dirty="0">
              <a:latin typeface="Rockwell"/>
              <a:cs typeface="Rockwell"/>
            </a:endParaRPr>
          </a:p>
        </p:txBody>
      </p:sp>
      <p:sp>
        <p:nvSpPr>
          <p:cNvPr id="71" name="TextBox 70"/>
          <p:cNvSpPr txBox="1"/>
          <p:nvPr/>
        </p:nvSpPr>
        <p:spPr>
          <a:xfrm>
            <a:off x="26072864" y="20250794"/>
            <a:ext cx="11524218" cy="584776"/>
          </a:xfrm>
          <a:prstGeom prst="rect">
            <a:avLst/>
          </a:prstGeom>
          <a:noFill/>
        </p:spPr>
        <p:txBody>
          <a:bodyPr wrap="square" rtlCol="0">
            <a:spAutoFit/>
          </a:bodyPr>
          <a:lstStyle/>
          <a:p>
            <a:r>
              <a:rPr lang="en-US" sz="3200" dirty="0" smtClean="0">
                <a:latin typeface="Rockwell"/>
                <a:cs typeface="Rockwell"/>
              </a:rPr>
              <a:t>Gene Family Expansions in Saltmarsh &amp; Nelson’s</a:t>
            </a:r>
            <a:endParaRPr lang="en-US" sz="3200" dirty="0">
              <a:latin typeface="Rockwell"/>
              <a:cs typeface="Rockwell"/>
            </a:endParaRPr>
          </a:p>
        </p:txBody>
      </p:sp>
      <p:sp>
        <p:nvSpPr>
          <p:cNvPr id="72" name="TextBox 71"/>
          <p:cNvSpPr txBox="1"/>
          <p:nvPr/>
        </p:nvSpPr>
        <p:spPr>
          <a:xfrm>
            <a:off x="14896863" y="23897147"/>
            <a:ext cx="11414362" cy="523220"/>
          </a:xfrm>
          <a:prstGeom prst="rect">
            <a:avLst/>
          </a:prstGeom>
          <a:noFill/>
        </p:spPr>
        <p:txBody>
          <a:bodyPr wrap="square" rtlCol="0">
            <a:spAutoFit/>
          </a:bodyPr>
          <a:lstStyle/>
          <a:p>
            <a:r>
              <a:rPr lang="en-US" sz="2800" dirty="0" err="1" smtClean="0">
                <a:latin typeface="Rockwell"/>
                <a:cs typeface="Rockwell"/>
              </a:rPr>
              <a:t>Orthology</a:t>
            </a:r>
            <a:r>
              <a:rPr lang="en-US" sz="2800" dirty="0" smtClean="0">
                <a:latin typeface="Rockwell"/>
                <a:cs typeface="Rockwell"/>
              </a:rPr>
              <a:t> identified by reciprocal blasts across the 3 species.</a:t>
            </a:r>
            <a:endParaRPr lang="en-US" sz="2800" dirty="0">
              <a:latin typeface="Rockwell"/>
              <a:cs typeface="Rockwell"/>
            </a:endParaRPr>
          </a:p>
        </p:txBody>
      </p:sp>
      <p:sp>
        <p:nvSpPr>
          <p:cNvPr id="73" name="TextBox 72"/>
          <p:cNvSpPr txBox="1"/>
          <p:nvPr/>
        </p:nvSpPr>
        <p:spPr>
          <a:xfrm>
            <a:off x="14896864" y="24545234"/>
            <a:ext cx="9615854" cy="584776"/>
          </a:xfrm>
          <a:prstGeom prst="rect">
            <a:avLst/>
          </a:prstGeom>
          <a:noFill/>
        </p:spPr>
        <p:txBody>
          <a:bodyPr wrap="square" rtlCol="0">
            <a:spAutoFit/>
          </a:bodyPr>
          <a:lstStyle/>
          <a:p>
            <a:r>
              <a:rPr lang="en-US" sz="3200" dirty="0" smtClean="0">
                <a:latin typeface="Rockwell"/>
                <a:cs typeface="Rockwell"/>
              </a:rPr>
              <a:t>Gene Counts by Species – </a:t>
            </a:r>
            <a:r>
              <a:rPr lang="en-US" sz="3200" dirty="0" err="1" smtClean="0">
                <a:latin typeface="Rockwell"/>
                <a:cs typeface="Rockwell"/>
              </a:rPr>
              <a:t>Lerat</a:t>
            </a:r>
            <a:r>
              <a:rPr lang="en-US" sz="3200" dirty="0" smtClean="0">
                <a:latin typeface="Rockwell"/>
                <a:cs typeface="Rockwell"/>
              </a:rPr>
              <a:t> threshold 0.4</a:t>
            </a:r>
            <a:endParaRPr lang="en-US" sz="3200" dirty="0">
              <a:latin typeface="Rockwell"/>
              <a:cs typeface="Rockwell"/>
            </a:endParaRPr>
          </a:p>
        </p:txBody>
      </p:sp>
      <p:graphicFrame>
        <p:nvGraphicFramePr>
          <p:cNvPr id="74" name="Table 73"/>
          <p:cNvGraphicFramePr>
            <a:graphicFrameLocks noGrp="1"/>
          </p:cNvGraphicFramePr>
          <p:nvPr>
            <p:extLst>
              <p:ext uri="{D42A27DB-BD31-4B8C-83A1-F6EECF244321}">
                <p14:modId xmlns:p14="http://schemas.microsoft.com/office/powerpoint/2010/main" val="2631848592"/>
              </p:ext>
            </p:extLst>
          </p:nvPr>
        </p:nvGraphicFramePr>
        <p:xfrm>
          <a:off x="16139764" y="25216346"/>
          <a:ext cx="6527802" cy="1584960"/>
        </p:xfrm>
        <a:graphic>
          <a:graphicData uri="http://schemas.openxmlformats.org/drawingml/2006/table">
            <a:tbl>
              <a:tblPr firstRow="1" bandRow="1">
                <a:tableStyleId>{5C22544A-7EE6-4342-B048-85BDC9FD1C3A}</a:tableStyleId>
              </a:tblPr>
              <a:tblGrid>
                <a:gridCol w="2175934"/>
                <a:gridCol w="2175934"/>
                <a:gridCol w="2175934"/>
              </a:tblGrid>
              <a:tr h="232935">
                <a:tc>
                  <a:txBody>
                    <a:bodyPr/>
                    <a:lstStyle/>
                    <a:p>
                      <a:pPr algn="ctr"/>
                      <a:r>
                        <a:rPr lang="en-US" sz="2000" dirty="0" smtClean="0">
                          <a:latin typeface="Century Gothic"/>
                          <a:cs typeface="Century Gothic"/>
                        </a:rPr>
                        <a:t>Species</a:t>
                      </a:r>
                      <a:endParaRPr lang="en-US" sz="2000" dirty="0">
                        <a:latin typeface="Century Gothic"/>
                        <a:cs typeface="Century Gothic"/>
                      </a:endParaRPr>
                    </a:p>
                  </a:txBody>
                  <a:tcPr anchor="ctr">
                    <a:solidFill>
                      <a:srgbClr val="8593B7"/>
                    </a:solidFill>
                  </a:tcPr>
                </a:tc>
                <a:tc>
                  <a:txBody>
                    <a:bodyPr/>
                    <a:lstStyle/>
                    <a:p>
                      <a:pPr algn="ctr"/>
                      <a:r>
                        <a:rPr lang="en-US" sz="2000" dirty="0" smtClean="0">
                          <a:latin typeface="Century Gothic"/>
                          <a:cs typeface="Century Gothic"/>
                        </a:rPr>
                        <a:t>Unique Genes</a:t>
                      </a:r>
                      <a:endParaRPr lang="en-US" sz="2000" dirty="0">
                        <a:latin typeface="Century Gothic"/>
                        <a:cs typeface="Century Gothic"/>
                      </a:endParaRPr>
                    </a:p>
                  </a:txBody>
                  <a:tcPr anchor="ctr">
                    <a:solidFill>
                      <a:srgbClr val="8593B7"/>
                    </a:solidFill>
                  </a:tcPr>
                </a:tc>
                <a:tc>
                  <a:txBody>
                    <a:bodyPr/>
                    <a:lstStyle/>
                    <a:p>
                      <a:r>
                        <a:rPr lang="en-US" sz="2000" dirty="0" smtClean="0">
                          <a:latin typeface="Century Gothic"/>
                          <a:cs typeface="Century Gothic"/>
                        </a:rPr>
                        <a:t>Family Genes</a:t>
                      </a:r>
                      <a:endParaRPr lang="en-US" sz="2000" dirty="0">
                        <a:latin typeface="Century Gothic"/>
                        <a:cs typeface="Century Gothic"/>
                      </a:endParaRPr>
                    </a:p>
                  </a:txBody>
                  <a:tcPr>
                    <a:solidFill>
                      <a:srgbClr val="8593B7"/>
                    </a:solidFill>
                  </a:tcPr>
                </a:tc>
              </a:tr>
              <a:tr h="360412">
                <a:tc>
                  <a:txBody>
                    <a:bodyPr/>
                    <a:lstStyle/>
                    <a:p>
                      <a:pPr algn="ctr"/>
                      <a:r>
                        <a:rPr lang="en-US" sz="2000" dirty="0" smtClean="0">
                          <a:latin typeface="Century Gothic"/>
                          <a:cs typeface="Century Gothic"/>
                        </a:rPr>
                        <a:t>SALS</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9022</a:t>
                      </a:r>
                      <a:endParaRPr lang="en-US" sz="2000" dirty="0">
                        <a:latin typeface="Century Gothic"/>
                        <a:cs typeface="Century Gothic"/>
                      </a:endParaRPr>
                    </a:p>
                  </a:txBody>
                  <a:tcPr anchor="ctr"/>
                </a:tc>
                <a:tc>
                  <a:txBody>
                    <a:bodyPr/>
                    <a:lstStyle/>
                    <a:p>
                      <a:r>
                        <a:rPr lang="en-US" sz="2000" dirty="0" smtClean="0">
                          <a:latin typeface="Century Gothic"/>
                          <a:cs typeface="Century Gothic"/>
                        </a:rPr>
                        <a:t>18.688</a:t>
                      </a:r>
                      <a:endParaRPr lang="en-US" sz="2000" dirty="0">
                        <a:latin typeface="Century Gothic"/>
                        <a:cs typeface="Century Gothic"/>
                      </a:endParaRPr>
                    </a:p>
                  </a:txBody>
                  <a:tcPr/>
                </a:tc>
              </a:tr>
              <a:tr h="360412">
                <a:tc>
                  <a:txBody>
                    <a:bodyPr/>
                    <a:lstStyle/>
                    <a:p>
                      <a:pPr algn="ctr"/>
                      <a:r>
                        <a:rPr lang="en-US" sz="2000" dirty="0" smtClean="0">
                          <a:latin typeface="Century Gothic"/>
                          <a:cs typeface="Century Gothic"/>
                        </a:rPr>
                        <a:t>NESP</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6592</a:t>
                      </a:r>
                      <a:endParaRPr lang="en-US" sz="2000" dirty="0">
                        <a:latin typeface="Century Gothic"/>
                        <a:cs typeface="Century Gothic"/>
                      </a:endParaRPr>
                    </a:p>
                  </a:txBody>
                  <a:tcPr anchor="ctr"/>
                </a:tc>
                <a:tc>
                  <a:txBody>
                    <a:bodyPr/>
                    <a:lstStyle/>
                    <a:p>
                      <a:r>
                        <a:rPr lang="en-US" sz="2000" dirty="0" smtClean="0">
                          <a:latin typeface="Century Gothic"/>
                          <a:cs typeface="Century Gothic"/>
                        </a:rPr>
                        <a:t>18.072</a:t>
                      </a:r>
                      <a:endParaRPr lang="en-US" sz="2000" dirty="0">
                        <a:latin typeface="Century Gothic"/>
                        <a:cs typeface="Century Gothic"/>
                      </a:endParaRPr>
                    </a:p>
                  </a:txBody>
                  <a:tcPr/>
                </a:tc>
              </a:tr>
              <a:tr h="368058">
                <a:tc>
                  <a:txBody>
                    <a:bodyPr/>
                    <a:lstStyle/>
                    <a:p>
                      <a:pPr algn="ctr"/>
                      <a:r>
                        <a:rPr lang="en-US" sz="2000" dirty="0" smtClean="0">
                          <a:latin typeface="Century Gothic"/>
                          <a:cs typeface="Century Gothic"/>
                        </a:rPr>
                        <a:t>MGF</a:t>
                      </a:r>
                      <a:endParaRPr lang="en-US" sz="2000" dirty="0">
                        <a:latin typeface="Century Gothic"/>
                        <a:cs typeface="Century Gothic"/>
                      </a:endParaRPr>
                    </a:p>
                  </a:txBody>
                  <a:tcPr anchor="ctr"/>
                </a:tc>
                <a:tc>
                  <a:txBody>
                    <a:bodyPr/>
                    <a:lstStyle/>
                    <a:p>
                      <a:pPr algn="ctr"/>
                      <a:r>
                        <a:rPr lang="en-US" sz="2000" dirty="0" smtClean="0">
                          <a:latin typeface="Century Gothic"/>
                          <a:cs typeface="Century Gothic"/>
                        </a:rPr>
                        <a:t>3502</a:t>
                      </a:r>
                      <a:endParaRPr lang="en-US" sz="2000" dirty="0">
                        <a:latin typeface="Century Gothic"/>
                        <a:cs typeface="Century Gothic"/>
                      </a:endParaRPr>
                    </a:p>
                  </a:txBody>
                  <a:tcPr anchor="ctr"/>
                </a:tc>
                <a:tc>
                  <a:txBody>
                    <a:bodyPr/>
                    <a:lstStyle/>
                    <a:p>
                      <a:r>
                        <a:rPr lang="en-US" sz="2000" dirty="0" smtClean="0">
                          <a:latin typeface="Century Gothic"/>
                          <a:cs typeface="Century Gothic"/>
                        </a:rPr>
                        <a:t>11,782</a:t>
                      </a:r>
                      <a:endParaRPr lang="en-US" sz="2000" dirty="0">
                        <a:latin typeface="Century Gothic"/>
                        <a:cs typeface="Century Gothic"/>
                      </a:endParaRPr>
                    </a:p>
                  </a:txBody>
                  <a:tcPr/>
                </a:tc>
              </a:tr>
            </a:tbl>
          </a:graphicData>
        </a:graphic>
      </p:graphicFrame>
      <p:sp>
        <p:nvSpPr>
          <p:cNvPr id="75" name="TextBox 74"/>
          <p:cNvSpPr txBox="1"/>
          <p:nvPr/>
        </p:nvSpPr>
        <p:spPr>
          <a:xfrm>
            <a:off x="37769799" y="19400431"/>
            <a:ext cx="11754703" cy="646331"/>
          </a:xfrm>
          <a:prstGeom prst="rect">
            <a:avLst/>
          </a:prstGeom>
          <a:noFill/>
        </p:spPr>
        <p:txBody>
          <a:bodyPr wrap="square" rtlCol="0">
            <a:spAutoFit/>
          </a:bodyPr>
          <a:lstStyle/>
          <a:p>
            <a:r>
              <a:rPr lang="en-US" sz="3600" dirty="0" smtClean="0">
                <a:solidFill>
                  <a:srgbClr val="17375E"/>
                </a:solidFill>
                <a:latin typeface="Rockwell"/>
                <a:cs typeface="Rockwell"/>
              </a:rPr>
              <a:t>Genes with Accelerated Rates of Evolution</a:t>
            </a:r>
            <a:endParaRPr lang="en-US" sz="3600" dirty="0">
              <a:solidFill>
                <a:srgbClr val="17375E"/>
              </a:solidFill>
              <a:latin typeface="Rockwell"/>
              <a:cs typeface="Rockwell"/>
            </a:endParaRPr>
          </a:p>
        </p:txBody>
      </p:sp>
      <p:sp>
        <p:nvSpPr>
          <p:cNvPr id="76" name="TextBox 75"/>
          <p:cNvSpPr txBox="1"/>
          <p:nvPr/>
        </p:nvSpPr>
        <p:spPr>
          <a:xfrm>
            <a:off x="38005804" y="20255738"/>
            <a:ext cx="11911294" cy="6509474"/>
          </a:xfrm>
          <a:prstGeom prst="rect">
            <a:avLst/>
          </a:prstGeom>
          <a:noFill/>
          <a:ln>
            <a:noFill/>
          </a:ln>
        </p:spPr>
        <p:txBody>
          <a:bodyPr wrap="square" rtlCol="0">
            <a:spAutoFit/>
          </a:bodyPr>
          <a:lstStyle/>
          <a:p>
            <a:r>
              <a:rPr lang="en-US" sz="3200" dirty="0" smtClean="0">
                <a:latin typeface="Rockwell"/>
                <a:cs typeface="Rockwell"/>
              </a:rPr>
              <a:t>Branch site test in CODEML of PAML 4.7 was used to identify genes with accelerated rates of evolution (positive selection). </a:t>
            </a:r>
          </a:p>
          <a:p>
            <a:endParaRPr lang="en-US" sz="3200" dirty="0" smtClean="0">
              <a:latin typeface="Rockwell"/>
              <a:cs typeface="Rockwell"/>
            </a:endParaRPr>
          </a:p>
          <a:p>
            <a:r>
              <a:rPr lang="en-US" sz="3200" dirty="0" smtClean="0">
                <a:latin typeface="Rockwell"/>
                <a:cs typeface="Rockwell"/>
              </a:rPr>
              <a:t>8 genes were found to be evolving faster in MGF relative to SALS and NESP, with cellular functions: </a:t>
            </a:r>
          </a:p>
          <a:p>
            <a:r>
              <a:rPr lang="en-US" sz="3200" dirty="0" smtClean="0">
                <a:latin typeface="Rockwell"/>
                <a:cs typeface="Rockwell"/>
              </a:rPr>
              <a:t>    </a:t>
            </a:r>
            <a:r>
              <a:rPr lang="en-US" sz="2800" dirty="0" smtClean="0">
                <a:latin typeface="Rockwell"/>
                <a:cs typeface="Rockwell"/>
              </a:rPr>
              <a:t>zinc finger proteins, enhancing hormone receptor activation,     </a:t>
            </a:r>
          </a:p>
          <a:p>
            <a:pPr>
              <a:spcAft>
                <a:spcPts val="600"/>
              </a:spcAft>
            </a:pPr>
            <a:r>
              <a:rPr lang="en-US" sz="2800" dirty="0" smtClean="0">
                <a:latin typeface="Rockwell"/>
                <a:cs typeface="Rockwell"/>
              </a:rPr>
              <a:t>     mitochondrial morphology and lipid metabolism</a:t>
            </a:r>
          </a:p>
          <a:p>
            <a:r>
              <a:rPr lang="en-US" sz="3200" dirty="0" smtClean="0">
                <a:latin typeface="Rockwell"/>
                <a:cs typeface="Rockwell"/>
              </a:rPr>
              <a:t>1 gene – nodal receptor – was evolving faster in NESP relative to the other 2 lineages and no genes were accelerated in SALS.</a:t>
            </a:r>
          </a:p>
          <a:p>
            <a:endParaRPr lang="en-US" sz="3200" dirty="0">
              <a:latin typeface="Rockwell"/>
              <a:cs typeface="Rockwell"/>
            </a:endParaRPr>
          </a:p>
          <a:p>
            <a:r>
              <a:rPr lang="en-US" sz="3200" dirty="0" smtClean="0">
                <a:latin typeface="Rockwell"/>
                <a:cs typeface="Rockwell"/>
              </a:rPr>
              <a:t>Future analyses with additional avian lineages, including more tidal marsh bird species may yield insight into important genes in the evolution of tidal marsh birds.     </a:t>
            </a:r>
            <a:endParaRPr lang="en-US" sz="3200" dirty="0">
              <a:latin typeface="Rockwell"/>
              <a:cs typeface="Rockwell"/>
            </a:endParaRPr>
          </a:p>
        </p:txBody>
      </p:sp>
      <p:sp>
        <p:nvSpPr>
          <p:cNvPr id="77" name="Rectangle 76"/>
          <p:cNvSpPr/>
          <p:nvPr/>
        </p:nvSpPr>
        <p:spPr>
          <a:xfrm>
            <a:off x="14430374" y="19400431"/>
            <a:ext cx="22196426" cy="747784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37520107" y="19404132"/>
            <a:ext cx="12396991" cy="747784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32980939" y="29429920"/>
            <a:ext cx="11723061" cy="3200876"/>
          </a:xfrm>
          <a:prstGeom prst="rect">
            <a:avLst/>
          </a:prstGeom>
          <a:noFill/>
        </p:spPr>
        <p:txBody>
          <a:bodyPr wrap="square" rtlCol="0">
            <a:spAutoFit/>
          </a:bodyPr>
          <a:lstStyle/>
          <a:p>
            <a:pPr>
              <a:spcAft>
                <a:spcPts val="1200"/>
              </a:spcAft>
            </a:pPr>
            <a:r>
              <a:rPr lang="en-US" sz="3200" dirty="0">
                <a:latin typeface="Rockwell"/>
                <a:cs typeface="Rockwell"/>
              </a:rPr>
              <a:t>Population genomic analyses with RAD sequencing will be used to investigate the processes driving ecological divergence across the hybrid zone of </a:t>
            </a:r>
            <a:r>
              <a:rPr lang="en-US" sz="3200" dirty="0" smtClean="0">
                <a:latin typeface="Rockwell"/>
                <a:cs typeface="Rockwell"/>
              </a:rPr>
              <a:t>these </a:t>
            </a:r>
            <a:r>
              <a:rPr lang="en-US" sz="3200" dirty="0">
                <a:latin typeface="Rockwell"/>
                <a:cs typeface="Rockwell"/>
              </a:rPr>
              <a:t>tidal marsh </a:t>
            </a:r>
            <a:r>
              <a:rPr lang="en-US" sz="3200" dirty="0" smtClean="0">
                <a:latin typeface="Rockwell"/>
                <a:cs typeface="Rockwell"/>
              </a:rPr>
              <a:t>birds. </a:t>
            </a:r>
          </a:p>
          <a:p>
            <a:pPr>
              <a:spcAft>
                <a:spcPts val="1200"/>
              </a:spcAft>
            </a:pPr>
            <a:r>
              <a:rPr lang="en-US" sz="3200" dirty="0">
                <a:latin typeface="Rockwell"/>
                <a:cs typeface="Rockwell"/>
              </a:rPr>
              <a:t>S</a:t>
            </a:r>
            <a:r>
              <a:rPr lang="en-US" sz="3200" dirty="0" smtClean="0">
                <a:latin typeface="Rockwell"/>
                <a:cs typeface="Rockwell"/>
              </a:rPr>
              <a:t>ampling </a:t>
            </a:r>
            <a:r>
              <a:rPr lang="en-US" sz="3200" dirty="0">
                <a:latin typeface="Rockwell"/>
                <a:cs typeface="Rockwell"/>
              </a:rPr>
              <a:t>sparrows across the hybrid zone from </a:t>
            </a:r>
            <a:r>
              <a:rPr lang="en-US" sz="3200" dirty="0" smtClean="0">
                <a:latin typeface="Rockwell"/>
                <a:cs typeface="Rockwell"/>
              </a:rPr>
              <a:t>coastal and </a:t>
            </a:r>
            <a:r>
              <a:rPr lang="en-US" sz="3200" dirty="0">
                <a:latin typeface="Rockwell"/>
                <a:cs typeface="Rockwell"/>
              </a:rPr>
              <a:t>upriver marshes, we will evaluate the effects of introgression on genomic patterns of divergence due to drift and selection. </a:t>
            </a:r>
          </a:p>
        </p:txBody>
      </p:sp>
      <p:pic>
        <p:nvPicPr>
          <p:cNvPr id="82" name="Picture 81" descr="SALS_NESP_CT_Elphick.jpg"/>
          <p:cNvPicPr>
            <a:picLocks noChangeAspect="1"/>
          </p:cNvPicPr>
          <p:nvPr/>
        </p:nvPicPr>
        <p:blipFill rotWithShape="1">
          <a:blip r:embed="rId9">
            <a:extLst>
              <a:ext uri="{28A0092B-C50C-407E-A947-70E740481C1C}">
                <a14:useLocalDpi xmlns:a14="http://schemas.microsoft.com/office/drawing/2010/main" val="0"/>
              </a:ext>
            </a:extLst>
          </a:blip>
          <a:srcRect b="14291"/>
          <a:stretch/>
        </p:blipFill>
        <p:spPr>
          <a:xfrm>
            <a:off x="24229351" y="32092613"/>
            <a:ext cx="7129096" cy="4582692"/>
          </a:xfrm>
          <a:prstGeom prst="rect">
            <a:avLst/>
          </a:prstGeom>
        </p:spPr>
      </p:pic>
      <p:sp>
        <p:nvSpPr>
          <p:cNvPr id="84" name="TextBox 83"/>
          <p:cNvSpPr txBox="1"/>
          <p:nvPr/>
        </p:nvSpPr>
        <p:spPr>
          <a:xfrm>
            <a:off x="24100572" y="29618320"/>
            <a:ext cx="7598628" cy="2062103"/>
          </a:xfrm>
          <a:prstGeom prst="rect">
            <a:avLst/>
          </a:prstGeom>
          <a:noFill/>
        </p:spPr>
        <p:txBody>
          <a:bodyPr wrap="square" rtlCol="0">
            <a:spAutoFit/>
          </a:bodyPr>
          <a:lstStyle/>
          <a:p>
            <a:r>
              <a:rPr lang="en-US" sz="3200" u="sng" dirty="0" smtClean="0">
                <a:latin typeface="Rockwell"/>
                <a:cs typeface="Rockwell"/>
              </a:rPr>
              <a:t>Individual </a:t>
            </a:r>
            <a:r>
              <a:rPr lang="en-US" sz="3200" u="sng" dirty="0" err="1" smtClean="0">
                <a:latin typeface="Rockwell"/>
                <a:cs typeface="Rockwell"/>
              </a:rPr>
              <a:t>Heterozygosity</a:t>
            </a:r>
            <a:r>
              <a:rPr lang="en-US" sz="3200" dirty="0" smtClean="0">
                <a:latin typeface="Rockwell"/>
                <a:cs typeface="Rockwell"/>
              </a:rPr>
              <a:t>:  </a:t>
            </a:r>
          </a:p>
          <a:p>
            <a:r>
              <a:rPr lang="en-US" sz="3200" dirty="0" smtClean="0">
                <a:latin typeface="Rockwell"/>
                <a:cs typeface="Rockwell"/>
              </a:rPr>
              <a:t>The NESP individual was heterozygous at 1.37 million positions, corresponding to 1 in 769 segregating sites.</a:t>
            </a:r>
            <a:endParaRPr lang="en-US" sz="3200" dirty="0">
              <a:latin typeface="Rockwell"/>
              <a:cs typeface="Rockwell"/>
            </a:endParaRPr>
          </a:p>
        </p:txBody>
      </p:sp>
      <p:pic>
        <p:nvPicPr>
          <p:cNvPr id="2" name="Picture 1" descr="AK_AOUmap.pdf"/>
          <p:cNvPicPr>
            <a:picLocks noChangeAspect="1"/>
          </p:cNvPicPr>
          <p:nvPr/>
        </p:nvPicPr>
        <p:blipFill rotWithShape="1">
          <a:blip r:embed="rId10">
            <a:extLst>
              <a:ext uri="{28A0092B-C50C-407E-A947-70E740481C1C}">
                <a14:useLocalDpi xmlns:a14="http://schemas.microsoft.com/office/drawing/2010/main" val="0"/>
              </a:ext>
            </a:extLst>
          </a:blip>
          <a:srcRect l="6928" t="7300" r="47617" b="36922"/>
          <a:stretch/>
        </p:blipFill>
        <p:spPr>
          <a:xfrm>
            <a:off x="45034200" y="28346401"/>
            <a:ext cx="4572000" cy="4335196"/>
          </a:xfrm>
          <a:prstGeom prst="rect">
            <a:avLst/>
          </a:prstGeom>
        </p:spPr>
      </p:pic>
      <p:sp>
        <p:nvSpPr>
          <p:cNvPr id="3" name="TextBox 2"/>
          <p:cNvSpPr txBox="1"/>
          <p:nvPr/>
        </p:nvSpPr>
        <p:spPr>
          <a:xfrm>
            <a:off x="46970670" y="32038076"/>
            <a:ext cx="2476863" cy="707886"/>
          </a:xfrm>
          <a:prstGeom prst="rect">
            <a:avLst/>
          </a:prstGeom>
          <a:noFill/>
        </p:spPr>
        <p:txBody>
          <a:bodyPr wrap="square" rtlCol="0">
            <a:spAutoFit/>
          </a:bodyPr>
          <a:lstStyle/>
          <a:p>
            <a:r>
              <a:rPr lang="en-US" sz="2000" dirty="0" smtClean="0">
                <a:solidFill>
                  <a:srgbClr val="D90000"/>
                </a:solidFill>
              </a:rPr>
              <a:t>Saltmarsh </a:t>
            </a:r>
          </a:p>
          <a:p>
            <a:r>
              <a:rPr lang="en-US" sz="2000" dirty="0" smtClean="0">
                <a:solidFill>
                  <a:srgbClr val="D90000"/>
                </a:solidFill>
              </a:rPr>
              <a:t>Sparrow</a:t>
            </a:r>
            <a:endParaRPr lang="en-US" sz="2000" dirty="0">
              <a:solidFill>
                <a:srgbClr val="D90000"/>
              </a:solidFill>
            </a:endParaRPr>
          </a:p>
        </p:txBody>
      </p:sp>
      <p:sp>
        <p:nvSpPr>
          <p:cNvPr id="79" name="TextBox 78"/>
          <p:cNvSpPr txBox="1"/>
          <p:nvPr/>
        </p:nvSpPr>
        <p:spPr>
          <a:xfrm>
            <a:off x="49012649" y="30068486"/>
            <a:ext cx="1518864" cy="707886"/>
          </a:xfrm>
          <a:prstGeom prst="rect">
            <a:avLst/>
          </a:prstGeom>
          <a:noFill/>
        </p:spPr>
        <p:txBody>
          <a:bodyPr wrap="square" rtlCol="0">
            <a:spAutoFit/>
          </a:bodyPr>
          <a:lstStyle/>
          <a:p>
            <a:r>
              <a:rPr lang="en-US" sz="2000" dirty="0" smtClean="0">
                <a:solidFill>
                  <a:srgbClr val="C07800"/>
                </a:solidFill>
              </a:rPr>
              <a:t>Nelson’s Sparrow</a:t>
            </a:r>
            <a:endParaRPr lang="en-US" sz="2000" dirty="0">
              <a:solidFill>
                <a:srgbClr val="C07800"/>
              </a:solidFill>
            </a:endParaRPr>
          </a:p>
        </p:txBody>
      </p:sp>
      <p:sp>
        <p:nvSpPr>
          <p:cNvPr id="30" name="TextBox 29"/>
          <p:cNvSpPr txBox="1"/>
          <p:nvPr/>
        </p:nvSpPr>
        <p:spPr>
          <a:xfrm>
            <a:off x="47528406" y="30679778"/>
            <a:ext cx="1720933" cy="400110"/>
          </a:xfrm>
          <a:prstGeom prst="rect">
            <a:avLst/>
          </a:prstGeom>
          <a:noFill/>
        </p:spPr>
        <p:txBody>
          <a:bodyPr wrap="square" rtlCol="0">
            <a:spAutoFit/>
          </a:bodyPr>
          <a:lstStyle/>
          <a:p>
            <a:r>
              <a:rPr lang="en-US" sz="2000" dirty="0" smtClean="0">
                <a:solidFill>
                  <a:srgbClr val="42B900"/>
                </a:solidFill>
              </a:rPr>
              <a:t>Hybrid Zone</a:t>
            </a:r>
            <a:endParaRPr lang="en-US" sz="2000" dirty="0">
              <a:solidFill>
                <a:srgbClr val="42B900"/>
              </a:solidFill>
            </a:endParaRPr>
          </a:p>
        </p:txBody>
      </p:sp>
      <p:sp>
        <p:nvSpPr>
          <p:cNvPr id="28" name="TextBox 27"/>
          <p:cNvSpPr txBox="1"/>
          <p:nvPr/>
        </p:nvSpPr>
        <p:spPr>
          <a:xfrm>
            <a:off x="15354486" y="29910912"/>
            <a:ext cx="7099113" cy="584776"/>
          </a:xfrm>
          <a:prstGeom prst="rect">
            <a:avLst/>
          </a:prstGeom>
          <a:noFill/>
        </p:spPr>
        <p:txBody>
          <a:bodyPr wrap="square" rtlCol="0">
            <a:spAutoFit/>
          </a:bodyPr>
          <a:lstStyle/>
          <a:p>
            <a:pPr algn="ctr"/>
            <a:r>
              <a:rPr lang="en-US" sz="3200" dirty="0" smtClean="0">
                <a:latin typeface="Rockwell"/>
                <a:cs typeface="Rockwell"/>
              </a:rPr>
              <a:t>Read Mapping with BWA</a:t>
            </a:r>
            <a:endParaRPr lang="en-US" sz="3200" dirty="0">
              <a:latin typeface="Rockwell"/>
              <a:cs typeface="Rockwell"/>
            </a:endParaRPr>
          </a:p>
        </p:txBody>
      </p:sp>
      <p:sp>
        <p:nvSpPr>
          <p:cNvPr id="31" name="TextBox 30"/>
          <p:cNvSpPr txBox="1"/>
          <p:nvPr/>
        </p:nvSpPr>
        <p:spPr>
          <a:xfrm>
            <a:off x="14871464" y="29302920"/>
            <a:ext cx="8344136" cy="646331"/>
          </a:xfrm>
          <a:prstGeom prst="rect">
            <a:avLst/>
          </a:prstGeom>
          <a:noFill/>
        </p:spPr>
        <p:txBody>
          <a:bodyPr wrap="square" rtlCol="0">
            <a:spAutoFit/>
          </a:bodyPr>
          <a:lstStyle/>
          <a:p>
            <a:r>
              <a:rPr lang="en-US" sz="3600" dirty="0" smtClean="0">
                <a:solidFill>
                  <a:schemeClr val="tx2">
                    <a:lumMod val="75000"/>
                  </a:schemeClr>
                </a:solidFill>
                <a:latin typeface="Rockwell"/>
                <a:cs typeface="Rockwell"/>
              </a:rPr>
              <a:t>Variant Detection Pipeline</a:t>
            </a:r>
            <a:endParaRPr lang="en-US" sz="3600" dirty="0">
              <a:solidFill>
                <a:schemeClr val="tx2">
                  <a:lumMod val="75000"/>
                </a:schemeClr>
              </a:solidFill>
              <a:latin typeface="Rockwell"/>
              <a:cs typeface="Rockwell"/>
            </a:endParaRPr>
          </a:p>
        </p:txBody>
      </p:sp>
      <p:sp>
        <p:nvSpPr>
          <p:cNvPr id="36" name="TextBox 35"/>
          <p:cNvSpPr txBox="1"/>
          <p:nvPr/>
        </p:nvSpPr>
        <p:spPr>
          <a:xfrm>
            <a:off x="24252972" y="36782175"/>
            <a:ext cx="7598628" cy="461665"/>
          </a:xfrm>
          <a:prstGeom prst="rect">
            <a:avLst/>
          </a:prstGeom>
          <a:noFill/>
        </p:spPr>
        <p:txBody>
          <a:bodyPr wrap="square" rtlCol="0">
            <a:spAutoFit/>
          </a:bodyPr>
          <a:lstStyle/>
          <a:p>
            <a:r>
              <a:rPr lang="en-US" sz="2400" dirty="0" smtClean="0">
                <a:latin typeface="Rockwell"/>
                <a:cs typeface="Rockwell"/>
              </a:rPr>
              <a:t>Nelson’s Sparrow (left); Saltmarsh Sparrow (right)</a:t>
            </a:r>
            <a:endParaRPr lang="en-US" sz="2400" dirty="0">
              <a:latin typeface="Rockwell"/>
              <a:cs typeface="Rockwell"/>
            </a:endParaRPr>
          </a:p>
        </p:txBody>
      </p:sp>
      <p:grpSp>
        <p:nvGrpSpPr>
          <p:cNvPr id="52" name="Group 51"/>
          <p:cNvGrpSpPr/>
          <p:nvPr/>
        </p:nvGrpSpPr>
        <p:grpSpPr>
          <a:xfrm>
            <a:off x="14838233" y="30495688"/>
            <a:ext cx="7615365" cy="2254320"/>
            <a:chOff x="14533433" y="31079888"/>
            <a:chExt cx="7615365" cy="2254320"/>
          </a:xfrm>
        </p:grpSpPr>
        <p:pic>
          <p:nvPicPr>
            <p:cNvPr id="83" name="Picture 82"/>
            <p:cNvPicPr>
              <a:picLocks noChangeAspect="1"/>
            </p:cNvPicPr>
            <p:nvPr/>
          </p:nvPicPr>
          <p:blipFill rotWithShape="1">
            <a:blip r:embed="rId11"/>
            <a:srcRect t="6422" b="29358"/>
            <a:stretch/>
          </p:blipFill>
          <p:spPr>
            <a:xfrm>
              <a:off x="14533433" y="31556208"/>
              <a:ext cx="3830767" cy="1778000"/>
            </a:xfrm>
            <a:prstGeom prst="rect">
              <a:avLst/>
            </a:prstGeom>
          </p:spPr>
        </p:pic>
        <p:sp>
          <p:nvSpPr>
            <p:cNvPr id="39" name="TextBox 38"/>
            <p:cNvSpPr txBox="1"/>
            <p:nvPr/>
          </p:nvSpPr>
          <p:spPr>
            <a:xfrm>
              <a:off x="16865599" y="31079888"/>
              <a:ext cx="5283199" cy="400110"/>
            </a:xfrm>
            <a:prstGeom prst="rect">
              <a:avLst/>
            </a:prstGeom>
            <a:noFill/>
          </p:spPr>
          <p:txBody>
            <a:bodyPr wrap="square" rtlCol="0">
              <a:spAutoFit/>
            </a:bodyPr>
            <a:lstStyle/>
            <a:p>
              <a:r>
                <a:rPr lang="en-US" sz="2000" dirty="0">
                  <a:latin typeface="Rockwell"/>
                  <a:cs typeface="Rockwell"/>
                </a:rPr>
                <a:t>Saltmarsh </a:t>
              </a:r>
              <a:r>
                <a:rPr lang="en-US" sz="2000" dirty="0" smtClean="0">
                  <a:latin typeface="Rockwell"/>
                  <a:cs typeface="Rockwell"/>
                </a:rPr>
                <a:t>Sparrow Reference </a:t>
              </a:r>
              <a:r>
                <a:rPr lang="en-US" sz="2000" dirty="0">
                  <a:latin typeface="Rockwell"/>
                  <a:cs typeface="Rockwell"/>
                </a:rPr>
                <a:t>Sequence </a:t>
              </a:r>
              <a:endParaRPr lang="en-US" sz="2000" dirty="0"/>
            </a:p>
          </p:txBody>
        </p:sp>
        <p:sp>
          <p:nvSpPr>
            <p:cNvPr id="43" name="Right Brace 42"/>
            <p:cNvSpPr/>
            <p:nvPr/>
          </p:nvSpPr>
          <p:spPr>
            <a:xfrm>
              <a:off x="18491200" y="31851600"/>
              <a:ext cx="330200" cy="1371600"/>
            </a:xfrm>
            <a:prstGeom prst="rightBrace">
              <a:avLst/>
            </a:prstGeom>
            <a:ln>
              <a:solidFill>
                <a:srgbClr val="6C779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18615489" y="32159714"/>
              <a:ext cx="2921000" cy="707886"/>
            </a:xfrm>
            <a:prstGeom prst="rect">
              <a:avLst/>
            </a:prstGeom>
            <a:noFill/>
          </p:spPr>
          <p:txBody>
            <a:bodyPr wrap="square" rtlCol="0">
              <a:spAutoFit/>
            </a:bodyPr>
            <a:lstStyle/>
            <a:p>
              <a:pPr algn="ctr"/>
              <a:r>
                <a:rPr lang="en-US" sz="2000" dirty="0" smtClean="0">
                  <a:latin typeface="Rockwell"/>
                  <a:cs typeface="Rockwell"/>
                </a:rPr>
                <a:t>Individual Reads of</a:t>
              </a:r>
            </a:p>
            <a:p>
              <a:pPr algn="ctr"/>
              <a:r>
                <a:rPr lang="en-US" sz="2000" dirty="0" smtClean="0">
                  <a:latin typeface="Rockwell"/>
                  <a:cs typeface="Rockwell"/>
                </a:rPr>
                <a:t>6 SALS and 1 NESP</a:t>
              </a:r>
              <a:endParaRPr lang="en-US" sz="2000" dirty="0">
                <a:latin typeface="Rockwell"/>
                <a:cs typeface="Rockwell"/>
              </a:endParaRPr>
            </a:p>
          </p:txBody>
        </p:sp>
      </p:grpSp>
      <p:sp>
        <p:nvSpPr>
          <p:cNvPr id="49" name="Down Arrow 48"/>
          <p:cNvSpPr/>
          <p:nvPr/>
        </p:nvSpPr>
        <p:spPr>
          <a:xfrm>
            <a:off x="19278600" y="32308802"/>
            <a:ext cx="457200" cy="558798"/>
          </a:xfrm>
          <a:prstGeom prst="downArrow">
            <a:avLst/>
          </a:prstGeom>
          <a:solidFill>
            <a:srgbClr val="6C77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15671800" y="32893000"/>
            <a:ext cx="7112000" cy="584776"/>
          </a:xfrm>
          <a:prstGeom prst="rect">
            <a:avLst/>
          </a:prstGeom>
          <a:noFill/>
        </p:spPr>
        <p:txBody>
          <a:bodyPr wrap="square" rtlCol="0">
            <a:spAutoFit/>
          </a:bodyPr>
          <a:lstStyle/>
          <a:p>
            <a:pPr algn="ctr"/>
            <a:r>
              <a:rPr lang="en-US" sz="3200" dirty="0" smtClean="0">
                <a:latin typeface="Rockwell"/>
                <a:cs typeface="Rockwell"/>
              </a:rPr>
              <a:t>Pre-Processing BAM files</a:t>
            </a:r>
            <a:endParaRPr lang="en-US" sz="3200" dirty="0">
              <a:latin typeface="Rockwell"/>
              <a:cs typeface="Rockwell"/>
            </a:endParaRPr>
          </a:p>
        </p:txBody>
      </p:sp>
      <p:sp>
        <p:nvSpPr>
          <p:cNvPr id="86" name="TextBox 85"/>
          <p:cNvSpPr txBox="1"/>
          <p:nvPr/>
        </p:nvSpPr>
        <p:spPr>
          <a:xfrm>
            <a:off x="15354486" y="34693660"/>
            <a:ext cx="8032226" cy="584776"/>
          </a:xfrm>
          <a:prstGeom prst="rect">
            <a:avLst/>
          </a:prstGeom>
          <a:noFill/>
        </p:spPr>
        <p:txBody>
          <a:bodyPr wrap="square" rtlCol="0">
            <a:spAutoFit/>
          </a:bodyPr>
          <a:lstStyle/>
          <a:p>
            <a:pPr algn="ctr"/>
            <a:r>
              <a:rPr lang="en-US" sz="3200" dirty="0" smtClean="0">
                <a:latin typeface="Rockwell"/>
                <a:cs typeface="Rockwell"/>
              </a:rPr>
              <a:t>Variant Detection with GATK</a:t>
            </a:r>
            <a:endParaRPr lang="en-US" sz="3200" dirty="0">
              <a:latin typeface="Rockwell"/>
              <a:cs typeface="Rockwell"/>
            </a:endParaRPr>
          </a:p>
        </p:txBody>
      </p:sp>
      <p:sp>
        <p:nvSpPr>
          <p:cNvPr id="53" name="TextBox 52"/>
          <p:cNvSpPr txBox="1"/>
          <p:nvPr/>
        </p:nvSpPr>
        <p:spPr>
          <a:xfrm>
            <a:off x="17170399" y="33401576"/>
            <a:ext cx="4241801" cy="707886"/>
          </a:xfrm>
          <a:prstGeom prst="rect">
            <a:avLst/>
          </a:prstGeom>
          <a:noFill/>
        </p:spPr>
        <p:txBody>
          <a:bodyPr wrap="square" rtlCol="0">
            <a:spAutoFit/>
          </a:bodyPr>
          <a:lstStyle/>
          <a:p>
            <a:pPr algn="ctr"/>
            <a:r>
              <a:rPr lang="en-US" sz="2000" dirty="0">
                <a:latin typeface="Rockwell"/>
                <a:cs typeface="Rockwell"/>
              </a:rPr>
              <a:t>D</a:t>
            </a:r>
            <a:r>
              <a:rPr lang="en-US" sz="2000" dirty="0" smtClean="0">
                <a:latin typeface="Rockwell"/>
                <a:cs typeface="Rockwell"/>
              </a:rPr>
              <a:t>uplicate Marking (Picard Tools)</a:t>
            </a:r>
          </a:p>
          <a:p>
            <a:pPr algn="ctr"/>
            <a:r>
              <a:rPr lang="en-US" sz="2000" dirty="0" err="1" smtClean="0">
                <a:latin typeface="Rockwell"/>
                <a:cs typeface="Rockwell"/>
              </a:rPr>
              <a:t>Indel</a:t>
            </a:r>
            <a:r>
              <a:rPr lang="en-US" sz="2000" dirty="0" smtClean="0">
                <a:latin typeface="Rockwell"/>
                <a:cs typeface="Rockwell"/>
              </a:rPr>
              <a:t> Realignment (GATK)</a:t>
            </a:r>
            <a:endParaRPr lang="en-US" sz="2000" dirty="0">
              <a:latin typeface="Rockwell"/>
              <a:cs typeface="Rockwell"/>
            </a:endParaRPr>
          </a:p>
        </p:txBody>
      </p:sp>
      <p:sp>
        <p:nvSpPr>
          <p:cNvPr id="87" name="Down Arrow 86"/>
          <p:cNvSpPr/>
          <p:nvPr/>
        </p:nvSpPr>
        <p:spPr>
          <a:xfrm>
            <a:off x="19278600" y="34160262"/>
            <a:ext cx="457200" cy="558798"/>
          </a:xfrm>
          <a:prstGeom prst="downArrow">
            <a:avLst/>
          </a:prstGeom>
          <a:solidFill>
            <a:srgbClr val="6C77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Down Arrow 87"/>
          <p:cNvSpPr/>
          <p:nvPr/>
        </p:nvSpPr>
        <p:spPr>
          <a:xfrm>
            <a:off x="19354800" y="35735506"/>
            <a:ext cx="457200" cy="558798"/>
          </a:xfrm>
          <a:prstGeom prst="downArrow">
            <a:avLst/>
          </a:prstGeom>
          <a:solidFill>
            <a:srgbClr val="6C77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16929100" y="35202236"/>
            <a:ext cx="4912190" cy="400110"/>
          </a:xfrm>
          <a:prstGeom prst="rect">
            <a:avLst/>
          </a:prstGeom>
          <a:noFill/>
        </p:spPr>
        <p:txBody>
          <a:bodyPr wrap="square" rtlCol="0">
            <a:spAutoFit/>
          </a:bodyPr>
          <a:lstStyle/>
          <a:p>
            <a:pPr algn="ctr"/>
            <a:r>
              <a:rPr lang="en-US" sz="2000" dirty="0" smtClean="0">
                <a:latin typeface="Rockwell"/>
                <a:cs typeface="Rockwell"/>
              </a:rPr>
              <a:t>Haplotype Caller &amp; SNP Recalibration</a:t>
            </a:r>
            <a:endParaRPr lang="en-US" sz="2000" dirty="0">
              <a:latin typeface="Rockwell"/>
              <a:cs typeface="Rockwell"/>
            </a:endParaRPr>
          </a:p>
        </p:txBody>
      </p:sp>
      <p:sp>
        <p:nvSpPr>
          <p:cNvPr id="55" name="TextBox 54"/>
          <p:cNvSpPr txBox="1"/>
          <p:nvPr/>
        </p:nvSpPr>
        <p:spPr>
          <a:xfrm>
            <a:off x="15951200" y="36243504"/>
            <a:ext cx="7696200" cy="1077218"/>
          </a:xfrm>
          <a:prstGeom prst="rect">
            <a:avLst/>
          </a:prstGeom>
          <a:noFill/>
        </p:spPr>
        <p:txBody>
          <a:bodyPr wrap="square" rtlCol="0">
            <a:spAutoFit/>
          </a:bodyPr>
          <a:lstStyle/>
          <a:p>
            <a:pPr algn="ctr"/>
            <a:r>
              <a:rPr lang="en-US" sz="3200" dirty="0" smtClean="0">
                <a:latin typeface="Rockwell"/>
                <a:cs typeface="Rockwell"/>
              </a:rPr>
              <a:t>Intraspecific Polymorphism (SALS)</a:t>
            </a:r>
          </a:p>
          <a:p>
            <a:pPr algn="ctr"/>
            <a:r>
              <a:rPr lang="en-US" sz="3200" dirty="0" smtClean="0">
                <a:latin typeface="Rockwell"/>
                <a:cs typeface="Rockwell"/>
              </a:rPr>
              <a:t>Interspecific Divergence (SALS-NESP) </a:t>
            </a:r>
            <a:endParaRPr lang="en-US" sz="3200" dirty="0">
              <a:latin typeface="Rockwell"/>
              <a:cs typeface="Rockwell"/>
            </a:endParaRPr>
          </a:p>
        </p:txBody>
      </p:sp>
      <p:sp>
        <p:nvSpPr>
          <p:cNvPr id="57" name="Rectangle 56"/>
          <p:cNvSpPr/>
          <p:nvPr/>
        </p:nvSpPr>
        <p:spPr>
          <a:xfrm>
            <a:off x="1829267" y="28670263"/>
            <a:ext cx="10210333" cy="4816235"/>
          </a:xfrm>
          <a:prstGeom prst="rect">
            <a:avLst/>
          </a:prstGeom>
          <a:solidFill>
            <a:srgbClr val="8E69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19862800" y="35735506"/>
            <a:ext cx="3606800" cy="400110"/>
          </a:xfrm>
          <a:prstGeom prst="rect">
            <a:avLst/>
          </a:prstGeom>
          <a:noFill/>
        </p:spPr>
        <p:txBody>
          <a:bodyPr wrap="square" rtlCol="0">
            <a:spAutoFit/>
          </a:bodyPr>
          <a:lstStyle/>
          <a:p>
            <a:r>
              <a:rPr lang="en-US" sz="2000" dirty="0" smtClean="0"/>
              <a:t>VCF Tools to process SNP Data</a:t>
            </a:r>
            <a:endParaRPr lang="en-US" sz="2000" dirty="0"/>
          </a:p>
        </p:txBody>
      </p:sp>
      <p:sp>
        <p:nvSpPr>
          <p:cNvPr id="51" name="TextBox 50"/>
          <p:cNvSpPr txBox="1"/>
          <p:nvPr/>
        </p:nvSpPr>
        <p:spPr>
          <a:xfrm>
            <a:off x="25679400" y="25955728"/>
            <a:ext cx="10922000" cy="461665"/>
          </a:xfrm>
          <a:prstGeom prst="rect">
            <a:avLst/>
          </a:prstGeom>
          <a:noFill/>
        </p:spPr>
        <p:txBody>
          <a:bodyPr wrap="square" rtlCol="0">
            <a:spAutoFit/>
          </a:bodyPr>
          <a:lstStyle/>
          <a:p>
            <a:r>
              <a:rPr lang="en-US" sz="2400" dirty="0" smtClean="0">
                <a:latin typeface="Rockwell"/>
                <a:cs typeface="Rockwell"/>
              </a:rPr>
              <a:t>Expansion/Contraction Tables show number of genes per family </a:t>
            </a:r>
            <a:r>
              <a:rPr lang="en-US" sz="2400" dirty="0" smtClean="0">
                <a:latin typeface="Rockwell"/>
                <a:cs typeface="Rockwell"/>
              </a:rPr>
              <a:t>by species</a:t>
            </a:r>
            <a:r>
              <a:rPr lang="en-US" sz="2400" dirty="0" smtClean="0">
                <a:latin typeface="Rockwell"/>
                <a:cs typeface="Rockwell"/>
              </a:rPr>
              <a:t>. </a:t>
            </a:r>
            <a:endParaRPr lang="en-US" sz="2400" dirty="0">
              <a:latin typeface="Rockwell"/>
              <a:cs typeface="Rockwell"/>
            </a:endParaRPr>
          </a:p>
        </p:txBody>
      </p:sp>
      <p:sp>
        <p:nvSpPr>
          <p:cNvPr id="85" name="TextBox 84"/>
          <p:cNvSpPr txBox="1"/>
          <p:nvPr/>
        </p:nvSpPr>
        <p:spPr>
          <a:xfrm>
            <a:off x="2127900" y="28888632"/>
            <a:ext cx="9606900" cy="4319131"/>
          </a:xfrm>
          <a:prstGeom prst="rect">
            <a:avLst/>
          </a:prstGeom>
          <a:noFill/>
        </p:spPr>
        <p:txBody>
          <a:bodyPr wrap="square" rtlCol="0">
            <a:spAutoFit/>
          </a:bodyPr>
          <a:lstStyle/>
          <a:p>
            <a:r>
              <a:rPr lang="en-US" sz="3200" dirty="0" smtClean="0">
                <a:latin typeface="Rockwell"/>
                <a:cs typeface="Rockwell"/>
              </a:rPr>
              <a:t>Our specific objectives were to </a:t>
            </a:r>
          </a:p>
          <a:p>
            <a:pPr marL="514350" indent="-514350">
              <a:buAutoNum type="arabicPeriod"/>
            </a:pPr>
            <a:r>
              <a:rPr lang="en-US" sz="3200" dirty="0" smtClean="0">
                <a:latin typeface="Rockwell"/>
                <a:cs typeface="Rockwell"/>
              </a:rPr>
              <a:t>Develop high quality draft genomes of the Saltmarsh and Nelson’s Sparrow. </a:t>
            </a:r>
          </a:p>
          <a:p>
            <a:pPr marL="514350" indent="-514350">
              <a:buAutoNum type="arabicPeriod"/>
            </a:pPr>
            <a:r>
              <a:rPr lang="en-US" sz="3200" dirty="0" smtClean="0">
                <a:latin typeface="Rockwell"/>
                <a:cs typeface="Rockwell"/>
              </a:rPr>
              <a:t>Identify gene family expansions/contractions </a:t>
            </a:r>
            <a:r>
              <a:rPr lang="en-US" sz="3200" dirty="0" smtClean="0">
                <a:latin typeface="Rockwell"/>
                <a:cs typeface="Rockwell"/>
              </a:rPr>
              <a:t>  and </a:t>
            </a:r>
            <a:r>
              <a:rPr lang="en-US" sz="3200" dirty="0" smtClean="0">
                <a:latin typeface="Rockwell"/>
                <a:cs typeface="Rockwell"/>
              </a:rPr>
              <a:t>regions of the genome undergoing accelerated rates of evolution. </a:t>
            </a:r>
          </a:p>
          <a:p>
            <a:pPr marL="514350" indent="-514350">
              <a:buAutoNum type="arabicPeriod"/>
            </a:pPr>
            <a:r>
              <a:rPr lang="en-US" sz="3200" dirty="0" smtClean="0">
                <a:latin typeface="Rockwell"/>
                <a:cs typeface="Rockwell"/>
              </a:rPr>
              <a:t>Characterize polymorphism within Saltmarsh Sparrows and divergence between the species. </a:t>
            </a:r>
            <a:endParaRPr lang="en-US" sz="3200" dirty="0" smtClean="0"/>
          </a:p>
          <a:p>
            <a:pPr>
              <a:lnSpc>
                <a:spcPct val="50000"/>
              </a:lnSpc>
            </a:pPr>
            <a:endParaRPr lang="en-US" sz="3200" dirty="0" smtClean="0">
              <a:latin typeface="Rockwell"/>
              <a:cs typeface="Rockwell"/>
            </a:endParaRPr>
          </a:p>
        </p:txBody>
      </p:sp>
    </p:spTree>
    <p:extLst>
      <p:ext uri="{BB962C8B-B14F-4D97-AF65-F5344CB8AC3E}">
        <p14:creationId xmlns:p14="http://schemas.microsoft.com/office/powerpoint/2010/main" val="22800844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4564</TotalTime>
  <Words>1186</Words>
  <Application>Microsoft Macintosh PowerPoint</Application>
  <PresentationFormat>Custom</PresentationFormat>
  <Paragraphs>192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new hampshire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Kovach</dc:creator>
  <cp:lastModifiedBy>Adrienne Kovach</cp:lastModifiedBy>
  <cp:revision>51</cp:revision>
  <dcterms:created xsi:type="dcterms:W3CDTF">2014-09-15T00:50:16Z</dcterms:created>
  <dcterms:modified xsi:type="dcterms:W3CDTF">2014-09-22T16:29:57Z</dcterms:modified>
</cp:coreProperties>
</file>