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35661600" cy="32918400"/>
  <p:notesSz cx="6858000" cy="9144000"/>
  <p:defaultTextStyle>
    <a:defPPr>
      <a:defRPr lang="en-US"/>
    </a:defPPr>
    <a:lvl1pPr marL="0" algn="l" defTabSz="3599078" rtl="0" eaLnBrk="1" latinLnBrk="0" hangingPunct="1">
      <a:defRPr sz="7085" kern="1200">
        <a:solidFill>
          <a:schemeClr val="tx1"/>
        </a:solidFill>
        <a:latin typeface="+mn-lt"/>
        <a:ea typeface="+mn-ea"/>
        <a:cs typeface="+mn-cs"/>
      </a:defRPr>
    </a:lvl1pPr>
    <a:lvl2pPr marL="1799539" algn="l" defTabSz="3599078" rtl="0" eaLnBrk="1" latinLnBrk="0" hangingPunct="1">
      <a:defRPr sz="7085" kern="1200">
        <a:solidFill>
          <a:schemeClr val="tx1"/>
        </a:solidFill>
        <a:latin typeface="+mn-lt"/>
        <a:ea typeface="+mn-ea"/>
        <a:cs typeface="+mn-cs"/>
      </a:defRPr>
    </a:lvl2pPr>
    <a:lvl3pPr marL="3599078" algn="l" defTabSz="3599078" rtl="0" eaLnBrk="1" latinLnBrk="0" hangingPunct="1">
      <a:defRPr sz="7085" kern="1200">
        <a:solidFill>
          <a:schemeClr val="tx1"/>
        </a:solidFill>
        <a:latin typeface="+mn-lt"/>
        <a:ea typeface="+mn-ea"/>
        <a:cs typeface="+mn-cs"/>
      </a:defRPr>
    </a:lvl3pPr>
    <a:lvl4pPr marL="5398618" algn="l" defTabSz="3599078" rtl="0" eaLnBrk="1" latinLnBrk="0" hangingPunct="1">
      <a:defRPr sz="7085" kern="1200">
        <a:solidFill>
          <a:schemeClr val="tx1"/>
        </a:solidFill>
        <a:latin typeface="+mn-lt"/>
        <a:ea typeface="+mn-ea"/>
        <a:cs typeface="+mn-cs"/>
      </a:defRPr>
    </a:lvl4pPr>
    <a:lvl5pPr marL="7198157" algn="l" defTabSz="3599078" rtl="0" eaLnBrk="1" latinLnBrk="0" hangingPunct="1">
      <a:defRPr sz="7085" kern="1200">
        <a:solidFill>
          <a:schemeClr val="tx1"/>
        </a:solidFill>
        <a:latin typeface="+mn-lt"/>
        <a:ea typeface="+mn-ea"/>
        <a:cs typeface="+mn-cs"/>
      </a:defRPr>
    </a:lvl5pPr>
    <a:lvl6pPr marL="8997696" algn="l" defTabSz="3599078" rtl="0" eaLnBrk="1" latinLnBrk="0" hangingPunct="1">
      <a:defRPr sz="7085" kern="1200">
        <a:solidFill>
          <a:schemeClr val="tx1"/>
        </a:solidFill>
        <a:latin typeface="+mn-lt"/>
        <a:ea typeface="+mn-ea"/>
        <a:cs typeface="+mn-cs"/>
      </a:defRPr>
    </a:lvl6pPr>
    <a:lvl7pPr marL="10797235" algn="l" defTabSz="3599078" rtl="0" eaLnBrk="1" latinLnBrk="0" hangingPunct="1">
      <a:defRPr sz="7085" kern="1200">
        <a:solidFill>
          <a:schemeClr val="tx1"/>
        </a:solidFill>
        <a:latin typeface="+mn-lt"/>
        <a:ea typeface="+mn-ea"/>
        <a:cs typeface="+mn-cs"/>
      </a:defRPr>
    </a:lvl7pPr>
    <a:lvl8pPr marL="12596774" algn="l" defTabSz="3599078" rtl="0" eaLnBrk="1" latinLnBrk="0" hangingPunct="1">
      <a:defRPr sz="7085" kern="1200">
        <a:solidFill>
          <a:schemeClr val="tx1"/>
        </a:solidFill>
        <a:latin typeface="+mn-lt"/>
        <a:ea typeface="+mn-ea"/>
        <a:cs typeface="+mn-cs"/>
      </a:defRPr>
    </a:lvl8pPr>
    <a:lvl9pPr marL="14396314" algn="l" defTabSz="3599078" rtl="0" eaLnBrk="1" latinLnBrk="0" hangingPunct="1">
      <a:defRPr sz="70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12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C00000"/>
    <a:srgbClr val="A20000"/>
    <a:srgbClr val="D20000"/>
    <a:srgbClr val="5B9BD5"/>
    <a:srgbClr val="FFFFFF"/>
    <a:srgbClr val="EDEDED"/>
    <a:srgbClr val="D9D9D9"/>
    <a:srgbClr val="A9D18E"/>
    <a:srgbClr val="7F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34" autoAdjust="0"/>
    <p:restoredTop sz="96866" autoAdjust="0"/>
  </p:normalViewPr>
  <p:slideViewPr>
    <p:cSldViewPr snapToGrid="0">
      <p:cViewPr>
        <p:scale>
          <a:sx n="30" d="100"/>
          <a:sy n="30" d="100"/>
        </p:scale>
        <p:origin x="2022" y="66"/>
      </p:cViewPr>
      <p:guideLst>
        <p:guide orient="horz" pos="10368"/>
        <p:guide pos="11232"/>
      </p:guideLst>
    </p:cSldViewPr>
  </p:slideViewPr>
  <p:notesTextViewPr>
    <p:cViewPr>
      <p:scale>
        <a:sx n="3" d="2"/>
        <a:sy n="3" d="2"/>
      </p:scale>
      <p:origin x="0" y="0"/>
    </p:cViewPr>
  </p:notesTextViewPr>
  <p:gridSpacing cx="914400" cy="9144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2014%20Field%20Research\2014%20WPND%20data\TOM%20needle%20elong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014%20Field%20Research\2014%20litterfall%20data\2014%20WPND%20litterfall_maste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Dendrochronology\Fox\Fox%20J2X\Fox_LS_BA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Dendrochronology\%25%20declin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WPND%20climate%20data\5b\Concord\concord%20climate%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WPND%20climate%20data\5b\Concord\concord%20climat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2528906540815"/>
          <c:y val="0.19281978989342699"/>
          <c:w val="0.75823031197750135"/>
          <c:h val="0.67827586949938923"/>
        </c:manualLayout>
      </c:layout>
      <c:scatterChart>
        <c:scatterStyle val="lineMarker"/>
        <c:varyColors val="0"/>
        <c:ser>
          <c:idx val="0"/>
          <c:order val="0"/>
          <c:tx>
            <c:v>Pine 1</c:v>
          </c:tx>
          <c:spPr>
            <a:ln w="28575" cap="rnd">
              <a:noFill/>
              <a:round/>
            </a:ln>
            <a:effectLst/>
          </c:spPr>
          <c:marker>
            <c:symbol val="circle"/>
            <c:size val="12"/>
            <c:spPr>
              <a:solidFill>
                <a:schemeClr val="bg1"/>
              </a:solidFill>
              <a:ln w="15875">
                <a:solidFill>
                  <a:schemeClr val="tx1"/>
                </a:solidFill>
              </a:ln>
              <a:effectLst/>
            </c:spPr>
          </c:marker>
          <c:xVal>
            <c:numRef>
              <c:f>'TOM needle elongation'!$A$2:$A$10</c:f>
              <c:numCache>
                <c:formatCode>m/d/yyyy</c:formatCode>
                <c:ptCount val="9"/>
                <c:pt idx="0">
                  <c:v>41804</c:v>
                </c:pt>
                <c:pt idx="1">
                  <c:v>41810</c:v>
                </c:pt>
                <c:pt idx="2">
                  <c:v>41817</c:v>
                </c:pt>
                <c:pt idx="3">
                  <c:v>41820</c:v>
                </c:pt>
                <c:pt idx="4">
                  <c:v>41827</c:v>
                </c:pt>
                <c:pt idx="5">
                  <c:v>41837</c:v>
                </c:pt>
                <c:pt idx="6">
                  <c:v>41845</c:v>
                </c:pt>
                <c:pt idx="7">
                  <c:v>41862</c:v>
                </c:pt>
                <c:pt idx="8">
                  <c:v>41876</c:v>
                </c:pt>
              </c:numCache>
            </c:numRef>
          </c:xVal>
          <c:yVal>
            <c:numRef>
              <c:f>'TOM needle elongation'!$L$2:$L$10</c:f>
              <c:numCache>
                <c:formatCode>0.00</c:formatCode>
                <c:ptCount val="9"/>
                <c:pt idx="0">
                  <c:v>19.793333333333329</c:v>
                </c:pt>
                <c:pt idx="1">
                  <c:v>26.54</c:v>
                </c:pt>
                <c:pt idx="2">
                  <c:v>31.106666666666669</c:v>
                </c:pt>
                <c:pt idx="3">
                  <c:v>32.826666666666647</c:v>
                </c:pt>
                <c:pt idx="4">
                  <c:v>37.763333333333343</c:v>
                </c:pt>
                <c:pt idx="5">
                  <c:v>43.91</c:v>
                </c:pt>
                <c:pt idx="6">
                  <c:v>43.933333333333337</c:v>
                </c:pt>
                <c:pt idx="7">
                  <c:v>44.663333333333341</c:v>
                </c:pt>
                <c:pt idx="8">
                  <c:v>45.356666666666626</c:v>
                </c:pt>
              </c:numCache>
            </c:numRef>
          </c:yVal>
          <c:smooth val="0"/>
        </c:ser>
        <c:ser>
          <c:idx val="1"/>
          <c:order val="1"/>
          <c:tx>
            <c:v>Pine 2</c:v>
          </c:tx>
          <c:spPr>
            <a:ln w="28575" cap="rnd">
              <a:noFill/>
              <a:round/>
            </a:ln>
            <a:effectLst/>
          </c:spPr>
          <c:marker>
            <c:symbol val="circle"/>
            <c:size val="12"/>
            <c:spPr>
              <a:solidFill>
                <a:schemeClr val="tx1"/>
              </a:solidFill>
              <a:ln w="15875">
                <a:solidFill>
                  <a:schemeClr val="tx1"/>
                </a:solidFill>
              </a:ln>
              <a:effectLst/>
            </c:spPr>
          </c:marker>
          <c:xVal>
            <c:numRef>
              <c:f>'TOM needle elongation'!$A$2:$A$10</c:f>
              <c:numCache>
                <c:formatCode>m/d/yyyy</c:formatCode>
                <c:ptCount val="9"/>
                <c:pt idx="0">
                  <c:v>41804</c:v>
                </c:pt>
                <c:pt idx="1">
                  <c:v>41810</c:v>
                </c:pt>
                <c:pt idx="2">
                  <c:v>41817</c:v>
                </c:pt>
                <c:pt idx="3">
                  <c:v>41820</c:v>
                </c:pt>
                <c:pt idx="4">
                  <c:v>41827</c:v>
                </c:pt>
                <c:pt idx="5">
                  <c:v>41837</c:v>
                </c:pt>
                <c:pt idx="6">
                  <c:v>41845</c:v>
                </c:pt>
                <c:pt idx="7">
                  <c:v>41862</c:v>
                </c:pt>
                <c:pt idx="8">
                  <c:v>41876</c:v>
                </c:pt>
              </c:numCache>
            </c:numRef>
          </c:xVal>
          <c:yVal>
            <c:numRef>
              <c:f>'TOM needle elongation'!$M$2:$M$10</c:f>
              <c:numCache>
                <c:formatCode>0.00</c:formatCode>
                <c:ptCount val="9"/>
                <c:pt idx="0">
                  <c:v>24.344999999999999</c:v>
                </c:pt>
                <c:pt idx="1">
                  <c:v>36.655000000000001</c:v>
                </c:pt>
                <c:pt idx="2">
                  <c:v>42.54</c:v>
                </c:pt>
                <c:pt idx="3">
                  <c:v>46.52</c:v>
                </c:pt>
                <c:pt idx="4">
                  <c:v>55.06</c:v>
                </c:pt>
                <c:pt idx="5">
                  <c:v>66.64500000000001</c:v>
                </c:pt>
                <c:pt idx="6">
                  <c:v>73.150000000000006</c:v>
                </c:pt>
                <c:pt idx="7">
                  <c:v>77.460000000000022</c:v>
                </c:pt>
                <c:pt idx="8">
                  <c:v>77.805000000000007</c:v>
                </c:pt>
              </c:numCache>
            </c:numRef>
          </c:yVal>
          <c:smooth val="0"/>
        </c:ser>
        <c:ser>
          <c:idx val="2"/>
          <c:order val="2"/>
          <c:tx>
            <c:v>Pine 3</c:v>
          </c:tx>
          <c:spPr>
            <a:ln w="28575" cap="rnd">
              <a:noFill/>
              <a:round/>
            </a:ln>
            <a:effectLst/>
          </c:spPr>
          <c:marker>
            <c:symbol val="circle"/>
            <c:size val="12"/>
            <c:spPr>
              <a:solidFill>
                <a:schemeClr val="bg2">
                  <a:lumMod val="90000"/>
                </a:schemeClr>
              </a:solidFill>
              <a:ln w="15875">
                <a:solidFill>
                  <a:schemeClr val="tx1"/>
                </a:solidFill>
              </a:ln>
              <a:effectLst/>
            </c:spPr>
          </c:marker>
          <c:xVal>
            <c:numRef>
              <c:f>'TOM needle elongation'!$A$2:$A$10</c:f>
              <c:numCache>
                <c:formatCode>m/d/yyyy</c:formatCode>
                <c:ptCount val="9"/>
                <c:pt idx="0">
                  <c:v>41804</c:v>
                </c:pt>
                <c:pt idx="1">
                  <c:v>41810</c:v>
                </c:pt>
                <c:pt idx="2">
                  <c:v>41817</c:v>
                </c:pt>
                <c:pt idx="3">
                  <c:v>41820</c:v>
                </c:pt>
                <c:pt idx="4">
                  <c:v>41827</c:v>
                </c:pt>
                <c:pt idx="5">
                  <c:v>41837</c:v>
                </c:pt>
                <c:pt idx="6">
                  <c:v>41845</c:v>
                </c:pt>
                <c:pt idx="7">
                  <c:v>41862</c:v>
                </c:pt>
                <c:pt idx="8">
                  <c:v>41876</c:v>
                </c:pt>
              </c:numCache>
            </c:numRef>
          </c:xVal>
          <c:yVal>
            <c:numRef>
              <c:f>'TOM needle elongation'!$N$2:$N$10</c:f>
              <c:numCache>
                <c:formatCode>0.00</c:formatCode>
                <c:ptCount val="9"/>
                <c:pt idx="0">
                  <c:v>25.436666666666671</c:v>
                </c:pt>
                <c:pt idx="1">
                  <c:v>31.723333333333319</c:v>
                </c:pt>
                <c:pt idx="2">
                  <c:v>38.01</c:v>
                </c:pt>
                <c:pt idx="3">
                  <c:v>40.876666666666637</c:v>
                </c:pt>
                <c:pt idx="4">
                  <c:v>47.95333333333334</c:v>
                </c:pt>
                <c:pt idx="5">
                  <c:v>54.873333333333328</c:v>
                </c:pt>
                <c:pt idx="6">
                  <c:v>57.283333333333339</c:v>
                </c:pt>
                <c:pt idx="7">
                  <c:v>56.16666666666665</c:v>
                </c:pt>
                <c:pt idx="8">
                  <c:v>56.57666666666664</c:v>
                </c:pt>
              </c:numCache>
            </c:numRef>
          </c:yVal>
          <c:smooth val="0"/>
        </c:ser>
        <c:dLbls>
          <c:showLegendKey val="0"/>
          <c:showVal val="0"/>
          <c:showCatName val="0"/>
          <c:showSerName val="0"/>
          <c:showPercent val="0"/>
          <c:showBubbleSize val="0"/>
        </c:dLbls>
        <c:axId val="203452016"/>
        <c:axId val="203450056"/>
      </c:scatterChart>
      <c:valAx>
        <c:axId val="203452016"/>
        <c:scaling>
          <c:orientation val="minMax"/>
          <c:min val="41795"/>
        </c:scaling>
        <c:delete val="0"/>
        <c:axPos val="b"/>
        <c:numFmt formatCode="[$-409]d\-mmm;@"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Helvetica" panose="020B0604020202020204" pitchFamily="34" charset="0"/>
              </a:defRPr>
            </a:pPr>
            <a:endParaRPr lang="en-US"/>
          </a:p>
        </c:txPr>
        <c:crossAx val="203450056"/>
        <c:crosses val="autoZero"/>
        <c:crossBetween val="midCat"/>
        <c:majorUnit val="15"/>
      </c:valAx>
      <c:valAx>
        <c:axId val="203450056"/>
        <c:scaling>
          <c:orientation val="minMax"/>
          <c:max val="80"/>
        </c:scaling>
        <c:delete val="0"/>
        <c:axPos val="l"/>
        <c:title>
          <c:tx>
            <c:rich>
              <a:bodyPr rot="-5400000" spcFirstLastPara="1" vertOverflow="ellipsis" vert="horz" wrap="square" anchor="ctr" anchorCtr="1"/>
              <a:lstStyle/>
              <a:p>
                <a:pPr>
                  <a:defRPr sz="3200" b="0" i="0" u="none" strike="noStrike" kern="1200" baseline="0">
                    <a:solidFill>
                      <a:schemeClr val="tx1"/>
                    </a:solidFill>
                    <a:latin typeface="+mn-lt"/>
                    <a:ea typeface="+mn-ea"/>
                    <a:cs typeface="Helvetica" panose="020B0604020202020204" pitchFamily="34" charset="0"/>
                  </a:defRPr>
                </a:pPr>
                <a:r>
                  <a:rPr lang="en-US" sz="3200" dirty="0">
                    <a:solidFill>
                      <a:schemeClr val="tx1"/>
                    </a:solidFill>
                    <a:latin typeface="+mn-lt"/>
                    <a:cs typeface="Helvetica" panose="020B0604020202020204" pitchFamily="34" charset="0"/>
                  </a:rPr>
                  <a:t>N</a:t>
                </a:r>
                <a:r>
                  <a:rPr lang="en-US" sz="3200" dirty="0" smtClean="0">
                    <a:solidFill>
                      <a:schemeClr val="tx1"/>
                    </a:solidFill>
                    <a:latin typeface="+mn-lt"/>
                    <a:cs typeface="Helvetica" panose="020B0604020202020204" pitchFamily="34" charset="0"/>
                  </a:rPr>
                  <a:t>eedle</a:t>
                </a:r>
                <a:r>
                  <a:rPr lang="en-US" sz="3200" baseline="0" dirty="0" smtClean="0">
                    <a:solidFill>
                      <a:schemeClr val="tx1"/>
                    </a:solidFill>
                    <a:latin typeface="+mn-lt"/>
                    <a:cs typeface="Helvetica" panose="020B0604020202020204" pitchFamily="34" charset="0"/>
                  </a:rPr>
                  <a:t> </a:t>
                </a:r>
                <a:r>
                  <a:rPr lang="en-US" sz="3200" baseline="0" dirty="0">
                    <a:solidFill>
                      <a:schemeClr val="tx1"/>
                    </a:solidFill>
                    <a:latin typeface="+mn-lt"/>
                    <a:cs typeface="Helvetica" panose="020B0604020202020204" pitchFamily="34" charset="0"/>
                  </a:rPr>
                  <a:t>L</a:t>
                </a:r>
                <a:r>
                  <a:rPr lang="en-US" sz="3200" baseline="0" dirty="0" smtClean="0">
                    <a:solidFill>
                      <a:schemeClr val="tx1"/>
                    </a:solidFill>
                    <a:latin typeface="+mn-lt"/>
                    <a:cs typeface="Helvetica" panose="020B0604020202020204" pitchFamily="34" charset="0"/>
                  </a:rPr>
                  <a:t>ength </a:t>
                </a:r>
                <a:r>
                  <a:rPr lang="en-US" sz="3200" baseline="0" dirty="0">
                    <a:solidFill>
                      <a:schemeClr val="tx1"/>
                    </a:solidFill>
                    <a:latin typeface="+mn-lt"/>
                    <a:cs typeface="Helvetica" panose="020B0604020202020204" pitchFamily="34" charset="0"/>
                  </a:rPr>
                  <a:t>(mm)</a:t>
                </a:r>
                <a:endParaRPr lang="en-US" sz="3200" dirty="0">
                  <a:solidFill>
                    <a:schemeClr val="tx1"/>
                  </a:solidFill>
                  <a:latin typeface="+mn-lt"/>
                  <a:cs typeface="Helvetica" panose="020B0604020202020204" pitchFamily="34" charset="0"/>
                </a:endParaRPr>
              </a:p>
            </c:rich>
          </c:tx>
          <c:layout>
            <c:manualLayout>
              <c:xMode val="edge"/>
              <c:yMode val="edge"/>
              <c:x val="2.0805102922577458E-2"/>
              <c:y val="0.22410962339489265"/>
            </c:manualLayout>
          </c:layout>
          <c:overlay val="0"/>
          <c:spPr>
            <a:noFill/>
            <a:ln>
              <a:noFill/>
            </a:ln>
            <a:effectLst/>
          </c:spPr>
        </c:title>
        <c:numFmt formatCode="0" sourceLinked="0"/>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203452016"/>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[2014 WPND litterfall_master.xlsx]4month pivot!PivotTable1</c:name>
    <c:fmtId val="-1"/>
  </c:pivotSource>
  <c:chart>
    <c:autoTitleDeleted val="0"/>
    <c:pivotFmts>
      <c:pivotFmt>
        <c:idx val="0"/>
        <c:spPr>
          <a:solidFill>
            <a:schemeClr val="tx2">
              <a:lumMod val="40000"/>
              <a:lumOff val="60000"/>
            </a:schemeClr>
          </a:solidFill>
        </c:spPr>
        <c:marker>
          <c:symbol val="none"/>
        </c:marker>
      </c:pivotFmt>
      <c:pivotFmt>
        <c:idx val="1"/>
        <c:spPr>
          <a:solidFill>
            <a:schemeClr val="accent1">
              <a:lumMod val="75000"/>
            </a:schemeClr>
          </a:solidFill>
        </c:spPr>
        <c:marker>
          <c:symbol val="none"/>
        </c:marker>
      </c:pivotFmt>
      <c:pivotFmt>
        <c:idx val="2"/>
        <c:spPr>
          <a:solidFill>
            <a:schemeClr val="accent1">
              <a:lumMod val="50000"/>
            </a:schemeClr>
          </a:solidFill>
        </c:spPr>
        <c:marker>
          <c:symbol val="none"/>
        </c:marker>
      </c:pivotFmt>
      <c:pivotFmt>
        <c:idx val="3"/>
        <c:spPr>
          <a:solidFill>
            <a:schemeClr val="tx2">
              <a:lumMod val="50000"/>
            </a:schemeClr>
          </a:solidFill>
        </c:spPr>
        <c:marker>
          <c:symbol val="none"/>
        </c:marker>
      </c:pivotFmt>
      <c:pivotFmt>
        <c:idx val="4"/>
        <c:spPr>
          <a:solidFill>
            <a:schemeClr val="tx2">
              <a:lumMod val="40000"/>
              <a:lumOff val="60000"/>
            </a:schemeClr>
          </a:solidFill>
        </c:spPr>
        <c:marker>
          <c:symbol val="none"/>
        </c:marker>
      </c:pivotFmt>
      <c:pivotFmt>
        <c:idx val="5"/>
        <c:spPr>
          <a:solidFill>
            <a:schemeClr val="accent1">
              <a:lumMod val="75000"/>
            </a:schemeClr>
          </a:solidFill>
        </c:spPr>
        <c:marker>
          <c:symbol val="none"/>
        </c:marker>
      </c:pivotFmt>
      <c:pivotFmt>
        <c:idx val="6"/>
        <c:spPr>
          <a:solidFill>
            <a:schemeClr val="accent1">
              <a:lumMod val="50000"/>
            </a:schemeClr>
          </a:solidFill>
        </c:spPr>
        <c:marker>
          <c:symbol val="none"/>
        </c:marker>
      </c:pivotFmt>
      <c:pivotFmt>
        <c:idx val="7"/>
        <c:spPr>
          <a:solidFill>
            <a:schemeClr val="tx2">
              <a:lumMod val="50000"/>
            </a:schemeClr>
          </a:solidFill>
        </c:spPr>
        <c:marker>
          <c:symbol val="none"/>
        </c:marker>
      </c:pivotFmt>
      <c:pivotFmt>
        <c:idx val="8"/>
        <c:spPr>
          <a:solidFill>
            <a:schemeClr val="tx2">
              <a:lumMod val="40000"/>
              <a:lumOff val="60000"/>
            </a:schemeClr>
          </a:solidFill>
        </c:spPr>
        <c:marker>
          <c:symbol val="none"/>
        </c:marker>
      </c:pivotFmt>
      <c:pivotFmt>
        <c:idx val="9"/>
        <c:spPr>
          <a:solidFill>
            <a:schemeClr val="accent1">
              <a:lumMod val="75000"/>
            </a:schemeClr>
          </a:solidFill>
        </c:spPr>
        <c:marker>
          <c:symbol val="none"/>
        </c:marker>
      </c:pivotFmt>
      <c:pivotFmt>
        <c:idx val="10"/>
        <c:spPr>
          <a:solidFill>
            <a:schemeClr val="accent1">
              <a:lumMod val="50000"/>
            </a:schemeClr>
          </a:solidFill>
        </c:spPr>
        <c:marker>
          <c:symbol val="none"/>
        </c:marker>
      </c:pivotFmt>
      <c:pivotFmt>
        <c:idx val="11"/>
        <c:spPr>
          <a:solidFill>
            <a:schemeClr val="tx2">
              <a:lumMod val="50000"/>
            </a:schemeClr>
          </a:solidFill>
        </c:spPr>
        <c:marker>
          <c:symbol val="none"/>
        </c:marker>
      </c:pivotFmt>
    </c:pivotFmts>
    <c:plotArea>
      <c:layout>
        <c:manualLayout>
          <c:layoutTarget val="inner"/>
          <c:xMode val="edge"/>
          <c:yMode val="edge"/>
          <c:x val="0.13437241071243775"/>
          <c:y val="3.3728767518390199E-2"/>
          <c:w val="0.78932284612403958"/>
          <c:h val="0.87397239819911199"/>
        </c:manualLayout>
      </c:layout>
      <c:barChart>
        <c:barDir val="col"/>
        <c:grouping val="clustered"/>
        <c:varyColors val="0"/>
        <c:ser>
          <c:idx val="0"/>
          <c:order val="0"/>
          <c:tx>
            <c:strRef>
              <c:f>'4month pivot'!$B$3:$B$4</c:f>
              <c:strCache>
                <c:ptCount val="1"/>
                <c:pt idx="0">
                  <c:v>May</c:v>
                </c:pt>
              </c:strCache>
            </c:strRef>
          </c:tx>
          <c:spPr>
            <a:solidFill>
              <a:schemeClr val="tx2">
                <a:lumMod val="40000"/>
                <a:lumOff val="60000"/>
              </a:schemeClr>
            </a:solidFill>
          </c:spPr>
          <c:invertIfNegative val="0"/>
          <c:errBars>
            <c:errBarType val="both"/>
            <c:errValType val="stdErr"/>
            <c:noEndCap val="0"/>
          </c:errBars>
          <c:cat>
            <c:strRef>
              <c:f>'4month pivot'!$A$5:$A$9</c:f>
              <c:strCache>
                <c:ptCount val="4"/>
                <c:pt idx="0">
                  <c:v>BTH</c:v>
                </c:pt>
                <c:pt idx="1">
                  <c:v>FOX</c:v>
                </c:pt>
                <c:pt idx="2">
                  <c:v>MEF</c:v>
                </c:pt>
                <c:pt idx="3">
                  <c:v>TOM</c:v>
                </c:pt>
              </c:strCache>
            </c:strRef>
          </c:cat>
          <c:val>
            <c:numRef>
              <c:f>'4month pivot'!$B$5:$B$9</c:f>
              <c:numCache>
                <c:formatCode>General</c:formatCode>
                <c:ptCount val="4"/>
                <c:pt idx="0">
                  <c:v>4.7704765364856598E-3</c:v>
                </c:pt>
                <c:pt idx="1">
                  <c:v>5.6650322187275703E-3</c:v>
                </c:pt>
                <c:pt idx="2">
                  <c:v>1.9191527191986399E-2</c:v>
                </c:pt>
                <c:pt idx="3">
                  <c:v>4.1299302341127504E-3</c:v>
                </c:pt>
              </c:numCache>
            </c:numRef>
          </c:val>
        </c:ser>
        <c:ser>
          <c:idx val="1"/>
          <c:order val="1"/>
          <c:tx>
            <c:strRef>
              <c:f>'4month pivot'!$C$3:$C$4</c:f>
              <c:strCache>
                <c:ptCount val="1"/>
                <c:pt idx="0">
                  <c:v>June</c:v>
                </c:pt>
              </c:strCache>
            </c:strRef>
          </c:tx>
          <c:spPr>
            <a:solidFill>
              <a:schemeClr val="accent1">
                <a:lumMod val="75000"/>
              </a:schemeClr>
            </a:solidFill>
          </c:spPr>
          <c:invertIfNegative val="0"/>
          <c:errBars>
            <c:errBarType val="both"/>
            <c:errValType val="stdErr"/>
            <c:noEndCap val="0"/>
          </c:errBars>
          <c:cat>
            <c:strRef>
              <c:f>'4month pivot'!$A$5:$A$9</c:f>
              <c:strCache>
                <c:ptCount val="4"/>
                <c:pt idx="0">
                  <c:v>BTH</c:v>
                </c:pt>
                <c:pt idx="1">
                  <c:v>FOX</c:v>
                </c:pt>
                <c:pt idx="2">
                  <c:v>MEF</c:v>
                </c:pt>
                <c:pt idx="3">
                  <c:v>TOM</c:v>
                </c:pt>
              </c:strCache>
            </c:strRef>
          </c:cat>
          <c:val>
            <c:numRef>
              <c:f>'4month pivot'!$C$5:$C$9</c:f>
              <c:numCache>
                <c:formatCode>General</c:formatCode>
                <c:ptCount val="4"/>
                <c:pt idx="0">
                  <c:v>0.12640962618773999</c:v>
                </c:pt>
                <c:pt idx="1">
                  <c:v>5.7479269833236202E-2</c:v>
                </c:pt>
                <c:pt idx="2">
                  <c:v>0.150843626998556</c:v>
                </c:pt>
                <c:pt idx="3">
                  <c:v>4.22669602855004E-2</c:v>
                </c:pt>
              </c:numCache>
            </c:numRef>
          </c:val>
        </c:ser>
        <c:ser>
          <c:idx val="2"/>
          <c:order val="2"/>
          <c:tx>
            <c:strRef>
              <c:f>'4month pivot'!$D$3:$D$4</c:f>
              <c:strCache>
                <c:ptCount val="1"/>
                <c:pt idx="0">
                  <c:v>July</c:v>
                </c:pt>
              </c:strCache>
            </c:strRef>
          </c:tx>
          <c:spPr>
            <a:solidFill>
              <a:schemeClr val="accent1">
                <a:lumMod val="50000"/>
              </a:schemeClr>
            </a:solidFill>
          </c:spPr>
          <c:invertIfNegative val="0"/>
          <c:errBars>
            <c:errBarType val="both"/>
            <c:errValType val="stdErr"/>
            <c:noEndCap val="0"/>
          </c:errBars>
          <c:cat>
            <c:strRef>
              <c:f>'4month pivot'!$A$5:$A$9</c:f>
              <c:strCache>
                <c:ptCount val="4"/>
                <c:pt idx="0">
                  <c:v>BTH</c:v>
                </c:pt>
                <c:pt idx="1">
                  <c:v>FOX</c:v>
                </c:pt>
                <c:pt idx="2">
                  <c:v>MEF</c:v>
                </c:pt>
                <c:pt idx="3">
                  <c:v>TOM</c:v>
                </c:pt>
              </c:strCache>
            </c:strRef>
          </c:cat>
          <c:val>
            <c:numRef>
              <c:f>'4month pivot'!$D$5:$D$9</c:f>
              <c:numCache>
                <c:formatCode>General</c:formatCode>
                <c:ptCount val="4"/>
                <c:pt idx="0">
                  <c:v>7.4998326893709902E-2</c:v>
                </c:pt>
                <c:pt idx="1">
                  <c:v>2.3866942593182401E-2</c:v>
                </c:pt>
                <c:pt idx="2">
                  <c:v>7.8093556689014895E-2</c:v>
                </c:pt>
                <c:pt idx="3">
                  <c:v>2.2757524238385101E-2</c:v>
                </c:pt>
              </c:numCache>
            </c:numRef>
          </c:val>
        </c:ser>
        <c:ser>
          <c:idx val="3"/>
          <c:order val="3"/>
          <c:tx>
            <c:strRef>
              <c:f>'4month pivot'!$E$3:$E$4</c:f>
              <c:strCache>
                <c:ptCount val="1"/>
                <c:pt idx="0">
                  <c:v>August</c:v>
                </c:pt>
              </c:strCache>
            </c:strRef>
          </c:tx>
          <c:spPr>
            <a:solidFill>
              <a:schemeClr val="tx2">
                <a:lumMod val="50000"/>
              </a:schemeClr>
            </a:solidFill>
          </c:spPr>
          <c:invertIfNegative val="0"/>
          <c:errBars>
            <c:errBarType val="both"/>
            <c:errValType val="stdErr"/>
            <c:noEndCap val="0"/>
          </c:errBars>
          <c:cat>
            <c:strRef>
              <c:f>'4month pivot'!$A$5:$A$9</c:f>
              <c:strCache>
                <c:ptCount val="4"/>
                <c:pt idx="0">
                  <c:v>BTH</c:v>
                </c:pt>
                <c:pt idx="1">
                  <c:v>FOX</c:v>
                </c:pt>
                <c:pt idx="2">
                  <c:v>MEF</c:v>
                </c:pt>
                <c:pt idx="3">
                  <c:v>TOM</c:v>
                </c:pt>
              </c:strCache>
            </c:strRef>
          </c:cat>
          <c:val>
            <c:numRef>
              <c:f>'4month pivot'!$E$5:$E$9</c:f>
              <c:numCache>
                <c:formatCode>General</c:formatCode>
                <c:ptCount val="4"/>
                <c:pt idx="0">
                  <c:v>1.08910113691616E-2</c:v>
                </c:pt>
                <c:pt idx="1">
                  <c:v>8.4631662062613598E-3</c:v>
                </c:pt>
                <c:pt idx="2">
                  <c:v>3.7993063918629402E-2</c:v>
                </c:pt>
                <c:pt idx="3">
                  <c:v>7.5787932679408504E-3</c:v>
                </c:pt>
              </c:numCache>
            </c:numRef>
          </c:val>
        </c:ser>
        <c:dLbls>
          <c:showLegendKey val="0"/>
          <c:showVal val="0"/>
          <c:showCatName val="0"/>
          <c:showSerName val="0"/>
          <c:showPercent val="0"/>
          <c:showBubbleSize val="0"/>
        </c:dLbls>
        <c:gapWidth val="150"/>
        <c:axId val="203453192"/>
        <c:axId val="203449664"/>
      </c:barChart>
      <c:catAx>
        <c:axId val="203453192"/>
        <c:scaling>
          <c:orientation val="minMax"/>
        </c:scaling>
        <c:delete val="1"/>
        <c:axPos val="b"/>
        <c:numFmt formatCode="General" sourceLinked="0"/>
        <c:majorTickMark val="out"/>
        <c:minorTickMark val="none"/>
        <c:tickLblPos val="nextTo"/>
        <c:crossAx val="203449664"/>
        <c:crosses val="autoZero"/>
        <c:auto val="1"/>
        <c:lblAlgn val="ctr"/>
        <c:lblOffset val="100"/>
        <c:noMultiLvlLbl val="0"/>
      </c:catAx>
      <c:valAx>
        <c:axId val="203449664"/>
        <c:scaling>
          <c:orientation val="minMax"/>
        </c:scaling>
        <c:delete val="0"/>
        <c:axPos val="l"/>
        <c:majorGridlines>
          <c:spPr>
            <a:ln>
              <a:solidFill>
                <a:schemeClr val="tx1">
                  <a:alpha val="10000"/>
                </a:schemeClr>
              </a:solidFill>
            </a:ln>
            <a:effectLst>
              <a:outerShdw blurRad="50800" dir="5400000" algn="ctr" rotWithShape="0">
                <a:srgbClr val="000000">
                  <a:alpha val="43137"/>
                </a:srgbClr>
              </a:outerShdw>
            </a:effectLst>
          </c:spPr>
        </c:majorGridlines>
        <c:title>
          <c:tx>
            <c:rich>
              <a:bodyPr/>
              <a:lstStyle/>
              <a:p>
                <a:pPr>
                  <a:defRPr sz="3200"/>
                </a:pPr>
                <a:r>
                  <a:rPr lang="en-US" sz="3200" b="0" dirty="0" smtClean="0"/>
                  <a:t>Percent Defoliation</a:t>
                </a:r>
                <a:endParaRPr lang="en-US" sz="3200" b="0" dirty="0"/>
              </a:p>
            </c:rich>
          </c:tx>
          <c:layout>
            <c:manualLayout>
              <c:xMode val="edge"/>
              <c:yMode val="edge"/>
              <c:x val="1.7819188436109547E-2"/>
              <c:y val="0.25635964046296694"/>
            </c:manualLayout>
          </c:layout>
          <c:overlay val="0"/>
        </c:title>
        <c:numFmt formatCode="0%" sourceLinked="0"/>
        <c:majorTickMark val="out"/>
        <c:minorTickMark val="none"/>
        <c:tickLblPos val="nextTo"/>
        <c:txPr>
          <a:bodyPr/>
          <a:lstStyle/>
          <a:p>
            <a:pPr>
              <a:defRPr sz="2800">
                <a:latin typeface="+mn-lt"/>
                <a:cs typeface="Helvetica" panose="020B0604020202020204" pitchFamily="34" charset="0"/>
              </a:defRPr>
            </a:pPr>
            <a:endParaRPr lang="en-US"/>
          </a:p>
        </c:txPr>
        <c:crossAx val="203453192"/>
        <c:crosses val="autoZero"/>
        <c:crossBetween val="between"/>
        <c:majorUnit val="0.05"/>
      </c:valAx>
    </c:plotArea>
    <c:legend>
      <c:legendPos val="r"/>
      <c:layout>
        <c:manualLayout>
          <c:xMode val="edge"/>
          <c:yMode val="edge"/>
          <c:x val="0.77259606268701897"/>
          <c:y val="6.7094206763313805E-2"/>
          <c:w val="0.16716981466045799"/>
          <c:h val="0.37635960610118002"/>
        </c:manualLayout>
      </c:layout>
      <c:overlay val="0"/>
      <c:txPr>
        <a:bodyPr/>
        <a:lstStyle/>
        <a:p>
          <a:pPr>
            <a:defRPr sz="3200">
              <a:latin typeface="+mn-lt"/>
              <a:cs typeface="Helvetica" panose="020B0604020202020204" pitchFamily="34" charset="0"/>
            </a:defRPr>
          </a:pPr>
          <a:endParaRPr lang="en-US"/>
        </a:p>
      </c:txPr>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99235251715901"/>
          <c:y val="7.31845511656396E-2"/>
          <c:w val="0.79886419994597302"/>
          <c:h val="0.81707556005888105"/>
        </c:manualLayout>
      </c:layout>
      <c:scatterChart>
        <c:scatterStyle val="lineMarker"/>
        <c:varyColors val="0"/>
        <c:ser>
          <c:idx val="0"/>
          <c:order val="0"/>
          <c:tx>
            <c:v>Low WPND Severity</c:v>
          </c:tx>
          <c:spPr>
            <a:ln w="38100">
              <a:solidFill>
                <a:srgbClr val="0070C0"/>
              </a:solidFill>
            </a:ln>
          </c:spPr>
          <c:marker>
            <c:symbol val="circle"/>
            <c:size val="6"/>
            <c:spPr>
              <a:solidFill>
                <a:schemeClr val="bg1"/>
              </a:solidFill>
              <a:ln w="38100">
                <a:solidFill>
                  <a:srgbClr val="0070C0"/>
                </a:solidFill>
              </a:ln>
            </c:spPr>
          </c:marker>
          <c:xVal>
            <c:numRef>
              <c:f>'HS-LS compare'!$A$2:$A$96</c:f>
              <c:numCache>
                <c:formatCode>General</c:formatCode>
                <c:ptCount val="95"/>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pt idx="51">
                  <c:v>1970</c:v>
                </c:pt>
                <c:pt idx="52">
                  <c:v>1971</c:v>
                </c:pt>
                <c:pt idx="53">
                  <c:v>1972</c:v>
                </c:pt>
                <c:pt idx="54">
                  <c:v>1973</c:v>
                </c:pt>
                <c:pt idx="55">
                  <c:v>1974</c:v>
                </c:pt>
                <c:pt idx="56">
                  <c:v>1975</c:v>
                </c:pt>
                <c:pt idx="57">
                  <c:v>1976</c:v>
                </c:pt>
                <c:pt idx="58">
                  <c:v>1977</c:v>
                </c:pt>
                <c:pt idx="59">
                  <c:v>1978</c:v>
                </c:pt>
                <c:pt idx="60">
                  <c:v>1979</c:v>
                </c:pt>
                <c:pt idx="61">
                  <c:v>1980</c:v>
                </c:pt>
                <c:pt idx="62">
                  <c:v>1981</c:v>
                </c:pt>
                <c:pt idx="63">
                  <c:v>1982</c:v>
                </c:pt>
                <c:pt idx="64">
                  <c:v>1983</c:v>
                </c:pt>
                <c:pt idx="65">
                  <c:v>1984</c:v>
                </c:pt>
                <c:pt idx="66">
                  <c:v>1985</c:v>
                </c:pt>
                <c:pt idx="67">
                  <c:v>1986</c:v>
                </c:pt>
                <c:pt idx="68">
                  <c:v>1987</c:v>
                </c:pt>
                <c:pt idx="69">
                  <c:v>1988</c:v>
                </c:pt>
                <c:pt idx="70">
                  <c:v>1989</c:v>
                </c:pt>
                <c:pt idx="71">
                  <c:v>1990</c:v>
                </c:pt>
                <c:pt idx="72">
                  <c:v>1991</c:v>
                </c:pt>
                <c:pt idx="73">
                  <c:v>1992</c:v>
                </c:pt>
                <c:pt idx="74">
                  <c:v>1993</c:v>
                </c:pt>
                <c:pt idx="75">
                  <c:v>1994</c:v>
                </c:pt>
                <c:pt idx="76">
                  <c:v>1995</c:v>
                </c:pt>
                <c:pt idx="77">
                  <c:v>1996</c:v>
                </c:pt>
                <c:pt idx="78">
                  <c:v>1997</c:v>
                </c:pt>
                <c:pt idx="79">
                  <c:v>1998</c:v>
                </c:pt>
                <c:pt idx="80">
                  <c:v>1999</c:v>
                </c:pt>
                <c:pt idx="81">
                  <c:v>2000</c:v>
                </c:pt>
                <c:pt idx="82">
                  <c:v>2001</c:v>
                </c:pt>
                <c:pt idx="83">
                  <c:v>2002</c:v>
                </c:pt>
                <c:pt idx="84">
                  <c:v>2003</c:v>
                </c:pt>
                <c:pt idx="85">
                  <c:v>2004</c:v>
                </c:pt>
                <c:pt idx="86">
                  <c:v>2005</c:v>
                </c:pt>
                <c:pt idx="87">
                  <c:v>2006</c:v>
                </c:pt>
                <c:pt idx="88">
                  <c:v>2007</c:v>
                </c:pt>
                <c:pt idx="89">
                  <c:v>2008</c:v>
                </c:pt>
                <c:pt idx="90">
                  <c:v>2009</c:v>
                </c:pt>
                <c:pt idx="91">
                  <c:v>2010</c:v>
                </c:pt>
                <c:pt idx="92">
                  <c:v>2011</c:v>
                </c:pt>
                <c:pt idx="93">
                  <c:v>2012</c:v>
                </c:pt>
                <c:pt idx="94">
                  <c:v>2013</c:v>
                </c:pt>
              </c:numCache>
            </c:numRef>
          </c:xVal>
          <c:yVal>
            <c:numRef>
              <c:f>'HS-LS compare'!$B$2:$B$96</c:f>
              <c:numCache>
                <c:formatCode>General</c:formatCode>
                <c:ptCount val="95"/>
                <c:pt idx="12" formatCode="0.000">
                  <c:v>1567.1112368069189</c:v>
                </c:pt>
                <c:pt idx="13" formatCode="0.000">
                  <c:v>1328.492930472642</c:v>
                </c:pt>
                <c:pt idx="14" formatCode="0.000">
                  <c:v>1140.89608235677</c:v>
                </c:pt>
                <c:pt idx="15" formatCode="0.000">
                  <c:v>1328.3404350921239</c:v>
                </c:pt>
                <c:pt idx="16" formatCode="0.000">
                  <c:v>1515.1620919531949</c:v>
                </c:pt>
                <c:pt idx="17" formatCode="0.000">
                  <c:v>1374.335753000488</c:v>
                </c:pt>
                <c:pt idx="18" formatCode="0.000">
                  <c:v>1569.604905945039</c:v>
                </c:pt>
                <c:pt idx="19" formatCode="0.000">
                  <c:v>1627.1074716203659</c:v>
                </c:pt>
                <c:pt idx="20" formatCode="0.000">
                  <c:v>1198.638220182369</c:v>
                </c:pt>
                <c:pt idx="21" formatCode="0.000">
                  <c:v>1724.414646769138</c:v>
                </c:pt>
                <c:pt idx="22" formatCode="0.000">
                  <c:v>1912.011593627798</c:v>
                </c:pt>
                <c:pt idx="23" formatCode="0.000">
                  <c:v>2441.96052849646</c:v>
                </c:pt>
                <c:pt idx="24" formatCode="0.000">
                  <c:v>2189.9942076954749</c:v>
                </c:pt>
                <c:pt idx="25" formatCode="0.000">
                  <c:v>2481.7474007037199</c:v>
                </c:pt>
                <c:pt idx="26" formatCode="0.000">
                  <c:v>3617.4115482707111</c:v>
                </c:pt>
                <c:pt idx="27" formatCode="0.000">
                  <c:v>3415.2006712467428</c:v>
                </c:pt>
                <c:pt idx="28" formatCode="0.000">
                  <c:v>3235.9733966153499</c:v>
                </c:pt>
                <c:pt idx="29" formatCode="0.000">
                  <c:v>2468.6807074164722</c:v>
                </c:pt>
                <c:pt idx="30" formatCode="0.000">
                  <c:v>2278.6732700220759</c:v>
                </c:pt>
                <c:pt idx="31" formatCode="0.000">
                  <c:v>2562.3562145053279</c:v>
                </c:pt>
                <c:pt idx="32" formatCode="0.000">
                  <c:v>2572.7060329519668</c:v>
                </c:pt>
                <c:pt idx="33" formatCode="0.000">
                  <c:v>2542.0269640221391</c:v>
                </c:pt>
                <c:pt idx="34" formatCode="0.000">
                  <c:v>2348.44789433911</c:v>
                </c:pt>
                <c:pt idx="35" formatCode="0.000">
                  <c:v>2316.458870232841</c:v>
                </c:pt>
                <c:pt idx="36" formatCode="0.000">
                  <c:v>2974.0315091796629</c:v>
                </c:pt>
                <c:pt idx="37" formatCode="0.000">
                  <c:v>2631.4423067421262</c:v>
                </c:pt>
                <c:pt idx="38" formatCode="0.000">
                  <c:v>2581.7930840964018</c:v>
                </c:pt>
                <c:pt idx="39" formatCode="0.000">
                  <c:v>3379.8140103116821</c:v>
                </c:pt>
                <c:pt idx="40" formatCode="0.000">
                  <c:v>3102.7801356703931</c:v>
                </c:pt>
                <c:pt idx="41" formatCode="0.000">
                  <c:v>3521.3796793169622</c:v>
                </c:pt>
                <c:pt idx="42" formatCode="0.000">
                  <c:v>3551.7946675144472</c:v>
                </c:pt>
                <c:pt idx="43" formatCode="0.000">
                  <c:v>3300.487281102231</c:v>
                </c:pt>
                <c:pt idx="44" formatCode="0.000">
                  <c:v>2889.9050659627742</c:v>
                </c:pt>
                <c:pt idx="45" formatCode="0.000">
                  <c:v>2506.0668585059011</c:v>
                </c:pt>
                <c:pt idx="46" formatCode="0.000">
                  <c:v>1997.4446271601</c:v>
                </c:pt>
                <c:pt idx="47" formatCode="0.000">
                  <c:v>2260.5761521908098</c:v>
                </c:pt>
                <c:pt idx="48" formatCode="0.000">
                  <c:v>2249.630655620947</c:v>
                </c:pt>
                <c:pt idx="49" formatCode="0.000">
                  <c:v>2252.29295755556</c:v>
                </c:pt>
                <c:pt idx="50" formatCode="0.000">
                  <c:v>2835.8639495488592</c:v>
                </c:pt>
                <c:pt idx="51" formatCode="0.000">
                  <c:v>2489.9082988966111</c:v>
                </c:pt>
                <c:pt idx="52" formatCode="0.000">
                  <c:v>3433.9889507508442</c:v>
                </c:pt>
                <c:pt idx="53" formatCode="0.000">
                  <c:v>3351.4028176882539</c:v>
                </c:pt>
                <c:pt idx="54" formatCode="0.000">
                  <c:v>3771.0863449084482</c:v>
                </c:pt>
                <c:pt idx="55" formatCode="0.000">
                  <c:v>3745.4124406706769</c:v>
                </c:pt>
                <c:pt idx="56" formatCode="0.000">
                  <c:v>3272.9067085267761</c:v>
                </c:pt>
                <c:pt idx="57" formatCode="0.000">
                  <c:v>3461.1857831085699</c:v>
                </c:pt>
                <c:pt idx="58" formatCode="0.000">
                  <c:v>3246.2883245369198</c:v>
                </c:pt>
                <c:pt idx="59" formatCode="0.000">
                  <c:v>2795.4045875482552</c:v>
                </c:pt>
                <c:pt idx="60" formatCode="0.000">
                  <c:v>3749.112634620039</c:v>
                </c:pt>
                <c:pt idx="61" formatCode="0.000">
                  <c:v>4642.119270731574</c:v>
                </c:pt>
                <c:pt idx="62" formatCode="0.000">
                  <c:v>5677.5933802294594</c:v>
                </c:pt>
                <c:pt idx="63" formatCode="0.000">
                  <c:v>4654.5824849261344</c:v>
                </c:pt>
                <c:pt idx="64" formatCode="0.000">
                  <c:v>4087.0993070501099</c:v>
                </c:pt>
                <c:pt idx="65" formatCode="0.000">
                  <c:v>5057.1600589045784</c:v>
                </c:pt>
                <c:pt idx="66" formatCode="0.000">
                  <c:v>4972.6020078075844</c:v>
                </c:pt>
                <c:pt idx="67" formatCode="0.000">
                  <c:v>5016.664869770465</c:v>
                </c:pt>
                <c:pt idx="68" formatCode="0.000">
                  <c:v>3559.8724931255529</c:v>
                </c:pt>
                <c:pt idx="69" formatCode="0.000">
                  <c:v>4201.337591303467</c:v>
                </c:pt>
                <c:pt idx="70" formatCode="0.000">
                  <c:v>4628.9116392195301</c:v>
                </c:pt>
                <c:pt idx="71" formatCode="0.000">
                  <c:v>4569.7630911507276</c:v>
                </c:pt>
                <c:pt idx="72" formatCode="0.000">
                  <c:v>4802.7938976158921</c:v>
                </c:pt>
                <c:pt idx="73" formatCode="0.000">
                  <c:v>5278.6194752684642</c:v>
                </c:pt>
                <c:pt idx="74" formatCode="0.000">
                  <c:v>3227.6471414237149</c:v>
                </c:pt>
                <c:pt idx="75" formatCode="0.000">
                  <c:v>3967.3133102458141</c:v>
                </c:pt>
                <c:pt idx="76" formatCode="0.000">
                  <c:v>3948.7113374943242</c:v>
                </c:pt>
                <c:pt idx="77" formatCode="0.000">
                  <c:v>4189.8374730169262</c:v>
                </c:pt>
                <c:pt idx="78" formatCode="0.000">
                  <c:v>2719.9389024782149</c:v>
                </c:pt>
                <c:pt idx="79" formatCode="0.000">
                  <c:v>3416.6763849530448</c:v>
                </c:pt>
                <c:pt idx="80" formatCode="0.000">
                  <c:v>2761.2909777370719</c:v>
                </c:pt>
                <c:pt idx="81" formatCode="0.000">
                  <c:v>3548.0549386774719</c:v>
                </c:pt>
                <c:pt idx="82" formatCode="0.000">
                  <c:v>2597.4392053240981</c:v>
                </c:pt>
                <c:pt idx="83" formatCode="0.000">
                  <c:v>3372.9221355976638</c:v>
                </c:pt>
                <c:pt idx="84" formatCode="0.000">
                  <c:v>2797.0827855354742</c:v>
                </c:pt>
                <c:pt idx="85" formatCode="0.000">
                  <c:v>3057.8636868842109</c:v>
                </c:pt>
                <c:pt idx="86" formatCode="0.000">
                  <c:v>3451.280585755409</c:v>
                </c:pt>
                <c:pt idx="87" formatCode="0.000">
                  <c:v>4099.8781299024977</c:v>
                </c:pt>
                <c:pt idx="88" formatCode="0.000">
                  <c:v>4072.4727217000132</c:v>
                </c:pt>
                <c:pt idx="89" formatCode="0.000">
                  <c:v>4325.4040564724073</c:v>
                </c:pt>
                <c:pt idx="90" formatCode="0.000">
                  <c:v>3681.0176616157328</c:v>
                </c:pt>
                <c:pt idx="91" formatCode="0.000">
                  <c:v>3297.2273183750258</c:v>
                </c:pt>
                <c:pt idx="92" formatCode="0.000">
                  <c:v>3949.8557300948769</c:v>
                </c:pt>
                <c:pt idx="93" formatCode="0.000">
                  <c:v>4561.7142260246565</c:v>
                </c:pt>
                <c:pt idx="94" formatCode="0.000">
                  <c:v>4570.3133014921423</c:v>
                </c:pt>
              </c:numCache>
            </c:numRef>
          </c:yVal>
          <c:smooth val="0"/>
        </c:ser>
        <c:ser>
          <c:idx val="1"/>
          <c:order val="1"/>
          <c:tx>
            <c:v>High WPND Severity</c:v>
          </c:tx>
          <c:spPr>
            <a:ln w="38100">
              <a:solidFill>
                <a:srgbClr val="C00000"/>
              </a:solidFill>
            </a:ln>
          </c:spPr>
          <c:marker>
            <c:symbol val="circle"/>
            <c:size val="6"/>
            <c:spPr>
              <a:solidFill>
                <a:sysClr val="window" lastClr="FFFFFF"/>
              </a:solidFill>
              <a:ln w="38100">
                <a:solidFill>
                  <a:srgbClr val="C00000"/>
                </a:solidFill>
              </a:ln>
            </c:spPr>
          </c:marker>
          <c:xVal>
            <c:numRef>
              <c:f>'HS-LS compare'!$A$2:$A$96</c:f>
              <c:numCache>
                <c:formatCode>General</c:formatCode>
                <c:ptCount val="95"/>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pt idx="51">
                  <c:v>1970</c:v>
                </c:pt>
                <c:pt idx="52">
                  <c:v>1971</c:v>
                </c:pt>
                <c:pt idx="53">
                  <c:v>1972</c:v>
                </c:pt>
                <c:pt idx="54">
                  <c:v>1973</c:v>
                </c:pt>
                <c:pt idx="55">
                  <c:v>1974</c:v>
                </c:pt>
                <c:pt idx="56">
                  <c:v>1975</c:v>
                </c:pt>
                <c:pt idx="57">
                  <c:v>1976</c:v>
                </c:pt>
                <c:pt idx="58">
                  <c:v>1977</c:v>
                </c:pt>
                <c:pt idx="59">
                  <c:v>1978</c:v>
                </c:pt>
                <c:pt idx="60">
                  <c:v>1979</c:v>
                </c:pt>
                <c:pt idx="61">
                  <c:v>1980</c:v>
                </c:pt>
                <c:pt idx="62">
                  <c:v>1981</c:v>
                </c:pt>
                <c:pt idx="63">
                  <c:v>1982</c:v>
                </c:pt>
                <c:pt idx="64">
                  <c:v>1983</c:v>
                </c:pt>
                <c:pt idx="65">
                  <c:v>1984</c:v>
                </c:pt>
                <c:pt idx="66">
                  <c:v>1985</c:v>
                </c:pt>
                <c:pt idx="67">
                  <c:v>1986</c:v>
                </c:pt>
                <c:pt idx="68">
                  <c:v>1987</c:v>
                </c:pt>
                <c:pt idx="69">
                  <c:v>1988</c:v>
                </c:pt>
                <c:pt idx="70">
                  <c:v>1989</c:v>
                </c:pt>
                <c:pt idx="71">
                  <c:v>1990</c:v>
                </c:pt>
                <c:pt idx="72">
                  <c:v>1991</c:v>
                </c:pt>
                <c:pt idx="73">
                  <c:v>1992</c:v>
                </c:pt>
                <c:pt idx="74">
                  <c:v>1993</c:v>
                </c:pt>
                <c:pt idx="75">
                  <c:v>1994</c:v>
                </c:pt>
                <c:pt idx="76">
                  <c:v>1995</c:v>
                </c:pt>
                <c:pt idx="77">
                  <c:v>1996</c:v>
                </c:pt>
                <c:pt idx="78">
                  <c:v>1997</c:v>
                </c:pt>
                <c:pt idx="79">
                  <c:v>1998</c:v>
                </c:pt>
                <c:pt idx="80">
                  <c:v>1999</c:v>
                </c:pt>
                <c:pt idx="81">
                  <c:v>2000</c:v>
                </c:pt>
                <c:pt idx="82">
                  <c:v>2001</c:v>
                </c:pt>
                <c:pt idx="83">
                  <c:v>2002</c:v>
                </c:pt>
                <c:pt idx="84">
                  <c:v>2003</c:v>
                </c:pt>
                <c:pt idx="85">
                  <c:v>2004</c:v>
                </c:pt>
                <c:pt idx="86">
                  <c:v>2005</c:v>
                </c:pt>
                <c:pt idx="87">
                  <c:v>2006</c:v>
                </c:pt>
                <c:pt idx="88">
                  <c:v>2007</c:v>
                </c:pt>
                <c:pt idx="89">
                  <c:v>2008</c:v>
                </c:pt>
                <c:pt idx="90">
                  <c:v>2009</c:v>
                </c:pt>
                <c:pt idx="91">
                  <c:v>2010</c:v>
                </c:pt>
                <c:pt idx="92">
                  <c:v>2011</c:v>
                </c:pt>
                <c:pt idx="93">
                  <c:v>2012</c:v>
                </c:pt>
                <c:pt idx="94">
                  <c:v>2013</c:v>
                </c:pt>
              </c:numCache>
            </c:numRef>
          </c:xVal>
          <c:yVal>
            <c:numRef>
              <c:f>'HS-LS compare'!$D$2:$D$96</c:f>
              <c:numCache>
                <c:formatCode>0.000</c:formatCode>
                <c:ptCount val="95"/>
                <c:pt idx="1">
                  <c:v>1772.0047344647039</c:v>
                </c:pt>
                <c:pt idx="2">
                  <c:v>2628.6851803323202</c:v>
                </c:pt>
                <c:pt idx="3">
                  <c:v>2733.0399774928451</c:v>
                </c:pt>
                <c:pt idx="4">
                  <c:v>2273.4050614154262</c:v>
                </c:pt>
                <c:pt idx="5">
                  <c:v>2247.5312436803279</c:v>
                </c:pt>
                <c:pt idx="6">
                  <c:v>2696.364654647994</c:v>
                </c:pt>
                <c:pt idx="7">
                  <c:v>2652.864813263528</c:v>
                </c:pt>
                <c:pt idx="8">
                  <c:v>2375.9915902158441</c:v>
                </c:pt>
                <c:pt idx="9">
                  <c:v>2216.875626051271</c:v>
                </c:pt>
                <c:pt idx="10">
                  <c:v>2101.8853297771138</c:v>
                </c:pt>
                <c:pt idx="11">
                  <c:v>2063.2984859753069</c:v>
                </c:pt>
                <c:pt idx="12">
                  <c:v>2739.6417376965301</c:v>
                </c:pt>
                <c:pt idx="13">
                  <c:v>2657.911764284634</c:v>
                </c:pt>
                <c:pt idx="14">
                  <c:v>2445.762558559617</c:v>
                </c:pt>
                <c:pt idx="15">
                  <c:v>2458.3516391075409</c:v>
                </c:pt>
                <c:pt idx="16">
                  <c:v>2586.0759821637262</c:v>
                </c:pt>
                <c:pt idx="17">
                  <c:v>2367.141954664085</c:v>
                </c:pt>
                <c:pt idx="18">
                  <c:v>1926.9079247953221</c:v>
                </c:pt>
                <c:pt idx="19">
                  <c:v>2735.5866284423419</c:v>
                </c:pt>
                <c:pt idx="20">
                  <c:v>2779.2860568566398</c:v>
                </c:pt>
                <c:pt idx="21">
                  <c:v>3208.5271574914918</c:v>
                </c:pt>
                <c:pt idx="22">
                  <c:v>4264.9068829986036</c:v>
                </c:pt>
                <c:pt idx="23">
                  <c:v>3848.028705034882</c:v>
                </c:pt>
                <c:pt idx="24">
                  <c:v>2477.2778902315199</c:v>
                </c:pt>
                <c:pt idx="25">
                  <c:v>2844.3114843216658</c:v>
                </c:pt>
                <c:pt idx="26">
                  <c:v>2660.9605504647288</c:v>
                </c:pt>
                <c:pt idx="27">
                  <c:v>2075.1466186367911</c:v>
                </c:pt>
                <c:pt idx="28">
                  <c:v>1705.4378110766049</c:v>
                </c:pt>
                <c:pt idx="29">
                  <c:v>1626.7331152239281</c:v>
                </c:pt>
                <c:pt idx="30">
                  <c:v>1817.4755646993201</c:v>
                </c:pt>
                <c:pt idx="31">
                  <c:v>2327.0679312810198</c:v>
                </c:pt>
                <c:pt idx="32">
                  <c:v>2851.100898750929</c:v>
                </c:pt>
                <c:pt idx="33">
                  <c:v>2641.2919650811909</c:v>
                </c:pt>
                <c:pt idx="34">
                  <c:v>2692.608014978744</c:v>
                </c:pt>
                <c:pt idx="35">
                  <c:v>2530.7390478352622</c:v>
                </c:pt>
                <c:pt idx="36">
                  <c:v>2686.8650759512711</c:v>
                </c:pt>
                <c:pt idx="37">
                  <c:v>2047.035083700204</c:v>
                </c:pt>
                <c:pt idx="38">
                  <c:v>2283.2705298089081</c:v>
                </c:pt>
                <c:pt idx="39">
                  <c:v>2914.547097059321</c:v>
                </c:pt>
                <c:pt idx="40">
                  <c:v>2803.6282702866961</c:v>
                </c:pt>
                <c:pt idx="41">
                  <c:v>2918.0941339712499</c:v>
                </c:pt>
                <c:pt idx="42">
                  <c:v>2899.1564900380508</c:v>
                </c:pt>
                <c:pt idx="43">
                  <c:v>2723.0343351462898</c:v>
                </c:pt>
                <c:pt idx="44">
                  <c:v>2659.5585860364858</c:v>
                </c:pt>
                <c:pt idx="45">
                  <c:v>2489.99840469531</c:v>
                </c:pt>
                <c:pt idx="46">
                  <c:v>2111.24056534995</c:v>
                </c:pt>
                <c:pt idx="47">
                  <c:v>2316.692826134964</c:v>
                </c:pt>
                <c:pt idx="48">
                  <c:v>2244.3958365301701</c:v>
                </c:pt>
                <c:pt idx="49">
                  <c:v>2328.7320253854709</c:v>
                </c:pt>
                <c:pt idx="50">
                  <c:v>2688.6990852455838</c:v>
                </c:pt>
                <c:pt idx="51">
                  <c:v>2214.5932639950902</c:v>
                </c:pt>
                <c:pt idx="52">
                  <c:v>2916.768658835816</c:v>
                </c:pt>
                <c:pt idx="53">
                  <c:v>2882.0150394367502</c:v>
                </c:pt>
                <c:pt idx="54">
                  <c:v>3093.7136900521309</c:v>
                </c:pt>
                <c:pt idx="55">
                  <c:v>3061.6632490245602</c:v>
                </c:pt>
                <c:pt idx="56">
                  <c:v>2789.533704614993</c:v>
                </c:pt>
                <c:pt idx="57">
                  <c:v>2892.1541040599368</c:v>
                </c:pt>
                <c:pt idx="58">
                  <c:v>2889.711780651447</c:v>
                </c:pt>
                <c:pt idx="59">
                  <c:v>2398.768717716925</c:v>
                </c:pt>
                <c:pt idx="60">
                  <c:v>2779.2371553830808</c:v>
                </c:pt>
                <c:pt idx="61">
                  <c:v>3197.9701325481701</c:v>
                </c:pt>
                <c:pt idx="62">
                  <c:v>3638.495595462894</c:v>
                </c:pt>
                <c:pt idx="63">
                  <c:v>3326.141660640867</c:v>
                </c:pt>
                <c:pt idx="64">
                  <c:v>2898.8402661446071</c:v>
                </c:pt>
                <c:pt idx="65">
                  <c:v>3007.5274384681411</c:v>
                </c:pt>
                <c:pt idx="66">
                  <c:v>3079.257810111003</c:v>
                </c:pt>
                <c:pt idx="67">
                  <c:v>3653.0349676228589</c:v>
                </c:pt>
                <c:pt idx="68">
                  <c:v>2796.8595285536112</c:v>
                </c:pt>
                <c:pt idx="69">
                  <c:v>3183.566165910227</c:v>
                </c:pt>
                <c:pt idx="70">
                  <c:v>3270.986239557551</c:v>
                </c:pt>
                <c:pt idx="71">
                  <c:v>3123.8661520679939</c:v>
                </c:pt>
                <c:pt idx="72">
                  <c:v>3034.91964089258</c:v>
                </c:pt>
                <c:pt idx="73">
                  <c:v>3331.381637272937</c:v>
                </c:pt>
                <c:pt idx="74">
                  <c:v>2424.060864847469</c:v>
                </c:pt>
                <c:pt idx="75">
                  <c:v>2921.9705538827911</c:v>
                </c:pt>
                <c:pt idx="76">
                  <c:v>2870.706689441301</c:v>
                </c:pt>
                <c:pt idx="77">
                  <c:v>3171.2750230809311</c:v>
                </c:pt>
                <c:pt idx="78">
                  <c:v>2255.5389697687142</c:v>
                </c:pt>
                <c:pt idx="79">
                  <c:v>2823.7546645246621</c:v>
                </c:pt>
                <c:pt idx="80">
                  <c:v>2544.955479706106</c:v>
                </c:pt>
                <c:pt idx="81">
                  <c:v>2884.22842318013</c:v>
                </c:pt>
                <c:pt idx="82">
                  <c:v>2198.9211359811829</c:v>
                </c:pt>
                <c:pt idx="83">
                  <c:v>2637.412229668374</c:v>
                </c:pt>
                <c:pt idx="84">
                  <c:v>2163.207482203542</c:v>
                </c:pt>
                <c:pt idx="85">
                  <c:v>2324.960433957629</c:v>
                </c:pt>
                <c:pt idx="86">
                  <c:v>2422.6346487339292</c:v>
                </c:pt>
                <c:pt idx="87">
                  <c:v>2543.386624984807</c:v>
                </c:pt>
                <c:pt idx="88">
                  <c:v>2904.424674684175</c:v>
                </c:pt>
                <c:pt idx="89">
                  <c:v>2924.0413583962809</c:v>
                </c:pt>
                <c:pt idx="90">
                  <c:v>2135.1540220219899</c:v>
                </c:pt>
                <c:pt idx="91">
                  <c:v>1696.959554835018</c:v>
                </c:pt>
                <c:pt idx="92">
                  <c:v>2009.5736350618961</c:v>
                </c:pt>
                <c:pt idx="93">
                  <c:v>1809.800815198837</c:v>
                </c:pt>
                <c:pt idx="94">
                  <c:v>1740.7845494197661</c:v>
                </c:pt>
              </c:numCache>
            </c:numRef>
          </c:yVal>
          <c:smooth val="0"/>
        </c:ser>
        <c:dLbls>
          <c:showLegendKey val="0"/>
          <c:showVal val="0"/>
          <c:showCatName val="0"/>
          <c:showSerName val="0"/>
          <c:showPercent val="0"/>
          <c:showBubbleSize val="0"/>
        </c:dLbls>
        <c:axId val="236262256"/>
        <c:axId val="236261472"/>
      </c:scatterChart>
      <c:valAx>
        <c:axId val="236262256"/>
        <c:scaling>
          <c:orientation val="minMax"/>
          <c:max val="2015"/>
          <c:min val="1960"/>
        </c:scaling>
        <c:delete val="0"/>
        <c:axPos val="b"/>
        <c:numFmt formatCode="General" sourceLinked="1"/>
        <c:majorTickMark val="out"/>
        <c:minorTickMark val="none"/>
        <c:tickLblPos val="nextTo"/>
        <c:txPr>
          <a:bodyPr/>
          <a:lstStyle/>
          <a:p>
            <a:pPr>
              <a:defRPr sz="2800"/>
            </a:pPr>
            <a:endParaRPr lang="en-US"/>
          </a:p>
        </c:txPr>
        <c:crossAx val="236261472"/>
        <c:crosses val="autoZero"/>
        <c:crossBetween val="midCat"/>
      </c:valAx>
      <c:valAx>
        <c:axId val="236261472"/>
        <c:scaling>
          <c:orientation val="minMax"/>
          <c:max val="6000"/>
        </c:scaling>
        <c:delete val="0"/>
        <c:axPos val="l"/>
        <c:title>
          <c:tx>
            <c:rich>
              <a:bodyPr/>
              <a:lstStyle/>
              <a:p>
                <a:pPr>
                  <a:defRPr sz="2800"/>
                </a:pPr>
                <a:r>
                  <a:rPr lang="en-US" sz="2800" b="0" dirty="0" smtClean="0"/>
                  <a:t>Basal Area Increment (mm</a:t>
                </a:r>
                <a:r>
                  <a:rPr lang="en-US" sz="2800" b="0" baseline="30000" dirty="0" smtClean="0"/>
                  <a:t>2</a:t>
                </a:r>
                <a:r>
                  <a:rPr lang="en-US" sz="2800" b="0" dirty="0" smtClean="0"/>
                  <a:t>)</a:t>
                </a:r>
                <a:endParaRPr lang="en-US" sz="2800" b="0" dirty="0"/>
              </a:p>
            </c:rich>
          </c:tx>
          <c:layout>
            <c:manualLayout>
              <c:xMode val="edge"/>
              <c:yMode val="edge"/>
              <c:x val="0"/>
              <c:y val="9.1365030490245899E-2"/>
            </c:manualLayout>
          </c:layout>
          <c:overlay val="0"/>
        </c:title>
        <c:numFmt formatCode="0" sourceLinked="0"/>
        <c:majorTickMark val="out"/>
        <c:minorTickMark val="none"/>
        <c:tickLblPos val="nextTo"/>
        <c:txPr>
          <a:bodyPr/>
          <a:lstStyle/>
          <a:p>
            <a:pPr>
              <a:defRPr sz="2400"/>
            </a:pPr>
            <a:endParaRPr lang="en-US"/>
          </a:p>
        </c:txPr>
        <c:crossAx val="236262256"/>
        <c:crosses val="autoZero"/>
        <c:crossBetween val="midCat"/>
      </c:valAx>
    </c:plotArea>
    <c:legend>
      <c:legendPos val="r"/>
      <c:layout>
        <c:manualLayout>
          <c:xMode val="edge"/>
          <c:yMode val="edge"/>
          <c:x val="0.61928532596271701"/>
          <c:y val="0.72204328904117399"/>
          <c:w val="0.29452619932128499"/>
          <c:h val="0.15508117562447923"/>
        </c:manualLayout>
      </c:layout>
      <c:overlay val="0"/>
      <c:txPr>
        <a:bodyPr/>
        <a:lstStyle/>
        <a:p>
          <a:pPr>
            <a:defRPr sz="2400" b="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84911225749215"/>
          <c:y val="9.5373536921462582E-2"/>
          <c:w val="0.80981704111653308"/>
          <c:h val="0.70407300442099519"/>
        </c:manualLayout>
      </c:layout>
      <c:barChart>
        <c:barDir val="col"/>
        <c:grouping val="clustered"/>
        <c:varyColors val="0"/>
        <c:ser>
          <c:idx val="0"/>
          <c:order val="0"/>
          <c:tx>
            <c:strRef>
              <c:f>Sheet1!$J$18</c:f>
              <c:strCache>
                <c:ptCount val="1"/>
                <c:pt idx="0">
                  <c:v>decline</c:v>
                </c:pt>
              </c:strCache>
            </c:strRef>
          </c:tx>
          <c:spPr>
            <a:solidFill>
              <a:srgbClr val="C00000"/>
            </a:solidFill>
            <a:ln>
              <a:solidFill>
                <a:schemeClr val="tx1"/>
              </a:solidFill>
            </a:ln>
          </c:spPr>
          <c:invertIfNegative val="0"/>
          <c:dPt>
            <c:idx val="0"/>
            <c:invertIfNegative val="0"/>
            <c:bubble3D val="0"/>
            <c:spPr>
              <a:solidFill>
                <a:srgbClr val="0070C0"/>
              </a:solidFill>
              <a:ln>
                <a:solidFill>
                  <a:schemeClr val="tx1"/>
                </a:solidFill>
              </a:ln>
            </c:spPr>
          </c:dPt>
          <c:dLbls>
            <c:dLbl>
              <c:idx val="0"/>
              <c:layout>
                <c:manualLayout>
                  <c:x val="4.5790456073972655E-2"/>
                  <c:y val="1.345420458901377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9.2189322572181265E-2"/>
                      <c:h val="8.3371221103255372E-2"/>
                    </c:manualLayout>
                  </c15:layout>
                </c:ext>
              </c:extLst>
            </c:dLbl>
            <c:dLbl>
              <c:idx val="1"/>
              <c:layout>
                <c:manualLayout>
                  <c:x val="5.3640248543796537E-2"/>
                  <c:y val="4.48473486300459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102365105385514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2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stdErr"/>
            <c:noEndCap val="0"/>
          </c:errBars>
          <c:cat>
            <c:numRef>
              <c:f>Sheet1!$K$17:$M$17</c:f>
              <c:numCache>
                <c:formatCode>General</c:formatCode>
                <c:ptCount val="3"/>
                <c:pt idx="0">
                  <c:v>0</c:v>
                </c:pt>
                <c:pt idx="1">
                  <c:v>2</c:v>
                </c:pt>
                <c:pt idx="2">
                  <c:v>3</c:v>
                </c:pt>
              </c:numCache>
            </c:numRef>
          </c:cat>
          <c:val>
            <c:numRef>
              <c:f>Sheet1!$K$18:$M$18</c:f>
              <c:numCache>
                <c:formatCode>General</c:formatCode>
                <c:ptCount val="3"/>
                <c:pt idx="0">
                  <c:v>8.3086698400000006E-2</c:v>
                </c:pt>
                <c:pt idx="1">
                  <c:v>0.47446228233333299</c:v>
                </c:pt>
                <c:pt idx="2">
                  <c:v>0.52795290324999999</c:v>
                </c:pt>
              </c:numCache>
            </c:numRef>
          </c:val>
        </c:ser>
        <c:dLbls>
          <c:showLegendKey val="0"/>
          <c:showVal val="0"/>
          <c:showCatName val="0"/>
          <c:showSerName val="0"/>
          <c:showPercent val="0"/>
          <c:showBubbleSize val="0"/>
        </c:dLbls>
        <c:gapWidth val="150"/>
        <c:axId val="236257160"/>
        <c:axId val="236258728"/>
      </c:barChart>
      <c:catAx>
        <c:axId val="236257160"/>
        <c:scaling>
          <c:orientation val="minMax"/>
        </c:scaling>
        <c:delete val="0"/>
        <c:axPos val="b"/>
        <c:title>
          <c:tx>
            <c:rich>
              <a:bodyPr/>
              <a:lstStyle/>
              <a:p>
                <a:pPr>
                  <a:defRPr sz="3200" b="0"/>
                </a:pPr>
                <a:r>
                  <a:rPr lang="en-US" sz="3200" b="0" dirty="0"/>
                  <a:t>Crown Defoliation Class</a:t>
                </a:r>
              </a:p>
            </c:rich>
          </c:tx>
          <c:layout>
            <c:manualLayout>
              <c:xMode val="edge"/>
              <c:yMode val="edge"/>
              <c:x val="0.38198578475147499"/>
              <c:y val="0.89170477661341496"/>
            </c:manualLayout>
          </c:layout>
          <c:overlay val="0"/>
        </c:title>
        <c:numFmt formatCode="General" sourceLinked="1"/>
        <c:majorTickMark val="out"/>
        <c:minorTickMark val="none"/>
        <c:tickLblPos val="low"/>
        <c:txPr>
          <a:bodyPr/>
          <a:lstStyle/>
          <a:p>
            <a:pPr>
              <a:defRPr sz="2800">
                <a:latin typeface="+mn-lt"/>
                <a:cs typeface="Helvetica" panose="020B0604020202020204" pitchFamily="34" charset="0"/>
              </a:defRPr>
            </a:pPr>
            <a:endParaRPr lang="en-US"/>
          </a:p>
        </c:txPr>
        <c:crossAx val="236258728"/>
        <c:crosses val="autoZero"/>
        <c:auto val="1"/>
        <c:lblAlgn val="ctr"/>
        <c:lblOffset val="100"/>
        <c:noMultiLvlLbl val="0"/>
      </c:catAx>
      <c:valAx>
        <c:axId val="236258728"/>
        <c:scaling>
          <c:orientation val="minMax"/>
          <c:max val="0.7"/>
        </c:scaling>
        <c:delete val="0"/>
        <c:axPos val="l"/>
        <c:title>
          <c:tx>
            <c:rich>
              <a:bodyPr rot="-5400000" vert="horz"/>
              <a:lstStyle/>
              <a:p>
                <a:pPr>
                  <a:defRPr sz="3200" b="0"/>
                </a:pPr>
                <a:r>
                  <a:rPr lang="en-US" sz="3200" b="0" dirty="0"/>
                  <a:t>Percent</a:t>
                </a:r>
                <a:r>
                  <a:rPr lang="en-US" sz="3200" b="0" baseline="0" dirty="0"/>
                  <a:t> Decline</a:t>
                </a:r>
                <a:endParaRPr lang="en-US" sz="3200" b="0" dirty="0"/>
              </a:p>
            </c:rich>
          </c:tx>
          <c:layout>
            <c:manualLayout>
              <c:xMode val="edge"/>
              <c:yMode val="edge"/>
              <c:x val="1.7007883684618415E-2"/>
              <c:y val="0.1895545581238412"/>
            </c:manualLayout>
          </c:layout>
          <c:overlay val="0"/>
        </c:title>
        <c:numFmt formatCode="0%" sourceLinked="0"/>
        <c:majorTickMark val="out"/>
        <c:minorTickMark val="none"/>
        <c:tickLblPos val="nextTo"/>
        <c:txPr>
          <a:bodyPr/>
          <a:lstStyle/>
          <a:p>
            <a:pPr>
              <a:defRPr sz="3200">
                <a:latin typeface="+mn-lt"/>
                <a:cs typeface="Helvetica" panose="020B0604020202020204" pitchFamily="34" charset="0"/>
              </a:defRPr>
            </a:pPr>
            <a:endParaRPr lang="en-US"/>
          </a:p>
        </c:txPr>
        <c:crossAx val="236257160"/>
        <c:crosses val="autoZero"/>
        <c:crossBetween val="between"/>
        <c:majorUnit val="0.2"/>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19734860159801"/>
          <c:y val="0.11896296296296301"/>
          <c:w val="0.80247539752305297"/>
          <c:h val="0.73670807815689698"/>
        </c:manualLayout>
      </c:layout>
      <c:scatterChart>
        <c:scatterStyle val="lineMarker"/>
        <c:varyColors val="0"/>
        <c:ser>
          <c:idx val="0"/>
          <c:order val="0"/>
          <c:tx>
            <c:strRef>
              <c:f>ppt!$N$1</c:f>
              <c:strCache>
                <c:ptCount val="1"/>
                <c:pt idx="0">
                  <c:v> Annual</c:v>
                </c:pt>
              </c:strCache>
            </c:strRef>
          </c:tx>
          <c:spPr>
            <a:ln w="28575" cap="rnd">
              <a:solidFill>
                <a:srgbClr val="002060"/>
              </a:solidFill>
              <a:round/>
            </a:ln>
            <a:effectLst/>
          </c:spPr>
          <c:marker>
            <c:symbol val="circle"/>
            <c:size val="7"/>
            <c:spPr>
              <a:solidFill>
                <a:srgbClr val="002060"/>
              </a:solidFill>
              <a:ln w="28575">
                <a:solidFill>
                  <a:srgbClr val="002060"/>
                </a:solidFill>
              </a:ln>
              <a:effectLst/>
            </c:spPr>
          </c:marker>
          <c:trendline>
            <c:spPr>
              <a:ln w="19050" cap="rnd">
                <a:solidFill>
                  <a:schemeClr val="tx1"/>
                </a:solidFill>
                <a:prstDash val="sysDash"/>
              </a:ln>
              <a:effectLst/>
            </c:spPr>
            <c:trendlineType val="linear"/>
            <c:dispRSqr val="0"/>
            <c:dispEq val="0"/>
          </c:trendline>
          <c:xVal>
            <c:numRef>
              <c:f>ppt!$A$2:$A$73</c:f>
              <c:numCache>
                <c:formatCode>General</c:formatCode>
                <c:ptCount val="72"/>
                <c:pt idx="0">
                  <c:v>1942</c:v>
                </c:pt>
                <c:pt idx="1">
                  <c:v>1943</c:v>
                </c:pt>
                <c:pt idx="2">
                  <c:v>1944</c:v>
                </c:pt>
                <c:pt idx="3">
                  <c:v>1945</c:v>
                </c:pt>
                <c:pt idx="4">
                  <c:v>1946</c:v>
                </c:pt>
                <c:pt idx="5">
                  <c:v>1947</c:v>
                </c:pt>
                <c:pt idx="6">
                  <c:v>1948</c:v>
                </c:pt>
                <c:pt idx="7">
                  <c:v>1949</c:v>
                </c:pt>
                <c:pt idx="8">
                  <c:v>1950</c:v>
                </c:pt>
                <c:pt idx="9">
                  <c:v>1951</c:v>
                </c:pt>
                <c:pt idx="10">
                  <c:v>1952</c:v>
                </c:pt>
                <c:pt idx="11">
                  <c:v>1953</c:v>
                </c:pt>
                <c:pt idx="12">
                  <c:v>1954</c:v>
                </c:pt>
                <c:pt idx="13">
                  <c:v>1955</c:v>
                </c:pt>
                <c:pt idx="14">
                  <c:v>1956</c:v>
                </c:pt>
                <c:pt idx="15">
                  <c:v>1957</c:v>
                </c:pt>
                <c:pt idx="16">
                  <c:v>1958</c:v>
                </c:pt>
                <c:pt idx="17">
                  <c:v>1959</c:v>
                </c:pt>
                <c:pt idx="18">
                  <c:v>1960</c:v>
                </c:pt>
                <c:pt idx="19">
                  <c:v>1961</c:v>
                </c:pt>
                <c:pt idx="20">
                  <c:v>1962</c:v>
                </c:pt>
                <c:pt idx="21">
                  <c:v>1963</c:v>
                </c:pt>
                <c:pt idx="22">
                  <c:v>1964</c:v>
                </c:pt>
                <c:pt idx="23">
                  <c:v>1965</c:v>
                </c:pt>
                <c:pt idx="24">
                  <c:v>1966</c:v>
                </c:pt>
                <c:pt idx="25">
                  <c:v>1967</c:v>
                </c:pt>
                <c:pt idx="26">
                  <c:v>1968</c:v>
                </c:pt>
                <c:pt idx="27">
                  <c:v>1969</c:v>
                </c:pt>
                <c:pt idx="28">
                  <c:v>1970</c:v>
                </c:pt>
                <c:pt idx="29">
                  <c:v>1971</c:v>
                </c:pt>
                <c:pt idx="30">
                  <c:v>1972</c:v>
                </c:pt>
                <c:pt idx="31">
                  <c:v>1973</c:v>
                </c:pt>
                <c:pt idx="32">
                  <c:v>1974</c:v>
                </c:pt>
                <c:pt idx="33">
                  <c:v>1975</c:v>
                </c:pt>
                <c:pt idx="34">
                  <c:v>1976</c:v>
                </c:pt>
                <c:pt idx="35">
                  <c:v>1977</c:v>
                </c:pt>
                <c:pt idx="36">
                  <c:v>1978</c:v>
                </c:pt>
                <c:pt idx="37">
                  <c:v>1979</c:v>
                </c:pt>
                <c:pt idx="38">
                  <c:v>1980</c:v>
                </c:pt>
                <c:pt idx="39">
                  <c:v>1981</c:v>
                </c:pt>
                <c:pt idx="40">
                  <c:v>1982</c:v>
                </c:pt>
                <c:pt idx="41">
                  <c:v>1983</c:v>
                </c:pt>
                <c:pt idx="42">
                  <c:v>1984</c:v>
                </c:pt>
                <c:pt idx="43">
                  <c:v>1985</c:v>
                </c:pt>
                <c:pt idx="44">
                  <c:v>1986</c:v>
                </c:pt>
                <c:pt idx="45">
                  <c:v>1987</c:v>
                </c:pt>
                <c:pt idx="46">
                  <c:v>1988</c:v>
                </c:pt>
                <c:pt idx="47">
                  <c:v>1989</c:v>
                </c:pt>
                <c:pt idx="48">
                  <c:v>1990</c:v>
                </c:pt>
                <c:pt idx="49">
                  <c:v>1991</c:v>
                </c:pt>
                <c:pt idx="50">
                  <c:v>1992</c:v>
                </c:pt>
                <c:pt idx="51">
                  <c:v>1993</c:v>
                </c:pt>
                <c:pt idx="52">
                  <c:v>1994</c:v>
                </c:pt>
                <c:pt idx="53">
                  <c:v>1995</c:v>
                </c:pt>
                <c:pt idx="54">
                  <c:v>1996</c:v>
                </c:pt>
                <c:pt idx="55">
                  <c:v>1997</c:v>
                </c:pt>
                <c:pt idx="56">
                  <c:v>1998</c:v>
                </c:pt>
                <c:pt idx="57">
                  <c:v>1999</c:v>
                </c:pt>
                <c:pt idx="58">
                  <c:v>2000</c:v>
                </c:pt>
                <c:pt idx="59">
                  <c:v>2001</c:v>
                </c:pt>
                <c:pt idx="60">
                  <c:v>2002</c:v>
                </c:pt>
                <c:pt idx="61">
                  <c:v>2003</c:v>
                </c:pt>
                <c:pt idx="62">
                  <c:v>2004</c:v>
                </c:pt>
                <c:pt idx="63">
                  <c:v>2005</c:v>
                </c:pt>
                <c:pt idx="64">
                  <c:v>2006</c:v>
                </c:pt>
                <c:pt idx="65">
                  <c:v>2007</c:v>
                </c:pt>
                <c:pt idx="66">
                  <c:v>2008</c:v>
                </c:pt>
                <c:pt idx="67">
                  <c:v>2009</c:v>
                </c:pt>
                <c:pt idx="68">
                  <c:v>2010</c:v>
                </c:pt>
                <c:pt idx="69">
                  <c:v>2011</c:v>
                </c:pt>
                <c:pt idx="70">
                  <c:v>2012</c:v>
                </c:pt>
                <c:pt idx="71">
                  <c:v>2013</c:v>
                </c:pt>
              </c:numCache>
            </c:numRef>
          </c:xVal>
          <c:yVal>
            <c:numRef>
              <c:f>ppt!$N$2:$N$73</c:f>
              <c:numCache>
                <c:formatCode>General</c:formatCode>
                <c:ptCount val="72"/>
                <c:pt idx="0">
                  <c:v>41.87</c:v>
                </c:pt>
                <c:pt idx="1">
                  <c:v>33.56</c:v>
                </c:pt>
                <c:pt idx="2">
                  <c:v>40.67</c:v>
                </c:pt>
                <c:pt idx="3">
                  <c:v>43.7</c:v>
                </c:pt>
                <c:pt idx="4">
                  <c:v>34.79</c:v>
                </c:pt>
                <c:pt idx="5">
                  <c:v>35.25</c:v>
                </c:pt>
                <c:pt idx="6">
                  <c:v>32.86</c:v>
                </c:pt>
                <c:pt idx="7">
                  <c:v>31.09</c:v>
                </c:pt>
                <c:pt idx="8">
                  <c:v>34.53</c:v>
                </c:pt>
                <c:pt idx="9">
                  <c:v>49.27</c:v>
                </c:pt>
                <c:pt idx="10">
                  <c:v>37.450000000000003</c:v>
                </c:pt>
                <c:pt idx="11">
                  <c:v>46.3</c:v>
                </c:pt>
                <c:pt idx="12">
                  <c:v>46.58</c:v>
                </c:pt>
                <c:pt idx="13">
                  <c:v>31.16</c:v>
                </c:pt>
                <c:pt idx="14">
                  <c:v>36.75</c:v>
                </c:pt>
                <c:pt idx="15">
                  <c:v>32.01</c:v>
                </c:pt>
                <c:pt idx="16">
                  <c:v>34.69</c:v>
                </c:pt>
                <c:pt idx="17">
                  <c:v>41.19</c:v>
                </c:pt>
                <c:pt idx="18">
                  <c:v>40.92</c:v>
                </c:pt>
                <c:pt idx="19">
                  <c:v>31.99</c:v>
                </c:pt>
                <c:pt idx="20">
                  <c:v>36.82</c:v>
                </c:pt>
                <c:pt idx="21">
                  <c:v>28.53</c:v>
                </c:pt>
                <c:pt idx="22">
                  <c:v>27.9</c:v>
                </c:pt>
                <c:pt idx="23">
                  <c:v>24.17</c:v>
                </c:pt>
                <c:pt idx="24">
                  <c:v>32.6</c:v>
                </c:pt>
                <c:pt idx="25">
                  <c:v>34.19</c:v>
                </c:pt>
                <c:pt idx="26">
                  <c:v>41.32</c:v>
                </c:pt>
                <c:pt idx="27">
                  <c:v>42.3</c:v>
                </c:pt>
                <c:pt idx="28">
                  <c:v>34.67</c:v>
                </c:pt>
                <c:pt idx="29">
                  <c:v>32.800000000000011</c:v>
                </c:pt>
                <c:pt idx="30">
                  <c:v>42.07</c:v>
                </c:pt>
                <c:pt idx="31">
                  <c:v>42.04</c:v>
                </c:pt>
                <c:pt idx="32">
                  <c:v>34.450000000000003</c:v>
                </c:pt>
                <c:pt idx="33">
                  <c:v>42.28</c:v>
                </c:pt>
                <c:pt idx="34">
                  <c:v>32.51</c:v>
                </c:pt>
                <c:pt idx="35">
                  <c:v>41.64</c:v>
                </c:pt>
                <c:pt idx="36">
                  <c:v>28.87</c:v>
                </c:pt>
                <c:pt idx="37">
                  <c:v>41.27</c:v>
                </c:pt>
                <c:pt idx="38">
                  <c:v>27.06</c:v>
                </c:pt>
                <c:pt idx="39">
                  <c:v>45.84</c:v>
                </c:pt>
                <c:pt idx="40">
                  <c:v>34.74</c:v>
                </c:pt>
                <c:pt idx="41">
                  <c:v>48.09</c:v>
                </c:pt>
                <c:pt idx="42">
                  <c:v>42.24</c:v>
                </c:pt>
                <c:pt idx="43">
                  <c:v>30.89</c:v>
                </c:pt>
                <c:pt idx="44">
                  <c:v>40.28</c:v>
                </c:pt>
                <c:pt idx="45">
                  <c:v>36.800000000000011</c:v>
                </c:pt>
                <c:pt idx="46">
                  <c:v>33.300000000000011</c:v>
                </c:pt>
                <c:pt idx="47">
                  <c:v>38.230000000000011</c:v>
                </c:pt>
                <c:pt idx="48">
                  <c:v>41.28</c:v>
                </c:pt>
                <c:pt idx="49">
                  <c:v>39.479999999999997</c:v>
                </c:pt>
                <c:pt idx="50">
                  <c:v>29.78</c:v>
                </c:pt>
                <c:pt idx="51">
                  <c:v>31.61</c:v>
                </c:pt>
                <c:pt idx="52">
                  <c:v>36.15</c:v>
                </c:pt>
                <c:pt idx="53">
                  <c:v>38.409999999999997</c:v>
                </c:pt>
                <c:pt idx="54">
                  <c:v>47.34</c:v>
                </c:pt>
                <c:pt idx="55">
                  <c:v>34.35</c:v>
                </c:pt>
                <c:pt idx="56">
                  <c:v>35.94</c:v>
                </c:pt>
                <c:pt idx="57">
                  <c:v>40.32</c:v>
                </c:pt>
                <c:pt idx="58">
                  <c:v>37.74</c:v>
                </c:pt>
                <c:pt idx="59">
                  <c:v>31.16</c:v>
                </c:pt>
                <c:pt idx="60">
                  <c:v>39.93</c:v>
                </c:pt>
                <c:pt idx="61">
                  <c:v>44.93</c:v>
                </c:pt>
                <c:pt idx="62">
                  <c:v>42.15</c:v>
                </c:pt>
                <c:pt idx="63">
                  <c:v>57.2</c:v>
                </c:pt>
                <c:pt idx="64">
                  <c:v>55.24</c:v>
                </c:pt>
                <c:pt idx="65">
                  <c:v>44.25</c:v>
                </c:pt>
                <c:pt idx="66">
                  <c:v>57.97</c:v>
                </c:pt>
                <c:pt idx="67">
                  <c:v>47.21</c:v>
                </c:pt>
                <c:pt idx="68">
                  <c:v>37.93</c:v>
                </c:pt>
                <c:pt idx="69">
                  <c:v>54.77</c:v>
                </c:pt>
                <c:pt idx="70">
                  <c:v>39.96</c:v>
                </c:pt>
                <c:pt idx="71">
                  <c:v>40.79</c:v>
                </c:pt>
              </c:numCache>
            </c:numRef>
          </c:yVal>
          <c:smooth val="0"/>
        </c:ser>
        <c:dLbls>
          <c:showLegendKey val="0"/>
          <c:showVal val="0"/>
          <c:showCatName val="0"/>
          <c:showSerName val="0"/>
          <c:showPercent val="0"/>
          <c:showBubbleSize val="0"/>
        </c:dLbls>
        <c:axId val="236262648"/>
        <c:axId val="236261080"/>
      </c:scatterChart>
      <c:valAx>
        <c:axId val="236262648"/>
        <c:scaling>
          <c:orientation val="minMax"/>
          <c:max val="2015"/>
          <c:min val="194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236261080"/>
        <c:crosses val="autoZero"/>
        <c:crossBetween val="midCat"/>
        <c:majorUnit val="10"/>
      </c:valAx>
      <c:valAx>
        <c:axId val="236261080"/>
        <c:scaling>
          <c:orientation val="minMax"/>
          <c:max val="58"/>
          <c:min val="2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2800" dirty="0" smtClean="0">
                    <a:solidFill>
                      <a:schemeClr val="tx1"/>
                    </a:solidFill>
                  </a:rPr>
                  <a:t>Mean Annual </a:t>
                </a:r>
              </a:p>
              <a:p>
                <a:pPr>
                  <a:defRPr sz="1000" b="0" i="0" u="none" strike="noStrike" kern="1200" baseline="0">
                    <a:solidFill>
                      <a:schemeClr val="tx1"/>
                    </a:solidFill>
                    <a:latin typeface="+mn-lt"/>
                    <a:ea typeface="+mn-ea"/>
                    <a:cs typeface="+mn-cs"/>
                  </a:defRPr>
                </a:pPr>
                <a:r>
                  <a:rPr lang="en-US" sz="2800" dirty="0" smtClean="0">
                    <a:solidFill>
                      <a:schemeClr val="tx1"/>
                    </a:solidFill>
                  </a:rPr>
                  <a:t>Precipitation (in)</a:t>
                </a:r>
                <a:endParaRPr lang="en-US" sz="2800" dirty="0">
                  <a:solidFill>
                    <a:schemeClr val="tx1"/>
                  </a:solidFill>
                </a:endParaRPr>
              </a:p>
            </c:rich>
          </c:tx>
          <c:layout>
            <c:manualLayout>
              <c:xMode val="edge"/>
              <c:yMode val="edge"/>
              <c:x val="6.4020212239606E-3"/>
              <c:y val="0.26867502673276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236262648"/>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smtClean="0"/>
              <a:t>Concord, New Hampshire</a:t>
            </a:r>
            <a:endParaRPr lang="en-US" sz="3200" dirty="0"/>
          </a:p>
        </c:rich>
      </c:tx>
      <c:layout>
        <c:manualLayout>
          <c:xMode val="edge"/>
          <c:yMode val="edge"/>
          <c:x val="0.37996209196563102"/>
          <c:y val="5.5396421891619099E-2"/>
        </c:manualLayout>
      </c:layout>
      <c:overlay val="0"/>
      <c:spPr>
        <a:noFill/>
        <a:ln>
          <a:noFill/>
        </a:ln>
        <a:effectLst/>
      </c:spPr>
    </c:title>
    <c:autoTitleDeleted val="0"/>
    <c:plotArea>
      <c:layout>
        <c:manualLayout>
          <c:layoutTarget val="inner"/>
          <c:xMode val="edge"/>
          <c:yMode val="edge"/>
          <c:x val="0.16028167215431399"/>
          <c:y val="0.14047366351253701"/>
          <c:w val="0.82798128794899195"/>
          <c:h val="0.80969871279652805"/>
        </c:manualLayout>
      </c:layout>
      <c:scatterChart>
        <c:scatterStyle val="lineMarker"/>
        <c:varyColors val="0"/>
        <c:ser>
          <c:idx val="0"/>
          <c:order val="0"/>
          <c:tx>
            <c:strRef>
              <c:f>avgT!$N$1</c:f>
              <c:strCache>
                <c:ptCount val="1"/>
                <c:pt idx="0">
                  <c:v> Annual  avgT</c:v>
                </c:pt>
              </c:strCache>
            </c:strRef>
          </c:tx>
          <c:spPr>
            <a:ln w="28575" cap="rnd">
              <a:solidFill>
                <a:schemeClr val="accent5">
                  <a:lumMod val="50000"/>
                </a:schemeClr>
              </a:solidFill>
              <a:round/>
            </a:ln>
            <a:effectLst/>
          </c:spPr>
          <c:marker>
            <c:symbol val="circle"/>
            <c:size val="7"/>
            <c:spPr>
              <a:solidFill>
                <a:schemeClr val="accent5">
                  <a:lumMod val="50000"/>
                </a:schemeClr>
              </a:solidFill>
              <a:ln w="28575">
                <a:solidFill>
                  <a:schemeClr val="accent5">
                    <a:lumMod val="50000"/>
                  </a:schemeClr>
                </a:solidFill>
              </a:ln>
              <a:effectLst/>
            </c:spPr>
          </c:marker>
          <c:trendline>
            <c:spPr>
              <a:ln w="19050" cap="rnd">
                <a:solidFill>
                  <a:schemeClr val="tx1"/>
                </a:solidFill>
                <a:prstDash val="sysDash"/>
              </a:ln>
              <a:effectLst/>
            </c:spPr>
            <c:trendlineType val="linear"/>
            <c:dispRSqr val="0"/>
            <c:dispEq val="0"/>
          </c:trendline>
          <c:xVal>
            <c:numRef>
              <c:f>avgT!$A$2:$A$73</c:f>
              <c:numCache>
                <c:formatCode>General</c:formatCode>
                <c:ptCount val="72"/>
                <c:pt idx="0">
                  <c:v>1942</c:v>
                </c:pt>
                <c:pt idx="1">
                  <c:v>1943</c:v>
                </c:pt>
                <c:pt idx="2">
                  <c:v>1944</c:v>
                </c:pt>
                <c:pt idx="3">
                  <c:v>1945</c:v>
                </c:pt>
                <c:pt idx="4">
                  <c:v>1946</c:v>
                </c:pt>
                <c:pt idx="5">
                  <c:v>1947</c:v>
                </c:pt>
                <c:pt idx="6">
                  <c:v>1948</c:v>
                </c:pt>
                <c:pt idx="7">
                  <c:v>1949</c:v>
                </c:pt>
                <c:pt idx="8">
                  <c:v>1950</c:v>
                </c:pt>
                <c:pt idx="9">
                  <c:v>1951</c:v>
                </c:pt>
                <c:pt idx="10">
                  <c:v>1952</c:v>
                </c:pt>
                <c:pt idx="11">
                  <c:v>1953</c:v>
                </c:pt>
                <c:pt idx="12">
                  <c:v>1954</c:v>
                </c:pt>
                <c:pt idx="13">
                  <c:v>1955</c:v>
                </c:pt>
                <c:pt idx="14">
                  <c:v>1956</c:v>
                </c:pt>
                <c:pt idx="15">
                  <c:v>1957</c:v>
                </c:pt>
                <c:pt idx="16">
                  <c:v>1958</c:v>
                </c:pt>
                <c:pt idx="17">
                  <c:v>1959</c:v>
                </c:pt>
                <c:pt idx="18">
                  <c:v>1960</c:v>
                </c:pt>
                <c:pt idx="19">
                  <c:v>1961</c:v>
                </c:pt>
                <c:pt idx="20">
                  <c:v>1962</c:v>
                </c:pt>
                <c:pt idx="21">
                  <c:v>1963</c:v>
                </c:pt>
                <c:pt idx="22">
                  <c:v>1964</c:v>
                </c:pt>
                <c:pt idx="23">
                  <c:v>1965</c:v>
                </c:pt>
                <c:pt idx="24">
                  <c:v>1966</c:v>
                </c:pt>
                <c:pt idx="25">
                  <c:v>1967</c:v>
                </c:pt>
                <c:pt idx="26">
                  <c:v>1968</c:v>
                </c:pt>
                <c:pt idx="27">
                  <c:v>1969</c:v>
                </c:pt>
                <c:pt idx="28">
                  <c:v>1970</c:v>
                </c:pt>
                <c:pt idx="29">
                  <c:v>1971</c:v>
                </c:pt>
                <c:pt idx="30">
                  <c:v>1972</c:v>
                </c:pt>
                <c:pt idx="31">
                  <c:v>1973</c:v>
                </c:pt>
                <c:pt idx="32">
                  <c:v>1974</c:v>
                </c:pt>
                <c:pt idx="33">
                  <c:v>1975</c:v>
                </c:pt>
                <c:pt idx="34">
                  <c:v>1976</c:v>
                </c:pt>
                <c:pt idx="35">
                  <c:v>1977</c:v>
                </c:pt>
                <c:pt idx="36">
                  <c:v>1978</c:v>
                </c:pt>
                <c:pt idx="37">
                  <c:v>1979</c:v>
                </c:pt>
                <c:pt idx="38">
                  <c:v>1980</c:v>
                </c:pt>
                <c:pt idx="39">
                  <c:v>1981</c:v>
                </c:pt>
                <c:pt idx="40">
                  <c:v>1982</c:v>
                </c:pt>
                <c:pt idx="41">
                  <c:v>1983</c:v>
                </c:pt>
                <c:pt idx="42">
                  <c:v>1984</c:v>
                </c:pt>
                <c:pt idx="43">
                  <c:v>1985</c:v>
                </c:pt>
                <c:pt idx="44">
                  <c:v>1986</c:v>
                </c:pt>
                <c:pt idx="45">
                  <c:v>1987</c:v>
                </c:pt>
                <c:pt idx="46">
                  <c:v>1988</c:v>
                </c:pt>
                <c:pt idx="47">
                  <c:v>1989</c:v>
                </c:pt>
                <c:pt idx="48">
                  <c:v>1990</c:v>
                </c:pt>
                <c:pt idx="49">
                  <c:v>1991</c:v>
                </c:pt>
                <c:pt idx="50">
                  <c:v>1992</c:v>
                </c:pt>
                <c:pt idx="51">
                  <c:v>1993</c:v>
                </c:pt>
                <c:pt idx="52">
                  <c:v>1994</c:v>
                </c:pt>
                <c:pt idx="53">
                  <c:v>1995</c:v>
                </c:pt>
                <c:pt idx="54">
                  <c:v>1996</c:v>
                </c:pt>
                <c:pt idx="55">
                  <c:v>1997</c:v>
                </c:pt>
                <c:pt idx="56">
                  <c:v>1998</c:v>
                </c:pt>
                <c:pt idx="57">
                  <c:v>1999</c:v>
                </c:pt>
                <c:pt idx="58">
                  <c:v>2000</c:v>
                </c:pt>
                <c:pt idx="59">
                  <c:v>2001</c:v>
                </c:pt>
                <c:pt idx="60">
                  <c:v>2002</c:v>
                </c:pt>
                <c:pt idx="61">
                  <c:v>2003</c:v>
                </c:pt>
                <c:pt idx="62">
                  <c:v>2004</c:v>
                </c:pt>
                <c:pt idx="63">
                  <c:v>2005</c:v>
                </c:pt>
                <c:pt idx="64">
                  <c:v>2006</c:v>
                </c:pt>
                <c:pt idx="65">
                  <c:v>2007</c:v>
                </c:pt>
                <c:pt idx="66">
                  <c:v>2008</c:v>
                </c:pt>
                <c:pt idx="67">
                  <c:v>2009</c:v>
                </c:pt>
                <c:pt idx="68">
                  <c:v>2010</c:v>
                </c:pt>
                <c:pt idx="69">
                  <c:v>2011</c:v>
                </c:pt>
                <c:pt idx="70">
                  <c:v>2012</c:v>
                </c:pt>
                <c:pt idx="71">
                  <c:v>2013</c:v>
                </c:pt>
              </c:numCache>
            </c:numRef>
          </c:xVal>
          <c:yVal>
            <c:numRef>
              <c:f>avgT!$N$2:$N$73</c:f>
              <c:numCache>
                <c:formatCode>General</c:formatCode>
                <c:ptCount val="72"/>
                <c:pt idx="0">
                  <c:v>46</c:v>
                </c:pt>
                <c:pt idx="1">
                  <c:v>44.2</c:v>
                </c:pt>
                <c:pt idx="2">
                  <c:v>45.3</c:v>
                </c:pt>
                <c:pt idx="3">
                  <c:v>45.6</c:v>
                </c:pt>
                <c:pt idx="4">
                  <c:v>45.6</c:v>
                </c:pt>
                <c:pt idx="5">
                  <c:v>45.6</c:v>
                </c:pt>
                <c:pt idx="6">
                  <c:v>44.8</c:v>
                </c:pt>
                <c:pt idx="7">
                  <c:v>47.8</c:v>
                </c:pt>
                <c:pt idx="8">
                  <c:v>45.7</c:v>
                </c:pt>
                <c:pt idx="9">
                  <c:v>46.1</c:v>
                </c:pt>
                <c:pt idx="10">
                  <c:v>46.8</c:v>
                </c:pt>
                <c:pt idx="11">
                  <c:v>48.3</c:v>
                </c:pt>
                <c:pt idx="12">
                  <c:v>45.8</c:v>
                </c:pt>
                <c:pt idx="13">
                  <c:v>46.2</c:v>
                </c:pt>
                <c:pt idx="14">
                  <c:v>44.4</c:v>
                </c:pt>
                <c:pt idx="15">
                  <c:v>46.9</c:v>
                </c:pt>
                <c:pt idx="16">
                  <c:v>44.7</c:v>
                </c:pt>
                <c:pt idx="17">
                  <c:v>46.8</c:v>
                </c:pt>
                <c:pt idx="18">
                  <c:v>46</c:v>
                </c:pt>
                <c:pt idx="19">
                  <c:v>46.4</c:v>
                </c:pt>
                <c:pt idx="20">
                  <c:v>44.8</c:v>
                </c:pt>
                <c:pt idx="21">
                  <c:v>45.5</c:v>
                </c:pt>
                <c:pt idx="22">
                  <c:v>45.6</c:v>
                </c:pt>
                <c:pt idx="23">
                  <c:v>44.5</c:v>
                </c:pt>
                <c:pt idx="24">
                  <c:v>46.2</c:v>
                </c:pt>
                <c:pt idx="25">
                  <c:v>44.3</c:v>
                </c:pt>
                <c:pt idx="26">
                  <c:v>44.1</c:v>
                </c:pt>
                <c:pt idx="27">
                  <c:v>44.7</c:v>
                </c:pt>
                <c:pt idx="28">
                  <c:v>45.1</c:v>
                </c:pt>
                <c:pt idx="29">
                  <c:v>44.6</c:v>
                </c:pt>
                <c:pt idx="30">
                  <c:v>43.2</c:v>
                </c:pt>
                <c:pt idx="31">
                  <c:v>46.3</c:v>
                </c:pt>
                <c:pt idx="32">
                  <c:v>44.3</c:v>
                </c:pt>
                <c:pt idx="33">
                  <c:v>45.4</c:v>
                </c:pt>
                <c:pt idx="34">
                  <c:v>43.2</c:v>
                </c:pt>
                <c:pt idx="35">
                  <c:v>44.7</c:v>
                </c:pt>
                <c:pt idx="36">
                  <c:v>43.5</c:v>
                </c:pt>
                <c:pt idx="37">
                  <c:v>46.5</c:v>
                </c:pt>
                <c:pt idx="38">
                  <c:v>44.3</c:v>
                </c:pt>
                <c:pt idx="39">
                  <c:v>45.9</c:v>
                </c:pt>
                <c:pt idx="40">
                  <c:v>44.8</c:v>
                </c:pt>
                <c:pt idx="41">
                  <c:v>46.7</c:v>
                </c:pt>
                <c:pt idx="42">
                  <c:v>46</c:v>
                </c:pt>
                <c:pt idx="43">
                  <c:v>45.7</c:v>
                </c:pt>
                <c:pt idx="44">
                  <c:v>45.7</c:v>
                </c:pt>
                <c:pt idx="45">
                  <c:v>45.8</c:v>
                </c:pt>
                <c:pt idx="46">
                  <c:v>45.6</c:v>
                </c:pt>
                <c:pt idx="47">
                  <c:v>44.9</c:v>
                </c:pt>
                <c:pt idx="48">
                  <c:v>47.9</c:v>
                </c:pt>
                <c:pt idx="49">
                  <c:v>47.5</c:v>
                </c:pt>
                <c:pt idx="50">
                  <c:v>45</c:v>
                </c:pt>
                <c:pt idx="51">
                  <c:v>45.5</c:v>
                </c:pt>
                <c:pt idx="52">
                  <c:v>45.6</c:v>
                </c:pt>
                <c:pt idx="53">
                  <c:v>46.3</c:v>
                </c:pt>
                <c:pt idx="54">
                  <c:v>45.5</c:v>
                </c:pt>
                <c:pt idx="55">
                  <c:v>45.6</c:v>
                </c:pt>
                <c:pt idx="56">
                  <c:v>48.7</c:v>
                </c:pt>
                <c:pt idx="57">
                  <c:v>47.8</c:v>
                </c:pt>
                <c:pt idx="58">
                  <c:v>46.1</c:v>
                </c:pt>
                <c:pt idx="59">
                  <c:v>46.7</c:v>
                </c:pt>
                <c:pt idx="60">
                  <c:v>47</c:v>
                </c:pt>
                <c:pt idx="61">
                  <c:v>45.2</c:v>
                </c:pt>
                <c:pt idx="62">
                  <c:v>46.4</c:v>
                </c:pt>
                <c:pt idx="63">
                  <c:v>46.3</c:v>
                </c:pt>
                <c:pt idx="64">
                  <c:v>48.4</c:v>
                </c:pt>
                <c:pt idx="65">
                  <c:v>46.3</c:v>
                </c:pt>
                <c:pt idx="66">
                  <c:v>46.2</c:v>
                </c:pt>
                <c:pt idx="67">
                  <c:v>45.3</c:v>
                </c:pt>
                <c:pt idx="68">
                  <c:v>48.7</c:v>
                </c:pt>
                <c:pt idx="69">
                  <c:v>47.4</c:v>
                </c:pt>
                <c:pt idx="70">
                  <c:v>49.1</c:v>
                </c:pt>
                <c:pt idx="71">
                  <c:v>46.3</c:v>
                </c:pt>
              </c:numCache>
            </c:numRef>
          </c:yVal>
          <c:smooth val="0"/>
        </c:ser>
        <c:dLbls>
          <c:showLegendKey val="0"/>
          <c:showVal val="0"/>
          <c:showCatName val="0"/>
          <c:showSerName val="0"/>
          <c:showPercent val="0"/>
          <c:showBubbleSize val="0"/>
        </c:dLbls>
        <c:axId val="236259120"/>
        <c:axId val="236260688"/>
      </c:scatterChart>
      <c:valAx>
        <c:axId val="236259120"/>
        <c:scaling>
          <c:orientation val="minMax"/>
          <c:max val="2015"/>
          <c:min val="1940"/>
        </c:scaling>
        <c:delete val="1"/>
        <c:axPos val="b"/>
        <c:numFmt formatCode="General" sourceLinked="1"/>
        <c:majorTickMark val="out"/>
        <c:minorTickMark val="none"/>
        <c:tickLblPos val="nextTo"/>
        <c:crossAx val="236260688"/>
        <c:crosses val="autoZero"/>
        <c:crossBetween val="midCat"/>
      </c:valAx>
      <c:valAx>
        <c:axId val="23626068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2800" dirty="0" smtClean="0">
                    <a:solidFill>
                      <a:schemeClr val="tx1"/>
                    </a:solidFill>
                  </a:rPr>
                  <a:t>Mean Annual</a:t>
                </a:r>
              </a:p>
              <a:p>
                <a:pPr>
                  <a:defRPr sz="1000" b="0" i="0" u="none" strike="noStrike" kern="1200" baseline="0">
                    <a:solidFill>
                      <a:schemeClr val="tx1"/>
                    </a:solidFill>
                    <a:latin typeface="+mn-lt"/>
                    <a:ea typeface="+mn-ea"/>
                    <a:cs typeface="+mn-cs"/>
                  </a:defRPr>
                </a:pPr>
                <a:r>
                  <a:rPr lang="en-US" sz="2800" dirty="0" smtClean="0">
                    <a:solidFill>
                      <a:schemeClr val="tx1"/>
                    </a:solidFill>
                  </a:rPr>
                  <a:t>Temperature (</a:t>
                </a:r>
                <a:r>
                  <a:rPr lang="en-US" sz="2800" b="0" i="0" u="none" strike="noStrike" baseline="0" dirty="0" smtClean="0">
                    <a:solidFill>
                      <a:schemeClr val="tx1"/>
                    </a:solidFill>
                    <a:effectLst/>
                  </a:rPr>
                  <a:t>°</a:t>
                </a:r>
                <a:r>
                  <a:rPr lang="en-US" sz="2800" dirty="0" smtClean="0">
                    <a:solidFill>
                      <a:schemeClr val="tx1"/>
                    </a:solidFill>
                  </a:rPr>
                  <a:t>F)</a:t>
                </a:r>
                <a:endParaRPr lang="en-US" sz="2800" dirty="0">
                  <a:solidFill>
                    <a:schemeClr val="tx1"/>
                  </a:solidFill>
                </a:endParaRPr>
              </a:p>
            </c:rich>
          </c:tx>
          <c:layout>
            <c:manualLayout>
              <c:xMode val="edge"/>
              <c:yMode val="edge"/>
              <c:x val="1.0670036269721701E-2"/>
              <c:y val="0.2610372147790219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2362591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74620" y="5387342"/>
            <a:ext cx="30312360" cy="11460480"/>
          </a:xfrm>
        </p:spPr>
        <p:txBody>
          <a:bodyPr anchor="b"/>
          <a:lstStyle>
            <a:lvl1pPr algn="ctr">
              <a:defRPr sz="23400"/>
            </a:lvl1pPr>
          </a:lstStyle>
          <a:p>
            <a:r>
              <a:rPr lang="en-US" smtClean="0"/>
              <a:t>Click to edit Master title style</a:t>
            </a:r>
            <a:endParaRPr lang="en-US" dirty="0"/>
          </a:p>
        </p:txBody>
      </p:sp>
      <p:sp>
        <p:nvSpPr>
          <p:cNvPr id="3" name="Subtitle 2"/>
          <p:cNvSpPr>
            <a:spLocks noGrp="1"/>
          </p:cNvSpPr>
          <p:nvPr>
            <p:ph type="subTitle" idx="1"/>
          </p:nvPr>
        </p:nvSpPr>
        <p:spPr>
          <a:xfrm>
            <a:off x="4457700" y="17289782"/>
            <a:ext cx="26746200" cy="7947658"/>
          </a:xfrm>
        </p:spPr>
        <p:txBody>
          <a:bodyPr/>
          <a:lstStyle>
            <a:lvl1pPr marL="0" indent="0" algn="ctr">
              <a:buNone/>
              <a:defRPr sz="9360"/>
            </a:lvl1pPr>
            <a:lvl2pPr marL="1783080" indent="0" algn="ctr">
              <a:buNone/>
              <a:defRPr sz="7800"/>
            </a:lvl2pPr>
            <a:lvl3pPr marL="3566160" indent="0" algn="ctr">
              <a:buNone/>
              <a:defRPr sz="7020"/>
            </a:lvl3pPr>
            <a:lvl4pPr marL="5349240" indent="0" algn="ctr">
              <a:buNone/>
              <a:defRPr sz="6240"/>
            </a:lvl4pPr>
            <a:lvl5pPr marL="7132320" indent="0" algn="ctr">
              <a:buNone/>
              <a:defRPr sz="6240"/>
            </a:lvl5pPr>
            <a:lvl6pPr marL="8915400" indent="0" algn="ctr">
              <a:buNone/>
              <a:defRPr sz="6240"/>
            </a:lvl6pPr>
            <a:lvl7pPr marL="10698480" indent="0" algn="ctr">
              <a:buNone/>
              <a:defRPr sz="6240"/>
            </a:lvl7pPr>
            <a:lvl8pPr marL="12481560" indent="0" algn="ctr">
              <a:buNone/>
              <a:defRPr sz="6240"/>
            </a:lvl8pPr>
            <a:lvl9pPr marL="14264640" indent="0" algn="ctr">
              <a:buNone/>
              <a:defRPr sz="6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0D8B92-3739-451F-8D25-F115950D5D96}" type="datetimeFigureOut">
              <a:rPr lang="en-US" smtClean="0"/>
              <a:pPr/>
              <a:t>10/3/2014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6FC194-C43D-4F0F-A826-C4722E2D821D}" type="slidenum">
              <a:rPr lang="en-US" smtClean="0"/>
              <a:pPr/>
              <a:t>‹#›</a:t>
            </a:fld>
            <a:endParaRPr lang="en-US" dirty="0"/>
          </a:p>
        </p:txBody>
      </p:sp>
    </p:spTree>
    <p:extLst>
      <p:ext uri="{BB962C8B-B14F-4D97-AF65-F5344CB8AC3E}">
        <p14:creationId xmlns:p14="http://schemas.microsoft.com/office/powerpoint/2010/main" val="41488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D8B92-3739-451F-8D25-F115950D5D96}" type="datetimeFigureOut">
              <a:rPr lang="en-US" smtClean="0"/>
              <a:pPr/>
              <a:t>10/3/2014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6FC194-C43D-4F0F-A826-C4722E2D821D}" type="slidenum">
              <a:rPr lang="en-US" smtClean="0"/>
              <a:pPr/>
              <a:t>‹#›</a:t>
            </a:fld>
            <a:endParaRPr lang="en-US" dirty="0"/>
          </a:p>
        </p:txBody>
      </p:sp>
    </p:spTree>
    <p:extLst>
      <p:ext uri="{BB962C8B-B14F-4D97-AF65-F5344CB8AC3E}">
        <p14:creationId xmlns:p14="http://schemas.microsoft.com/office/powerpoint/2010/main" val="184689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520334" y="1752600"/>
            <a:ext cx="7689533"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451737" y="1752600"/>
            <a:ext cx="22622828"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D8B92-3739-451F-8D25-F115950D5D96}" type="datetimeFigureOut">
              <a:rPr lang="en-US" smtClean="0"/>
              <a:pPr/>
              <a:t>10/3/2014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6FC194-C43D-4F0F-A826-C4722E2D821D}" type="slidenum">
              <a:rPr lang="en-US" smtClean="0"/>
              <a:pPr/>
              <a:t>‹#›</a:t>
            </a:fld>
            <a:endParaRPr lang="en-US" dirty="0"/>
          </a:p>
        </p:txBody>
      </p:sp>
    </p:spTree>
    <p:extLst>
      <p:ext uri="{BB962C8B-B14F-4D97-AF65-F5344CB8AC3E}">
        <p14:creationId xmlns:p14="http://schemas.microsoft.com/office/powerpoint/2010/main" val="339287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D8B92-3739-451F-8D25-F115950D5D96}" type="datetimeFigureOut">
              <a:rPr lang="en-US" smtClean="0"/>
              <a:pPr/>
              <a:t>10/3/2014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6FC194-C43D-4F0F-A826-C4722E2D821D}" type="slidenum">
              <a:rPr lang="en-US" smtClean="0"/>
              <a:pPr/>
              <a:t>‹#›</a:t>
            </a:fld>
            <a:endParaRPr lang="en-US" dirty="0"/>
          </a:p>
        </p:txBody>
      </p:sp>
    </p:spTree>
    <p:extLst>
      <p:ext uri="{BB962C8B-B14F-4D97-AF65-F5344CB8AC3E}">
        <p14:creationId xmlns:p14="http://schemas.microsoft.com/office/powerpoint/2010/main" val="229042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3163" y="8206749"/>
            <a:ext cx="30758130" cy="13693138"/>
          </a:xfrm>
        </p:spPr>
        <p:txBody>
          <a:bodyPr anchor="b"/>
          <a:lstStyle>
            <a:lvl1pPr>
              <a:defRPr sz="23400"/>
            </a:lvl1pPr>
          </a:lstStyle>
          <a:p>
            <a:r>
              <a:rPr lang="en-US" smtClean="0"/>
              <a:t>Click to edit Master title style</a:t>
            </a:r>
            <a:endParaRPr lang="en-US" dirty="0"/>
          </a:p>
        </p:txBody>
      </p:sp>
      <p:sp>
        <p:nvSpPr>
          <p:cNvPr id="3" name="Text Placeholder 2"/>
          <p:cNvSpPr>
            <a:spLocks noGrp="1"/>
          </p:cNvSpPr>
          <p:nvPr>
            <p:ph type="body" idx="1"/>
          </p:nvPr>
        </p:nvSpPr>
        <p:spPr>
          <a:xfrm>
            <a:off x="2433163" y="22029429"/>
            <a:ext cx="30758130" cy="7200898"/>
          </a:xfrm>
        </p:spPr>
        <p:txBody>
          <a:bodyPr/>
          <a:lstStyle>
            <a:lvl1pPr marL="0" indent="0">
              <a:buNone/>
              <a:defRPr sz="9360">
                <a:solidFill>
                  <a:schemeClr val="tx1"/>
                </a:solidFill>
              </a:defRPr>
            </a:lvl1pPr>
            <a:lvl2pPr marL="1783080" indent="0">
              <a:buNone/>
              <a:defRPr sz="7800">
                <a:solidFill>
                  <a:schemeClr val="tx1">
                    <a:tint val="75000"/>
                  </a:schemeClr>
                </a:solidFill>
              </a:defRPr>
            </a:lvl2pPr>
            <a:lvl3pPr marL="3566160" indent="0">
              <a:buNone/>
              <a:defRPr sz="7020">
                <a:solidFill>
                  <a:schemeClr val="tx1">
                    <a:tint val="75000"/>
                  </a:schemeClr>
                </a:solidFill>
              </a:defRPr>
            </a:lvl3pPr>
            <a:lvl4pPr marL="5349240" indent="0">
              <a:buNone/>
              <a:defRPr sz="6240">
                <a:solidFill>
                  <a:schemeClr val="tx1">
                    <a:tint val="75000"/>
                  </a:schemeClr>
                </a:solidFill>
              </a:defRPr>
            </a:lvl4pPr>
            <a:lvl5pPr marL="7132320" indent="0">
              <a:buNone/>
              <a:defRPr sz="6240">
                <a:solidFill>
                  <a:schemeClr val="tx1">
                    <a:tint val="75000"/>
                  </a:schemeClr>
                </a:solidFill>
              </a:defRPr>
            </a:lvl5pPr>
            <a:lvl6pPr marL="8915400" indent="0">
              <a:buNone/>
              <a:defRPr sz="6240">
                <a:solidFill>
                  <a:schemeClr val="tx1">
                    <a:tint val="75000"/>
                  </a:schemeClr>
                </a:solidFill>
              </a:defRPr>
            </a:lvl6pPr>
            <a:lvl7pPr marL="10698480" indent="0">
              <a:buNone/>
              <a:defRPr sz="6240">
                <a:solidFill>
                  <a:schemeClr val="tx1">
                    <a:tint val="75000"/>
                  </a:schemeClr>
                </a:solidFill>
              </a:defRPr>
            </a:lvl7pPr>
            <a:lvl8pPr marL="12481560" indent="0">
              <a:buNone/>
              <a:defRPr sz="6240">
                <a:solidFill>
                  <a:schemeClr val="tx1">
                    <a:tint val="75000"/>
                  </a:schemeClr>
                </a:solidFill>
              </a:defRPr>
            </a:lvl8pPr>
            <a:lvl9pPr marL="14264640" indent="0">
              <a:buNone/>
              <a:defRPr sz="6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D8B92-3739-451F-8D25-F115950D5D96}" type="datetimeFigureOut">
              <a:rPr lang="en-US" smtClean="0"/>
              <a:pPr/>
              <a:t>10/3/2014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6FC194-C43D-4F0F-A826-C4722E2D821D}" type="slidenum">
              <a:rPr lang="en-US" smtClean="0"/>
              <a:pPr/>
              <a:t>‹#›</a:t>
            </a:fld>
            <a:endParaRPr lang="en-US" dirty="0"/>
          </a:p>
        </p:txBody>
      </p:sp>
    </p:spTree>
    <p:extLst>
      <p:ext uri="{BB962C8B-B14F-4D97-AF65-F5344CB8AC3E}">
        <p14:creationId xmlns:p14="http://schemas.microsoft.com/office/powerpoint/2010/main" val="20195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451735" y="8763000"/>
            <a:ext cx="1515618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053685" y="8763000"/>
            <a:ext cx="1515618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0D8B92-3739-451F-8D25-F115950D5D96}" type="datetimeFigureOut">
              <a:rPr lang="en-US" smtClean="0"/>
              <a:pPr/>
              <a:t>10/3/2014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6FC194-C43D-4F0F-A826-C4722E2D821D}" type="slidenum">
              <a:rPr lang="en-US" smtClean="0"/>
              <a:pPr/>
              <a:t>‹#›</a:t>
            </a:fld>
            <a:endParaRPr lang="en-US" dirty="0"/>
          </a:p>
        </p:txBody>
      </p:sp>
    </p:spTree>
    <p:extLst>
      <p:ext uri="{BB962C8B-B14F-4D97-AF65-F5344CB8AC3E}">
        <p14:creationId xmlns:p14="http://schemas.microsoft.com/office/powerpoint/2010/main" val="1204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56380" y="1752607"/>
            <a:ext cx="3075813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456384" y="8069582"/>
            <a:ext cx="15086526" cy="3954778"/>
          </a:xfrm>
        </p:spPr>
        <p:txBody>
          <a:bodyPr anchor="b"/>
          <a:lstStyle>
            <a:lvl1pPr marL="0" indent="0">
              <a:buNone/>
              <a:defRPr sz="9360" b="1"/>
            </a:lvl1pPr>
            <a:lvl2pPr marL="1783080" indent="0">
              <a:buNone/>
              <a:defRPr sz="7800" b="1"/>
            </a:lvl2pPr>
            <a:lvl3pPr marL="3566160" indent="0">
              <a:buNone/>
              <a:defRPr sz="7020" b="1"/>
            </a:lvl3pPr>
            <a:lvl4pPr marL="5349240" indent="0">
              <a:buNone/>
              <a:defRPr sz="6240" b="1"/>
            </a:lvl4pPr>
            <a:lvl5pPr marL="7132320" indent="0">
              <a:buNone/>
              <a:defRPr sz="6240" b="1"/>
            </a:lvl5pPr>
            <a:lvl6pPr marL="8915400" indent="0">
              <a:buNone/>
              <a:defRPr sz="6240" b="1"/>
            </a:lvl6pPr>
            <a:lvl7pPr marL="10698480" indent="0">
              <a:buNone/>
              <a:defRPr sz="6240" b="1"/>
            </a:lvl7pPr>
            <a:lvl8pPr marL="12481560" indent="0">
              <a:buNone/>
              <a:defRPr sz="6240" b="1"/>
            </a:lvl8pPr>
            <a:lvl9pPr marL="14264640" indent="0">
              <a:buNone/>
              <a:defRPr sz="6240" b="1"/>
            </a:lvl9pPr>
          </a:lstStyle>
          <a:p>
            <a:pPr lvl="0"/>
            <a:r>
              <a:rPr lang="en-US" smtClean="0"/>
              <a:t>Click to edit Master text styles</a:t>
            </a:r>
          </a:p>
        </p:txBody>
      </p:sp>
      <p:sp>
        <p:nvSpPr>
          <p:cNvPr id="4" name="Content Placeholder 3"/>
          <p:cNvSpPr>
            <a:spLocks noGrp="1"/>
          </p:cNvSpPr>
          <p:nvPr>
            <p:ph sz="half" idx="2"/>
          </p:nvPr>
        </p:nvSpPr>
        <p:spPr>
          <a:xfrm>
            <a:off x="2456384" y="12024360"/>
            <a:ext cx="15086526"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053687" y="8069582"/>
            <a:ext cx="15160825" cy="3954778"/>
          </a:xfrm>
        </p:spPr>
        <p:txBody>
          <a:bodyPr anchor="b"/>
          <a:lstStyle>
            <a:lvl1pPr marL="0" indent="0">
              <a:buNone/>
              <a:defRPr sz="9360" b="1"/>
            </a:lvl1pPr>
            <a:lvl2pPr marL="1783080" indent="0">
              <a:buNone/>
              <a:defRPr sz="7800" b="1"/>
            </a:lvl2pPr>
            <a:lvl3pPr marL="3566160" indent="0">
              <a:buNone/>
              <a:defRPr sz="7020" b="1"/>
            </a:lvl3pPr>
            <a:lvl4pPr marL="5349240" indent="0">
              <a:buNone/>
              <a:defRPr sz="6240" b="1"/>
            </a:lvl4pPr>
            <a:lvl5pPr marL="7132320" indent="0">
              <a:buNone/>
              <a:defRPr sz="6240" b="1"/>
            </a:lvl5pPr>
            <a:lvl6pPr marL="8915400" indent="0">
              <a:buNone/>
              <a:defRPr sz="6240" b="1"/>
            </a:lvl6pPr>
            <a:lvl7pPr marL="10698480" indent="0">
              <a:buNone/>
              <a:defRPr sz="6240" b="1"/>
            </a:lvl7pPr>
            <a:lvl8pPr marL="12481560" indent="0">
              <a:buNone/>
              <a:defRPr sz="6240" b="1"/>
            </a:lvl8pPr>
            <a:lvl9pPr marL="14264640" indent="0">
              <a:buNone/>
              <a:defRPr sz="6240" b="1"/>
            </a:lvl9pPr>
          </a:lstStyle>
          <a:p>
            <a:pPr lvl="0"/>
            <a:r>
              <a:rPr lang="en-US" smtClean="0"/>
              <a:t>Click to edit Master text styles</a:t>
            </a:r>
          </a:p>
        </p:txBody>
      </p:sp>
      <p:sp>
        <p:nvSpPr>
          <p:cNvPr id="6" name="Content Placeholder 5"/>
          <p:cNvSpPr>
            <a:spLocks noGrp="1"/>
          </p:cNvSpPr>
          <p:nvPr>
            <p:ph sz="quarter" idx="4"/>
          </p:nvPr>
        </p:nvSpPr>
        <p:spPr>
          <a:xfrm>
            <a:off x="18053687" y="12024360"/>
            <a:ext cx="15160825"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0D8B92-3739-451F-8D25-F115950D5D96}" type="datetimeFigureOut">
              <a:rPr lang="en-US" smtClean="0"/>
              <a:pPr/>
              <a:t>10/3/2014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6FC194-C43D-4F0F-A826-C4722E2D821D}" type="slidenum">
              <a:rPr lang="en-US" smtClean="0"/>
              <a:pPr/>
              <a:t>‹#›</a:t>
            </a:fld>
            <a:endParaRPr lang="en-US" dirty="0"/>
          </a:p>
        </p:txBody>
      </p:sp>
    </p:spTree>
    <p:extLst>
      <p:ext uri="{BB962C8B-B14F-4D97-AF65-F5344CB8AC3E}">
        <p14:creationId xmlns:p14="http://schemas.microsoft.com/office/powerpoint/2010/main" val="366056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0D8B92-3739-451F-8D25-F115950D5D96}" type="datetimeFigureOut">
              <a:rPr lang="en-US" smtClean="0"/>
              <a:pPr/>
              <a:t>10/3/2014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6FC194-C43D-4F0F-A826-C4722E2D821D}" type="slidenum">
              <a:rPr lang="en-US" smtClean="0"/>
              <a:pPr/>
              <a:t>‹#›</a:t>
            </a:fld>
            <a:endParaRPr lang="en-US" dirty="0"/>
          </a:p>
        </p:txBody>
      </p:sp>
    </p:spTree>
    <p:extLst>
      <p:ext uri="{BB962C8B-B14F-4D97-AF65-F5344CB8AC3E}">
        <p14:creationId xmlns:p14="http://schemas.microsoft.com/office/powerpoint/2010/main" val="206021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D8B92-3739-451F-8D25-F115950D5D96}" type="datetimeFigureOut">
              <a:rPr lang="en-US" smtClean="0"/>
              <a:pPr/>
              <a:t>10/3/2014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6FC194-C43D-4F0F-A826-C4722E2D821D}" type="slidenum">
              <a:rPr lang="en-US" smtClean="0"/>
              <a:pPr/>
              <a:t>‹#›</a:t>
            </a:fld>
            <a:endParaRPr lang="en-US" dirty="0"/>
          </a:p>
        </p:txBody>
      </p:sp>
    </p:spTree>
    <p:extLst>
      <p:ext uri="{BB962C8B-B14F-4D97-AF65-F5344CB8AC3E}">
        <p14:creationId xmlns:p14="http://schemas.microsoft.com/office/powerpoint/2010/main" val="406347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56380" y="2194560"/>
            <a:ext cx="11501794" cy="7680960"/>
          </a:xfrm>
        </p:spPr>
        <p:txBody>
          <a:bodyPr anchor="b"/>
          <a:lstStyle>
            <a:lvl1pPr>
              <a:defRPr sz="12480"/>
            </a:lvl1pPr>
          </a:lstStyle>
          <a:p>
            <a:r>
              <a:rPr lang="en-US" smtClean="0"/>
              <a:t>Click to edit Master title style</a:t>
            </a:r>
            <a:endParaRPr lang="en-US" dirty="0"/>
          </a:p>
        </p:txBody>
      </p:sp>
      <p:sp>
        <p:nvSpPr>
          <p:cNvPr id="3" name="Content Placeholder 2"/>
          <p:cNvSpPr>
            <a:spLocks noGrp="1"/>
          </p:cNvSpPr>
          <p:nvPr>
            <p:ph idx="1"/>
          </p:nvPr>
        </p:nvSpPr>
        <p:spPr>
          <a:xfrm>
            <a:off x="15160825" y="4739647"/>
            <a:ext cx="18053685" cy="23393400"/>
          </a:xfrm>
        </p:spPr>
        <p:txBody>
          <a:bodyPr/>
          <a:lstStyle>
            <a:lvl1pPr>
              <a:defRPr sz="12480"/>
            </a:lvl1pPr>
            <a:lvl2pPr>
              <a:defRPr sz="10920"/>
            </a:lvl2pPr>
            <a:lvl3pPr>
              <a:defRPr sz="936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456380" y="9875520"/>
            <a:ext cx="11501794" cy="18295622"/>
          </a:xfrm>
        </p:spPr>
        <p:txBody>
          <a:bodyPr/>
          <a:lstStyle>
            <a:lvl1pPr marL="0" indent="0">
              <a:buNone/>
              <a:defRPr sz="6240"/>
            </a:lvl1pPr>
            <a:lvl2pPr marL="1783080" indent="0">
              <a:buNone/>
              <a:defRPr sz="5460"/>
            </a:lvl2pPr>
            <a:lvl3pPr marL="3566160" indent="0">
              <a:buNone/>
              <a:defRPr sz="4680"/>
            </a:lvl3pPr>
            <a:lvl4pPr marL="5349240" indent="0">
              <a:buNone/>
              <a:defRPr sz="3900"/>
            </a:lvl4pPr>
            <a:lvl5pPr marL="7132320" indent="0">
              <a:buNone/>
              <a:defRPr sz="3900"/>
            </a:lvl5pPr>
            <a:lvl6pPr marL="8915400" indent="0">
              <a:buNone/>
              <a:defRPr sz="3900"/>
            </a:lvl6pPr>
            <a:lvl7pPr marL="10698480" indent="0">
              <a:buNone/>
              <a:defRPr sz="3900"/>
            </a:lvl7pPr>
            <a:lvl8pPr marL="12481560" indent="0">
              <a:buNone/>
              <a:defRPr sz="3900"/>
            </a:lvl8pPr>
            <a:lvl9pPr marL="14264640" indent="0">
              <a:buNone/>
              <a:defRPr sz="3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D8B92-3739-451F-8D25-F115950D5D96}" type="datetimeFigureOut">
              <a:rPr lang="en-US" smtClean="0"/>
              <a:pPr/>
              <a:t>10/3/2014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6FC194-C43D-4F0F-A826-C4722E2D821D}" type="slidenum">
              <a:rPr lang="en-US" smtClean="0"/>
              <a:pPr/>
              <a:t>‹#›</a:t>
            </a:fld>
            <a:endParaRPr lang="en-US" dirty="0"/>
          </a:p>
        </p:txBody>
      </p:sp>
    </p:spTree>
    <p:extLst>
      <p:ext uri="{BB962C8B-B14F-4D97-AF65-F5344CB8AC3E}">
        <p14:creationId xmlns:p14="http://schemas.microsoft.com/office/powerpoint/2010/main" val="155757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56380" y="2194560"/>
            <a:ext cx="11501794" cy="7680960"/>
          </a:xfrm>
        </p:spPr>
        <p:txBody>
          <a:bodyPr anchor="b"/>
          <a:lstStyle>
            <a:lvl1pPr>
              <a:defRPr sz="12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160825" y="4739647"/>
            <a:ext cx="18053685" cy="23393400"/>
          </a:xfrm>
        </p:spPr>
        <p:txBody>
          <a:bodyPr anchor="t"/>
          <a:lstStyle>
            <a:lvl1pPr marL="0" indent="0">
              <a:buNone/>
              <a:defRPr sz="12480"/>
            </a:lvl1pPr>
            <a:lvl2pPr marL="1783080" indent="0">
              <a:buNone/>
              <a:defRPr sz="10920"/>
            </a:lvl2pPr>
            <a:lvl3pPr marL="3566160" indent="0">
              <a:buNone/>
              <a:defRPr sz="9360"/>
            </a:lvl3pPr>
            <a:lvl4pPr marL="5349240" indent="0">
              <a:buNone/>
              <a:defRPr sz="7800"/>
            </a:lvl4pPr>
            <a:lvl5pPr marL="7132320" indent="0">
              <a:buNone/>
              <a:defRPr sz="7800"/>
            </a:lvl5pPr>
            <a:lvl6pPr marL="8915400" indent="0">
              <a:buNone/>
              <a:defRPr sz="7800"/>
            </a:lvl6pPr>
            <a:lvl7pPr marL="10698480" indent="0">
              <a:buNone/>
              <a:defRPr sz="7800"/>
            </a:lvl7pPr>
            <a:lvl8pPr marL="12481560" indent="0">
              <a:buNone/>
              <a:defRPr sz="7800"/>
            </a:lvl8pPr>
            <a:lvl9pPr marL="14264640" indent="0">
              <a:buNone/>
              <a:defRPr sz="7800"/>
            </a:lvl9pPr>
          </a:lstStyle>
          <a:p>
            <a:r>
              <a:rPr lang="en-US" dirty="0" smtClean="0"/>
              <a:t>Click icon to add picture</a:t>
            </a:r>
            <a:endParaRPr lang="en-US" dirty="0"/>
          </a:p>
        </p:txBody>
      </p:sp>
      <p:sp>
        <p:nvSpPr>
          <p:cNvPr id="4" name="Text Placeholder 3"/>
          <p:cNvSpPr>
            <a:spLocks noGrp="1"/>
          </p:cNvSpPr>
          <p:nvPr>
            <p:ph type="body" sz="half" idx="2"/>
          </p:nvPr>
        </p:nvSpPr>
        <p:spPr>
          <a:xfrm>
            <a:off x="2456380" y="9875520"/>
            <a:ext cx="11501794" cy="18295622"/>
          </a:xfrm>
        </p:spPr>
        <p:txBody>
          <a:bodyPr/>
          <a:lstStyle>
            <a:lvl1pPr marL="0" indent="0">
              <a:buNone/>
              <a:defRPr sz="6240"/>
            </a:lvl1pPr>
            <a:lvl2pPr marL="1783080" indent="0">
              <a:buNone/>
              <a:defRPr sz="5460"/>
            </a:lvl2pPr>
            <a:lvl3pPr marL="3566160" indent="0">
              <a:buNone/>
              <a:defRPr sz="4680"/>
            </a:lvl3pPr>
            <a:lvl4pPr marL="5349240" indent="0">
              <a:buNone/>
              <a:defRPr sz="3900"/>
            </a:lvl4pPr>
            <a:lvl5pPr marL="7132320" indent="0">
              <a:buNone/>
              <a:defRPr sz="3900"/>
            </a:lvl5pPr>
            <a:lvl6pPr marL="8915400" indent="0">
              <a:buNone/>
              <a:defRPr sz="3900"/>
            </a:lvl6pPr>
            <a:lvl7pPr marL="10698480" indent="0">
              <a:buNone/>
              <a:defRPr sz="3900"/>
            </a:lvl7pPr>
            <a:lvl8pPr marL="12481560" indent="0">
              <a:buNone/>
              <a:defRPr sz="3900"/>
            </a:lvl8pPr>
            <a:lvl9pPr marL="14264640" indent="0">
              <a:buNone/>
              <a:defRPr sz="3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D8B92-3739-451F-8D25-F115950D5D96}" type="datetimeFigureOut">
              <a:rPr lang="en-US" smtClean="0"/>
              <a:pPr/>
              <a:t>10/3/2014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6FC194-C43D-4F0F-A826-C4722E2D821D}" type="slidenum">
              <a:rPr lang="en-US" smtClean="0"/>
              <a:pPr/>
              <a:t>‹#›</a:t>
            </a:fld>
            <a:endParaRPr lang="en-US" dirty="0"/>
          </a:p>
        </p:txBody>
      </p:sp>
    </p:spTree>
    <p:extLst>
      <p:ext uri="{BB962C8B-B14F-4D97-AF65-F5344CB8AC3E}">
        <p14:creationId xmlns:p14="http://schemas.microsoft.com/office/powerpoint/2010/main" val="253628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1735" y="1752607"/>
            <a:ext cx="3075813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451735" y="8763000"/>
            <a:ext cx="3075813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51735" y="30510487"/>
            <a:ext cx="8023860" cy="1752600"/>
          </a:xfrm>
          <a:prstGeom prst="rect">
            <a:avLst/>
          </a:prstGeom>
        </p:spPr>
        <p:txBody>
          <a:bodyPr vert="horz" lIns="91440" tIns="45720" rIns="91440" bIns="45720" rtlCol="0" anchor="ctr"/>
          <a:lstStyle>
            <a:lvl1pPr algn="l">
              <a:defRPr sz="4680">
                <a:solidFill>
                  <a:schemeClr val="tx1">
                    <a:tint val="75000"/>
                  </a:schemeClr>
                </a:solidFill>
              </a:defRPr>
            </a:lvl1pPr>
          </a:lstStyle>
          <a:p>
            <a:fld id="{510D8B92-3739-451F-8D25-F115950D5D96}" type="datetimeFigureOut">
              <a:rPr lang="en-US" smtClean="0"/>
              <a:pPr/>
              <a:t>10/3/2014</a:t>
            </a:fld>
            <a:endParaRPr lang="en-US" dirty="0"/>
          </a:p>
        </p:txBody>
      </p:sp>
      <p:sp>
        <p:nvSpPr>
          <p:cNvPr id="5" name="Footer Placeholder 4"/>
          <p:cNvSpPr>
            <a:spLocks noGrp="1"/>
          </p:cNvSpPr>
          <p:nvPr>
            <p:ph type="ftr" sz="quarter" idx="3"/>
          </p:nvPr>
        </p:nvSpPr>
        <p:spPr>
          <a:xfrm>
            <a:off x="11812905" y="30510487"/>
            <a:ext cx="12035790" cy="1752600"/>
          </a:xfrm>
          <a:prstGeom prst="rect">
            <a:avLst/>
          </a:prstGeom>
        </p:spPr>
        <p:txBody>
          <a:bodyPr vert="horz" lIns="91440" tIns="45720" rIns="91440" bIns="45720" rtlCol="0" anchor="ctr"/>
          <a:lstStyle>
            <a:lvl1pPr algn="ctr">
              <a:defRPr sz="46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5186005" y="30510487"/>
            <a:ext cx="8023860" cy="1752600"/>
          </a:xfrm>
          <a:prstGeom prst="rect">
            <a:avLst/>
          </a:prstGeom>
        </p:spPr>
        <p:txBody>
          <a:bodyPr vert="horz" lIns="91440" tIns="45720" rIns="91440" bIns="45720" rtlCol="0" anchor="ctr"/>
          <a:lstStyle>
            <a:lvl1pPr algn="r">
              <a:defRPr sz="4680">
                <a:solidFill>
                  <a:schemeClr val="tx1">
                    <a:tint val="75000"/>
                  </a:schemeClr>
                </a:solidFill>
              </a:defRPr>
            </a:lvl1pPr>
          </a:lstStyle>
          <a:p>
            <a:fld id="{476FC194-C43D-4F0F-A826-C4722E2D821D}" type="slidenum">
              <a:rPr lang="en-US" smtClean="0"/>
              <a:pPr/>
              <a:t>‹#›</a:t>
            </a:fld>
            <a:endParaRPr lang="en-US" dirty="0"/>
          </a:p>
        </p:txBody>
      </p:sp>
    </p:spTree>
    <p:extLst>
      <p:ext uri="{BB962C8B-B14F-4D97-AF65-F5344CB8AC3E}">
        <p14:creationId xmlns:p14="http://schemas.microsoft.com/office/powerpoint/2010/main" val="36880778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566160" rtl="0" eaLnBrk="1" latinLnBrk="0" hangingPunct="1">
        <a:lnSpc>
          <a:spcPct val="90000"/>
        </a:lnSpc>
        <a:spcBef>
          <a:spcPct val="0"/>
        </a:spcBef>
        <a:buNone/>
        <a:defRPr sz="17160" kern="1200">
          <a:solidFill>
            <a:schemeClr val="tx1"/>
          </a:solidFill>
          <a:latin typeface="+mj-lt"/>
          <a:ea typeface="+mj-ea"/>
          <a:cs typeface="+mj-cs"/>
        </a:defRPr>
      </a:lvl1pPr>
    </p:titleStyle>
    <p:bodyStyle>
      <a:lvl1pPr marL="891540" indent="-891540" algn="l" defTabSz="3566160" rtl="0" eaLnBrk="1" latinLnBrk="0" hangingPunct="1">
        <a:lnSpc>
          <a:spcPct val="90000"/>
        </a:lnSpc>
        <a:spcBef>
          <a:spcPts val="3900"/>
        </a:spcBef>
        <a:buFont typeface="Arial" panose="020B0604020202020204" pitchFamily="34" charset="0"/>
        <a:buChar char="•"/>
        <a:defRPr sz="10920" kern="1200">
          <a:solidFill>
            <a:schemeClr val="tx1"/>
          </a:solidFill>
          <a:latin typeface="+mn-lt"/>
          <a:ea typeface="+mn-ea"/>
          <a:cs typeface="+mn-cs"/>
        </a:defRPr>
      </a:lvl1pPr>
      <a:lvl2pPr marL="2674620" indent="-891540" algn="l" defTabSz="3566160" rtl="0" eaLnBrk="1" latinLnBrk="0" hangingPunct="1">
        <a:lnSpc>
          <a:spcPct val="90000"/>
        </a:lnSpc>
        <a:spcBef>
          <a:spcPts val="1950"/>
        </a:spcBef>
        <a:buFont typeface="Arial" panose="020B0604020202020204" pitchFamily="34" charset="0"/>
        <a:buChar char="•"/>
        <a:defRPr sz="9360" kern="1200">
          <a:solidFill>
            <a:schemeClr val="tx1"/>
          </a:solidFill>
          <a:latin typeface="+mn-lt"/>
          <a:ea typeface="+mn-ea"/>
          <a:cs typeface="+mn-cs"/>
        </a:defRPr>
      </a:lvl2pPr>
      <a:lvl3pPr marL="4457700" indent="-891540" algn="l" defTabSz="3566160" rtl="0" eaLnBrk="1" latinLnBrk="0" hangingPunct="1">
        <a:lnSpc>
          <a:spcPct val="90000"/>
        </a:lnSpc>
        <a:spcBef>
          <a:spcPts val="1950"/>
        </a:spcBef>
        <a:buFont typeface="Arial" panose="020B0604020202020204" pitchFamily="34" charset="0"/>
        <a:buChar char="•"/>
        <a:defRPr sz="7800" kern="1200">
          <a:solidFill>
            <a:schemeClr val="tx1"/>
          </a:solidFill>
          <a:latin typeface="+mn-lt"/>
          <a:ea typeface="+mn-ea"/>
          <a:cs typeface="+mn-cs"/>
        </a:defRPr>
      </a:lvl3pPr>
      <a:lvl4pPr marL="6240780" indent="-891540" algn="l" defTabSz="3566160" rtl="0" eaLnBrk="1" latinLnBrk="0" hangingPunct="1">
        <a:lnSpc>
          <a:spcPct val="90000"/>
        </a:lnSpc>
        <a:spcBef>
          <a:spcPts val="1950"/>
        </a:spcBef>
        <a:buFont typeface="Arial" panose="020B0604020202020204" pitchFamily="34" charset="0"/>
        <a:buChar char="•"/>
        <a:defRPr sz="7020" kern="1200">
          <a:solidFill>
            <a:schemeClr val="tx1"/>
          </a:solidFill>
          <a:latin typeface="+mn-lt"/>
          <a:ea typeface="+mn-ea"/>
          <a:cs typeface="+mn-cs"/>
        </a:defRPr>
      </a:lvl4pPr>
      <a:lvl5pPr marL="8023860" indent="-891540" algn="l" defTabSz="3566160" rtl="0" eaLnBrk="1" latinLnBrk="0" hangingPunct="1">
        <a:lnSpc>
          <a:spcPct val="90000"/>
        </a:lnSpc>
        <a:spcBef>
          <a:spcPts val="1950"/>
        </a:spcBef>
        <a:buFont typeface="Arial" panose="020B0604020202020204" pitchFamily="34" charset="0"/>
        <a:buChar char="•"/>
        <a:defRPr sz="7020" kern="1200">
          <a:solidFill>
            <a:schemeClr val="tx1"/>
          </a:solidFill>
          <a:latin typeface="+mn-lt"/>
          <a:ea typeface="+mn-ea"/>
          <a:cs typeface="+mn-cs"/>
        </a:defRPr>
      </a:lvl5pPr>
      <a:lvl6pPr marL="9806940" indent="-891540" algn="l" defTabSz="3566160" rtl="0" eaLnBrk="1" latinLnBrk="0" hangingPunct="1">
        <a:lnSpc>
          <a:spcPct val="90000"/>
        </a:lnSpc>
        <a:spcBef>
          <a:spcPts val="1950"/>
        </a:spcBef>
        <a:buFont typeface="Arial" panose="020B0604020202020204" pitchFamily="34" charset="0"/>
        <a:buChar char="•"/>
        <a:defRPr sz="7020" kern="1200">
          <a:solidFill>
            <a:schemeClr val="tx1"/>
          </a:solidFill>
          <a:latin typeface="+mn-lt"/>
          <a:ea typeface="+mn-ea"/>
          <a:cs typeface="+mn-cs"/>
        </a:defRPr>
      </a:lvl6pPr>
      <a:lvl7pPr marL="11590020" indent="-891540" algn="l" defTabSz="3566160" rtl="0" eaLnBrk="1" latinLnBrk="0" hangingPunct="1">
        <a:lnSpc>
          <a:spcPct val="90000"/>
        </a:lnSpc>
        <a:spcBef>
          <a:spcPts val="1950"/>
        </a:spcBef>
        <a:buFont typeface="Arial" panose="020B0604020202020204" pitchFamily="34" charset="0"/>
        <a:buChar char="•"/>
        <a:defRPr sz="7020" kern="1200">
          <a:solidFill>
            <a:schemeClr val="tx1"/>
          </a:solidFill>
          <a:latin typeface="+mn-lt"/>
          <a:ea typeface="+mn-ea"/>
          <a:cs typeface="+mn-cs"/>
        </a:defRPr>
      </a:lvl7pPr>
      <a:lvl8pPr marL="13373100" indent="-891540" algn="l" defTabSz="3566160" rtl="0" eaLnBrk="1" latinLnBrk="0" hangingPunct="1">
        <a:lnSpc>
          <a:spcPct val="90000"/>
        </a:lnSpc>
        <a:spcBef>
          <a:spcPts val="1950"/>
        </a:spcBef>
        <a:buFont typeface="Arial" panose="020B0604020202020204" pitchFamily="34" charset="0"/>
        <a:buChar char="•"/>
        <a:defRPr sz="7020" kern="1200">
          <a:solidFill>
            <a:schemeClr val="tx1"/>
          </a:solidFill>
          <a:latin typeface="+mn-lt"/>
          <a:ea typeface="+mn-ea"/>
          <a:cs typeface="+mn-cs"/>
        </a:defRPr>
      </a:lvl8pPr>
      <a:lvl9pPr marL="15156180" indent="-891540" algn="l" defTabSz="3566160" rtl="0" eaLnBrk="1" latinLnBrk="0" hangingPunct="1">
        <a:lnSpc>
          <a:spcPct val="90000"/>
        </a:lnSpc>
        <a:spcBef>
          <a:spcPts val="1950"/>
        </a:spcBef>
        <a:buFont typeface="Arial" panose="020B0604020202020204" pitchFamily="34" charset="0"/>
        <a:buChar char="•"/>
        <a:defRPr sz="7020" kern="1200">
          <a:solidFill>
            <a:schemeClr val="tx1"/>
          </a:solidFill>
          <a:latin typeface="+mn-lt"/>
          <a:ea typeface="+mn-ea"/>
          <a:cs typeface="+mn-cs"/>
        </a:defRPr>
      </a:lvl9pPr>
    </p:bodyStyle>
    <p:otherStyle>
      <a:defPPr>
        <a:defRPr lang="en-US"/>
      </a:defPPr>
      <a:lvl1pPr marL="0" algn="l" defTabSz="3566160" rtl="0" eaLnBrk="1" latinLnBrk="0" hangingPunct="1">
        <a:defRPr sz="7020" kern="1200">
          <a:solidFill>
            <a:schemeClr val="tx1"/>
          </a:solidFill>
          <a:latin typeface="+mn-lt"/>
          <a:ea typeface="+mn-ea"/>
          <a:cs typeface="+mn-cs"/>
        </a:defRPr>
      </a:lvl1pPr>
      <a:lvl2pPr marL="1783080" algn="l" defTabSz="3566160" rtl="0" eaLnBrk="1" latinLnBrk="0" hangingPunct="1">
        <a:defRPr sz="7020" kern="1200">
          <a:solidFill>
            <a:schemeClr val="tx1"/>
          </a:solidFill>
          <a:latin typeface="+mn-lt"/>
          <a:ea typeface="+mn-ea"/>
          <a:cs typeface="+mn-cs"/>
        </a:defRPr>
      </a:lvl2pPr>
      <a:lvl3pPr marL="3566160" algn="l" defTabSz="3566160" rtl="0" eaLnBrk="1" latinLnBrk="0" hangingPunct="1">
        <a:defRPr sz="7020" kern="1200">
          <a:solidFill>
            <a:schemeClr val="tx1"/>
          </a:solidFill>
          <a:latin typeface="+mn-lt"/>
          <a:ea typeface="+mn-ea"/>
          <a:cs typeface="+mn-cs"/>
        </a:defRPr>
      </a:lvl3pPr>
      <a:lvl4pPr marL="5349240" algn="l" defTabSz="3566160" rtl="0" eaLnBrk="1" latinLnBrk="0" hangingPunct="1">
        <a:defRPr sz="7020" kern="1200">
          <a:solidFill>
            <a:schemeClr val="tx1"/>
          </a:solidFill>
          <a:latin typeface="+mn-lt"/>
          <a:ea typeface="+mn-ea"/>
          <a:cs typeface="+mn-cs"/>
        </a:defRPr>
      </a:lvl4pPr>
      <a:lvl5pPr marL="7132320" algn="l" defTabSz="3566160" rtl="0" eaLnBrk="1" latinLnBrk="0" hangingPunct="1">
        <a:defRPr sz="7020" kern="1200">
          <a:solidFill>
            <a:schemeClr val="tx1"/>
          </a:solidFill>
          <a:latin typeface="+mn-lt"/>
          <a:ea typeface="+mn-ea"/>
          <a:cs typeface="+mn-cs"/>
        </a:defRPr>
      </a:lvl5pPr>
      <a:lvl6pPr marL="8915400" algn="l" defTabSz="3566160" rtl="0" eaLnBrk="1" latinLnBrk="0" hangingPunct="1">
        <a:defRPr sz="7020" kern="1200">
          <a:solidFill>
            <a:schemeClr val="tx1"/>
          </a:solidFill>
          <a:latin typeface="+mn-lt"/>
          <a:ea typeface="+mn-ea"/>
          <a:cs typeface="+mn-cs"/>
        </a:defRPr>
      </a:lvl6pPr>
      <a:lvl7pPr marL="10698480" algn="l" defTabSz="3566160" rtl="0" eaLnBrk="1" latinLnBrk="0" hangingPunct="1">
        <a:defRPr sz="7020" kern="1200">
          <a:solidFill>
            <a:schemeClr val="tx1"/>
          </a:solidFill>
          <a:latin typeface="+mn-lt"/>
          <a:ea typeface="+mn-ea"/>
          <a:cs typeface="+mn-cs"/>
        </a:defRPr>
      </a:lvl7pPr>
      <a:lvl8pPr marL="12481560" algn="l" defTabSz="3566160" rtl="0" eaLnBrk="1" latinLnBrk="0" hangingPunct="1">
        <a:defRPr sz="7020" kern="1200">
          <a:solidFill>
            <a:schemeClr val="tx1"/>
          </a:solidFill>
          <a:latin typeface="+mn-lt"/>
          <a:ea typeface="+mn-ea"/>
          <a:cs typeface="+mn-cs"/>
        </a:defRPr>
      </a:lvl8pPr>
      <a:lvl9pPr marL="14264640" algn="l" defTabSz="3566160" rtl="0" eaLnBrk="1" latinLnBrk="0" hangingPunct="1">
        <a:defRPr sz="70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2.xml"/><Relationship Id="rId11" Type="http://schemas.openxmlformats.org/officeDocument/2006/relationships/chart" Target="../charts/chart5.xml"/><Relationship Id="rId5" Type="http://schemas.openxmlformats.org/officeDocument/2006/relationships/image" Target="../media/image3.jpeg"/><Relationship Id="rId10" Type="http://schemas.openxmlformats.org/officeDocument/2006/relationships/chart" Target="../charts/chart4.xml"/><Relationship Id="rId4" Type="http://schemas.openxmlformats.org/officeDocument/2006/relationships/chart" Target="../charts/chart1.xml"/><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81000">
              <a:schemeClr val="accent1">
                <a:lumMod val="5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23" name="Rectangle 122"/>
          <p:cNvSpPr/>
          <p:nvPr/>
        </p:nvSpPr>
        <p:spPr>
          <a:xfrm>
            <a:off x="25425916" y="31067698"/>
            <a:ext cx="10020869" cy="1756611"/>
          </a:xfrm>
          <a:prstGeom prst="rect">
            <a:avLst/>
          </a:prstGeom>
          <a:solidFill>
            <a:srgbClr val="FFFFFF">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p:nvSpPr>
        <p:spPr>
          <a:xfrm>
            <a:off x="25413968" y="28094955"/>
            <a:ext cx="10020869" cy="2850872"/>
          </a:xfrm>
          <a:prstGeom prst="rect">
            <a:avLst/>
          </a:prstGeom>
          <a:solidFill>
            <a:srgbClr val="FFFFFF">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79446" y="241053"/>
            <a:ext cx="35179288" cy="421321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79447" y="4704429"/>
            <a:ext cx="11887199" cy="7447039"/>
          </a:xfrm>
          <a:prstGeom prst="rect">
            <a:avLst/>
          </a:prstGeom>
          <a:solidFill>
            <a:srgbClr val="FFFFFF">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8" name="Rectangle 27"/>
          <p:cNvSpPr/>
          <p:nvPr/>
        </p:nvSpPr>
        <p:spPr>
          <a:xfrm>
            <a:off x="25415392" y="4667250"/>
            <a:ext cx="10043342" cy="19632276"/>
          </a:xfrm>
          <a:prstGeom prst="rect">
            <a:avLst/>
          </a:prstGeom>
          <a:solidFill>
            <a:srgbClr val="FFFFFF">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7116" y="19292093"/>
            <a:ext cx="11887199" cy="13486183"/>
          </a:xfrm>
          <a:prstGeom prst="rect">
            <a:avLst/>
          </a:prstGeom>
          <a:solidFill>
            <a:srgbClr val="FFFFFF">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240632" y="158012"/>
            <a:ext cx="35166385" cy="3046988"/>
          </a:xfrm>
          <a:prstGeom prst="rect">
            <a:avLst/>
          </a:prstGeom>
          <a:noFill/>
        </p:spPr>
        <p:txBody>
          <a:bodyPr wrap="square" rtlCol="0">
            <a:spAutoFit/>
          </a:bodyPr>
          <a:lstStyle/>
          <a:p>
            <a:pPr algn="ctr"/>
            <a:r>
              <a:rPr lang="en-US" sz="9600" b="1" dirty="0" smtClean="0">
                <a:cs typeface="Arabic Typesetting" panose="03020402040406030203" pitchFamily="66" charset="-78"/>
              </a:rPr>
              <a:t>Interactive effects of White Pine Needle Damage and climate change on forest health across the Northeastern United States</a:t>
            </a:r>
            <a:endParaRPr lang="en-US" sz="9600" b="1" dirty="0">
              <a:cs typeface="Arabic Typesetting" panose="03020402040406030203" pitchFamily="66" charset="-78"/>
            </a:endParaRPr>
          </a:p>
        </p:txBody>
      </p:sp>
      <p:sp>
        <p:nvSpPr>
          <p:cNvPr id="35" name="Rectangle 34"/>
          <p:cNvSpPr/>
          <p:nvPr/>
        </p:nvSpPr>
        <p:spPr>
          <a:xfrm>
            <a:off x="327116" y="12289413"/>
            <a:ext cx="11887199" cy="6732729"/>
          </a:xfrm>
          <a:prstGeom prst="rect">
            <a:avLst/>
          </a:prstGeom>
          <a:solidFill>
            <a:srgbClr val="FFFFFF">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TextBox 1030"/>
          <p:cNvSpPr txBox="1"/>
          <p:nvPr/>
        </p:nvSpPr>
        <p:spPr>
          <a:xfrm>
            <a:off x="-2296988" y="2873826"/>
            <a:ext cx="40241623" cy="1477328"/>
          </a:xfrm>
          <a:prstGeom prst="rect">
            <a:avLst/>
          </a:prstGeom>
          <a:noFill/>
        </p:spPr>
        <p:txBody>
          <a:bodyPr wrap="square" rtlCol="0">
            <a:spAutoFit/>
          </a:bodyPr>
          <a:lstStyle/>
          <a:p>
            <a:pPr algn="ctr"/>
            <a:r>
              <a:rPr lang="en-US" sz="5400" dirty="0"/>
              <a:t>Cameron McIntire</a:t>
            </a:r>
            <a:r>
              <a:rPr lang="en-US" sz="5400" baseline="30000" dirty="0"/>
              <a:t>1</a:t>
            </a:r>
            <a:r>
              <a:rPr lang="en-US" sz="5400" dirty="0"/>
              <a:t>, Heidi Asbjornsen</a:t>
            </a:r>
            <a:r>
              <a:rPr lang="en-US" sz="5400" baseline="30000" dirty="0"/>
              <a:t>1</a:t>
            </a:r>
            <a:r>
              <a:rPr lang="en-US" sz="5400" dirty="0"/>
              <a:t>, Isabel Munck</a:t>
            </a:r>
            <a:r>
              <a:rPr lang="en-US" sz="5400" baseline="30000" dirty="0"/>
              <a:t>2</a:t>
            </a:r>
            <a:r>
              <a:rPr lang="en-US" sz="5400" dirty="0"/>
              <a:t>, Kirk Broders</a:t>
            </a:r>
            <a:r>
              <a:rPr lang="en-US" sz="5400" baseline="30000" dirty="0"/>
              <a:t>1</a:t>
            </a:r>
            <a:r>
              <a:rPr lang="en-US" sz="5400" dirty="0"/>
              <a:t> and Bill Livingston</a:t>
            </a:r>
            <a:r>
              <a:rPr lang="en-US" sz="5400" baseline="30000" dirty="0"/>
              <a:t>3</a:t>
            </a:r>
          </a:p>
          <a:p>
            <a:pPr algn="ctr"/>
            <a:r>
              <a:rPr lang="en-US" sz="3600" dirty="0" smtClean="0"/>
              <a:t>University </a:t>
            </a:r>
            <a:r>
              <a:rPr lang="en-US" sz="3600" dirty="0"/>
              <a:t>of New Hampshire, Durham, NH. </a:t>
            </a:r>
            <a:r>
              <a:rPr lang="en-US" sz="3600" baseline="30000" dirty="0"/>
              <a:t>2</a:t>
            </a:r>
            <a:r>
              <a:rPr lang="en-US" sz="3600" dirty="0"/>
              <a:t>United States Forest Service, Durham, NH. </a:t>
            </a:r>
            <a:r>
              <a:rPr lang="en-US" sz="3600" baseline="30000" dirty="0"/>
              <a:t>3</a:t>
            </a:r>
            <a:r>
              <a:rPr lang="en-US" sz="3600" dirty="0"/>
              <a:t>University of Maine, Orono, ME. </a:t>
            </a:r>
            <a:endParaRPr lang="en-US" sz="4800" dirty="0"/>
          </a:p>
        </p:txBody>
      </p:sp>
      <p:sp>
        <p:nvSpPr>
          <p:cNvPr id="20" name="Rectangle 19"/>
          <p:cNvSpPr/>
          <p:nvPr/>
        </p:nvSpPr>
        <p:spPr>
          <a:xfrm>
            <a:off x="12390110" y="4667250"/>
            <a:ext cx="12746759" cy="28251150"/>
          </a:xfrm>
          <a:prstGeom prst="rect">
            <a:avLst/>
          </a:prstGeom>
          <a:solidFill>
            <a:srgbClr val="FFFFFF">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4" descr="Wild E. Cat and the new UNH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51" y="1350514"/>
            <a:ext cx="3230349" cy="377951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2556623" y="4698725"/>
            <a:ext cx="12580246" cy="830997"/>
          </a:xfrm>
          <a:prstGeom prst="rect">
            <a:avLst/>
          </a:prstGeom>
          <a:noFill/>
        </p:spPr>
        <p:txBody>
          <a:bodyPr wrap="square" rtlCol="0">
            <a:spAutoFit/>
          </a:bodyPr>
          <a:lstStyle/>
          <a:p>
            <a:pPr algn="ctr"/>
            <a:r>
              <a:rPr lang="en-US" sz="4800" b="1" dirty="0" smtClean="0"/>
              <a:t>Regional Defoliations</a:t>
            </a:r>
            <a:endParaRPr lang="en-US" sz="3200" b="1" dirty="0"/>
          </a:p>
        </p:txBody>
      </p:sp>
      <p:pic>
        <p:nvPicPr>
          <p:cNvPr id="38" name="Picture 4" descr="http://www.fs.usda.gov/Internet/FSE_MEDIA/stelprdb53340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61684" y="1381759"/>
            <a:ext cx="2567750" cy="33226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 name="Chart 38"/>
          <p:cNvGraphicFramePr>
            <a:graphicFrameLocks/>
          </p:cNvGraphicFramePr>
          <p:nvPr>
            <p:extLst>
              <p:ext uri="{D42A27DB-BD31-4B8C-83A1-F6EECF244321}">
                <p14:modId xmlns:p14="http://schemas.microsoft.com/office/powerpoint/2010/main" val="1397678594"/>
              </p:ext>
            </p:extLst>
          </p:nvPr>
        </p:nvGraphicFramePr>
        <p:xfrm>
          <a:off x="12427786" y="25252950"/>
          <a:ext cx="12620846" cy="6635226"/>
        </p:xfrm>
        <a:graphic>
          <a:graphicData uri="http://schemas.openxmlformats.org/drawingml/2006/chart">
            <c:chart xmlns:c="http://schemas.openxmlformats.org/drawingml/2006/chart" xmlns:r="http://schemas.openxmlformats.org/officeDocument/2006/relationships" r:id="rId4"/>
          </a:graphicData>
        </a:graphic>
      </p:graphicFrame>
      <p:pic>
        <p:nvPicPr>
          <p:cNvPr id="5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465" t="10745" r="18762" b="1983"/>
          <a:stretch/>
        </p:blipFill>
        <p:spPr bwMode="auto">
          <a:xfrm>
            <a:off x="12669386" y="5818662"/>
            <a:ext cx="4292415" cy="4559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279446" y="19316428"/>
            <a:ext cx="11902491" cy="830997"/>
          </a:xfrm>
          <a:prstGeom prst="rect">
            <a:avLst/>
          </a:prstGeom>
          <a:noFill/>
        </p:spPr>
        <p:txBody>
          <a:bodyPr wrap="square" rtlCol="0">
            <a:spAutoFit/>
          </a:bodyPr>
          <a:lstStyle/>
          <a:p>
            <a:pPr algn="ctr"/>
            <a:r>
              <a:rPr lang="en-US" sz="4800" b="1" dirty="0" smtClean="0"/>
              <a:t>A Changing Climate</a:t>
            </a:r>
            <a:endParaRPr lang="en-US" sz="3200" b="1" dirty="0"/>
          </a:p>
        </p:txBody>
      </p:sp>
      <p:grpSp>
        <p:nvGrpSpPr>
          <p:cNvPr id="10" name="Group 9"/>
          <p:cNvGrpSpPr/>
          <p:nvPr/>
        </p:nvGrpSpPr>
        <p:grpSpPr>
          <a:xfrm>
            <a:off x="12372880" y="15085282"/>
            <a:ext cx="13190163" cy="7115929"/>
            <a:chOff x="12592074" y="11321513"/>
            <a:chExt cx="13190163" cy="7115929"/>
          </a:xfrm>
        </p:grpSpPr>
        <p:graphicFrame>
          <p:nvGraphicFramePr>
            <p:cNvPr id="51" name="Chart 50"/>
            <p:cNvGraphicFramePr>
              <a:graphicFrameLocks/>
            </p:cNvGraphicFramePr>
            <p:nvPr>
              <p:extLst>
                <p:ext uri="{D42A27DB-BD31-4B8C-83A1-F6EECF244321}">
                  <p14:modId xmlns:p14="http://schemas.microsoft.com/office/powerpoint/2010/main" val="4242795037"/>
                </p:ext>
              </p:extLst>
            </p:nvPr>
          </p:nvGraphicFramePr>
          <p:xfrm>
            <a:off x="12592074" y="11321513"/>
            <a:ext cx="13190163" cy="7115929"/>
          </p:xfrm>
          <a:graphic>
            <a:graphicData uri="http://schemas.openxmlformats.org/drawingml/2006/chart">
              <c:chart xmlns:c="http://schemas.openxmlformats.org/drawingml/2006/chart" xmlns:r="http://schemas.openxmlformats.org/officeDocument/2006/relationships" r:id="rId6"/>
            </a:graphicData>
          </a:graphic>
        </p:graphicFrame>
        <p:grpSp>
          <p:nvGrpSpPr>
            <p:cNvPr id="67" name="Group 66"/>
            <p:cNvGrpSpPr/>
            <p:nvPr/>
          </p:nvGrpSpPr>
          <p:grpSpPr>
            <a:xfrm>
              <a:off x="14113393" y="17899546"/>
              <a:ext cx="10684849" cy="523220"/>
              <a:chOff x="1351788" y="6434465"/>
              <a:chExt cx="5631398" cy="523220"/>
            </a:xfrm>
          </p:grpSpPr>
          <p:sp>
            <p:nvSpPr>
              <p:cNvPr id="68" name="TextBox 67"/>
              <p:cNvSpPr txBox="1"/>
              <p:nvPr/>
            </p:nvSpPr>
            <p:spPr>
              <a:xfrm>
                <a:off x="1351788" y="6434465"/>
                <a:ext cx="1196315" cy="523220"/>
              </a:xfrm>
              <a:prstGeom prst="rect">
                <a:avLst/>
              </a:prstGeom>
              <a:noFill/>
            </p:spPr>
            <p:txBody>
              <a:bodyPr wrap="none" rtlCol="0">
                <a:spAutoFit/>
              </a:bodyPr>
              <a:lstStyle/>
              <a:p>
                <a:r>
                  <a:rPr lang="en-US" sz="2800" dirty="0" smtClean="0">
                    <a:cs typeface="Helvetica" panose="020B0604020202020204" pitchFamily="34" charset="0"/>
                  </a:rPr>
                  <a:t>      Bethel, ME</a:t>
                </a:r>
                <a:endParaRPr lang="en-US" sz="2800" dirty="0">
                  <a:cs typeface="Helvetica" panose="020B0604020202020204" pitchFamily="34" charset="0"/>
                </a:endParaRPr>
              </a:p>
            </p:txBody>
          </p:sp>
          <p:sp>
            <p:nvSpPr>
              <p:cNvPr id="69" name="TextBox 68"/>
              <p:cNvSpPr txBox="1"/>
              <p:nvPr/>
            </p:nvSpPr>
            <p:spPr>
              <a:xfrm>
                <a:off x="5556014" y="6434465"/>
                <a:ext cx="1427172" cy="523220"/>
              </a:xfrm>
              <a:prstGeom prst="rect">
                <a:avLst/>
              </a:prstGeom>
              <a:noFill/>
            </p:spPr>
            <p:txBody>
              <a:bodyPr wrap="square" rtlCol="0">
                <a:spAutoFit/>
              </a:bodyPr>
              <a:lstStyle/>
              <a:p>
                <a:r>
                  <a:rPr lang="en-US" sz="2800" dirty="0" smtClean="0">
                    <a:cs typeface="Helvetica" panose="020B0604020202020204" pitchFamily="34" charset="0"/>
                  </a:rPr>
                  <a:t>    Durham, NH</a:t>
                </a:r>
                <a:endParaRPr lang="en-US" sz="2800" dirty="0">
                  <a:cs typeface="Helvetica" panose="020B0604020202020204" pitchFamily="34" charset="0"/>
                </a:endParaRPr>
              </a:p>
            </p:txBody>
          </p:sp>
          <p:sp>
            <p:nvSpPr>
              <p:cNvPr id="70" name="TextBox 69"/>
              <p:cNvSpPr txBox="1"/>
              <p:nvPr/>
            </p:nvSpPr>
            <p:spPr>
              <a:xfrm>
                <a:off x="4296845" y="6434465"/>
                <a:ext cx="1070059" cy="523220"/>
              </a:xfrm>
              <a:prstGeom prst="rect">
                <a:avLst/>
              </a:prstGeom>
              <a:noFill/>
            </p:spPr>
            <p:txBody>
              <a:bodyPr wrap="none" rtlCol="0">
                <a:spAutoFit/>
              </a:bodyPr>
              <a:lstStyle/>
              <a:p>
                <a:r>
                  <a:rPr lang="en-US" sz="2800" dirty="0" smtClean="0">
                    <a:cs typeface="Helvetica" panose="020B0604020202020204" pitchFamily="34" charset="0"/>
                  </a:rPr>
                  <a:t>   Lyman, ME</a:t>
                </a:r>
                <a:endParaRPr lang="en-US" sz="2800" dirty="0">
                  <a:cs typeface="Helvetica" panose="020B0604020202020204" pitchFamily="34" charset="0"/>
                </a:endParaRPr>
              </a:p>
            </p:txBody>
          </p:sp>
          <p:sp>
            <p:nvSpPr>
              <p:cNvPr id="71" name="TextBox 70"/>
              <p:cNvSpPr txBox="1"/>
              <p:nvPr/>
            </p:nvSpPr>
            <p:spPr>
              <a:xfrm>
                <a:off x="2621119" y="6434465"/>
                <a:ext cx="1529695" cy="523220"/>
              </a:xfrm>
              <a:prstGeom prst="rect">
                <a:avLst/>
              </a:prstGeom>
              <a:noFill/>
            </p:spPr>
            <p:txBody>
              <a:bodyPr wrap="none" rtlCol="0">
                <a:spAutoFit/>
              </a:bodyPr>
              <a:lstStyle/>
              <a:p>
                <a:r>
                  <a:rPr lang="en-US" sz="2800" dirty="0" smtClean="0">
                    <a:cs typeface="Helvetica" panose="020B0604020202020204" pitchFamily="34" charset="0"/>
                  </a:rPr>
                  <a:t>   Hillsborough, NH</a:t>
                </a:r>
                <a:endParaRPr lang="en-US" sz="2800" dirty="0">
                  <a:cs typeface="Helvetica" panose="020B0604020202020204" pitchFamily="34" charset="0"/>
                </a:endParaRPr>
              </a:p>
            </p:txBody>
          </p:sp>
        </p:grpSp>
      </p:grpSp>
      <p:pic>
        <p:nvPicPr>
          <p:cNvPr id="8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10230"/>
          <a:stretch/>
        </p:blipFill>
        <p:spPr bwMode="auto">
          <a:xfrm>
            <a:off x="421416" y="8294900"/>
            <a:ext cx="4273881" cy="36026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TextBox 87"/>
          <p:cNvSpPr txBox="1"/>
          <p:nvPr/>
        </p:nvSpPr>
        <p:spPr>
          <a:xfrm>
            <a:off x="25586400" y="4685820"/>
            <a:ext cx="9820617" cy="830997"/>
          </a:xfrm>
          <a:prstGeom prst="rect">
            <a:avLst/>
          </a:prstGeom>
          <a:noFill/>
        </p:spPr>
        <p:txBody>
          <a:bodyPr wrap="square" rtlCol="0">
            <a:spAutoFit/>
          </a:bodyPr>
          <a:lstStyle/>
          <a:p>
            <a:pPr algn="ctr"/>
            <a:r>
              <a:rPr lang="en-US" sz="4800" b="1" dirty="0" smtClean="0"/>
              <a:t>Growth Declines</a:t>
            </a:r>
            <a:endParaRPr lang="en-US" sz="3200" b="1" dirty="0"/>
          </a:p>
        </p:txBody>
      </p:sp>
      <p:sp>
        <p:nvSpPr>
          <p:cNvPr id="91" name="TextBox 90"/>
          <p:cNvSpPr txBox="1"/>
          <p:nvPr/>
        </p:nvSpPr>
        <p:spPr>
          <a:xfrm>
            <a:off x="303281" y="4670598"/>
            <a:ext cx="11839530" cy="830997"/>
          </a:xfrm>
          <a:prstGeom prst="rect">
            <a:avLst/>
          </a:prstGeom>
          <a:noFill/>
        </p:spPr>
        <p:txBody>
          <a:bodyPr wrap="square" rtlCol="0">
            <a:spAutoFit/>
          </a:bodyPr>
          <a:lstStyle/>
          <a:p>
            <a:pPr algn="ctr"/>
            <a:r>
              <a:rPr lang="en-US" sz="4800" b="1" dirty="0" smtClean="0"/>
              <a:t>Introduction</a:t>
            </a:r>
            <a:endParaRPr lang="en-US" sz="3200" b="1" dirty="0"/>
          </a:p>
        </p:txBody>
      </p:sp>
      <p:pic>
        <p:nvPicPr>
          <p:cNvPr id="9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80" y="13286709"/>
            <a:ext cx="6939046" cy="533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3" name="Chart 92"/>
          <p:cNvGraphicFramePr>
            <a:graphicFrameLocks/>
          </p:cNvGraphicFramePr>
          <p:nvPr>
            <p:extLst>
              <p:ext uri="{D42A27DB-BD31-4B8C-83A1-F6EECF244321}">
                <p14:modId xmlns:p14="http://schemas.microsoft.com/office/powerpoint/2010/main" val="1910858877"/>
              </p:ext>
            </p:extLst>
          </p:nvPr>
        </p:nvGraphicFramePr>
        <p:xfrm>
          <a:off x="25586399" y="7477653"/>
          <a:ext cx="9820617" cy="573281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4" name="Chart 93"/>
          <p:cNvGraphicFramePr>
            <a:graphicFrameLocks/>
          </p:cNvGraphicFramePr>
          <p:nvPr>
            <p:extLst>
              <p:ext uri="{D42A27DB-BD31-4B8C-83A1-F6EECF244321}">
                <p14:modId xmlns:p14="http://schemas.microsoft.com/office/powerpoint/2010/main" val="4085085461"/>
              </p:ext>
            </p:extLst>
          </p:nvPr>
        </p:nvGraphicFramePr>
        <p:xfrm>
          <a:off x="25505158" y="17894701"/>
          <a:ext cx="9707263" cy="5663657"/>
        </p:xfrm>
        <a:graphic>
          <a:graphicData uri="http://schemas.openxmlformats.org/drawingml/2006/chart">
            <c:chart xmlns:c="http://schemas.openxmlformats.org/drawingml/2006/chart" xmlns:r="http://schemas.openxmlformats.org/officeDocument/2006/relationships" r:id="rId10"/>
          </a:graphicData>
        </a:graphic>
      </p:graphicFrame>
      <p:sp>
        <p:nvSpPr>
          <p:cNvPr id="95" name="TextBox 94"/>
          <p:cNvSpPr txBox="1"/>
          <p:nvPr/>
        </p:nvSpPr>
        <p:spPr>
          <a:xfrm>
            <a:off x="232483" y="11629036"/>
            <a:ext cx="2512337" cy="307777"/>
          </a:xfrm>
          <a:prstGeom prst="rect">
            <a:avLst/>
          </a:prstGeom>
          <a:noFill/>
        </p:spPr>
        <p:txBody>
          <a:bodyPr wrap="square" rtlCol="0">
            <a:spAutoFit/>
          </a:bodyPr>
          <a:lstStyle/>
          <a:p>
            <a:pPr algn="ctr"/>
            <a:r>
              <a:rPr lang="en-US" sz="1400" dirty="0" smtClean="0"/>
              <a:t>Photo: Stephen Wyka 2014</a:t>
            </a:r>
            <a:endParaRPr lang="en-US" sz="1400" dirty="0"/>
          </a:p>
        </p:txBody>
      </p:sp>
      <p:sp>
        <p:nvSpPr>
          <p:cNvPr id="5" name="Down Arrow 4"/>
          <p:cNvSpPr/>
          <p:nvPr/>
        </p:nvSpPr>
        <p:spPr>
          <a:xfrm>
            <a:off x="33864338" y="8388222"/>
            <a:ext cx="476250" cy="704931"/>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32770088" y="7643528"/>
            <a:ext cx="2664750" cy="830997"/>
          </a:xfrm>
          <a:prstGeom prst="rect">
            <a:avLst/>
          </a:prstGeom>
          <a:noFill/>
        </p:spPr>
        <p:txBody>
          <a:bodyPr wrap="square" rtlCol="0">
            <a:spAutoFit/>
          </a:bodyPr>
          <a:lstStyle/>
          <a:p>
            <a:pPr algn="ctr"/>
            <a:r>
              <a:rPr lang="en-US" sz="2400" dirty="0" smtClean="0"/>
              <a:t>Disease </a:t>
            </a:r>
          </a:p>
          <a:p>
            <a:pPr algn="ctr"/>
            <a:r>
              <a:rPr lang="en-US" sz="2400" dirty="0" smtClean="0"/>
              <a:t>Outbreak</a:t>
            </a:r>
            <a:endParaRPr lang="en-US" sz="2400" dirty="0"/>
          </a:p>
        </p:txBody>
      </p:sp>
      <p:sp>
        <p:nvSpPr>
          <p:cNvPr id="97" name="TextBox 96"/>
          <p:cNvSpPr txBox="1"/>
          <p:nvPr/>
        </p:nvSpPr>
        <p:spPr>
          <a:xfrm>
            <a:off x="324324" y="20028422"/>
            <a:ext cx="11588596"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smtClean="0"/>
              <a:t>The climate in the Northeastern U.S. has already experienced increased  annual temperature and total precipitation (Fig. 1); a trend that is expected to continue. Variability </a:t>
            </a:r>
            <a:r>
              <a:rPr lang="en-US" sz="3200" dirty="0"/>
              <a:t>in climate may exacerbate </a:t>
            </a:r>
            <a:r>
              <a:rPr lang="en-US" sz="3200" dirty="0" smtClean="0"/>
              <a:t>WPND if </a:t>
            </a:r>
            <a:r>
              <a:rPr lang="en-US" sz="3200" dirty="0"/>
              <a:t>wetter and warmer-than-average springs and summer droughts persist in the </a:t>
            </a:r>
            <a:r>
              <a:rPr lang="en-US" sz="3200" dirty="0" smtClean="0"/>
              <a:t>future. Higher amounts of SPRING rainfall are thought to facilitate the spread of WPND associated fungi. </a:t>
            </a:r>
            <a:endParaRPr lang="en-US" sz="3200" dirty="0"/>
          </a:p>
        </p:txBody>
      </p:sp>
      <p:grpSp>
        <p:nvGrpSpPr>
          <p:cNvPr id="2" name="Group 1"/>
          <p:cNvGrpSpPr/>
          <p:nvPr/>
        </p:nvGrpSpPr>
        <p:grpSpPr>
          <a:xfrm>
            <a:off x="291560" y="23295609"/>
            <a:ext cx="11962780" cy="8755557"/>
            <a:chOff x="291560" y="23295609"/>
            <a:chExt cx="11962780" cy="8755557"/>
          </a:xfrm>
        </p:grpSpPr>
        <p:graphicFrame>
          <p:nvGraphicFramePr>
            <p:cNvPr id="100" name="Chart 99"/>
            <p:cNvGraphicFramePr>
              <a:graphicFrameLocks/>
            </p:cNvGraphicFramePr>
            <p:nvPr>
              <p:extLst>
                <p:ext uri="{D42A27DB-BD31-4B8C-83A1-F6EECF244321}">
                  <p14:modId xmlns:p14="http://schemas.microsoft.com/office/powerpoint/2010/main" val="1611023799"/>
                </p:ext>
              </p:extLst>
            </p:nvPr>
          </p:nvGraphicFramePr>
          <p:xfrm>
            <a:off x="351849" y="26907666"/>
            <a:ext cx="11902491" cy="51435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01" name="Chart 100"/>
            <p:cNvGraphicFramePr>
              <a:graphicFrameLocks/>
            </p:cNvGraphicFramePr>
            <p:nvPr>
              <p:extLst>
                <p:ext uri="{D42A27DB-BD31-4B8C-83A1-F6EECF244321}">
                  <p14:modId xmlns:p14="http://schemas.microsoft.com/office/powerpoint/2010/main" val="2780320705"/>
                </p:ext>
              </p:extLst>
            </p:nvPr>
          </p:nvGraphicFramePr>
          <p:xfrm>
            <a:off x="291560" y="23295609"/>
            <a:ext cx="11902490" cy="4355877"/>
          </p:xfrm>
          <a:graphic>
            <a:graphicData uri="http://schemas.openxmlformats.org/drawingml/2006/chart">
              <c:chart xmlns:c="http://schemas.openxmlformats.org/drawingml/2006/chart" xmlns:r="http://schemas.openxmlformats.org/officeDocument/2006/relationships" r:id="rId12"/>
            </a:graphicData>
          </a:graphic>
        </p:graphicFrame>
      </p:grpSp>
      <p:cxnSp>
        <p:nvCxnSpPr>
          <p:cNvPr id="32" name="Straight Connector 31"/>
          <p:cNvCxnSpPr/>
          <p:nvPr/>
        </p:nvCxnSpPr>
        <p:spPr>
          <a:xfrm>
            <a:off x="529280" y="23558358"/>
            <a:ext cx="114981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45624" y="5376063"/>
            <a:ext cx="11681817" cy="2554545"/>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smtClean="0"/>
              <a:t>White Pine Needle Damage (WPND) is a complex of rain dispersed fungal pathogens that infect and defoliate the needles of eastern </a:t>
            </a:r>
            <a:r>
              <a:rPr lang="en-US" sz="3200" dirty="0"/>
              <a:t>w</a:t>
            </a:r>
            <a:r>
              <a:rPr lang="en-US" sz="3200" dirty="0" smtClean="0"/>
              <a:t>hite </a:t>
            </a:r>
            <a:r>
              <a:rPr lang="en-US" sz="3200" dirty="0"/>
              <a:t>p</a:t>
            </a:r>
            <a:r>
              <a:rPr lang="en-US" sz="3200" dirty="0" smtClean="0"/>
              <a:t>ine (</a:t>
            </a:r>
            <a:r>
              <a:rPr lang="en-US" sz="3200" i="1" dirty="0" smtClean="0"/>
              <a:t>Pinus strobus L</a:t>
            </a:r>
            <a:r>
              <a:rPr lang="en-US" sz="3200" dirty="0" smtClean="0"/>
              <a:t>.). Since the spring of 2009 the northeastern United States has been experiencing an outbreak of WPND that continues to persist and spread throughout the region.</a:t>
            </a:r>
            <a:endParaRPr lang="en-US" sz="3200" dirty="0"/>
          </a:p>
        </p:txBody>
      </p:sp>
      <p:sp>
        <p:nvSpPr>
          <p:cNvPr id="33" name="TextBox 32"/>
          <p:cNvSpPr txBox="1"/>
          <p:nvPr/>
        </p:nvSpPr>
        <p:spPr>
          <a:xfrm>
            <a:off x="4695298" y="8098452"/>
            <a:ext cx="7332144" cy="4031873"/>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smtClean="0"/>
              <a:t>WPND defoliates second and third year needles prior to the current year needle elongation. This effectively thins the crowns and often results in the premature death of the lower branches. WPND represents a significant threat to tree health and has been known to result in tree mortality in extreme cases.</a:t>
            </a:r>
            <a:endParaRPr lang="en-US" sz="3200" dirty="0"/>
          </a:p>
        </p:txBody>
      </p:sp>
      <p:sp>
        <p:nvSpPr>
          <p:cNvPr id="103" name="TextBox 102"/>
          <p:cNvSpPr txBox="1"/>
          <p:nvPr/>
        </p:nvSpPr>
        <p:spPr>
          <a:xfrm>
            <a:off x="345624" y="12257723"/>
            <a:ext cx="11839530" cy="830997"/>
          </a:xfrm>
          <a:prstGeom prst="rect">
            <a:avLst/>
          </a:prstGeom>
          <a:noFill/>
        </p:spPr>
        <p:txBody>
          <a:bodyPr wrap="square" rtlCol="0">
            <a:spAutoFit/>
          </a:bodyPr>
          <a:lstStyle/>
          <a:p>
            <a:pPr algn="ctr"/>
            <a:r>
              <a:rPr lang="en-US" sz="4800" b="1" dirty="0" smtClean="0"/>
              <a:t>Study Area</a:t>
            </a:r>
            <a:endParaRPr lang="en-US" sz="3200" b="1" dirty="0"/>
          </a:p>
        </p:txBody>
      </p:sp>
      <p:sp>
        <p:nvSpPr>
          <p:cNvPr id="104" name="TextBox 103"/>
          <p:cNvSpPr txBox="1"/>
          <p:nvPr/>
        </p:nvSpPr>
        <p:spPr>
          <a:xfrm>
            <a:off x="487351" y="18317748"/>
            <a:ext cx="1891916" cy="307777"/>
          </a:xfrm>
          <a:prstGeom prst="rect">
            <a:avLst/>
          </a:prstGeom>
          <a:noFill/>
        </p:spPr>
        <p:txBody>
          <a:bodyPr wrap="square" rtlCol="0">
            <a:spAutoFit/>
          </a:bodyPr>
          <a:lstStyle/>
          <a:p>
            <a:pPr algn="ctr"/>
            <a:r>
              <a:rPr lang="en-US" sz="1400" dirty="0" smtClean="0"/>
              <a:t>Map: Tom Luther, USFS</a:t>
            </a:r>
            <a:endParaRPr lang="en-US" sz="1400" dirty="0"/>
          </a:p>
        </p:txBody>
      </p:sp>
      <p:sp>
        <p:nvSpPr>
          <p:cNvPr id="34" name="TextBox 33"/>
          <p:cNvSpPr txBox="1"/>
          <p:nvPr/>
        </p:nvSpPr>
        <p:spPr>
          <a:xfrm>
            <a:off x="7468326" y="13271422"/>
            <a:ext cx="4674484" cy="550920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smtClean="0"/>
              <a:t>The US Forest Service has established eight permanent study plots for monitoring WPND throughout the NE region spanning four cold hardiness zones. The 2014 field season focused on  sites within the 4a , 4b, 5a, and 5b climate zones.</a:t>
            </a:r>
            <a:endParaRPr lang="en-US" sz="3200" dirty="0"/>
          </a:p>
        </p:txBody>
      </p:sp>
      <p:sp>
        <p:nvSpPr>
          <p:cNvPr id="40" name="TextBox 39"/>
          <p:cNvSpPr txBox="1"/>
          <p:nvPr/>
        </p:nvSpPr>
        <p:spPr>
          <a:xfrm>
            <a:off x="16966144" y="5710445"/>
            <a:ext cx="7806081" cy="5078313"/>
          </a:xfrm>
          <a:prstGeom prst="rect">
            <a:avLst/>
          </a:prstGeom>
          <a:noFill/>
        </p:spPr>
        <p:txBody>
          <a:bodyPr wrap="square" rtlCol="0">
            <a:spAutoFit/>
          </a:bodyPr>
          <a:lstStyle/>
          <a:p>
            <a:pPr marL="457200" indent="-457200" algn="just">
              <a:buFont typeface="Arial" panose="020B0604020202020204" pitchFamily="34" charset="0"/>
              <a:buChar char="•"/>
            </a:pPr>
            <a:r>
              <a:rPr lang="en-US" sz="3200" b="1" dirty="0" smtClean="0"/>
              <a:t>Methods: </a:t>
            </a:r>
            <a:r>
              <a:rPr lang="en-US" sz="3200" dirty="0" smtClean="0"/>
              <a:t>In 2014 litterfall was measured using 0.18m</a:t>
            </a:r>
            <a:r>
              <a:rPr lang="en-US" sz="3200" baseline="30000" dirty="0" smtClean="0"/>
              <a:t>2</a:t>
            </a:r>
            <a:r>
              <a:rPr lang="en-US" sz="3200" dirty="0" smtClean="0"/>
              <a:t> traps (n=5) in 3 plots at 4 of the study sites. Litter was collected at the end of each month starting in May then dried and sorted for </a:t>
            </a:r>
            <a:r>
              <a:rPr lang="en-US" sz="3200" i="1" dirty="0" smtClean="0"/>
              <a:t>P. strobus </a:t>
            </a:r>
            <a:r>
              <a:rPr lang="en-US" sz="3200" dirty="0" smtClean="0"/>
              <a:t>needles.  Stem counts at each plot were used to normalize litterfall based on basal area of white pine and to estimate total foliar dry weight using an allometric relationship to DBH (Levia 2008).</a:t>
            </a:r>
          </a:p>
        </p:txBody>
      </p:sp>
      <p:sp>
        <p:nvSpPr>
          <p:cNvPr id="41" name="TextBox 40"/>
          <p:cNvSpPr txBox="1"/>
          <p:nvPr/>
        </p:nvSpPr>
        <p:spPr>
          <a:xfrm>
            <a:off x="25413969" y="31577948"/>
            <a:ext cx="9963295" cy="1200329"/>
          </a:xfrm>
          <a:prstGeom prst="rect">
            <a:avLst/>
          </a:prstGeom>
          <a:noFill/>
        </p:spPr>
        <p:txBody>
          <a:bodyPr wrap="square" rtlCol="0">
            <a:spAutoFit/>
          </a:bodyPr>
          <a:lstStyle/>
          <a:p>
            <a:r>
              <a:rPr lang="en-US" sz="2400" dirty="0" smtClean="0"/>
              <a:t>Levia, D.F. 2008. A generalized allometric equation to predict foliar dry weight </a:t>
            </a:r>
          </a:p>
          <a:p>
            <a:r>
              <a:rPr lang="en-US" sz="2400" dirty="0"/>
              <a:t> </a:t>
            </a:r>
            <a:r>
              <a:rPr lang="en-US" sz="2400" dirty="0" smtClean="0"/>
              <a:t>  on the basis of trunk diameter for eastern white pine (</a:t>
            </a:r>
            <a:r>
              <a:rPr lang="en-US" sz="2400" i="1" dirty="0" smtClean="0"/>
              <a:t>Pinus strobus L</a:t>
            </a:r>
            <a:r>
              <a:rPr lang="en-US" sz="2400" dirty="0" smtClean="0"/>
              <a:t>.) Forest </a:t>
            </a:r>
          </a:p>
          <a:p>
            <a:r>
              <a:rPr lang="en-US" sz="2400" dirty="0" smtClean="0"/>
              <a:t>   Ecology and Management. 255, 1789-1792</a:t>
            </a:r>
            <a:endParaRPr lang="en-US" sz="2400" dirty="0"/>
          </a:p>
        </p:txBody>
      </p:sp>
      <p:sp>
        <p:nvSpPr>
          <p:cNvPr id="43" name="TextBox 42"/>
          <p:cNvSpPr txBox="1"/>
          <p:nvPr/>
        </p:nvSpPr>
        <p:spPr>
          <a:xfrm>
            <a:off x="25406706" y="5373335"/>
            <a:ext cx="10052028" cy="2062103"/>
          </a:xfrm>
          <a:prstGeom prst="rect">
            <a:avLst/>
          </a:prstGeom>
          <a:noFill/>
        </p:spPr>
        <p:txBody>
          <a:bodyPr wrap="square" rtlCol="0">
            <a:spAutoFit/>
          </a:bodyPr>
          <a:lstStyle/>
          <a:p>
            <a:pPr marL="457200" indent="-457200" algn="just">
              <a:buFont typeface="Arial" panose="020B0604020202020204" pitchFamily="34" charset="0"/>
              <a:buChar char="•"/>
            </a:pPr>
            <a:r>
              <a:rPr lang="en-US" sz="3200" b="1" dirty="0" smtClean="0"/>
              <a:t>Methods:</a:t>
            </a:r>
            <a:r>
              <a:rPr lang="en-US" sz="3200" dirty="0" smtClean="0"/>
              <a:t> Dendrochronological analysis at  the Fox State Forest (Hillsborough, NH) was conducted on increment cores (n=60) from a total of 20 tree classified as either low or high severity of WPND infection (Fig. 4).</a:t>
            </a:r>
            <a:endParaRPr lang="en-US" sz="3200" dirty="0"/>
          </a:p>
        </p:txBody>
      </p:sp>
      <p:sp>
        <p:nvSpPr>
          <p:cNvPr id="45" name="TextBox 44"/>
          <p:cNvSpPr txBox="1"/>
          <p:nvPr/>
        </p:nvSpPr>
        <p:spPr>
          <a:xfrm>
            <a:off x="25451072" y="14983014"/>
            <a:ext cx="9963295" cy="304698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smtClean="0"/>
              <a:t>Trees identified as having &gt;30% WPND affected crowns in the spring </a:t>
            </a:r>
            <a:r>
              <a:rPr lang="en-US" sz="3200" dirty="0"/>
              <a:t>(crown class </a:t>
            </a:r>
            <a:r>
              <a:rPr lang="en-US" sz="3200" dirty="0" smtClean="0"/>
              <a:t>2, </a:t>
            </a:r>
            <a:r>
              <a:rPr lang="en-US" sz="3200" dirty="0"/>
              <a:t>3) </a:t>
            </a:r>
            <a:r>
              <a:rPr lang="en-US" sz="3200" dirty="0" smtClean="0"/>
              <a:t>show a mean decline of 50% compared to pre-outbreak growth patterns. Healthy tees or of low severity defoliation (crown class 0) show minimal declines and often positive growth over the same time interval (Fig. 5).</a:t>
            </a:r>
            <a:endParaRPr lang="en-US" sz="3200" dirty="0"/>
          </a:p>
        </p:txBody>
      </p:sp>
      <p:sp>
        <p:nvSpPr>
          <p:cNvPr id="106" name="Rectangle 105"/>
          <p:cNvSpPr/>
          <p:nvPr/>
        </p:nvSpPr>
        <p:spPr>
          <a:xfrm>
            <a:off x="25403698" y="24421398"/>
            <a:ext cx="10043342" cy="3551685"/>
          </a:xfrm>
          <a:prstGeom prst="rect">
            <a:avLst/>
          </a:prstGeom>
          <a:solidFill>
            <a:srgbClr val="FFFFFF">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25413969" y="28052727"/>
            <a:ext cx="10044765" cy="769441"/>
          </a:xfrm>
          <a:prstGeom prst="rect">
            <a:avLst/>
          </a:prstGeom>
          <a:noFill/>
        </p:spPr>
        <p:txBody>
          <a:bodyPr wrap="square" rtlCol="0">
            <a:spAutoFit/>
          </a:bodyPr>
          <a:lstStyle/>
          <a:p>
            <a:pPr algn="ctr"/>
            <a:r>
              <a:rPr lang="en-US" sz="4400" b="1" dirty="0" smtClean="0"/>
              <a:t>Acknowledgements</a:t>
            </a:r>
            <a:endParaRPr lang="en-US" sz="4400" b="1" dirty="0"/>
          </a:p>
        </p:txBody>
      </p:sp>
      <p:sp>
        <p:nvSpPr>
          <p:cNvPr id="113" name="TextBox 112"/>
          <p:cNvSpPr txBox="1"/>
          <p:nvPr/>
        </p:nvSpPr>
        <p:spPr>
          <a:xfrm>
            <a:off x="12408618" y="11465262"/>
            <a:ext cx="12421186" cy="156966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smtClean="0"/>
              <a:t>Needles become chlorotic and are cast during a large pulse in June, </a:t>
            </a:r>
            <a:r>
              <a:rPr lang="en-US" sz="3200" dirty="0"/>
              <a:t>then </a:t>
            </a:r>
            <a:r>
              <a:rPr lang="en-US" sz="3200" dirty="0" smtClean="0"/>
              <a:t>intermittently drop throughout the rest of the growing season. Thee degree of defoliation severity differs between sites (Fig. 2).</a:t>
            </a:r>
            <a:endParaRPr lang="en-US" sz="3200" dirty="0"/>
          </a:p>
        </p:txBody>
      </p:sp>
      <p:sp>
        <p:nvSpPr>
          <p:cNvPr id="114" name="TextBox 113"/>
          <p:cNvSpPr txBox="1"/>
          <p:nvPr/>
        </p:nvSpPr>
        <p:spPr>
          <a:xfrm>
            <a:off x="12682341" y="24192552"/>
            <a:ext cx="12349195" cy="156966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smtClean="0"/>
              <a:t>Current year needles are not yet fully elongated at the time of needle drop. This represents a loss of photosynthetic potential during a large portion of the growing season (Fig. 3).</a:t>
            </a:r>
            <a:endParaRPr lang="en-US" sz="3200" dirty="0"/>
          </a:p>
        </p:txBody>
      </p:sp>
      <p:graphicFrame>
        <p:nvGraphicFramePr>
          <p:cNvPr id="115" name="Table 114"/>
          <p:cNvGraphicFramePr>
            <a:graphicFrameLocks noGrp="1"/>
          </p:cNvGraphicFramePr>
          <p:nvPr>
            <p:extLst>
              <p:ext uri="{D42A27DB-BD31-4B8C-83A1-F6EECF244321}">
                <p14:modId xmlns:p14="http://schemas.microsoft.com/office/powerpoint/2010/main" val="69160179"/>
              </p:ext>
            </p:extLst>
          </p:nvPr>
        </p:nvGraphicFramePr>
        <p:xfrm>
          <a:off x="12734472" y="13076876"/>
          <a:ext cx="12161545" cy="1645920"/>
        </p:xfrm>
        <a:graphic>
          <a:graphicData uri="http://schemas.openxmlformats.org/drawingml/2006/table">
            <a:tbl>
              <a:tblPr firstRow="1" bandRow="1">
                <a:tableStyleId>{5C22544A-7EE6-4342-B048-85BDC9FD1C3A}</a:tableStyleId>
              </a:tblPr>
              <a:tblGrid>
                <a:gridCol w="2432309"/>
                <a:gridCol w="2432309"/>
                <a:gridCol w="2432309"/>
                <a:gridCol w="2432309"/>
                <a:gridCol w="2432309"/>
              </a:tblGrid>
              <a:tr h="229922">
                <a:tc>
                  <a:txBody>
                    <a:bodyPr/>
                    <a:lstStyle/>
                    <a:p>
                      <a:endParaRPr lang="en-US" sz="3200" dirty="0"/>
                    </a:p>
                  </a:txBody>
                  <a:tcPr/>
                </a:tc>
                <a:tc>
                  <a:txBody>
                    <a:bodyPr/>
                    <a:lstStyle/>
                    <a:p>
                      <a:pPr algn="ctr"/>
                      <a:r>
                        <a:rPr lang="en-US" sz="3200" dirty="0" smtClean="0"/>
                        <a:t>Bethel</a:t>
                      </a:r>
                      <a:endParaRPr lang="en-US" sz="3200" dirty="0"/>
                    </a:p>
                  </a:txBody>
                  <a:tcPr/>
                </a:tc>
                <a:tc>
                  <a:txBody>
                    <a:bodyPr/>
                    <a:lstStyle/>
                    <a:p>
                      <a:pPr algn="ctr"/>
                      <a:r>
                        <a:rPr lang="en-US" sz="3200" dirty="0" smtClean="0"/>
                        <a:t>Hillsborough</a:t>
                      </a:r>
                      <a:endParaRPr lang="en-US" sz="3200" dirty="0"/>
                    </a:p>
                  </a:txBody>
                  <a:tcPr/>
                </a:tc>
                <a:tc>
                  <a:txBody>
                    <a:bodyPr/>
                    <a:lstStyle/>
                    <a:p>
                      <a:pPr algn="ctr"/>
                      <a:r>
                        <a:rPr lang="en-US" sz="3200" dirty="0" smtClean="0"/>
                        <a:t>Lyman</a:t>
                      </a:r>
                      <a:endParaRPr lang="en-US" sz="3200" dirty="0"/>
                    </a:p>
                  </a:txBody>
                  <a:tcPr/>
                </a:tc>
                <a:tc>
                  <a:txBody>
                    <a:bodyPr/>
                    <a:lstStyle/>
                    <a:p>
                      <a:pPr algn="ctr"/>
                      <a:r>
                        <a:rPr lang="en-US" sz="3200" dirty="0" smtClean="0"/>
                        <a:t>Durham</a:t>
                      </a:r>
                      <a:endParaRPr lang="en-US" sz="3200" dirty="0"/>
                    </a:p>
                  </a:txBody>
                  <a:tcPr/>
                </a:tc>
              </a:tr>
              <a:tr h="881732">
                <a:tc>
                  <a:txBody>
                    <a:bodyPr/>
                    <a:lstStyle/>
                    <a:p>
                      <a:r>
                        <a:rPr lang="en-US" sz="3200" dirty="0" smtClean="0"/>
                        <a:t>Cumulative</a:t>
                      </a:r>
                      <a:r>
                        <a:rPr lang="en-US" sz="3200" baseline="0" dirty="0" smtClean="0"/>
                        <a:t> Defoliation</a:t>
                      </a:r>
                      <a:endParaRPr lang="en-US" sz="3200" dirty="0"/>
                    </a:p>
                  </a:txBody>
                  <a:tcPr/>
                </a:tc>
                <a:tc>
                  <a:txBody>
                    <a:bodyPr/>
                    <a:lstStyle/>
                    <a:p>
                      <a:pPr algn="ctr"/>
                      <a:r>
                        <a:rPr lang="en-US" sz="4000" b="1" dirty="0" smtClean="0"/>
                        <a:t>20%</a:t>
                      </a:r>
                      <a:endParaRPr lang="en-US" sz="4000" b="1" dirty="0"/>
                    </a:p>
                  </a:txBody>
                  <a:tcPr anchor="ctr"/>
                </a:tc>
                <a:tc>
                  <a:txBody>
                    <a:bodyPr/>
                    <a:lstStyle/>
                    <a:p>
                      <a:pPr algn="ctr"/>
                      <a:r>
                        <a:rPr lang="en-US" sz="4000" b="1" dirty="0" smtClean="0"/>
                        <a:t>10%</a:t>
                      </a:r>
                      <a:endParaRPr lang="en-US" sz="4000" b="1" dirty="0"/>
                    </a:p>
                  </a:txBody>
                  <a:tcPr anchor="ctr"/>
                </a:tc>
                <a:tc>
                  <a:txBody>
                    <a:bodyPr/>
                    <a:lstStyle/>
                    <a:p>
                      <a:pPr algn="ctr"/>
                      <a:r>
                        <a:rPr lang="en-US" sz="4000" b="1" dirty="0" smtClean="0"/>
                        <a:t>29%</a:t>
                      </a:r>
                      <a:endParaRPr lang="en-US" sz="4000" b="1" dirty="0"/>
                    </a:p>
                  </a:txBody>
                  <a:tcPr anchor="ctr"/>
                </a:tc>
                <a:tc>
                  <a:txBody>
                    <a:bodyPr/>
                    <a:lstStyle/>
                    <a:p>
                      <a:pPr algn="ctr"/>
                      <a:r>
                        <a:rPr lang="en-US" sz="4000" b="1" dirty="0" smtClean="0"/>
                        <a:t>8%</a:t>
                      </a:r>
                      <a:endParaRPr lang="en-US" sz="4000" b="1" dirty="0"/>
                    </a:p>
                  </a:txBody>
                  <a:tcPr anchor="ctr"/>
                </a:tc>
              </a:tr>
            </a:tbl>
          </a:graphicData>
        </a:graphic>
      </p:graphicFrame>
      <p:sp>
        <p:nvSpPr>
          <p:cNvPr id="119" name="TextBox 118"/>
          <p:cNvSpPr txBox="1"/>
          <p:nvPr/>
        </p:nvSpPr>
        <p:spPr>
          <a:xfrm>
            <a:off x="25341825" y="24421398"/>
            <a:ext cx="10015012" cy="769441"/>
          </a:xfrm>
          <a:prstGeom prst="rect">
            <a:avLst/>
          </a:prstGeom>
          <a:noFill/>
        </p:spPr>
        <p:txBody>
          <a:bodyPr wrap="square" rtlCol="0">
            <a:spAutoFit/>
          </a:bodyPr>
          <a:lstStyle/>
          <a:p>
            <a:pPr algn="ctr"/>
            <a:r>
              <a:rPr lang="en-US" sz="4400" b="1" dirty="0" smtClean="0"/>
              <a:t>Future Work</a:t>
            </a:r>
            <a:endParaRPr lang="en-US" sz="2800" b="1" dirty="0"/>
          </a:p>
        </p:txBody>
      </p:sp>
      <p:sp>
        <p:nvSpPr>
          <p:cNvPr id="118" name="TextBox 117"/>
          <p:cNvSpPr txBox="1"/>
          <p:nvPr/>
        </p:nvSpPr>
        <p:spPr>
          <a:xfrm>
            <a:off x="25467620" y="25129469"/>
            <a:ext cx="9991114" cy="2862322"/>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t>Analysis of leaf level photosynthesis, stomatal conductance, water use efficiency, and whole tree water use.</a:t>
            </a:r>
          </a:p>
          <a:p>
            <a:pPr marL="457200" indent="-457200">
              <a:buFont typeface="Arial" panose="020B0604020202020204" pitchFamily="34" charset="0"/>
              <a:buChar char="•"/>
            </a:pPr>
            <a:r>
              <a:rPr lang="en-US" sz="3000" dirty="0" smtClean="0"/>
              <a:t>Dendrochronological analysis to quantify growth declines at each of the permanent study sites.</a:t>
            </a:r>
          </a:p>
          <a:p>
            <a:pPr marL="457200" indent="-457200">
              <a:buFont typeface="Arial" panose="020B0604020202020204" pitchFamily="34" charset="0"/>
              <a:buChar char="•"/>
            </a:pPr>
            <a:r>
              <a:rPr lang="en-US" sz="3000" dirty="0" smtClean="0"/>
              <a:t>Silvicultural thinning treatments for developing management recommendations.</a:t>
            </a:r>
            <a:endParaRPr lang="en-US" sz="3000" dirty="0"/>
          </a:p>
        </p:txBody>
      </p:sp>
      <p:sp>
        <p:nvSpPr>
          <p:cNvPr id="121" name="TextBox 120"/>
          <p:cNvSpPr txBox="1"/>
          <p:nvPr/>
        </p:nvSpPr>
        <p:spPr>
          <a:xfrm>
            <a:off x="25360333" y="31018620"/>
            <a:ext cx="10016931" cy="584775"/>
          </a:xfrm>
          <a:prstGeom prst="rect">
            <a:avLst/>
          </a:prstGeom>
          <a:noFill/>
        </p:spPr>
        <p:txBody>
          <a:bodyPr wrap="square" rtlCol="0">
            <a:spAutoFit/>
          </a:bodyPr>
          <a:lstStyle/>
          <a:p>
            <a:pPr algn="ctr"/>
            <a:r>
              <a:rPr lang="en-US" sz="3200" b="1" dirty="0" smtClean="0"/>
              <a:t>References</a:t>
            </a:r>
            <a:endParaRPr lang="en-US" sz="3200" b="1" dirty="0"/>
          </a:p>
        </p:txBody>
      </p:sp>
      <p:sp>
        <p:nvSpPr>
          <p:cNvPr id="120" name="TextBox 119"/>
          <p:cNvSpPr txBox="1"/>
          <p:nvPr/>
        </p:nvSpPr>
        <p:spPr>
          <a:xfrm>
            <a:off x="25586400" y="28637502"/>
            <a:ext cx="9790864" cy="2308324"/>
          </a:xfrm>
          <a:prstGeom prst="rect">
            <a:avLst/>
          </a:prstGeom>
          <a:noFill/>
        </p:spPr>
        <p:txBody>
          <a:bodyPr wrap="square" rtlCol="0">
            <a:spAutoFit/>
          </a:bodyPr>
          <a:lstStyle/>
          <a:p>
            <a:r>
              <a:rPr lang="en-US" sz="2400" dirty="0" smtClean="0"/>
              <a:t>I am extremely </a:t>
            </a:r>
            <a:r>
              <a:rPr lang="en-US" sz="2400" dirty="0" err="1" smtClean="0"/>
              <a:t>greateful</a:t>
            </a:r>
            <a:r>
              <a:rPr lang="en-US" sz="2400" dirty="0" smtClean="0"/>
              <a:t> to Isabel </a:t>
            </a:r>
            <a:r>
              <a:rPr lang="en-US" sz="2400" dirty="0" err="1" smtClean="0"/>
              <a:t>Munck</a:t>
            </a:r>
            <a:r>
              <a:rPr lang="en-US" sz="2400" dirty="0" smtClean="0"/>
              <a:t>, Bill Livingston, </a:t>
            </a:r>
            <a:r>
              <a:rPr lang="en-US" sz="2400" dirty="0" err="1" smtClean="0"/>
              <a:t>Kirik</a:t>
            </a:r>
            <a:r>
              <a:rPr lang="en-US" sz="2400" dirty="0" smtClean="0"/>
              <a:t> </a:t>
            </a:r>
            <a:r>
              <a:rPr lang="en-US" sz="2400" dirty="0" err="1" smtClean="0"/>
              <a:t>Broders</a:t>
            </a:r>
            <a:r>
              <a:rPr lang="en-US" sz="2400" dirty="0" smtClean="0"/>
              <a:t>, and Heidi Asbjornsen for their assistance in designing the sampling and analysis. Field work would not have been possible without the help of Stephen </a:t>
            </a:r>
            <a:r>
              <a:rPr lang="en-US" sz="2400" dirty="0" err="1" smtClean="0"/>
              <a:t>Wyka</a:t>
            </a:r>
            <a:r>
              <a:rPr lang="en-US" sz="2400" dirty="0" smtClean="0"/>
              <a:t>, Sydney Snelling, Jake </a:t>
            </a:r>
            <a:r>
              <a:rPr lang="en-US" sz="2400" dirty="0" err="1" smtClean="0"/>
              <a:t>Mavrogeorge</a:t>
            </a:r>
            <a:r>
              <a:rPr lang="en-US" sz="2400" dirty="0" smtClean="0"/>
              <a:t>, </a:t>
            </a:r>
            <a:r>
              <a:rPr lang="en-US" sz="2400" dirty="0" err="1" smtClean="0"/>
              <a:t>Conor</a:t>
            </a:r>
            <a:r>
              <a:rPr lang="en-US" sz="2400" dirty="0" smtClean="0"/>
              <a:t> Brenton, Connor Madison, Kate Jennings, Katie </a:t>
            </a:r>
            <a:r>
              <a:rPr lang="en-US" sz="2400" dirty="0" err="1" smtClean="0"/>
              <a:t>Accashian</a:t>
            </a:r>
            <a:r>
              <a:rPr lang="en-US" sz="2400" dirty="0" smtClean="0"/>
              <a:t>, Lauren </a:t>
            </a:r>
            <a:r>
              <a:rPr lang="en-US" sz="2400" dirty="0" err="1" smtClean="0"/>
              <a:t>Buzinski</a:t>
            </a:r>
            <a:r>
              <a:rPr lang="en-US" sz="2400" dirty="0" smtClean="0"/>
              <a:t>, Stacie Powers, Andy </a:t>
            </a:r>
            <a:r>
              <a:rPr lang="en-US" sz="2400" dirty="0" err="1" smtClean="0"/>
              <a:t>Ouimette</a:t>
            </a:r>
            <a:r>
              <a:rPr lang="en-US" sz="2400" dirty="0" smtClean="0"/>
              <a:t>, Lucie </a:t>
            </a:r>
            <a:r>
              <a:rPr lang="en-US" sz="2400" dirty="0" err="1" smtClean="0"/>
              <a:t>Lepine</a:t>
            </a:r>
            <a:r>
              <a:rPr lang="en-US" sz="2400" dirty="0" smtClean="0"/>
              <a:t>, Rand Snyder, </a:t>
            </a:r>
            <a:r>
              <a:rPr lang="en-US" sz="2400" dirty="0" err="1" smtClean="0"/>
              <a:t>Inge</a:t>
            </a:r>
            <a:r>
              <a:rPr lang="en-US" sz="2400" dirty="0" smtClean="0"/>
              <a:t> </a:t>
            </a:r>
            <a:r>
              <a:rPr lang="en-US" sz="2400" dirty="0" err="1" smtClean="0"/>
              <a:t>Seaboyer</a:t>
            </a:r>
            <a:r>
              <a:rPr lang="en-US" sz="2400" dirty="0" smtClean="0"/>
              <a:t>, and </a:t>
            </a:r>
            <a:r>
              <a:rPr lang="en-US" sz="2400" dirty="0"/>
              <a:t>J</a:t>
            </a:r>
            <a:r>
              <a:rPr lang="en-US" sz="2400" dirty="0" smtClean="0"/>
              <a:t>en Weimer. </a:t>
            </a:r>
            <a:endParaRPr lang="en-US" sz="2400" dirty="0"/>
          </a:p>
        </p:txBody>
      </p:sp>
      <p:sp>
        <p:nvSpPr>
          <p:cNvPr id="3" name="TextBox 2"/>
          <p:cNvSpPr txBox="1"/>
          <p:nvPr/>
        </p:nvSpPr>
        <p:spPr>
          <a:xfrm>
            <a:off x="324324" y="32032983"/>
            <a:ext cx="11889991" cy="523220"/>
          </a:xfrm>
          <a:prstGeom prst="rect">
            <a:avLst/>
          </a:prstGeom>
          <a:noFill/>
        </p:spPr>
        <p:txBody>
          <a:bodyPr wrap="square" rtlCol="0">
            <a:spAutoFit/>
          </a:bodyPr>
          <a:lstStyle/>
          <a:p>
            <a:r>
              <a:rPr lang="en-US" sz="2800" b="1" dirty="0" smtClean="0"/>
              <a:t>Figure 1. Annual trends in temperature and precipitation; Concord, NH. </a:t>
            </a:r>
            <a:endParaRPr lang="en-US" sz="2800" b="1" dirty="0"/>
          </a:p>
        </p:txBody>
      </p:sp>
      <p:sp>
        <p:nvSpPr>
          <p:cNvPr id="6" name="TextBox 5"/>
          <p:cNvSpPr txBox="1"/>
          <p:nvPr/>
        </p:nvSpPr>
        <p:spPr>
          <a:xfrm>
            <a:off x="12960173" y="22450295"/>
            <a:ext cx="12176696" cy="954107"/>
          </a:xfrm>
          <a:prstGeom prst="rect">
            <a:avLst/>
          </a:prstGeom>
          <a:noFill/>
        </p:spPr>
        <p:txBody>
          <a:bodyPr wrap="square" rtlCol="0">
            <a:spAutoFit/>
          </a:bodyPr>
          <a:lstStyle/>
          <a:p>
            <a:r>
              <a:rPr lang="en-US" sz="2800" b="1" dirty="0" smtClean="0"/>
              <a:t>Figure 2. Monthly (May-August, 2014) pine </a:t>
            </a:r>
            <a:r>
              <a:rPr lang="en-US" sz="2800" b="1" dirty="0" err="1" smtClean="0"/>
              <a:t>litterfall</a:t>
            </a:r>
            <a:r>
              <a:rPr lang="en-US" sz="2800" b="1" dirty="0" smtClean="0"/>
              <a:t> proportional to the total  </a:t>
            </a:r>
          </a:p>
          <a:p>
            <a:r>
              <a:rPr lang="en-US" sz="2800" b="1" dirty="0"/>
              <a:t> </a:t>
            </a:r>
            <a:r>
              <a:rPr lang="en-US" sz="2800" b="1" dirty="0" smtClean="0"/>
              <a:t>                estimated foliar dry weight  at four of the permanent study plots.</a:t>
            </a:r>
            <a:endParaRPr lang="en-US" sz="2800" b="1" dirty="0"/>
          </a:p>
        </p:txBody>
      </p:sp>
      <p:sp>
        <p:nvSpPr>
          <p:cNvPr id="62" name="TextBox 5"/>
          <p:cNvSpPr txBox="1"/>
          <p:nvPr/>
        </p:nvSpPr>
        <p:spPr>
          <a:xfrm>
            <a:off x="12682341" y="32032983"/>
            <a:ext cx="12176696"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t>Figure 3. Mean (n=3) needle elongation measured on three trees in Durham, NH. </a:t>
            </a:r>
            <a:endParaRPr lang="en-US" sz="2800" b="1" dirty="0"/>
          </a:p>
        </p:txBody>
      </p:sp>
      <p:sp>
        <p:nvSpPr>
          <p:cNvPr id="7" name="TextBox 6"/>
          <p:cNvSpPr txBox="1"/>
          <p:nvPr/>
        </p:nvSpPr>
        <p:spPr>
          <a:xfrm>
            <a:off x="25467620" y="23643053"/>
            <a:ext cx="9967217" cy="523220"/>
          </a:xfrm>
          <a:prstGeom prst="rect">
            <a:avLst/>
          </a:prstGeom>
          <a:noFill/>
        </p:spPr>
        <p:txBody>
          <a:bodyPr wrap="square" rtlCol="0">
            <a:spAutoFit/>
          </a:bodyPr>
          <a:lstStyle/>
          <a:p>
            <a:r>
              <a:rPr lang="en-US" sz="2800" b="1" dirty="0" smtClean="0"/>
              <a:t>Figure 5. WPND induced growth decline at Fox Forest, NH. </a:t>
            </a:r>
            <a:endParaRPr lang="en-US" sz="2800" b="1" dirty="0"/>
          </a:p>
        </p:txBody>
      </p:sp>
      <p:sp>
        <p:nvSpPr>
          <p:cNvPr id="9" name="TextBox 8"/>
          <p:cNvSpPr txBox="1"/>
          <p:nvPr/>
        </p:nvSpPr>
        <p:spPr>
          <a:xfrm>
            <a:off x="12445169" y="10847559"/>
            <a:ext cx="12740153" cy="707886"/>
          </a:xfrm>
          <a:prstGeom prst="rect">
            <a:avLst/>
          </a:prstGeom>
          <a:noFill/>
        </p:spPr>
        <p:txBody>
          <a:bodyPr wrap="square" rtlCol="0">
            <a:spAutoFit/>
          </a:bodyPr>
          <a:lstStyle/>
          <a:p>
            <a:pPr algn="ctr"/>
            <a:r>
              <a:rPr lang="en-US" sz="4000" b="1" dirty="0" smtClean="0"/>
              <a:t>Results</a:t>
            </a:r>
            <a:endParaRPr lang="en-US" sz="4000" b="1" dirty="0"/>
          </a:p>
        </p:txBody>
      </p:sp>
      <p:sp>
        <p:nvSpPr>
          <p:cNvPr id="11" name="TextBox 10"/>
          <p:cNvSpPr txBox="1"/>
          <p:nvPr/>
        </p:nvSpPr>
        <p:spPr>
          <a:xfrm>
            <a:off x="25425916" y="13286709"/>
            <a:ext cx="10008921" cy="954107"/>
          </a:xfrm>
          <a:prstGeom prst="rect">
            <a:avLst/>
          </a:prstGeom>
          <a:noFill/>
        </p:spPr>
        <p:txBody>
          <a:bodyPr wrap="square" rtlCol="0">
            <a:spAutoFit/>
          </a:bodyPr>
          <a:lstStyle/>
          <a:p>
            <a:r>
              <a:rPr lang="en-US" sz="2800" b="1" dirty="0" smtClean="0"/>
              <a:t>Figure 4. Standardized chronology converted to units of basal area  </a:t>
            </a:r>
          </a:p>
          <a:p>
            <a:r>
              <a:rPr lang="en-US" sz="2800" b="1" dirty="0"/>
              <a:t> </a:t>
            </a:r>
            <a:r>
              <a:rPr lang="en-US" sz="2800" b="1" dirty="0" smtClean="0"/>
              <a:t>                increment (BAI) from the Fox Forest, NH.</a:t>
            </a:r>
            <a:endParaRPr lang="en-US" sz="2800" b="1" dirty="0"/>
          </a:p>
        </p:txBody>
      </p:sp>
      <p:sp>
        <p:nvSpPr>
          <p:cNvPr id="12" name="TextBox 11"/>
          <p:cNvSpPr txBox="1"/>
          <p:nvPr/>
        </p:nvSpPr>
        <p:spPr>
          <a:xfrm>
            <a:off x="25451072" y="14389752"/>
            <a:ext cx="9963295" cy="707886"/>
          </a:xfrm>
          <a:prstGeom prst="rect">
            <a:avLst/>
          </a:prstGeom>
          <a:noFill/>
        </p:spPr>
        <p:txBody>
          <a:bodyPr wrap="square" rtlCol="0">
            <a:spAutoFit/>
          </a:bodyPr>
          <a:lstStyle/>
          <a:p>
            <a:pPr algn="ctr"/>
            <a:r>
              <a:rPr lang="en-US" sz="4000" b="1" dirty="0" smtClean="0"/>
              <a:t>Results</a:t>
            </a:r>
            <a:endParaRPr lang="en-US" sz="4000" b="1" dirty="0"/>
          </a:p>
        </p:txBody>
      </p:sp>
      <p:cxnSp>
        <p:nvCxnSpPr>
          <p:cNvPr id="72" name="Straight Connector 71"/>
          <p:cNvCxnSpPr/>
          <p:nvPr/>
        </p:nvCxnSpPr>
        <p:spPr>
          <a:xfrm>
            <a:off x="19864020" y="11248880"/>
            <a:ext cx="4995017" cy="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2771698" y="11233722"/>
            <a:ext cx="4995017" cy="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5763621" y="14773904"/>
            <a:ext cx="3682107" cy="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1482631" y="14773731"/>
            <a:ext cx="3682107" cy="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377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882</TotalTime>
  <Words>884</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Arabic Typesetting</vt:lpstr>
      <vt:lpstr>Arial</vt:lpstr>
      <vt:lpstr>Calibri</vt:lpstr>
      <vt:lpstr>Calibri Light</vt:lpstr>
      <vt:lpstr>Helvetica</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dc:creator>
  <cp:lastModifiedBy>Lab</cp:lastModifiedBy>
  <cp:revision>106</cp:revision>
  <dcterms:created xsi:type="dcterms:W3CDTF">2014-10-02T23:18:41Z</dcterms:created>
  <dcterms:modified xsi:type="dcterms:W3CDTF">2014-10-03T20:41:31Z</dcterms:modified>
</cp:coreProperties>
</file>