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9377600" cy="32918400"/>
  <p:notesSz cx="6858000" cy="91440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78" y="1686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5"/>
            <a:ext cx="111099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5"/>
            <a:ext cx="325069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5"/>
            <a:ext cx="41970960" cy="7200898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3"/>
            <a:ext cx="2180844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3"/>
            <a:ext cx="21808440" cy="21724622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2"/>
            <a:ext cx="21825585" cy="3070858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0"/>
            <a:ext cx="21825585" cy="18966182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310640"/>
            <a:ext cx="16244890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2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6888483"/>
            <a:ext cx="16244890" cy="22517102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2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CBFF-141A-40A1-B455-DF69EAEF50B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A2EE-09C4-41D1-A1B9-7543D127D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0" y="21256752"/>
            <a:ext cx="9756648" cy="97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6400" y="21229320"/>
            <a:ext cx="9755040" cy="97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6" name="Group 155"/>
          <p:cNvGrpSpPr>
            <a:grpSpLocks noChangeAspect="1"/>
          </p:cNvGrpSpPr>
          <p:nvPr/>
        </p:nvGrpSpPr>
        <p:grpSpPr>
          <a:xfrm rot="10800000">
            <a:off x="24706094" y="24384000"/>
            <a:ext cx="2192506" cy="2377440"/>
            <a:chOff x="23398265" y="24079200"/>
            <a:chExt cx="2740633" cy="2971800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59848">
              <a:off x="24127212" y="24552198"/>
              <a:ext cx="2011686" cy="209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22797">
              <a:off x="23398265" y="24621969"/>
              <a:ext cx="1295400" cy="2174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" name="Rectangle 153"/>
            <p:cNvSpPr/>
            <p:nvPr/>
          </p:nvSpPr>
          <p:spPr>
            <a:xfrm>
              <a:off x="23469600" y="24079200"/>
              <a:ext cx="2133600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49377600" cy="493958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91229" tIns="45605" rIns="91229" bIns="45605">
            <a:spAutoFit/>
          </a:bodyPr>
          <a:lstStyle/>
          <a:p>
            <a:pPr indent="457200" algn="ctr">
              <a:lnSpc>
                <a:spcPct val="150000"/>
              </a:lnSpc>
              <a:spcBef>
                <a:spcPct val="50000"/>
              </a:spcBef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Folding of Distinct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equences into Similar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unctional Topologies</a:t>
            </a:r>
          </a:p>
          <a:p>
            <a:pPr indent="457200" algn="ctr">
              <a:lnSpc>
                <a:spcPct val="150000"/>
              </a:lnSpc>
            </a:pP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Hossein Mohammadiarani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and Harish Vashisth (Advisor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indent="457200" algn="ctr">
              <a:lnSpc>
                <a:spcPct val="150000"/>
              </a:lnSpc>
            </a:pP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Department of Chemical Engineering, University  of New Hampshire, Durham, NH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478" y="15773400"/>
            <a:ext cx="2418322" cy="100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5990459"/>
            <a:ext cx="2133600" cy="102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5" name="Group 174"/>
          <p:cNvGrpSpPr>
            <a:grpSpLocks noChangeAspect="1"/>
          </p:cNvGrpSpPr>
          <p:nvPr/>
        </p:nvGrpSpPr>
        <p:grpSpPr>
          <a:xfrm>
            <a:off x="26791678" y="29570275"/>
            <a:ext cx="1707122" cy="2662325"/>
            <a:chOff x="27431698" y="29489400"/>
            <a:chExt cx="2133902" cy="3327906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000" y="29489400"/>
              <a:ext cx="1295400" cy="2224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816349">
              <a:off x="27431698" y="30630712"/>
              <a:ext cx="1295400" cy="218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Rectangle 137"/>
            <p:cNvSpPr/>
            <p:nvPr/>
          </p:nvSpPr>
          <p:spPr>
            <a:xfrm>
              <a:off x="27432000" y="29489400"/>
              <a:ext cx="2133600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633273">
            <a:off x="29243118" y="13754403"/>
            <a:ext cx="2880756" cy="44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31155" y="569776"/>
            <a:ext cx="3138490" cy="38000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10058400" cy="74980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Abstract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7200" y="5791200"/>
            <a:ext cx="10058400" cy="56321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dirty="0" smtClean="0">
                <a:latin typeface="+mj-lt"/>
              </a:rPr>
              <a:t>Molecular dynamics is a simulation technique to </a:t>
            </a:r>
            <a:r>
              <a:rPr lang="en-US" sz="3400" dirty="0">
                <a:latin typeface="+mj-lt"/>
              </a:rPr>
              <a:t>investigate the </a:t>
            </a:r>
            <a:r>
              <a:rPr lang="en-US" sz="3400" dirty="0" smtClean="0">
                <a:latin typeface="+mj-lt"/>
              </a:rPr>
              <a:t>molecular and atomic interactions by </a:t>
            </a:r>
            <a:r>
              <a:rPr lang="en-US" sz="3400" dirty="0" smtClean="0"/>
              <a:t>numerical </a:t>
            </a:r>
            <a:r>
              <a:rPr lang="en-US" sz="3400" dirty="0"/>
              <a:t>solution of classical equation of motion of all </a:t>
            </a:r>
            <a:r>
              <a:rPr lang="en-US" sz="3400" dirty="0" smtClean="0"/>
              <a:t>particles. </a:t>
            </a:r>
            <a:r>
              <a:rPr lang="en-US" sz="3400" dirty="0" smtClean="0">
                <a:latin typeface="+mj-lt"/>
              </a:rPr>
              <a:t>In this work, we study folding of </a:t>
            </a:r>
            <a:r>
              <a:rPr lang="en-US" sz="3400" dirty="0">
                <a:latin typeface="+mj-lt"/>
              </a:rPr>
              <a:t>insulin </a:t>
            </a:r>
            <a:r>
              <a:rPr lang="en-US" sz="3400" dirty="0" smtClean="0">
                <a:latin typeface="+mj-lt"/>
              </a:rPr>
              <a:t>B-chain and </a:t>
            </a:r>
            <a:r>
              <a:rPr lang="en-US" sz="3400" dirty="0">
                <a:latin typeface="+mj-lt"/>
              </a:rPr>
              <a:t>its mimetic peptide (RP9-S371) to compare </a:t>
            </a:r>
            <a:r>
              <a:rPr lang="en-US" sz="3400" dirty="0" smtClean="0">
                <a:latin typeface="+mj-lt"/>
              </a:rPr>
              <a:t>their folding mechanisms. Folding structure of mimetic peptide is yet elusive although it is known  that it causes insulin </a:t>
            </a:r>
            <a:r>
              <a:rPr lang="en-US" sz="3400" dirty="0">
                <a:latin typeface="+mj-lt"/>
              </a:rPr>
              <a:t>receptor </a:t>
            </a:r>
            <a:r>
              <a:rPr lang="en-US" sz="3400" dirty="0" smtClean="0">
                <a:latin typeface="+mj-lt"/>
              </a:rPr>
              <a:t>activation. </a:t>
            </a:r>
          </a:p>
        </p:txBody>
      </p:sp>
      <p:sp>
        <p:nvSpPr>
          <p:cNvPr id="12" name="Text Box 388"/>
          <p:cNvSpPr txBox="1">
            <a:spLocks noChangeArrowheads="1"/>
          </p:cNvSpPr>
          <p:nvPr/>
        </p:nvSpPr>
        <p:spPr bwMode="auto">
          <a:xfrm>
            <a:off x="457200" y="11811000"/>
            <a:ext cx="10058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Sequence Alignment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2737815"/>
            <a:ext cx="10058400" cy="1317281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26" tIns="45710" rIns="91426" bIns="45710" rtlCol="0">
            <a:spAutoFit/>
          </a:bodyPr>
          <a:lstStyle/>
          <a:p>
            <a:r>
              <a:rPr lang="en-US" sz="3400" dirty="0" smtClean="0"/>
              <a:t>Sequence alignment of human insulin B-chain with the insulin mimetic peptides. Residues which are conserved in the alignment between mimetic peptide and the B-chain of human insulin are colored.</a:t>
            </a:r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14967925"/>
          <a:ext cx="9296404" cy="11016275"/>
        </p:xfrm>
        <a:graphic>
          <a:graphicData uri="http://schemas.openxmlformats.org/drawingml/2006/table">
            <a:tbl>
              <a:tblPr/>
              <a:tblGrid>
                <a:gridCol w="4152902"/>
                <a:gridCol w="1028702"/>
                <a:gridCol w="4114800"/>
              </a:tblGrid>
              <a:tr h="921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Mimetic peptide (S371)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Calibri"/>
                          <a:cs typeface="Arial"/>
                        </a:rPr>
                        <a:t>Insulin </a:t>
                      </a: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B-chain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808080"/>
                          </a:highlight>
                          <a:latin typeface="Times New Roman"/>
                          <a:ea typeface="Calibri"/>
                          <a:cs typeface="Arial"/>
                        </a:rPr>
                        <a:t>GLY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808080"/>
                          </a:highlight>
                          <a:latin typeface="Times New Roman"/>
                          <a:ea typeface="Calibri"/>
                          <a:cs typeface="Arial"/>
                        </a:rPr>
                        <a:t>GLY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SER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Arial"/>
                        </a:rPr>
                        <a:t>SER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Arial"/>
                        </a:rPr>
                        <a:t>LEU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HSE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ASP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Arial"/>
                        </a:rPr>
                        <a:t>LEU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Arial"/>
                        </a:rPr>
                        <a:t>GLU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VAL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SER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Arial"/>
                        </a:rPr>
                        <a:t>GLU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PHE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ALA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Arial"/>
                        </a:rPr>
                        <a:t>TYR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LEU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ASP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Arial"/>
                        </a:rPr>
                        <a:t>TYR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TRP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LEU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PHE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VAL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GLU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CYS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ARG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GLY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GLN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GLU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LEU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ARG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Arial"/>
                        </a:rPr>
                        <a:t>GLY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highlight>
                            <a:srgbClr val="C0C0C0"/>
                          </a:highlight>
                          <a:latin typeface="Times New Roman"/>
                          <a:ea typeface="Calibri"/>
                          <a:cs typeface="Arial"/>
                        </a:rPr>
                        <a:t>GLY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LYS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PHE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5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LYS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libri"/>
                          <a:cs typeface="Arial"/>
                        </a:rPr>
                        <a:t>18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Arial"/>
                        </a:rPr>
                        <a:t>PHE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2" marR="6858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Text Box 388"/>
          <p:cNvSpPr txBox="1">
            <a:spLocks noChangeArrowheads="1"/>
          </p:cNvSpPr>
          <p:nvPr/>
        </p:nvSpPr>
        <p:spPr bwMode="auto">
          <a:xfrm>
            <a:off x="457200" y="26220961"/>
            <a:ext cx="10058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Methods and Software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972800" y="21336000"/>
            <a:ext cx="251460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Folding Thermodynamics (Potentials Mean Force)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6576000" y="10287000"/>
            <a:ext cx="12344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err="1" smtClean="0">
                <a:solidFill>
                  <a:srgbClr val="F8F8F8"/>
                </a:solidFill>
              </a:rPr>
              <a:t>Metadynamics</a:t>
            </a:r>
            <a:r>
              <a:rPr lang="en-US" sz="4300" b="1" dirty="0" smtClean="0">
                <a:solidFill>
                  <a:srgbClr val="F8F8F8"/>
                </a:solidFill>
              </a:rPr>
              <a:t> Parameters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57200" y="27166100"/>
            <a:ext cx="10058400" cy="5447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200" b="1" dirty="0" smtClean="0"/>
              <a:t>NAMD </a:t>
            </a: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NA</a:t>
            </a:r>
            <a:r>
              <a:rPr lang="en-US" sz="3200" dirty="0" err="1" smtClean="0"/>
              <a:t>noscale</a:t>
            </a:r>
            <a:r>
              <a:rPr lang="en-US" sz="3200" dirty="0" smtClean="0"/>
              <a:t> </a:t>
            </a:r>
            <a:r>
              <a:rPr lang="en-US" sz="3200" b="1" dirty="0" smtClean="0"/>
              <a:t>M</a:t>
            </a:r>
            <a:r>
              <a:rPr lang="en-US" sz="3200" dirty="0" smtClean="0"/>
              <a:t>olecular </a:t>
            </a:r>
            <a:r>
              <a:rPr lang="en-US" sz="3200" b="1" dirty="0" smtClean="0"/>
              <a:t>D</a:t>
            </a:r>
            <a:r>
              <a:rPr lang="en-US" sz="3200" dirty="0" smtClean="0"/>
              <a:t>ynamics program)</a:t>
            </a:r>
            <a:r>
              <a:rPr lang="en-US" sz="3200" b="1" dirty="0"/>
              <a:t> </a:t>
            </a:r>
            <a:r>
              <a:rPr lang="en-US" sz="3200" dirty="0"/>
              <a:t>is a parallel molecular dynamics code designed for high performance simulation of large systems of particles</a:t>
            </a:r>
            <a:r>
              <a:rPr lang="en-US" sz="3200" dirty="0" smtClean="0"/>
              <a:t>.</a:t>
            </a:r>
            <a:endParaRPr lang="en-US" sz="3200" dirty="0"/>
          </a:p>
          <a:p>
            <a:pPr algn="just"/>
            <a:r>
              <a:rPr lang="en-US" sz="3200" b="1" dirty="0" smtClean="0"/>
              <a:t>VMD</a:t>
            </a:r>
            <a:r>
              <a:rPr lang="en-US" sz="3200" dirty="0" smtClean="0"/>
              <a:t>  (</a:t>
            </a:r>
            <a:r>
              <a:rPr lang="en-US" sz="3200" b="1" dirty="0" smtClean="0"/>
              <a:t>V</a:t>
            </a:r>
            <a:r>
              <a:rPr lang="en-US" sz="3200" dirty="0" smtClean="0"/>
              <a:t>isual </a:t>
            </a:r>
            <a:r>
              <a:rPr lang="en-US" sz="3200" b="1" dirty="0" smtClean="0"/>
              <a:t>M</a:t>
            </a:r>
            <a:r>
              <a:rPr lang="en-US" sz="3200" dirty="0" smtClean="0"/>
              <a:t>olecular </a:t>
            </a:r>
            <a:r>
              <a:rPr lang="en-US" sz="3200" b="1" dirty="0" smtClean="0"/>
              <a:t>D</a:t>
            </a:r>
            <a:r>
              <a:rPr lang="en-US" sz="3200" dirty="0" smtClean="0"/>
              <a:t>ynamics program) is a molecular visualization software for displaying, animation and analyzing the result of MD simulation.</a:t>
            </a:r>
          </a:p>
          <a:p>
            <a:pPr algn="just"/>
            <a:r>
              <a:rPr lang="en-US" sz="3400" b="1" dirty="0" err="1"/>
              <a:t>Metadynamics</a:t>
            </a:r>
            <a:r>
              <a:rPr lang="en-US" sz="3400" b="1" dirty="0"/>
              <a:t> </a:t>
            </a:r>
            <a:r>
              <a:rPr lang="en-US" sz="3400" dirty="0"/>
              <a:t>is an algorithm for mapping free energy landscape in molecular computations. NAMD </a:t>
            </a:r>
            <a:r>
              <a:rPr lang="en-US" sz="3400" dirty="0" smtClean="0"/>
              <a:t>is equipped with </a:t>
            </a:r>
            <a:r>
              <a:rPr lang="en-US" sz="3400" dirty="0"/>
              <a:t>this algorithm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6576000" y="11193239"/>
            <a:ext cx="12344400" cy="480116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dirty="0" smtClean="0"/>
              <a:t>Simulation time : 100 ns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/>
              <a:t>Time step : 1.0 </a:t>
            </a:r>
            <a:r>
              <a:rPr lang="en-US" sz="3600" dirty="0" err="1" smtClean="0"/>
              <a:t>fs</a:t>
            </a:r>
            <a:endParaRPr lang="en-US" sz="36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/>
              <a:t>hillWidth</a:t>
            </a:r>
            <a:r>
              <a:rPr lang="en-US" sz="3600" dirty="0" smtClean="0"/>
              <a:t> : 1.0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/>
              <a:t>hillWeight</a:t>
            </a:r>
            <a:r>
              <a:rPr lang="en-US" sz="3600" dirty="0" smtClean="0"/>
              <a:t>  : 0.1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/>
              <a:t>HillFrequency</a:t>
            </a:r>
            <a:r>
              <a:rPr lang="en-US" sz="3600" dirty="0" smtClean="0"/>
              <a:t> : 1000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/>
              <a:t>Width : 0.2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/>
              <a:t>Two collective </a:t>
            </a:r>
            <a:r>
              <a:rPr lang="en-US" sz="3600" dirty="0"/>
              <a:t>v</a:t>
            </a:r>
            <a:r>
              <a:rPr lang="en-US" sz="3600" dirty="0" smtClean="0"/>
              <a:t>ariables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82030">
            <a:off x="13105734" y="16258598"/>
            <a:ext cx="959359" cy="43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95814" y="17754600"/>
            <a:ext cx="2322734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86814" y="16764000"/>
            <a:ext cx="250740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2414" y="17145000"/>
            <a:ext cx="352542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696804">
            <a:off x="26404784" y="17420574"/>
            <a:ext cx="189276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258241">
            <a:off x="29866513" y="16011897"/>
            <a:ext cx="12890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720099">
            <a:off x="32686469" y="15963701"/>
            <a:ext cx="2086444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820080">
            <a:off x="15567642" y="13856899"/>
            <a:ext cx="2578612" cy="30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08283">
            <a:off x="12872875" y="13519844"/>
            <a:ext cx="1249829" cy="37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3531991">
            <a:off x="20363557" y="13550892"/>
            <a:ext cx="1614732" cy="386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5456546">
            <a:off x="22747544" y="14362396"/>
            <a:ext cx="2747041" cy="249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12776414" y="122682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196014" y="122682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844214" y="122682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3977814" y="12801600"/>
            <a:ext cx="0" cy="12954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711614" y="121920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1445414" y="121920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743620">
            <a:off x="26807639" y="13585464"/>
            <a:ext cx="1698929" cy="38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8500437">
            <a:off x="44012014" y="12828368"/>
            <a:ext cx="603862" cy="35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9018116">
            <a:off x="46884448" y="13332195"/>
            <a:ext cx="637439" cy="27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73"/>
          <p:cNvSpPr/>
          <p:nvPr/>
        </p:nvSpPr>
        <p:spPr>
          <a:xfrm>
            <a:off x="43205400" y="12424847"/>
            <a:ext cx="3290371" cy="1138753"/>
          </a:xfrm>
          <a:prstGeom prst="rect">
            <a:avLst/>
          </a:prstGeom>
        </p:spPr>
        <p:txBody>
          <a:bodyPr wrap="square" lIns="91426" tIns="45710" rIns="91426" bIns="45710">
            <a:spAutoFit/>
          </a:bodyPr>
          <a:lstStyle/>
          <a:p>
            <a:r>
              <a:rPr lang="en-US" sz="3400" i="1" dirty="0" smtClean="0"/>
              <a:t>RMSD = 9.5 (Å)</a:t>
            </a:r>
          </a:p>
          <a:p>
            <a:r>
              <a:rPr lang="en-US" sz="3400" i="1" dirty="0" smtClean="0"/>
              <a:t>Rg = 18.7 (Å)</a:t>
            </a:r>
            <a:endParaRPr lang="en-US" sz="3400" i="1" dirty="0"/>
          </a:p>
        </p:txBody>
      </p:sp>
      <p:sp>
        <p:nvSpPr>
          <p:cNvPr id="75" name="Rectangle 74"/>
          <p:cNvSpPr/>
          <p:nvPr/>
        </p:nvSpPr>
        <p:spPr>
          <a:xfrm>
            <a:off x="46177200" y="12424847"/>
            <a:ext cx="2662221" cy="1138753"/>
          </a:xfrm>
          <a:prstGeom prst="rect">
            <a:avLst/>
          </a:prstGeom>
        </p:spPr>
        <p:txBody>
          <a:bodyPr wrap="square" lIns="91426" tIns="45710" rIns="91426" bIns="45710">
            <a:spAutoFit/>
          </a:bodyPr>
          <a:lstStyle/>
          <a:p>
            <a:r>
              <a:rPr lang="en-US" sz="3400" i="1" dirty="0" smtClean="0"/>
              <a:t>RMSD = 0 (Å)</a:t>
            </a:r>
          </a:p>
          <a:p>
            <a:r>
              <a:rPr lang="en-US" sz="3400" i="1" dirty="0" smtClean="0"/>
              <a:t>Rg = 8.7 (Å)</a:t>
            </a:r>
            <a:endParaRPr lang="en-US" sz="3400" i="1" dirty="0"/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42519600" y="11277600"/>
            <a:ext cx="6400800" cy="14464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b="1" dirty="0"/>
              <a:t>Collective </a:t>
            </a:r>
            <a:r>
              <a:rPr lang="en-US" sz="3400" b="1" dirty="0" smtClean="0"/>
              <a:t>variables:</a:t>
            </a:r>
            <a:endParaRPr lang="en-US" sz="3400" b="1" dirty="0"/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 rot="16200000">
            <a:off x="9783876" y="17812099"/>
            <a:ext cx="4523022" cy="1969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b="1" dirty="0" smtClean="0">
                <a:latin typeface="Helvetica" pitchFamily="34" charset="0"/>
                <a:cs typeface="Helvetica" pitchFamily="34" charset="0"/>
              </a:rPr>
              <a:t>Mimetic peptide</a:t>
            </a:r>
          </a:p>
          <a:p>
            <a:pPr algn="just"/>
            <a:r>
              <a:rPr lang="en-US" sz="3400" b="1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 rot="16200000">
            <a:off x="9783876" y="14306899"/>
            <a:ext cx="4523022" cy="1969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b="1" dirty="0" smtClean="0">
                <a:latin typeface="Helvetica" pitchFamily="34" charset="0"/>
                <a:cs typeface="Helvetica" pitchFamily="34" charset="0"/>
              </a:rPr>
              <a:t>Native peptide</a:t>
            </a:r>
          </a:p>
          <a:p>
            <a:pPr algn="just"/>
            <a:r>
              <a:rPr lang="en-US" sz="3400" b="1" dirty="0" smtClean="0">
                <a:latin typeface="+mj-lt"/>
              </a:rPr>
              <a:t> </a:t>
            </a: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10972800" y="5791200"/>
            <a:ext cx="25146000" cy="1512632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10972800" y="4884961"/>
            <a:ext cx="251460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Folding Trajectory</a:t>
            </a:r>
            <a:endParaRPr lang="en-US" sz="4300" b="1" dirty="0">
              <a:solidFill>
                <a:srgbClr val="F8F8F8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841082">
            <a:off x="32622136" y="13470192"/>
            <a:ext cx="1765408" cy="36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/>
          <p:nvPr/>
        </p:nvCxnSpPr>
        <p:spPr>
          <a:xfrm>
            <a:off x="34671000" y="12192000"/>
            <a:ext cx="0" cy="1905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10800000">
            <a:off x="26212800" y="26898600"/>
            <a:ext cx="597990" cy="17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366200" y="26822400"/>
            <a:ext cx="13279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Straight Arrow Connector 101"/>
          <p:cNvCxnSpPr/>
          <p:nvPr/>
        </p:nvCxnSpPr>
        <p:spPr>
          <a:xfrm flipH="1" flipV="1">
            <a:off x="14173200" y="26746200"/>
            <a:ext cx="21336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26898600" y="26746200"/>
            <a:ext cx="1600204" cy="76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 rot="19650507">
            <a:off x="33057835" y="25299155"/>
            <a:ext cx="990600" cy="19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1277600" y="5943601"/>
            <a:ext cx="24574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 Box 14"/>
          <p:cNvSpPr txBox="1">
            <a:spLocks noChangeArrowheads="1"/>
          </p:cNvSpPr>
          <p:nvPr/>
        </p:nvSpPr>
        <p:spPr bwMode="auto">
          <a:xfrm>
            <a:off x="10972800" y="22262273"/>
            <a:ext cx="25146000" cy="1034114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 smtClean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  <a:p>
            <a:pPr algn="just"/>
            <a:endParaRPr lang="en-US" sz="3400" dirty="0">
              <a:latin typeface="+mj-lt"/>
            </a:endParaRPr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12420600" y="24368760"/>
            <a:ext cx="1706880" cy="2377440"/>
            <a:chOff x="11887200" y="25603200"/>
            <a:chExt cx="2133600" cy="2971800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2877800" y="25603200"/>
              <a:ext cx="1036765" cy="246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 rot="20685385">
              <a:off x="12061232" y="25826552"/>
              <a:ext cx="887898" cy="260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Rectangle 132"/>
            <p:cNvSpPr/>
            <p:nvPr/>
          </p:nvSpPr>
          <p:spPr>
            <a:xfrm>
              <a:off x="11887200" y="25603200"/>
              <a:ext cx="2133600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12420600" y="27355800"/>
            <a:ext cx="1754599" cy="2483302"/>
            <a:chOff x="12649200" y="28575000"/>
            <a:chExt cx="2193249" cy="3104127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3411200" y="28575000"/>
              <a:ext cx="1431249" cy="275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 rot="20703865">
              <a:off x="12993713" y="28912114"/>
              <a:ext cx="714068" cy="27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Rectangle 136"/>
            <p:cNvSpPr/>
            <p:nvPr/>
          </p:nvSpPr>
          <p:spPr>
            <a:xfrm>
              <a:off x="12649200" y="28651200"/>
              <a:ext cx="2133600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2" name="Straight Arrow Connector 141"/>
          <p:cNvCxnSpPr/>
          <p:nvPr/>
        </p:nvCxnSpPr>
        <p:spPr>
          <a:xfrm flipH="1" flipV="1">
            <a:off x="14173200" y="27660600"/>
            <a:ext cx="22860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16535400" y="27813000"/>
            <a:ext cx="304800" cy="1676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14"/>
          <p:cNvSpPr txBox="1">
            <a:spLocks noChangeArrowheads="1"/>
          </p:cNvSpPr>
          <p:nvPr/>
        </p:nvSpPr>
        <p:spPr bwMode="auto">
          <a:xfrm>
            <a:off x="16992600" y="30327600"/>
            <a:ext cx="4523022" cy="14464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b="1" dirty="0" smtClean="0">
                <a:latin typeface="Helvetica" pitchFamily="34" charset="0"/>
                <a:cs typeface="Helvetica" pitchFamily="34" charset="0"/>
              </a:rPr>
              <a:t>Mimetic peptide</a:t>
            </a:r>
            <a:endParaRPr lang="en-US" sz="3400" b="1" dirty="0" smtClean="0">
              <a:latin typeface="+mj-lt"/>
            </a:endParaRPr>
          </a:p>
        </p:txBody>
      </p:sp>
      <p:grpSp>
        <p:nvGrpSpPr>
          <p:cNvPr id="195" name="Group 194"/>
          <p:cNvGrpSpPr>
            <a:grpSpLocks noChangeAspect="1"/>
          </p:cNvGrpSpPr>
          <p:nvPr/>
        </p:nvGrpSpPr>
        <p:grpSpPr>
          <a:xfrm>
            <a:off x="14782800" y="29565600"/>
            <a:ext cx="1767840" cy="2377440"/>
            <a:chOff x="21564600" y="29337000"/>
            <a:chExt cx="2209800" cy="2971800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1564600" y="29641800"/>
              <a:ext cx="1126378" cy="2603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22707600" y="29641800"/>
              <a:ext cx="838200" cy="265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Rectangle 154"/>
            <p:cNvSpPr/>
            <p:nvPr/>
          </p:nvSpPr>
          <p:spPr>
            <a:xfrm>
              <a:off x="21640800" y="29337000"/>
              <a:ext cx="2133600" cy="2971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4" name="Straight Arrow Connector 163"/>
          <p:cNvCxnSpPr>
            <a:endCxn id="1049" idx="1"/>
          </p:cNvCxnSpPr>
          <p:nvPr/>
        </p:nvCxnSpPr>
        <p:spPr>
          <a:xfrm flipH="1">
            <a:off x="26810790" y="27736802"/>
            <a:ext cx="1840414" cy="396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29184600" y="26212800"/>
            <a:ext cx="388620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28575000" y="28346400"/>
            <a:ext cx="9144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endCxn id="1052" idx="1"/>
          </p:cNvCxnSpPr>
          <p:nvPr/>
        </p:nvCxnSpPr>
        <p:spPr>
          <a:xfrm flipV="1">
            <a:off x="30099000" y="27660600"/>
            <a:ext cx="4267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 Box 14"/>
          <p:cNvSpPr txBox="1">
            <a:spLocks noChangeArrowheads="1"/>
          </p:cNvSpPr>
          <p:nvPr/>
        </p:nvSpPr>
        <p:spPr bwMode="auto">
          <a:xfrm>
            <a:off x="29462178" y="30327600"/>
            <a:ext cx="4523022" cy="14464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3400" b="1" dirty="0" smtClean="0">
                <a:latin typeface="Helvetica" pitchFamily="34" charset="0"/>
                <a:cs typeface="Helvetica" pitchFamily="34" charset="0"/>
              </a:rPr>
              <a:t>Native peptide</a:t>
            </a:r>
            <a:endParaRPr lang="en-US" sz="3400" b="1" dirty="0" smtClean="0">
              <a:latin typeface="+mj-lt"/>
            </a:endParaRPr>
          </a:p>
        </p:txBody>
      </p:sp>
      <p:sp>
        <p:nvSpPr>
          <p:cNvPr id="185" name="Text Box 7"/>
          <p:cNvSpPr txBox="1">
            <a:spLocks noChangeArrowheads="1"/>
          </p:cNvSpPr>
          <p:nvPr/>
        </p:nvSpPr>
        <p:spPr bwMode="auto">
          <a:xfrm>
            <a:off x="36576000" y="4876800"/>
            <a:ext cx="12344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MD Simulation Parameters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186" name="Text Box 14"/>
          <p:cNvSpPr txBox="1">
            <a:spLocks noChangeArrowheads="1"/>
          </p:cNvSpPr>
          <p:nvPr/>
        </p:nvSpPr>
        <p:spPr bwMode="auto">
          <a:xfrm>
            <a:off x="36576000" y="5791200"/>
            <a:ext cx="12344400" cy="424717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Peptide immerse d in water </a:t>
            </a:r>
            <a:r>
              <a:rPr lang="en-US" sz="3600" dirty="0"/>
              <a:t>box (</a:t>
            </a:r>
            <a:r>
              <a:rPr lang="en-US" sz="3600" dirty="0" smtClean="0"/>
              <a:t>50</a:t>
            </a:r>
            <a:r>
              <a:rPr lang="en-US" sz="3600" i="1" dirty="0" smtClean="0"/>
              <a:t> Å</a:t>
            </a:r>
            <a:r>
              <a:rPr lang="en-US" sz="3600" dirty="0" smtClean="0"/>
              <a:t> x 75</a:t>
            </a:r>
            <a:r>
              <a:rPr lang="en-US" sz="3600" i="1" dirty="0"/>
              <a:t> </a:t>
            </a:r>
            <a:r>
              <a:rPr lang="en-US" sz="3600" i="1" dirty="0" smtClean="0"/>
              <a:t>Å</a:t>
            </a:r>
            <a:r>
              <a:rPr lang="en-US" sz="3600" dirty="0" smtClean="0"/>
              <a:t> x 72</a:t>
            </a:r>
            <a:r>
              <a:rPr lang="en-US" sz="3600" i="1" dirty="0"/>
              <a:t> </a:t>
            </a:r>
            <a:r>
              <a:rPr lang="en-US" sz="3600" i="1" dirty="0" smtClean="0"/>
              <a:t>Å</a:t>
            </a:r>
            <a:r>
              <a:rPr lang="en-US" sz="36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N</a:t>
            </a:r>
            <a:r>
              <a:rPr lang="en-US" sz="3600" dirty="0" smtClean="0"/>
              <a:t>eutralized  </a:t>
            </a:r>
            <a:r>
              <a:rPr lang="en-US" sz="3600" dirty="0"/>
              <a:t>in saline </a:t>
            </a:r>
            <a:r>
              <a:rPr lang="en-US" sz="3600" dirty="0" smtClean="0"/>
              <a:t>water </a:t>
            </a:r>
            <a:r>
              <a:rPr lang="en-US" sz="3600" dirty="0"/>
              <a:t>(0.05 mol/L </a:t>
            </a:r>
            <a:r>
              <a:rPr lang="en-US" sz="3600" dirty="0" err="1"/>
              <a:t>NaCl</a:t>
            </a:r>
            <a:r>
              <a:rPr lang="en-US" sz="3600" dirty="0"/>
              <a:t>) </a:t>
            </a:r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Equilibration time : 200 </a:t>
            </a:r>
            <a:r>
              <a:rPr lang="en-US" sz="3600" dirty="0" err="1" smtClean="0"/>
              <a:t>ps</a:t>
            </a:r>
            <a:r>
              <a:rPr lang="en-US" sz="3600" dirty="0" smtClean="0"/>
              <a:t>, time </a:t>
            </a:r>
            <a:r>
              <a:rPr lang="en-US" sz="3600" dirty="0"/>
              <a:t>step </a:t>
            </a:r>
            <a:r>
              <a:rPr lang="en-US" sz="3600" dirty="0" smtClean="0"/>
              <a:t>: 2.0 </a:t>
            </a:r>
            <a:r>
              <a:rPr lang="en-US" sz="3600" dirty="0" err="1" smtClean="0"/>
              <a:t>fs</a:t>
            </a:r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NPT ensemble with periodic boundary </a:t>
            </a:r>
            <a:r>
              <a:rPr lang="en-US" sz="3600" dirty="0" smtClean="0"/>
              <a:t>conditions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Number of atoms: 25119 atoms (including hydrogen)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CHARMM 22 force filed with CMAP correction</a:t>
            </a:r>
            <a:endParaRPr lang="en-US" sz="3600" dirty="0"/>
          </a:p>
        </p:txBody>
      </p:sp>
      <p:sp>
        <p:nvSpPr>
          <p:cNvPr id="189" name="Text Box 7"/>
          <p:cNvSpPr txBox="1">
            <a:spLocks noChangeArrowheads="1"/>
          </p:cNvSpPr>
          <p:nvPr/>
        </p:nvSpPr>
        <p:spPr bwMode="auto">
          <a:xfrm>
            <a:off x="36576000" y="16306800"/>
            <a:ext cx="12344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Conclusions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190" name="Text Box 14"/>
          <p:cNvSpPr txBox="1">
            <a:spLocks noChangeArrowheads="1"/>
          </p:cNvSpPr>
          <p:nvPr/>
        </p:nvSpPr>
        <p:spPr bwMode="auto">
          <a:xfrm>
            <a:off x="36576000" y="17221200"/>
            <a:ext cx="12344400" cy="75711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Predicted fold of mimetic peptide is highly similar to the</a:t>
            </a:r>
            <a:br>
              <a:rPr lang="en-US" sz="3600" dirty="0" smtClean="0"/>
            </a:br>
            <a:r>
              <a:rPr lang="en-US" sz="3600" dirty="0" smtClean="0"/>
              <a:t> known native fold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Additional metastable states appear accessible to the</a:t>
            </a:r>
            <a:br>
              <a:rPr lang="en-US" sz="3600" dirty="0" smtClean="0"/>
            </a:br>
            <a:r>
              <a:rPr lang="en-US" sz="3600" dirty="0" smtClean="0"/>
              <a:t> native peptide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free-energy differences between the completely</a:t>
            </a:r>
            <a:br>
              <a:rPr lang="en-US" sz="3600" dirty="0" smtClean="0"/>
            </a:br>
            <a:r>
              <a:rPr lang="en-US" sz="3600" dirty="0" smtClean="0"/>
              <a:t>unfolded and fully folded states of native and mimetic</a:t>
            </a:r>
            <a:br>
              <a:rPr lang="en-US" sz="3600" dirty="0" smtClean="0"/>
            </a:br>
            <a:r>
              <a:rPr lang="en-US" sz="3600" dirty="0" smtClean="0"/>
              <a:t> peptides are comparable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These results support the hypothesis that mimetic peptide</a:t>
            </a:r>
            <a:br>
              <a:rPr lang="en-US" sz="3600" dirty="0" smtClean="0"/>
            </a:br>
            <a:r>
              <a:rPr lang="en-US" sz="3600" dirty="0" smtClean="0"/>
              <a:t> likely binds to the insulin receptor in same conformation</a:t>
            </a:r>
            <a:br>
              <a:rPr lang="en-US" sz="3600" dirty="0" smtClean="0"/>
            </a:br>
            <a:r>
              <a:rPr lang="en-US" sz="3600" dirty="0" smtClean="0"/>
              <a:t> as insulin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Methods used are generally applicable to understand</a:t>
            </a:r>
            <a:br>
              <a:rPr lang="en-US" sz="3600" dirty="0" smtClean="0"/>
            </a:br>
            <a:r>
              <a:rPr lang="en-US" sz="3600" dirty="0" smtClean="0"/>
              <a:t>folding of other sequences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36576000" y="25069800"/>
            <a:ext cx="12344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References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192" name="Text Box 14"/>
          <p:cNvSpPr txBox="1">
            <a:spLocks noChangeArrowheads="1"/>
          </p:cNvSpPr>
          <p:nvPr/>
        </p:nvSpPr>
        <p:spPr bwMode="auto">
          <a:xfrm>
            <a:off x="36576000" y="25949197"/>
            <a:ext cx="12344400" cy="350850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r>
              <a:rPr lang="en-US" sz="2400" b="1" dirty="0" smtClean="0"/>
              <a:t>[1]. </a:t>
            </a:r>
            <a:r>
              <a:rPr lang="en-US" sz="2400" dirty="0" smtClean="0"/>
              <a:t>Ward CW, et al. </a:t>
            </a:r>
            <a:r>
              <a:rPr lang="en-US" sz="2400" dirty="0" err="1" smtClean="0"/>
              <a:t>Ligand</a:t>
            </a:r>
            <a:r>
              <a:rPr lang="en-US" sz="2400" dirty="0" smtClean="0"/>
              <a:t>-induced activation of the insulin receptor. </a:t>
            </a:r>
            <a:r>
              <a:rPr lang="en-US" sz="2400" dirty="0" err="1" smtClean="0"/>
              <a:t>Bioessays</a:t>
            </a:r>
            <a:r>
              <a:rPr lang="en-US" sz="2400" dirty="0" smtClean="0"/>
              <a:t> </a:t>
            </a:r>
            <a:r>
              <a:rPr lang="en-US" sz="2400" b="1" dirty="0" smtClean="0"/>
              <a:t>31</a:t>
            </a:r>
            <a:r>
              <a:rPr lang="en-US" sz="2400" dirty="0" smtClean="0"/>
              <a:t>:422–434.</a:t>
            </a:r>
          </a:p>
          <a:p>
            <a:r>
              <a:rPr lang="en-US" sz="2400" b="1" dirty="0" smtClean="0"/>
              <a:t>[2].</a:t>
            </a:r>
            <a:r>
              <a:rPr lang="en-US" sz="2400" dirty="0" smtClean="0"/>
              <a:t> He ́</a:t>
            </a:r>
            <a:r>
              <a:rPr lang="en-US" sz="2400" dirty="0" err="1" smtClean="0"/>
              <a:t>nin</a:t>
            </a:r>
            <a:r>
              <a:rPr lang="en-US" sz="2400" dirty="0" smtClean="0"/>
              <a:t>, </a:t>
            </a:r>
            <a:r>
              <a:rPr lang="en-US" sz="2400" dirty="0" err="1" smtClean="0"/>
              <a:t>J,et</a:t>
            </a:r>
            <a:r>
              <a:rPr lang="en-US" sz="2400" dirty="0" smtClean="0"/>
              <a:t> al. 2010. Exploring multidimensional free energy landscapes using time-dependent biases on collective variables. j. Chem. Theory </a:t>
            </a:r>
            <a:r>
              <a:rPr lang="en-US" sz="2400" dirty="0" err="1" smtClean="0"/>
              <a:t>Comput</a:t>
            </a:r>
            <a:r>
              <a:rPr lang="en-US" sz="2400" dirty="0" smtClean="0"/>
              <a:t>. 6:35–47.</a:t>
            </a:r>
          </a:p>
          <a:p>
            <a:r>
              <a:rPr lang="en-US" sz="2400" b="1" i="1" dirty="0" smtClean="0">
                <a:cs typeface="Arial"/>
              </a:rPr>
              <a:t>[3].</a:t>
            </a:r>
            <a:r>
              <a:rPr lang="en-US" sz="2400" i="1" dirty="0" smtClean="0">
                <a:cs typeface="Arial"/>
              </a:rPr>
              <a:t> James C. Phillips, et al, Scalable molecular dynamics with NAMD. Journal of Computational Chemistry, 26:1781-1802, 2005.</a:t>
            </a:r>
          </a:p>
          <a:p>
            <a:r>
              <a:rPr lang="en-US" sz="2400" b="1" i="1" dirty="0" smtClean="0">
                <a:cs typeface="Arial"/>
              </a:rPr>
              <a:t>[4]</a:t>
            </a:r>
            <a:r>
              <a:rPr lang="en-US" sz="2400" i="1" dirty="0" smtClean="0">
                <a:cs typeface="Arial"/>
              </a:rPr>
              <a:t>.Humphrey, et al."VMD - Visual Molecular Dynamics", J. </a:t>
            </a:r>
            <a:r>
              <a:rPr lang="en-US" sz="2400" i="1" dirty="0" err="1" smtClean="0">
                <a:cs typeface="Arial"/>
              </a:rPr>
              <a:t>Molec</a:t>
            </a:r>
            <a:r>
              <a:rPr lang="en-US" sz="2400" i="1" dirty="0" smtClean="0">
                <a:cs typeface="Arial"/>
              </a:rPr>
              <a:t>. Graphics, 1996, vol. 14, pp. 33-38.</a:t>
            </a:r>
            <a:endParaRPr lang="en-US" sz="2400" b="1" dirty="0"/>
          </a:p>
        </p:txBody>
      </p:sp>
      <p:sp>
        <p:nvSpPr>
          <p:cNvPr id="193" name="Text Box 7"/>
          <p:cNvSpPr txBox="1">
            <a:spLocks noChangeArrowheads="1"/>
          </p:cNvSpPr>
          <p:nvPr/>
        </p:nvSpPr>
        <p:spPr bwMode="auto">
          <a:xfrm>
            <a:off x="36576000" y="29641800"/>
            <a:ext cx="12344400" cy="7538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253" tIns="45614" rIns="91253" bIns="456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300" b="1" dirty="0" smtClean="0">
                <a:solidFill>
                  <a:srgbClr val="F8F8F8"/>
                </a:solidFill>
              </a:rPr>
              <a:t>Acknowledgment</a:t>
            </a:r>
            <a:endParaRPr lang="en-US" sz="4300" b="1" dirty="0">
              <a:solidFill>
                <a:srgbClr val="F8F8F8"/>
              </a:solidFill>
            </a:endParaRPr>
          </a:p>
        </p:txBody>
      </p:sp>
      <p:sp>
        <p:nvSpPr>
          <p:cNvPr id="194" name="Text Box 14"/>
          <p:cNvSpPr txBox="1">
            <a:spLocks noChangeArrowheads="1"/>
          </p:cNvSpPr>
          <p:nvPr/>
        </p:nvSpPr>
        <p:spPr bwMode="auto">
          <a:xfrm>
            <a:off x="36576000" y="30582420"/>
            <a:ext cx="12344400" cy="20311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 lIns="457128" tIns="457128" rIns="457128" bIns="457128">
            <a:spAutoFit/>
          </a:bodyPr>
          <a:lstStyle/>
          <a:p>
            <a:pPr algn="just"/>
            <a:r>
              <a:rPr lang="en-US" sz="2400" dirty="0" smtClean="0"/>
              <a:t>We appreciate the University of New Hampshire for seed funding. Computations </a:t>
            </a:r>
            <a:r>
              <a:rPr lang="en-US" sz="2400" dirty="0"/>
              <a:t>were performed on Trillian, a Cray XE6m-200 supercomputer at UNH supported by the NSF MRI program under grant </a:t>
            </a:r>
            <a:r>
              <a:rPr lang="en-US" sz="2400" dirty="0" smtClean="0"/>
              <a:t>PHY-1229408.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061488" y="27508200"/>
            <a:ext cx="5886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[3]</a:t>
            </a:r>
            <a:endParaRPr lang="en-US" sz="2800" dirty="0"/>
          </a:p>
        </p:txBody>
      </p:sp>
      <p:sp>
        <p:nvSpPr>
          <p:cNvPr id="248" name="TextBox 247"/>
          <p:cNvSpPr txBox="1"/>
          <p:nvPr/>
        </p:nvSpPr>
        <p:spPr>
          <a:xfrm>
            <a:off x="1756688" y="2902773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[4]</a:t>
            </a:r>
            <a:endParaRPr lang="en-US" sz="2800" dirty="0"/>
          </a:p>
        </p:txBody>
      </p:sp>
      <p:sp>
        <p:nvSpPr>
          <p:cNvPr id="249" name="TextBox 248"/>
          <p:cNvSpPr txBox="1"/>
          <p:nvPr/>
        </p:nvSpPr>
        <p:spPr>
          <a:xfrm>
            <a:off x="6629400" y="1424940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[1]</a:t>
            </a:r>
            <a:endParaRPr lang="en-US" sz="28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6634400" y="1158240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[2]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3712125</TotalTime>
  <Words>394</Words>
  <Application>Microsoft Office PowerPoint</Application>
  <PresentationFormat>Custom</PresentationFormat>
  <Paragraphs>172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Hossein</dc:creator>
  <cp:lastModifiedBy>Hossein</cp:lastModifiedBy>
  <cp:revision>568</cp:revision>
  <dcterms:created xsi:type="dcterms:W3CDTF">2014-10-09T06:48:41Z</dcterms:created>
  <dcterms:modified xsi:type="dcterms:W3CDTF">2014-10-09T13:57:45Z</dcterms:modified>
</cp:coreProperties>
</file>