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9319200" cy="384048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E2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6" d="100"/>
          <a:sy n="66" d="100"/>
        </p:scale>
        <p:origin x="2760" y="7896"/>
      </p:cViewPr>
      <p:guideLst>
        <p:guide orient="horz" pos="12096"/>
        <p:guide pos="1238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747E89-543E-AC44-B5D0-3FFCB1A8AA1C}" type="datetimeFigureOut">
              <a:rPr lang="en-US" smtClean="0"/>
              <a:t>10/22/14</a:t>
            </a:fld>
            <a:endParaRPr lang="en-US"/>
          </a:p>
        </p:txBody>
      </p:sp>
      <p:sp>
        <p:nvSpPr>
          <p:cNvPr id="4" name="Slide Image Placeholder 3"/>
          <p:cNvSpPr>
            <a:spLocks noGrp="1" noRot="1" noChangeAspect="1"/>
          </p:cNvSpPr>
          <p:nvPr>
            <p:ph type="sldImg" idx="2"/>
          </p:nvPr>
        </p:nvSpPr>
        <p:spPr>
          <a:xfrm>
            <a:off x="1673225" y="685800"/>
            <a:ext cx="35115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1DB56E-AF26-DA4F-A269-FBE589DD1495}" type="slidenum">
              <a:rPr lang="en-US" smtClean="0"/>
              <a:t>‹#›</a:t>
            </a:fld>
            <a:endParaRPr lang="en-US"/>
          </a:p>
        </p:txBody>
      </p:sp>
    </p:spTree>
    <p:extLst>
      <p:ext uri="{BB962C8B-B14F-4D97-AF65-F5344CB8AC3E}">
        <p14:creationId xmlns:p14="http://schemas.microsoft.com/office/powerpoint/2010/main" val="11379507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73225" y="685800"/>
            <a:ext cx="35115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DB56E-AF26-DA4F-A269-FBE589DD1495}" type="slidenum">
              <a:rPr lang="en-US" smtClean="0"/>
              <a:t>1</a:t>
            </a:fld>
            <a:endParaRPr lang="en-US"/>
          </a:p>
        </p:txBody>
      </p:sp>
    </p:spTree>
    <p:extLst>
      <p:ext uri="{BB962C8B-B14F-4D97-AF65-F5344CB8AC3E}">
        <p14:creationId xmlns:p14="http://schemas.microsoft.com/office/powerpoint/2010/main" val="2520936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48940" y="11930382"/>
            <a:ext cx="3342132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5897880" y="21762720"/>
            <a:ext cx="27523440" cy="981456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11B1A0-FEF4-A543-8B41-64E1BA8FC9B5}" type="datetimeFigureOut">
              <a:rPr lang="en-US" smtClean="0"/>
              <a:t>10/22/14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25755-738A-CE44-B5C9-7544C94C7E74}" type="slidenum">
              <a:rPr lang="en-US" smtClean="0"/>
              <a:t>‹#›</a:t>
            </a:fld>
            <a:endParaRPr lang="en-US"/>
          </a:p>
        </p:txBody>
      </p:sp>
    </p:spTree>
    <p:extLst>
      <p:ext uri="{BB962C8B-B14F-4D97-AF65-F5344CB8AC3E}">
        <p14:creationId xmlns:p14="http://schemas.microsoft.com/office/powerpoint/2010/main" val="68526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11B1A0-FEF4-A543-8B41-64E1BA8FC9B5}" type="datetimeFigureOut">
              <a:rPr lang="en-US" smtClean="0"/>
              <a:t>10/22/14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25755-738A-CE44-B5C9-7544C94C7E74}" type="slidenum">
              <a:rPr lang="en-US" smtClean="0"/>
              <a:t>‹#›</a:t>
            </a:fld>
            <a:endParaRPr lang="en-US"/>
          </a:p>
        </p:txBody>
      </p:sp>
    </p:spTree>
    <p:extLst>
      <p:ext uri="{BB962C8B-B14F-4D97-AF65-F5344CB8AC3E}">
        <p14:creationId xmlns:p14="http://schemas.microsoft.com/office/powerpoint/2010/main" val="340085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6832186" y="7378700"/>
            <a:ext cx="42466099" cy="1572907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433880" y="7378700"/>
            <a:ext cx="126742986" cy="1572907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11B1A0-FEF4-A543-8B41-64E1BA8FC9B5}" type="datetimeFigureOut">
              <a:rPr lang="en-US" smtClean="0"/>
              <a:t>10/22/14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25755-738A-CE44-B5C9-7544C94C7E74}" type="slidenum">
              <a:rPr lang="en-US" smtClean="0"/>
              <a:t>‹#›</a:t>
            </a:fld>
            <a:endParaRPr lang="en-US"/>
          </a:p>
        </p:txBody>
      </p:sp>
    </p:spTree>
    <p:extLst>
      <p:ext uri="{BB962C8B-B14F-4D97-AF65-F5344CB8AC3E}">
        <p14:creationId xmlns:p14="http://schemas.microsoft.com/office/powerpoint/2010/main" val="361259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11B1A0-FEF4-A543-8B41-64E1BA8FC9B5}" type="datetimeFigureOut">
              <a:rPr lang="en-US" smtClean="0"/>
              <a:t>10/22/14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25755-738A-CE44-B5C9-7544C94C7E74}" type="slidenum">
              <a:rPr lang="en-US" smtClean="0"/>
              <a:t>‹#›</a:t>
            </a:fld>
            <a:endParaRPr lang="en-US"/>
          </a:p>
        </p:txBody>
      </p:sp>
    </p:spTree>
    <p:extLst>
      <p:ext uri="{BB962C8B-B14F-4D97-AF65-F5344CB8AC3E}">
        <p14:creationId xmlns:p14="http://schemas.microsoft.com/office/powerpoint/2010/main" val="2710802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05946" y="24678642"/>
            <a:ext cx="33421320" cy="762762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105946" y="16277596"/>
            <a:ext cx="33421320" cy="840104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11B1A0-FEF4-A543-8B41-64E1BA8FC9B5}" type="datetimeFigureOut">
              <a:rPr lang="en-US" smtClean="0"/>
              <a:t>10/22/14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25755-738A-CE44-B5C9-7544C94C7E74}" type="slidenum">
              <a:rPr lang="en-US" smtClean="0"/>
              <a:t>‹#›</a:t>
            </a:fld>
            <a:endParaRPr lang="en-US"/>
          </a:p>
        </p:txBody>
      </p:sp>
    </p:spTree>
    <p:extLst>
      <p:ext uri="{BB962C8B-B14F-4D97-AF65-F5344CB8AC3E}">
        <p14:creationId xmlns:p14="http://schemas.microsoft.com/office/powerpoint/2010/main" val="180233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33879" y="43009820"/>
            <a:ext cx="84604543" cy="12165965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4693742" y="43009820"/>
            <a:ext cx="84604543" cy="12165965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11B1A0-FEF4-A543-8B41-64E1BA8FC9B5}" type="datetimeFigureOut">
              <a:rPr lang="en-US" smtClean="0"/>
              <a:t>10/22/14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C25755-738A-CE44-B5C9-7544C94C7E74}" type="slidenum">
              <a:rPr lang="en-US" smtClean="0"/>
              <a:t>‹#›</a:t>
            </a:fld>
            <a:endParaRPr lang="en-US"/>
          </a:p>
        </p:txBody>
      </p:sp>
    </p:spTree>
    <p:extLst>
      <p:ext uri="{BB962C8B-B14F-4D97-AF65-F5344CB8AC3E}">
        <p14:creationId xmlns:p14="http://schemas.microsoft.com/office/powerpoint/2010/main" val="282955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65960" y="1537972"/>
            <a:ext cx="35387280"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65960" y="8596632"/>
            <a:ext cx="17372808" cy="358266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1965960" y="12179300"/>
            <a:ext cx="17372808" cy="2212721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973609" y="8596632"/>
            <a:ext cx="17379633" cy="358266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19973609" y="12179300"/>
            <a:ext cx="17379633" cy="2212721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11B1A0-FEF4-A543-8B41-64E1BA8FC9B5}" type="datetimeFigureOut">
              <a:rPr lang="en-US" smtClean="0"/>
              <a:t>10/22/14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C25755-738A-CE44-B5C9-7544C94C7E74}" type="slidenum">
              <a:rPr lang="en-US" smtClean="0"/>
              <a:t>‹#›</a:t>
            </a:fld>
            <a:endParaRPr lang="en-US"/>
          </a:p>
        </p:txBody>
      </p:sp>
    </p:spTree>
    <p:extLst>
      <p:ext uri="{BB962C8B-B14F-4D97-AF65-F5344CB8AC3E}">
        <p14:creationId xmlns:p14="http://schemas.microsoft.com/office/powerpoint/2010/main" val="3782213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11B1A0-FEF4-A543-8B41-64E1BA8FC9B5}" type="datetimeFigureOut">
              <a:rPr lang="en-US" smtClean="0"/>
              <a:t>10/22/14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C25755-738A-CE44-B5C9-7544C94C7E74}" type="slidenum">
              <a:rPr lang="en-US" smtClean="0"/>
              <a:t>‹#›</a:t>
            </a:fld>
            <a:endParaRPr lang="en-US"/>
          </a:p>
        </p:txBody>
      </p:sp>
    </p:spTree>
    <p:extLst>
      <p:ext uri="{BB962C8B-B14F-4D97-AF65-F5344CB8AC3E}">
        <p14:creationId xmlns:p14="http://schemas.microsoft.com/office/powerpoint/2010/main" val="3418527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1B1A0-FEF4-A543-8B41-64E1BA8FC9B5}" type="datetimeFigureOut">
              <a:rPr lang="en-US" smtClean="0"/>
              <a:t>10/22/14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C25755-738A-CE44-B5C9-7544C94C7E74}" type="slidenum">
              <a:rPr lang="en-US" smtClean="0"/>
              <a:t>‹#›</a:t>
            </a:fld>
            <a:endParaRPr lang="en-US"/>
          </a:p>
        </p:txBody>
      </p:sp>
    </p:spTree>
    <p:extLst>
      <p:ext uri="{BB962C8B-B14F-4D97-AF65-F5344CB8AC3E}">
        <p14:creationId xmlns:p14="http://schemas.microsoft.com/office/powerpoint/2010/main" val="4076519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65962" y="1529080"/>
            <a:ext cx="12935746" cy="650748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5372715" y="1529084"/>
            <a:ext cx="21980525" cy="3277743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65962" y="8036564"/>
            <a:ext cx="12935746" cy="2626995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11B1A0-FEF4-A543-8B41-64E1BA8FC9B5}" type="datetimeFigureOut">
              <a:rPr lang="en-US" smtClean="0"/>
              <a:t>10/22/14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C25755-738A-CE44-B5C9-7544C94C7E74}" type="slidenum">
              <a:rPr lang="en-US" smtClean="0"/>
              <a:t>‹#›</a:t>
            </a:fld>
            <a:endParaRPr lang="en-US"/>
          </a:p>
        </p:txBody>
      </p:sp>
    </p:spTree>
    <p:extLst>
      <p:ext uri="{BB962C8B-B14F-4D97-AF65-F5344CB8AC3E}">
        <p14:creationId xmlns:p14="http://schemas.microsoft.com/office/powerpoint/2010/main" val="396043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06838" y="26883360"/>
            <a:ext cx="23591520" cy="317373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7706838" y="3431540"/>
            <a:ext cx="23591520" cy="2304288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7706838" y="30057092"/>
            <a:ext cx="23591520" cy="450722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11B1A0-FEF4-A543-8B41-64E1BA8FC9B5}" type="datetimeFigureOut">
              <a:rPr lang="en-US" smtClean="0"/>
              <a:t>10/22/14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C25755-738A-CE44-B5C9-7544C94C7E74}" type="slidenum">
              <a:rPr lang="en-US" smtClean="0"/>
              <a:t>‹#›</a:t>
            </a:fld>
            <a:endParaRPr lang="en-US"/>
          </a:p>
        </p:txBody>
      </p:sp>
    </p:spTree>
    <p:extLst>
      <p:ext uri="{BB962C8B-B14F-4D97-AF65-F5344CB8AC3E}">
        <p14:creationId xmlns:p14="http://schemas.microsoft.com/office/powerpoint/2010/main" val="21437247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65960" y="1537972"/>
            <a:ext cx="35387280" cy="64008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965960" y="8961124"/>
            <a:ext cx="35387280" cy="2534539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965960" y="35595562"/>
            <a:ext cx="9174480" cy="20447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1111B1A0-FEF4-A543-8B41-64E1BA8FC9B5}" type="datetimeFigureOut">
              <a:rPr lang="en-US" smtClean="0"/>
              <a:t>10/22/14</a:t>
            </a:fld>
            <a:endParaRPr lang="en-US"/>
          </a:p>
        </p:txBody>
      </p:sp>
      <p:sp>
        <p:nvSpPr>
          <p:cNvPr id="5" name="Footer Placeholder 4"/>
          <p:cNvSpPr>
            <a:spLocks noGrp="1"/>
          </p:cNvSpPr>
          <p:nvPr>
            <p:ph type="ftr" sz="quarter" idx="3"/>
          </p:nvPr>
        </p:nvSpPr>
        <p:spPr>
          <a:xfrm>
            <a:off x="13434060" y="35595562"/>
            <a:ext cx="12451080" cy="20447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178760" y="35595562"/>
            <a:ext cx="9174480" cy="20447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55C25755-738A-CE44-B5C9-7544C94C7E74}" type="slidenum">
              <a:rPr lang="en-US" smtClean="0"/>
              <a:t>‹#›</a:t>
            </a:fld>
            <a:endParaRPr lang="en-US"/>
          </a:p>
        </p:txBody>
      </p:sp>
    </p:spTree>
    <p:extLst>
      <p:ext uri="{BB962C8B-B14F-4D97-AF65-F5344CB8AC3E}">
        <p14:creationId xmlns:p14="http://schemas.microsoft.com/office/powerpoint/2010/main" val="2546961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jpg"/><Relationship Id="rId20" Type="http://schemas.openxmlformats.org/officeDocument/2006/relationships/image" Target="../media/image18.jpg"/><Relationship Id="rId21" Type="http://schemas.openxmlformats.org/officeDocument/2006/relationships/image" Target="../media/image19.jpg"/><Relationship Id="rId22" Type="http://schemas.openxmlformats.org/officeDocument/2006/relationships/image" Target="../media/image20.jpg"/><Relationship Id="rId23" Type="http://schemas.openxmlformats.org/officeDocument/2006/relationships/image" Target="../media/image21.jpg"/><Relationship Id="rId24" Type="http://schemas.openxmlformats.org/officeDocument/2006/relationships/image" Target="../media/image22.jpg"/><Relationship Id="rId25" Type="http://schemas.openxmlformats.org/officeDocument/2006/relationships/image" Target="../media/image23.jpg"/><Relationship Id="rId26" Type="http://schemas.openxmlformats.org/officeDocument/2006/relationships/image" Target="../media/image24.jpg"/><Relationship Id="rId27" Type="http://schemas.openxmlformats.org/officeDocument/2006/relationships/image" Target="../media/image25.jpg"/><Relationship Id="rId10" Type="http://schemas.openxmlformats.org/officeDocument/2006/relationships/image" Target="../media/image8.jpg"/><Relationship Id="rId11" Type="http://schemas.openxmlformats.org/officeDocument/2006/relationships/image" Target="../media/image9.tiff"/><Relationship Id="rId12" Type="http://schemas.openxmlformats.org/officeDocument/2006/relationships/image" Target="../media/image10.tiff"/><Relationship Id="rId13" Type="http://schemas.openxmlformats.org/officeDocument/2006/relationships/image" Target="../media/image11.jp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emf"/><Relationship Id="rId17" Type="http://schemas.openxmlformats.org/officeDocument/2006/relationships/image" Target="../media/image15.jpg"/><Relationship Id="rId18" Type="http://schemas.openxmlformats.org/officeDocument/2006/relationships/image" Target="../media/image16.jpg"/><Relationship Id="rId19" Type="http://schemas.openxmlformats.org/officeDocument/2006/relationships/image" Target="../media/image17.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emf"/><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jpg"/><Relationship Id="rId8"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ps"/>
          <p:cNvPicPr>
            <a:picLocks noChangeAspect="1"/>
          </p:cNvPicPr>
          <p:nvPr/>
        </p:nvPicPr>
        <p:blipFill rotWithShape="1">
          <a:blip r:embed="rId3">
            <a:extLst>
              <a:ext uri="{28A0092B-C50C-407E-A947-70E740481C1C}">
                <a14:useLocalDpi xmlns:a14="http://schemas.microsoft.com/office/drawing/2010/main" val="0"/>
              </a:ext>
            </a:extLst>
          </a:blip>
          <a:srcRect t="31888" r="5553" b="12705"/>
          <a:stretch/>
        </p:blipFill>
        <p:spPr>
          <a:xfrm>
            <a:off x="5785975" y="11583735"/>
            <a:ext cx="5624697" cy="5084182"/>
          </a:xfrm>
          <a:prstGeom prst="rect">
            <a:avLst/>
          </a:prstGeom>
        </p:spPr>
      </p:pic>
      <p:pic>
        <p:nvPicPr>
          <p:cNvPr id="169" name="Picture 168" descr="at_QAA_44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95071" y="19808984"/>
            <a:ext cx="4612290" cy="4160520"/>
          </a:xfrm>
          <a:prstGeom prst="rect">
            <a:avLst/>
          </a:prstGeom>
        </p:spPr>
      </p:pic>
      <p:pic>
        <p:nvPicPr>
          <p:cNvPr id="160" name="Picture 159" descr="chl_curvature_fi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86301" y="12880611"/>
            <a:ext cx="4823858" cy="4171188"/>
          </a:xfrm>
          <a:prstGeom prst="rect">
            <a:avLst/>
          </a:prstGeom>
        </p:spPr>
      </p:pic>
      <p:sp>
        <p:nvSpPr>
          <p:cNvPr id="165" name="Rectangle 164"/>
          <p:cNvSpPr/>
          <p:nvPr/>
        </p:nvSpPr>
        <p:spPr>
          <a:xfrm>
            <a:off x="33143055" y="16186433"/>
            <a:ext cx="668922" cy="36823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9" name="Picture 128" descr="wle2_2013_t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49824" y="29986308"/>
            <a:ext cx="3770238" cy="3221736"/>
          </a:xfrm>
          <a:prstGeom prst="rect">
            <a:avLst/>
          </a:prstGeom>
        </p:spPr>
      </p:pic>
      <p:pic>
        <p:nvPicPr>
          <p:cNvPr id="130" name="Picture 129" descr="wle4_2013_t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49824" y="33050900"/>
            <a:ext cx="3780041" cy="3221736"/>
          </a:xfrm>
          <a:prstGeom prst="rect">
            <a:avLst/>
          </a:prstGeom>
        </p:spPr>
      </p:pic>
      <p:pic>
        <p:nvPicPr>
          <p:cNvPr id="131" name="Picture 130" descr="wle6_2013_ts.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008314" y="29986308"/>
            <a:ext cx="3825785" cy="3221736"/>
          </a:xfrm>
          <a:prstGeom prst="rect">
            <a:avLst/>
          </a:prstGeom>
        </p:spPr>
      </p:pic>
      <p:pic>
        <p:nvPicPr>
          <p:cNvPr id="132" name="Picture 131" descr="wle8_2013_ts.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029864" y="33050900"/>
            <a:ext cx="3804236" cy="3221736"/>
          </a:xfrm>
          <a:prstGeom prst="rect">
            <a:avLst/>
          </a:prstGeom>
        </p:spPr>
      </p:pic>
      <p:sp>
        <p:nvSpPr>
          <p:cNvPr id="4" name="Rectangle 3"/>
          <p:cNvSpPr/>
          <p:nvPr/>
        </p:nvSpPr>
        <p:spPr>
          <a:xfrm>
            <a:off x="370601" y="4839934"/>
            <a:ext cx="38664194" cy="315093"/>
          </a:xfrm>
          <a:prstGeom prst="rect">
            <a:avLst/>
          </a:prstGeom>
          <a:solidFill>
            <a:srgbClr val="79BF5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70601" y="38004882"/>
            <a:ext cx="38664194" cy="315093"/>
          </a:xfrm>
          <a:prstGeom prst="rect">
            <a:avLst/>
          </a:prstGeom>
          <a:solidFill>
            <a:srgbClr val="79BF5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637369" y="-104940"/>
            <a:ext cx="33695565" cy="1754327"/>
          </a:xfrm>
          <a:prstGeom prst="rect">
            <a:avLst/>
          </a:prstGeom>
          <a:noFill/>
        </p:spPr>
        <p:txBody>
          <a:bodyPr wrap="square" rtlCol="0">
            <a:spAutoFit/>
          </a:bodyPr>
          <a:lstStyle/>
          <a:p>
            <a:pPr algn="ctr"/>
            <a:r>
              <a:rPr lang="en-US" sz="5400" dirty="0"/>
              <a:t>Optical characteristics </a:t>
            </a:r>
            <a:r>
              <a:rPr lang="en-US" sz="5400" dirty="0" smtClean="0"/>
              <a:t>of harmful </a:t>
            </a:r>
            <a:r>
              <a:rPr lang="en-US" sz="5400" dirty="0"/>
              <a:t>algal blooms in western Lake Erie</a:t>
            </a:r>
            <a:r>
              <a:rPr lang="en-US" sz="5400" dirty="0" smtClean="0"/>
              <a:t>:</a:t>
            </a:r>
          </a:p>
          <a:p>
            <a:pPr algn="ctr"/>
            <a:r>
              <a:rPr lang="en-US" sz="5400" dirty="0" smtClean="0"/>
              <a:t> </a:t>
            </a:r>
            <a:r>
              <a:rPr lang="en-US" sz="5400" dirty="0"/>
              <a:t>impacts on </a:t>
            </a:r>
            <a:r>
              <a:rPr lang="en-US" sz="5400" dirty="0" smtClean="0"/>
              <a:t>bio-optical algorithms and </a:t>
            </a:r>
            <a:r>
              <a:rPr lang="en-US" sz="5400" dirty="0"/>
              <a:t>ocean color remote sensing</a:t>
            </a:r>
          </a:p>
        </p:txBody>
      </p:sp>
      <p:sp>
        <p:nvSpPr>
          <p:cNvPr id="7" name="TextBox 6"/>
          <p:cNvSpPr txBox="1"/>
          <p:nvPr/>
        </p:nvSpPr>
        <p:spPr>
          <a:xfrm>
            <a:off x="792861" y="5140734"/>
            <a:ext cx="10456963" cy="6186308"/>
          </a:xfrm>
          <a:prstGeom prst="rect">
            <a:avLst/>
          </a:prstGeom>
          <a:noFill/>
        </p:spPr>
        <p:txBody>
          <a:bodyPr wrap="square" rtlCol="0">
            <a:spAutoFit/>
          </a:bodyPr>
          <a:lstStyle/>
          <a:p>
            <a:r>
              <a:rPr lang="en-US" sz="3600" b="1" u="sng" dirty="0" smtClean="0"/>
              <a:t>Background</a:t>
            </a:r>
          </a:p>
          <a:p>
            <a:r>
              <a:rPr lang="en-US" sz="2400" dirty="0" smtClean="0"/>
              <a:t>Harmful algal blooms (HABs) have been increasing in intensity and duration in western Lake Erie in the last 10 years, adversely impacting water quality for the region.   These blooms typically initiate in July near Maumee Bay, and can last through September/October.  HABs are dominated by the colony-forming cyanobacteria </a:t>
            </a:r>
            <a:r>
              <a:rPr lang="en-US" sz="2400" i="1" dirty="0" err="1" smtClean="0"/>
              <a:t>Microcystis</a:t>
            </a:r>
            <a:r>
              <a:rPr lang="en-US" sz="2400" dirty="0" smtClean="0"/>
              <a:t> but other are often accompanied by other toxic species (</a:t>
            </a:r>
            <a:r>
              <a:rPr lang="en-US" sz="2400" i="1" dirty="0" err="1" smtClean="0"/>
              <a:t>Planktothrix</a:t>
            </a:r>
            <a:r>
              <a:rPr lang="en-US" sz="2400" dirty="0" smtClean="0"/>
              <a:t>, </a:t>
            </a:r>
            <a:r>
              <a:rPr lang="en-US" sz="2400" i="1" dirty="0" smtClean="0"/>
              <a:t>Anabaena</a:t>
            </a:r>
            <a:r>
              <a:rPr lang="en-US" sz="2400" dirty="0" smtClean="0"/>
              <a:t>).  </a:t>
            </a:r>
          </a:p>
          <a:p>
            <a:endParaRPr lang="en-US" sz="2400" dirty="0"/>
          </a:p>
          <a:p>
            <a:r>
              <a:rPr lang="en-US" sz="2400" dirty="0" smtClean="0"/>
              <a:t>The use of ocean color remote sensing for the detection and quantification of these HABs is subject to a number of special considerations.  </a:t>
            </a:r>
            <a:r>
              <a:rPr lang="en-US" sz="2400" i="1" dirty="0" err="1" smtClean="0"/>
              <a:t>Microcystis</a:t>
            </a:r>
            <a:r>
              <a:rPr lang="en-US" sz="2400" dirty="0" smtClean="0"/>
              <a:t> can form long, clustered colony chains.  They also contain gas vacuoles which help regulate vertical position with a tendency to form dense surface mats in low winds.  The vacuoles and the vertical distributions of the colonies exert a strong influence on backscattering properties.   In the summer of 2013 and 2014, we collected in situ data in western Lake Erie to assess and understand HAB distributions and their optical properties in the context of remote sensing algorithms.</a:t>
            </a:r>
            <a:endParaRPr lang="en-US" sz="2400" dirty="0"/>
          </a:p>
        </p:txBody>
      </p:sp>
      <p:sp>
        <p:nvSpPr>
          <p:cNvPr id="8" name="TextBox 7"/>
          <p:cNvSpPr txBox="1"/>
          <p:nvPr/>
        </p:nvSpPr>
        <p:spPr>
          <a:xfrm>
            <a:off x="625052" y="23414711"/>
            <a:ext cx="9924415" cy="9140962"/>
          </a:xfrm>
          <a:prstGeom prst="rect">
            <a:avLst/>
          </a:prstGeom>
          <a:noFill/>
        </p:spPr>
        <p:txBody>
          <a:bodyPr wrap="square" rtlCol="0">
            <a:spAutoFit/>
          </a:bodyPr>
          <a:lstStyle/>
          <a:p>
            <a:r>
              <a:rPr lang="en-US" sz="3600" b="1" u="sng" dirty="0" smtClean="0"/>
              <a:t>Data Collection </a:t>
            </a:r>
          </a:p>
          <a:p>
            <a:r>
              <a:rPr lang="en-US" sz="2400" dirty="0" smtClean="0"/>
              <a:t>Field data were collected during 2 cruises from Aug. 19-22, 2013 and Aug. 18-21, 2014 in western Lake Erie at 16 and 20 stations respectively during the peak HAB period (</a:t>
            </a:r>
            <a:r>
              <a:rPr lang="en-US" sz="2400" dirty="0" smtClean="0">
                <a:solidFill>
                  <a:srgbClr val="FF0000"/>
                </a:solidFill>
              </a:rPr>
              <a:t>Figure 1</a:t>
            </a:r>
            <a:r>
              <a:rPr lang="en-US" sz="2400" dirty="0" smtClean="0"/>
              <a:t>).  Station locations were chosen to maximize environmental gradient in and out of bloom patches, and included Detroit River water, Maumee Bay, and  island region (summarized in </a:t>
            </a:r>
            <a:r>
              <a:rPr lang="en-US" sz="2400" dirty="0" smtClean="0">
                <a:solidFill>
                  <a:srgbClr val="FF0000"/>
                </a:solidFill>
              </a:rPr>
              <a:t>Table 1</a:t>
            </a:r>
            <a:r>
              <a:rPr lang="en-US" sz="2400" dirty="0" smtClean="0"/>
              <a:t>).</a:t>
            </a:r>
          </a:p>
          <a:p>
            <a:endParaRPr lang="en-US" sz="2400" dirty="0"/>
          </a:p>
          <a:p>
            <a:r>
              <a:rPr lang="en-US" sz="2400" dirty="0" smtClean="0"/>
              <a:t>Data measurements encompassed:</a:t>
            </a:r>
          </a:p>
          <a:p>
            <a:pPr marL="457200" indent="-457200">
              <a:buFont typeface="Arial"/>
              <a:buChar char="•"/>
            </a:pPr>
            <a:r>
              <a:rPr lang="en-US" sz="2400" dirty="0" smtClean="0"/>
              <a:t>Discrete water sample analysis included chlorophyll, </a:t>
            </a:r>
            <a:r>
              <a:rPr lang="en-US" sz="2400" dirty="0" err="1" smtClean="0"/>
              <a:t>phycocyanin</a:t>
            </a:r>
            <a:r>
              <a:rPr lang="en-US" sz="2400" dirty="0" smtClean="0"/>
              <a:t>, microcystin and nutrient concentrations, CDOM, and particulate absorption measurements.</a:t>
            </a:r>
          </a:p>
          <a:p>
            <a:pPr marL="457200" indent="-457200">
              <a:buFont typeface="Arial"/>
              <a:buChar char="•"/>
            </a:pPr>
            <a:r>
              <a:rPr lang="en-US" sz="2400" dirty="0" smtClean="0"/>
              <a:t>Above-water Reflectance (</a:t>
            </a:r>
            <a:r>
              <a:rPr lang="en-US" sz="2400" dirty="0" err="1" smtClean="0"/>
              <a:t>Rrs</a:t>
            </a:r>
            <a:r>
              <a:rPr lang="en-US" sz="2400" dirty="0" smtClean="0"/>
              <a:t>) were measured with a hand-held ASD (courtesy of H. </a:t>
            </a:r>
            <a:r>
              <a:rPr lang="en-US" sz="2400" dirty="0" err="1" smtClean="0"/>
              <a:t>Dierssen</a:t>
            </a:r>
            <a:r>
              <a:rPr lang="en-US" sz="2400" dirty="0" smtClean="0"/>
              <a:t>).</a:t>
            </a:r>
          </a:p>
          <a:p>
            <a:pPr marL="457200" indent="-457200">
              <a:buFont typeface="Arial"/>
              <a:buChar char="•"/>
            </a:pPr>
            <a:r>
              <a:rPr lang="en-US" sz="2400" dirty="0" smtClean="0"/>
              <a:t>A WET Labs MASCOT vertical profiling system measured absorption, scattering, backscattering, fluorescence, volume scattering and particle size.</a:t>
            </a:r>
          </a:p>
          <a:p>
            <a:pPr marL="457200" indent="-457200">
              <a:buFont typeface="Arial"/>
              <a:buChar char="•"/>
            </a:pPr>
            <a:r>
              <a:rPr lang="en-US" sz="2400" dirty="0" smtClean="0"/>
              <a:t>A WET Labs towed Dolphin package at surface, measuring </a:t>
            </a:r>
            <a:r>
              <a:rPr lang="en-US" sz="2400" dirty="0" err="1" smtClean="0"/>
              <a:t>Chl</a:t>
            </a:r>
            <a:r>
              <a:rPr lang="en-US" sz="2400" dirty="0" smtClean="0"/>
              <a:t>, PC and CDOM fluorescence, absorption, scattering and backscattering (2013 only).</a:t>
            </a:r>
          </a:p>
          <a:p>
            <a:pPr marL="457200" indent="-457200">
              <a:buFont typeface="Arial"/>
              <a:buChar char="•"/>
            </a:pPr>
            <a:r>
              <a:rPr lang="en-US" sz="2400" dirty="0" smtClean="0"/>
              <a:t>A profiling WET Labs </a:t>
            </a:r>
            <a:r>
              <a:rPr lang="en-US" sz="2400" dirty="0" err="1" smtClean="0"/>
              <a:t>Holocam</a:t>
            </a:r>
            <a:r>
              <a:rPr lang="en-US" sz="2400" dirty="0" smtClean="0"/>
              <a:t>, measuring particle size, shape and orientation as well as digital imagery (2014 only).</a:t>
            </a:r>
          </a:p>
          <a:p>
            <a:pPr marL="457200" indent="-457200">
              <a:buFont typeface="Arial"/>
              <a:buChar char="•"/>
            </a:pPr>
            <a:r>
              <a:rPr lang="en-US" sz="2400" dirty="0" smtClean="0"/>
              <a:t>A </a:t>
            </a:r>
            <a:r>
              <a:rPr lang="en-US" sz="2400" dirty="0" err="1" smtClean="0"/>
              <a:t>Satlantic</a:t>
            </a:r>
            <a:r>
              <a:rPr lang="en-US" sz="2400" dirty="0" smtClean="0"/>
              <a:t>/WET Labs Land/Ocean Biogeochemical Observatory (LOBO) buoy deployed in western Lake Erie from June through October, 2013 &amp; 2014 (http://</a:t>
            </a:r>
            <a:r>
              <a:rPr lang="en-US" sz="2400" dirty="0" err="1" smtClean="0"/>
              <a:t>algae.loboviz.com</a:t>
            </a:r>
            <a:r>
              <a:rPr lang="en-US" sz="2400" dirty="0" smtClean="0"/>
              <a:t>/.</a:t>
            </a:r>
          </a:p>
          <a:p>
            <a:pPr marL="457200" indent="-457200">
              <a:buFont typeface="Arial"/>
              <a:buChar char="•"/>
            </a:pPr>
            <a:endParaRPr lang="en-US" sz="2400" dirty="0" smtClean="0"/>
          </a:p>
        </p:txBody>
      </p:sp>
      <p:sp>
        <p:nvSpPr>
          <p:cNvPr id="9" name="TextBox 8"/>
          <p:cNvSpPr txBox="1"/>
          <p:nvPr/>
        </p:nvSpPr>
        <p:spPr>
          <a:xfrm>
            <a:off x="29150975" y="5324225"/>
            <a:ext cx="8992591" cy="1015663"/>
          </a:xfrm>
          <a:prstGeom prst="rect">
            <a:avLst/>
          </a:prstGeom>
          <a:noFill/>
        </p:spPr>
        <p:txBody>
          <a:bodyPr wrap="square" rtlCol="0">
            <a:spAutoFit/>
          </a:bodyPr>
          <a:lstStyle/>
          <a:p>
            <a:r>
              <a:rPr lang="en-US" sz="3600" b="1" u="sng" dirty="0" smtClean="0"/>
              <a:t>Impacts on Bio-optical algorithms</a:t>
            </a:r>
          </a:p>
          <a:p>
            <a:pPr marL="1143000" indent="-1143000">
              <a:buFont typeface="Arial"/>
              <a:buChar char="•"/>
            </a:pPr>
            <a:endParaRPr lang="en-US" sz="2400" dirty="0"/>
          </a:p>
        </p:txBody>
      </p:sp>
      <p:sp>
        <p:nvSpPr>
          <p:cNvPr id="12" name="TextBox 11"/>
          <p:cNvSpPr txBox="1"/>
          <p:nvPr/>
        </p:nvSpPr>
        <p:spPr>
          <a:xfrm>
            <a:off x="370602" y="32463938"/>
            <a:ext cx="9834118" cy="769441"/>
          </a:xfrm>
          <a:prstGeom prst="rect">
            <a:avLst/>
          </a:prstGeom>
          <a:noFill/>
        </p:spPr>
        <p:txBody>
          <a:bodyPr wrap="square" rtlCol="0">
            <a:spAutoFit/>
          </a:bodyPr>
          <a:lstStyle/>
          <a:p>
            <a:r>
              <a:rPr lang="en-US" sz="2200" dirty="0" smtClean="0">
                <a:solidFill>
                  <a:srgbClr val="FF0000"/>
                </a:solidFill>
              </a:rPr>
              <a:t>Table 1</a:t>
            </a:r>
            <a:r>
              <a:rPr lang="en-US" sz="2200" dirty="0" smtClean="0"/>
              <a:t>.  Data set sources and station distribution for analysis.   All station data contained </a:t>
            </a:r>
            <a:r>
              <a:rPr lang="en-US" sz="2200" dirty="0" err="1" smtClean="0"/>
              <a:t>hyperspectral</a:t>
            </a:r>
            <a:r>
              <a:rPr lang="en-US" sz="2200" dirty="0" smtClean="0"/>
              <a:t> above-water reflectance and chlorophyll measurements.</a:t>
            </a:r>
            <a:endParaRPr lang="en-US" sz="2200" dirty="0"/>
          </a:p>
        </p:txBody>
      </p:sp>
      <p:sp>
        <p:nvSpPr>
          <p:cNvPr id="13" name="TextBox 12"/>
          <p:cNvSpPr txBox="1"/>
          <p:nvPr/>
        </p:nvSpPr>
        <p:spPr>
          <a:xfrm>
            <a:off x="26110675" y="25778298"/>
            <a:ext cx="12873370" cy="7848302"/>
          </a:xfrm>
          <a:prstGeom prst="rect">
            <a:avLst/>
          </a:prstGeom>
          <a:solidFill>
            <a:srgbClr val="79BF51"/>
          </a:solidFill>
        </p:spPr>
        <p:txBody>
          <a:bodyPr wrap="square" rtlCol="0">
            <a:spAutoFit/>
          </a:bodyPr>
          <a:lstStyle/>
          <a:p>
            <a:r>
              <a:rPr lang="en-US" sz="2800" b="1" u="sng" dirty="0" smtClean="0"/>
              <a:t>Summary</a:t>
            </a:r>
          </a:p>
          <a:p>
            <a:endParaRPr lang="en-US" sz="2800" b="1" u="sng" dirty="0" smtClean="0"/>
          </a:p>
          <a:p>
            <a:pPr marL="457200" indent="-457200">
              <a:buFont typeface="Arial"/>
              <a:buChar char="•"/>
            </a:pPr>
            <a:r>
              <a:rPr lang="en-US" sz="2800" dirty="0" smtClean="0"/>
              <a:t>Western Lake Erie experiences a wide range of chlorophyll concentrations, including eutrophic summertime conditions dominated by </a:t>
            </a:r>
            <a:r>
              <a:rPr lang="en-US" sz="2800" i="1" dirty="0" err="1" smtClean="0"/>
              <a:t>Microcystis</a:t>
            </a:r>
            <a:r>
              <a:rPr lang="en-US" sz="2800" dirty="0" smtClean="0"/>
              <a:t> blooms.</a:t>
            </a:r>
          </a:p>
          <a:p>
            <a:pPr marL="457200" indent="-457200">
              <a:buFont typeface="Arial"/>
              <a:buChar char="•"/>
            </a:pPr>
            <a:r>
              <a:rPr lang="en-US" sz="2800" dirty="0" smtClean="0"/>
              <a:t>High backscattering properties of </a:t>
            </a:r>
            <a:r>
              <a:rPr lang="en-US" sz="2800" i="1" dirty="0" err="1" smtClean="0"/>
              <a:t>Microcystis</a:t>
            </a:r>
            <a:r>
              <a:rPr lang="en-US" sz="2800" dirty="0" smtClean="0"/>
              <a:t> blooms impact </a:t>
            </a:r>
            <a:r>
              <a:rPr lang="en-US" sz="2800" dirty="0" err="1" smtClean="0"/>
              <a:t>Rrs</a:t>
            </a:r>
            <a:r>
              <a:rPr lang="en-US" sz="2800" dirty="0" smtClean="0"/>
              <a:t> in the green/red/NIR region (between 550 and 800 nm).</a:t>
            </a:r>
          </a:p>
          <a:p>
            <a:pPr marL="457200" indent="-457200">
              <a:buFont typeface="Arial"/>
              <a:buChar char="•"/>
            </a:pPr>
            <a:r>
              <a:rPr lang="en-US" sz="2800" dirty="0" smtClean="0"/>
              <a:t>The wide range requires algorithms that can accurately retrieve in moderate and high chlorophyll concentration, for which the blending approach of Moore et al (2014) is suited. </a:t>
            </a:r>
          </a:p>
          <a:p>
            <a:pPr marL="457200" indent="-457200">
              <a:buFont typeface="Arial"/>
              <a:buChar char="•"/>
            </a:pPr>
            <a:r>
              <a:rPr lang="en-US" sz="2800" dirty="0" smtClean="0"/>
              <a:t>The MERIS 3-band chlorophyll algorithm performs very well with </a:t>
            </a:r>
            <a:r>
              <a:rPr lang="en-US" sz="2800" i="1" dirty="0" err="1" smtClean="0"/>
              <a:t>Microcystis</a:t>
            </a:r>
            <a:r>
              <a:rPr lang="en-US" sz="2800" dirty="0" smtClean="0"/>
              <a:t> blooms across a large range of chlorophyll concentrations beginning around 10 mg/m3.</a:t>
            </a:r>
          </a:p>
          <a:p>
            <a:pPr marL="457200" indent="-457200">
              <a:buFont typeface="Arial"/>
              <a:buChar char="•"/>
            </a:pPr>
            <a:r>
              <a:rPr lang="en-US" sz="2800" dirty="0" smtClean="0"/>
              <a:t>A new chlorophyll algorithm adapted from the MERIS 3-band algorithm, based on curvature principles, has advantages in 1) avoiding negative retrievals and 2) producing the lowest RMS compared to the other chlorophyll algorithms.</a:t>
            </a:r>
          </a:p>
          <a:p>
            <a:pPr marL="457200" indent="-457200">
              <a:buFont typeface="Arial"/>
              <a:buChar char="•"/>
            </a:pPr>
            <a:r>
              <a:rPr lang="en-US" sz="2800" dirty="0" err="1"/>
              <a:t>Phycocyanin</a:t>
            </a:r>
            <a:r>
              <a:rPr lang="en-US" sz="2800" dirty="0"/>
              <a:t> retrievals can help distinguish HAB from non-HAB high chlorophyll </a:t>
            </a:r>
            <a:r>
              <a:rPr lang="en-US" sz="2800" dirty="0" smtClean="0"/>
              <a:t>events.  The </a:t>
            </a:r>
            <a:r>
              <a:rPr lang="en-US" sz="2800" dirty="0" err="1" smtClean="0"/>
              <a:t>Simis</a:t>
            </a:r>
            <a:r>
              <a:rPr lang="en-US" sz="2800" dirty="0" smtClean="0"/>
              <a:t> et al (2005) and Mishra et al (2013) show good potential for PC retrieval from </a:t>
            </a:r>
            <a:r>
              <a:rPr lang="en-US" sz="2800" dirty="0" err="1" smtClean="0"/>
              <a:t>Rrs</a:t>
            </a:r>
            <a:r>
              <a:rPr lang="en-US" sz="2800" dirty="0" smtClean="0"/>
              <a:t> in western Lake Erie.</a:t>
            </a:r>
          </a:p>
          <a:p>
            <a:endParaRPr lang="en-US" sz="2800" dirty="0" smtClean="0"/>
          </a:p>
        </p:txBody>
      </p:sp>
      <p:sp>
        <p:nvSpPr>
          <p:cNvPr id="24" name="TextBox 23"/>
          <p:cNvSpPr txBox="1"/>
          <p:nvPr/>
        </p:nvSpPr>
        <p:spPr>
          <a:xfrm>
            <a:off x="790526" y="21551905"/>
            <a:ext cx="10620146" cy="1323439"/>
          </a:xfrm>
          <a:prstGeom prst="rect">
            <a:avLst/>
          </a:prstGeom>
          <a:noFill/>
        </p:spPr>
        <p:txBody>
          <a:bodyPr wrap="square" rtlCol="0">
            <a:spAutoFit/>
          </a:bodyPr>
          <a:lstStyle/>
          <a:p>
            <a:r>
              <a:rPr lang="en-US" sz="2000" dirty="0" smtClean="0">
                <a:solidFill>
                  <a:srgbClr val="FF0000"/>
                </a:solidFill>
              </a:rPr>
              <a:t>Figure 1</a:t>
            </a:r>
            <a:r>
              <a:rPr lang="en-US" sz="2000" dirty="0" smtClean="0"/>
              <a:t>.  Map of western Lake Erie data collection sites.  Top Left:  Station locations in 2013 (Dolphin tows solid lines, LOBO </a:t>
            </a:r>
            <a:r>
              <a:rPr lang="en-US" sz="2000" dirty="0"/>
              <a:t>black </a:t>
            </a:r>
            <a:r>
              <a:rPr lang="en-US" sz="2000" dirty="0" smtClean="0"/>
              <a:t>square); Bottom Left: MODIS-Aqua True color from Aug. 23, 2013; Top Right: station locations for 2014; </a:t>
            </a:r>
            <a:r>
              <a:rPr lang="en-US" sz="2000" dirty="0"/>
              <a:t>B</a:t>
            </a:r>
            <a:r>
              <a:rPr lang="en-US" sz="2000" dirty="0" smtClean="0"/>
              <a:t>ottom </a:t>
            </a:r>
            <a:r>
              <a:rPr lang="en-US" sz="2000" dirty="0"/>
              <a:t>R</a:t>
            </a:r>
            <a:r>
              <a:rPr lang="en-US" sz="2000" dirty="0" smtClean="0"/>
              <a:t>ight</a:t>
            </a:r>
            <a:r>
              <a:rPr lang="en-US" sz="2000" dirty="0"/>
              <a:t>: MODIS-Aqua True color from Aug. </a:t>
            </a:r>
            <a:r>
              <a:rPr lang="en-US" sz="2000" dirty="0" smtClean="0"/>
              <a:t>17, 2014. </a:t>
            </a:r>
            <a:r>
              <a:rPr lang="en-US" sz="2000" dirty="0" err="1" smtClean="0"/>
              <a:t>Modis</a:t>
            </a:r>
            <a:r>
              <a:rPr lang="en-US" sz="2000" dirty="0" smtClean="0"/>
              <a:t> images from </a:t>
            </a:r>
            <a:r>
              <a:rPr lang="en-US" sz="2000" dirty="0" err="1" smtClean="0"/>
              <a:t>Chuanmin</a:t>
            </a:r>
            <a:r>
              <a:rPr lang="en-US" sz="2000" dirty="0"/>
              <a:t> Hu’s website (http://</a:t>
            </a:r>
            <a:r>
              <a:rPr lang="en-US" sz="2000" dirty="0" err="1"/>
              <a:t>optics.marine.usf.edu</a:t>
            </a:r>
            <a:r>
              <a:rPr lang="en-US" sz="2000" dirty="0" smtClean="0"/>
              <a:t>/).</a:t>
            </a:r>
            <a:endParaRPr lang="en-US" sz="2000" dirty="0"/>
          </a:p>
        </p:txBody>
      </p:sp>
      <p:sp>
        <p:nvSpPr>
          <p:cNvPr id="29" name="TextBox 28"/>
          <p:cNvSpPr txBox="1"/>
          <p:nvPr/>
        </p:nvSpPr>
        <p:spPr>
          <a:xfrm>
            <a:off x="11305645" y="36294121"/>
            <a:ext cx="12404764" cy="1200328"/>
          </a:xfrm>
          <a:prstGeom prst="rect">
            <a:avLst/>
          </a:prstGeom>
          <a:noFill/>
        </p:spPr>
        <p:txBody>
          <a:bodyPr wrap="square" rtlCol="0">
            <a:spAutoFit/>
          </a:bodyPr>
          <a:lstStyle/>
          <a:p>
            <a:r>
              <a:rPr lang="en-US" sz="2400" dirty="0" smtClean="0">
                <a:solidFill>
                  <a:srgbClr val="FF0000"/>
                </a:solidFill>
              </a:rPr>
              <a:t>Figure 3</a:t>
            </a:r>
            <a:r>
              <a:rPr lang="en-US" sz="2400" dirty="0" smtClean="0"/>
              <a:t>. Time series of </a:t>
            </a:r>
            <a:r>
              <a:rPr lang="en-US" sz="2400" dirty="0" err="1" smtClean="0"/>
              <a:t>Chl</a:t>
            </a:r>
            <a:r>
              <a:rPr lang="en-US" sz="2400" dirty="0" smtClean="0"/>
              <a:t>, PC and microcystin concentrations from NOAA weekly stations in 2013.  Chlorophyll ranged from 1 to over 200 mg/m3 (typical summer/fall progression).  Data courtesy of NOAA/GLERL.  </a:t>
            </a:r>
            <a:endParaRPr lang="en-US" sz="2400" dirty="0"/>
          </a:p>
        </p:txBody>
      </p:sp>
      <p:sp>
        <p:nvSpPr>
          <p:cNvPr id="30" name="TextBox 29"/>
          <p:cNvSpPr txBox="1"/>
          <p:nvPr/>
        </p:nvSpPr>
        <p:spPr>
          <a:xfrm>
            <a:off x="25831230" y="17188955"/>
            <a:ext cx="13026953" cy="1938992"/>
          </a:xfrm>
          <a:prstGeom prst="rect">
            <a:avLst/>
          </a:prstGeom>
          <a:noFill/>
        </p:spPr>
        <p:txBody>
          <a:bodyPr wrap="square" rtlCol="0">
            <a:spAutoFit/>
          </a:bodyPr>
          <a:lstStyle/>
          <a:p>
            <a:r>
              <a:rPr lang="en-US" sz="2400" dirty="0" smtClean="0">
                <a:solidFill>
                  <a:srgbClr val="FF0000"/>
                </a:solidFill>
              </a:rPr>
              <a:t>Figure 4</a:t>
            </a:r>
            <a:r>
              <a:rPr lang="en-US" sz="2400" dirty="0" smtClean="0"/>
              <a:t>.  Chlorophyll algorithm performance based on the 2013/2014 data set. Left: Modeled OC4 </a:t>
            </a:r>
            <a:r>
              <a:rPr lang="en-US" sz="2400" dirty="0" err="1" smtClean="0"/>
              <a:t>Chl</a:t>
            </a:r>
            <a:r>
              <a:rPr lang="en-US" sz="2400" dirty="0" smtClean="0"/>
              <a:t> (blue) shows systematic low retrievals, while MERIS 3-band (red) </a:t>
            </a:r>
            <a:r>
              <a:rPr lang="en-US" sz="2400" dirty="0" err="1" smtClean="0"/>
              <a:t>Chl</a:t>
            </a:r>
            <a:r>
              <a:rPr lang="en-US" sz="2400" dirty="0" smtClean="0"/>
              <a:t> algorithm performs better at higher ranges (but returned negative </a:t>
            </a:r>
            <a:r>
              <a:rPr lang="en-US" sz="2400" dirty="0" err="1" smtClean="0"/>
              <a:t>Chl</a:t>
            </a:r>
            <a:r>
              <a:rPr lang="en-US" sz="2400" dirty="0" smtClean="0"/>
              <a:t> at levels &lt; 10 </a:t>
            </a:r>
            <a:r>
              <a:rPr lang="en-US" sz="2400" dirty="0" err="1" smtClean="0"/>
              <a:t>ug</a:t>
            </a:r>
            <a:r>
              <a:rPr lang="en-US" sz="2400" dirty="0" smtClean="0"/>
              <a:t>/L).  Middle:  Development of an alternative 3-band </a:t>
            </a:r>
            <a:r>
              <a:rPr lang="en-US" sz="2400" dirty="0" err="1" smtClean="0"/>
              <a:t>Chl</a:t>
            </a:r>
            <a:r>
              <a:rPr lang="en-US" sz="2400" dirty="0" smtClean="0"/>
              <a:t> algorithm based on curvature (manuscript in prep) using a separate lake data set (Moore et al, 2014). Right: Curvature algorithm outperforms MERIS 3-band, and captures lower </a:t>
            </a:r>
            <a:r>
              <a:rPr lang="en-US" sz="2400" dirty="0" err="1" smtClean="0"/>
              <a:t>Chl</a:t>
            </a:r>
            <a:r>
              <a:rPr lang="en-US" sz="2400" dirty="0" smtClean="0"/>
              <a:t> range.</a:t>
            </a:r>
            <a:endParaRPr lang="en-US" sz="2400" dirty="0"/>
          </a:p>
        </p:txBody>
      </p:sp>
      <p:pic>
        <p:nvPicPr>
          <p:cNvPr id="53" name="Picture 52" descr="secondary_wildcat_(vector_282).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959988" y="651699"/>
            <a:ext cx="1863684" cy="1972038"/>
          </a:xfrm>
          <a:prstGeom prst="rect">
            <a:avLst/>
          </a:prstGeom>
        </p:spPr>
      </p:pic>
      <p:sp>
        <p:nvSpPr>
          <p:cNvPr id="54" name="TextBox 53"/>
          <p:cNvSpPr txBox="1"/>
          <p:nvPr/>
        </p:nvSpPr>
        <p:spPr>
          <a:xfrm>
            <a:off x="10859752" y="1838097"/>
            <a:ext cx="17516203" cy="2431435"/>
          </a:xfrm>
          <a:prstGeom prst="rect">
            <a:avLst/>
          </a:prstGeom>
          <a:noFill/>
        </p:spPr>
        <p:txBody>
          <a:bodyPr wrap="square" rtlCol="0">
            <a:spAutoFit/>
          </a:bodyPr>
          <a:lstStyle/>
          <a:p>
            <a:pPr algn="ctr"/>
            <a:r>
              <a:rPr lang="en-US" sz="3200" dirty="0" smtClean="0"/>
              <a:t>Timothy Moore</a:t>
            </a:r>
            <a:r>
              <a:rPr lang="en-US" sz="3200" baseline="30000" dirty="0" smtClean="0"/>
              <a:t>1</a:t>
            </a:r>
            <a:r>
              <a:rPr lang="en-US" sz="3200" dirty="0" smtClean="0"/>
              <a:t>, Colleen Mouw</a:t>
            </a:r>
            <a:r>
              <a:rPr lang="en-US" sz="3200" baseline="30000" dirty="0" smtClean="0"/>
              <a:t>2</a:t>
            </a:r>
            <a:r>
              <a:rPr lang="en-US" sz="3200" dirty="0" smtClean="0"/>
              <a:t>, James Sullivan</a:t>
            </a:r>
            <a:r>
              <a:rPr lang="en-US" sz="3200" baseline="30000" dirty="0" smtClean="0"/>
              <a:t>3</a:t>
            </a:r>
            <a:r>
              <a:rPr lang="en-US" sz="3200" dirty="0" smtClean="0"/>
              <a:t>, Mike Twardowski</a:t>
            </a:r>
            <a:r>
              <a:rPr lang="en-US" sz="3200" baseline="30000" dirty="0" smtClean="0"/>
              <a:t>3</a:t>
            </a:r>
            <a:r>
              <a:rPr lang="en-US" sz="3200" dirty="0" smtClean="0"/>
              <a:t>, Steve Ruberg</a:t>
            </a:r>
            <a:r>
              <a:rPr lang="en-US" sz="3200" baseline="30000" dirty="0" smtClean="0"/>
              <a:t>4</a:t>
            </a:r>
            <a:r>
              <a:rPr lang="en-US" sz="3200" dirty="0" smtClean="0"/>
              <a:t> and Tom Johengen</a:t>
            </a:r>
            <a:r>
              <a:rPr lang="en-US" sz="3200" baseline="30000" dirty="0" smtClean="0"/>
              <a:t>5</a:t>
            </a:r>
          </a:p>
          <a:p>
            <a:pPr algn="ctr"/>
            <a:r>
              <a:rPr lang="en-US" sz="2400" dirty="0" smtClean="0"/>
              <a:t>1 - Ocean Process Analysis Laboratory, University of New Hampshire, Durham, NH</a:t>
            </a:r>
          </a:p>
          <a:p>
            <a:pPr algn="ctr"/>
            <a:r>
              <a:rPr lang="en-US" sz="2400" dirty="0" smtClean="0"/>
              <a:t>2 -  Dept. of Geological &amp; Mining Engineering &amp; Sciences, Michigan Technological University, MI</a:t>
            </a:r>
          </a:p>
          <a:p>
            <a:pPr algn="ctr"/>
            <a:r>
              <a:rPr lang="en-US" sz="2400" dirty="0" smtClean="0"/>
              <a:t>3 – Western Environmental Technologies Labs, Narragansett, RI;  4 – NOAA, Great Lakes Environment Research Laboratory, Ann Arbor, MI</a:t>
            </a:r>
          </a:p>
          <a:p>
            <a:pPr algn="ctr"/>
            <a:r>
              <a:rPr lang="en-US" sz="2400" dirty="0"/>
              <a:t>5 - Cooperative Institute for Limnology and Ecosystems </a:t>
            </a:r>
            <a:r>
              <a:rPr lang="en-US" sz="2400" dirty="0" smtClean="0"/>
              <a:t>Research, Univ. of Michigan, Ann Arbor, MI</a:t>
            </a:r>
          </a:p>
          <a:p>
            <a:pPr algn="ctr"/>
            <a:endParaRPr lang="en-US" sz="2400" dirty="0" smtClean="0"/>
          </a:p>
        </p:txBody>
      </p:sp>
      <p:sp>
        <p:nvSpPr>
          <p:cNvPr id="56" name="TextBox 55"/>
          <p:cNvSpPr txBox="1"/>
          <p:nvPr/>
        </p:nvSpPr>
        <p:spPr>
          <a:xfrm>
            <a:off x="26850371" y="37358822"/>
            <a:ext cx="12080665" cy="523220"/>
          </a:xfrm>
          <a:prstGeom prst="rect">
            <a:avLst/>
          </a:prstGeom>
          <a:noFill/>
        </p:spPr>
        <p:txBody>
          <a:bodyPr wrap="square" rtlCol="0">
            <a:spAutoFit/>
          </a:bodyPr>
          <a:lstStyle/>
          <a:p>
            <a:r>
              <a:rPr lang="en-US" sz="2800" dirty="0" smtClean="0"/>
              <a:t>Acknowledgment:  This work is funded by NIH/</a:t>
            </a:r>
            <a:r>
              <a:rPr lang="en-US" sz="2800" dirty="0"/>
              <a:t>NSF Grant R01 ES021929-</a:t>
            </a:r>
            <a:r>
              <a:rPr lang="en-US" sz="2800" dirty="0" smtClean="0"/>
              <a:t>02. </a:t>
            </a:r>
            <a:endParaRPr lang="en-US" sz="2800" dirty="0"/>
          </a:p>
        </p:txBody>
      </p:sp>
      <p:pic>
        <p:nvPicPr>
          <p:cNvPr id="58" name="Picture 57" descr="mtu_logo.tif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332934" y="539749"/>
            <a:ext cx="2839100" cy="2195937"/>
          </a:xfrm>
          <a:prstGeom prst="rect">
            <a:avLst/>
          </a:prstGeom>
        </p:spPr>
      </p:pic>
      <p:pic>
        <p:nvPicPr>
          <p:cNvPr id="59" name="Picture 58" descr="wetlabs_logo.tif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910159" y="2623737"/>
            <a:ext cx="2944452" cy="1222026"/>
          </a:xfrm>
          <a:prstGeom prst="rect">
            <a:avLst/>
          </a:prstGeom>
        </p:spPr>
      </p:pic>
      <p:pic>
        <p:nvPicPr>
          <p:cNvPr id="10" name="Picture 9" descr="ocean_optics_banner.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0602" y="1389039"/>
            <a:ext cx="8477730" cy="1698579"/>
          </a:xfrm>
          <a:prstGeom prst="rect">
            <a:avLst/>
          </a:prstGeom>
        </p:spPr>
      </p:pic>
      <p:graphicFrame>
        <p:nvGraphicFramePr>
          <p:cNvPr id="81" name="Table 80"/>
          <p:cNvGraphicFramePr>
            <a:graphicFrameLocks noGrp="1"/>
          </p:cNvGraphicFramePr>
          <p:nvPr>
            <p:extLst>
              <p:ext uri="{D42A27DB-BD31-4B8C-83A1-F6EECF244321}">
                <p14:modId xmlns:p14="http://schemas.microsoft.com/office/powerpoint/2010/main" val="3256635552"/>
              </p:ext>
            </p:extLst>
          </p:nvPr>
        </p:nvGraphicFramePr>
        <p:xfrm>
          <a:off x="960573" y="33529551"/>
          <a:ext cx="8227562" cy="3581400"/>
        </p:xfrm>
        <a:graphic>
          <a:graphicData uri="http://schemas.openxmlformats.org/drawingml/2006/table">
            <a:tbl>
              <a:tblPr firstRow="1" bandRow="1">
                <a:tableStyleId>{5C22544A-7EE6-4342-B048-85BDC9FD1C3A}</a:tableStyleId>
              </a:tblPr>
              <a:tblGrid>
                <a:gridCol w="1332527"/>
                <a:gridCol w="1332527"/>
                <a:gridCol w="1785948"/>
                <a:gridCol w="2227202"/>
                <a:gridCol w="1549358"/>
              </a:tblGrid>
              <a:tr h="671561">
                <a:tc>
                  <a:txBody>
                    <a:bodyPr/>
                    <a:lstStyle/>
                    <a:p>
                      <a:r>
                        <a:rPr lang="en-US" sz="2000" dirty="0" smtClean="0"/>
                        <a:t>Region</a:t>
                      </a:r>
                      <a:endParaRPr lang="en-US" sz="2000" dirty="0"/>
                    </a:p>
                  </a:txBody>
                  <a:tcPr marL="81915" marR="81915" marT="53340" marB="53340"/>
                </a:tc>
                <a:tc>
                  <a:txBody>
                    <a:bodyPr/>
                    <a:lstStyle/>
                    <a:p>
                      <a:r>
                        <a:rPr lang="en-US" sz="2000" dirty="0" smtClean="0"/>
                        <a:t>Depth</a:t>
                      </a:r>
                      <a:endParaRPr lang="en-US" sz="2000" dirty="0"/>
                    </a:p>
                  </a:txBody>
                  <a:tcPr marL="81915" marR="81915" marT="53340" marB="53340"/>
                </a:tc>
                <a:tc>
                  <a:txBody>
                    <a:bodyPr/>
                    <a:lstStyle/>
                    <a:p>
                      <a:r>
                        <a:rPr lang="en-US" sz="2000" dirty="0" smtClean="0"/>
                        <a:t>Plankton</a:t>
                      </a:r>
                      <a:endParaRPr lang="en-US" sz="2000" dirty="0"/>
                    </a:p>
                  </a:txBody>
                  <a:tcPr marL="81915" marR="81915" marT="53340" marB="53340"/>
                </a:tc>
                <a:tc>
                  <a:txBody>
                    <a:bodyPr/>
                    <a:lstStyle/>
                    <a:p>
                      <a:r>
                        <a:rPr lang="en-US" sz="2000" dirty="0" smtClean="0"/>
                        <a:t>Optical</a:t>
                      </a:r>
                    </a:p>
                    <a:p>
                      <a:r>
                        <a:rPr lang="en-US" sz="2000" dirty="0" smtClean="0"/>
                        <a:t>description</a:t>
                      </a:r>
                      <a:endParaRPr lang="en-US" sz="2000" dirty="0"/>
                    </a:p>
                  </a:txBody>
                  <a:tcPr marL="81915" marR="81915" marT="53340" marB="53340"/>
                </a:tc>
                <a:tc>
                  <a:txBody>
                    <a:bodyPr/>
                    <a:lstStyle/>
                    <a:p>
                      <a:r>
                        <a:rPr lang="en-US" sz="2000" dirty="0" err="1" smtClean="0"/>
                        <a:t>Secchi</a:t>
                      </a:r>
                      <a:endParaRPr lang="en-US" sz="2000" dirty="0" smtClean="0"/>
                    </a:p>
                    <a:p>
                      <a:r>
                        <a:rPr lang="en-US" sz="2000" dirty="0" smtClean="0"/>
                        <a:t>Depth</a:t>
                      </a:r>
                      <a:r>
                        <a:rPr lang="en-US" sz="2000" baseline="0" dirty="0" smtClean="0"/>
                        <a:t> (m)</a:t>
                      </a:r>
                      <a:endParaRPr lang="en-US" sz="2000" dirty="0"/>
                    </a:p>
                  </a:txBody>
                  <a:tcPr marL="81915" marR="81915" marT="53340" marB="53340"/>
                </a:tc>
              </a:tr>
              <a:tr h="671561">
                <a:tc>
                  <a:txBody>
                    <a:bodyPr/>
                    <a:lstStyle/>
                    <a:p>
                      <a:r>
                        <a:rPr lang="en-US" sz="2000" dirty="0" smtClean="0"/>
                        <a:t>Maumee</a:t>
                      </a:r>
                    </a:p>
                    <a:p>
                      <a:r>
                        <a:rPr lang="en-US" sz="2000" dirty="0" smtClean="0"/>
                        <a:t>Bay</a:t>
                      </a:r>
                      <a:endParaRPr lang="en-US" sz="2000" dirty="0"/>
                    </a:p>
                  </a:txBody>
                  <a:tcPr marL="81915" marR="81915" marT="53340" marB="53340"/>
                </a:tc>
                <a:tc>
                  <a:txBody>
                    <a:bodyPr/>
                    <a:lstStyle/>
                    <a:p>
                      <a:r>
                        <a:rPr lang="en-US" sz="2000" dirty="0" smtClean="0"/>
                        <a:t>3-5m</a:t>
                      </a:r>
                      <a:endParaRPr lang="en-US" sz="2000" dirty="0"/>
                    </a:p>
                  </a:txBody>
                  <a:tcPr marL="81915" marR="81915" marT="53340" marB="53340"/>
                </a:tc>
                <a:tc>
                  <a:txBody>
                    <a:bodyPr/>
                    <a:lstStyle/>
                    <a:p>
                      <a:r>
                        <a:rPr lang="en-US" sz="2000" dirty="0" err="1" smtClean="0"/>
                        <a:t>Microcystis</a:t>
                      </a:r>
                      <a:endParaRPr lang="en-US" sz="2000" dirty="0"/>
                    </a:p>
                  </a:txBody>
                  <a:tcPr marL="81915" marR="81915" marT="53340" marB="53340"/>
                </a:tc>
                <a:tc>
                  <a:txBody>
                    <a:bodyPr/>
                    <a:lstStyle/>
                    <a:p>
                      <a:r>
                        <a:rPr lang="en-US" sz="2000" dirty="0" smtClean="0"/>
                        <a:t>shallow, turbid</a:t>
                      </a:r>
                    </a:p>
                    <a:p>
                      <a:r>
                        <a:rPr lang="en-US" sz="2000" dirty="0" smtClean="0"/>
                        <a:t>HAB</a:t>
                      </a:r>
                      <a:r>
                        <a:rPr lang="en-US" sz="2000" baseline="0" dirty="0" smtClean="0"/>
                        <a:t> region</a:t>
                      </a:r>
                      <a:endParaRPr lang="en-US" sz="2000" dirty="0"/>
                    </a:p>
                  </a:txBody>
                  <a:tcPr marL="81915" marR="81915" marT="53340" marB="53340"/>
                </a:tc>
                <a:tc>
                  <a:txBody>
                    <a:bodyPr/>
                    <a:lstStyle/>
                    <a:p>
                      <a:pPr algn="ctr"/>
                      <a:r>
                        <a:rPr lang="en-US" sz="2000" dirty="0" smtClean="0"/>
                        <a:t>&lt;0.5</a:t>
                      </a:r>
                      <a:endParaRPr lang="en-US" sz="2000" dirty="0"/>
                    </a:p>
                  </a:txBody>
                  <a:tcPr marL="81915" marR="81915" marT="53340" marB="53340"/>
                </a:tc>
              </a:tr>
              <a:tr h="671561">
                <a:tc>
                  <a:txBody>
                    <a:bodyPr/>
                    <a:lstStyle/>
                    <a:p>
                      <a:r>
                        <a:rPr lang="en-US" sz="2000" dirty="0" smtClean="0"/>
                        <a:t>Detroit</a:t>
                      </a:r>
                    </a:p>
                    <a:p>
                      <a:r>
                        <a:rPr lang="en-US" sz="2000" dirty="0" smtClean="0"/>
                        <a:t>River</a:t>
                      </a:r>
                      <a:endParaRPr lang="en-US" sz="2000" dirty="0"/>
                    </a:p>
                  </a:txBody>
                  <a:tcPr marL="81915" marR="81915" marT="53340" marB="53340"/>
                </a:tc>
                <a:tc>
                  <a:txBody>
                    <a:bodyPr/>
                    <a:lstStyle/>
                    <a:p>
                      <a:r>
                        <a:rPr lang="en-US" sz="2000" dirty="0" smtClean="0"/>
                        <a:t>4-8m</a:t>
                      </a:r>
                      <a:endParaRPr lang="en-US" sz="2000" dirty="0"/>
                    </a:p>
                  </a:txBody>
                  <a:tcPr marL="81915" marR="81915" marT="53340" marB="53340"/>
                </a:tc>
                <a:tc>
                  <a:txBody>
                    <a:bodyPr/>
                    <a:lstStyle/>
                    <a:p>
                      <a:r>
                        <a:rPr lang="en-US" sz="2000" dirty="0" smtClean="0"/>
                        <a:t>Sparse</a:t>
                      </a:r>
                      <a:endParaRPr lang="en-US" sz="2000" dirty="0"/>
                    </a:p>
                  </a:txBody>
                  <a:tcPr marL="81915" marR="81915" marT="53340" marB="53340"/>
                </a:tc>
                <a:tc>
                  <a:txBody>
                    <a:bodyPr/>
                    <a:lstStyle/>
                    <a:p>
                      <a:r>
                        <a:rPr lang="en-US" sz="2000" dirty="0" smtClean="0"/>
                        <a:t>clear, no HAB</a:t>
                      </a:r>
                      <a:endParaRPr lang="en-US" sz="2000" dirty="0"/>
                    </a:p>
                  </a:txBody>
                  <a:tcPr marL="81915" marR="81915" marT="53340" marB="53340"/>
                </a:tc>
                <a:tc>
                  <a:txBody>
                    <a:bodyPr/>
                    <a:lstStyle/>
                    <a:p>
                      <a:pPr algn="ctr"/>
                      <a:r>
                        <a:rPr lang="en-US" sz="2000" dirty="0" smtClean="0"/>
                        <a:t>3+</a:t>
                      </a:r>
                      <a:endParaRPr lang="en-US" sz="2000" dirty="0"/>
                    </a:p>
                  </a:txBody>
                  <a:tcPr marL="81915" marR="81915" marT="53340" marB="53340"/>
                </a:tc>
              </a:tr>
              <a:tr h="671561">
                <a:tc>
                  <a:txBody>
                    <a:bodyPr/>
                    <a:lstStyle/>
                    <a:p>
                      <a:r>
                        <a:rPr lang="en-US" sz="2000" dirty="0" smtClean="0"/>
                        <a:t>Islands</a:t>
                      </a:r>
                    </a:p>
                    <a:p>
                      <a:r>
                        <a:rPr lang="en-US" sz="2000" dirty="0" smtClean="0"/>
                        <a:t>West</a:t>
                      </a:r>
                      <a:endParaRPr lang="en-US" sz="2000" dirty="0"/>
                    </a:p>
                  </a:txBody>
                  <a:tcPr marL="81915" marR="81915" marT="53340" marB="53340"/>
                </a:tc>
                <a:tc>
                  <a:txBody>
                    <a:bodyPr/>
                    <a:lstStyle/>
                    <a:p>
                      <a:r>
                        <a:rPr lang="en-US" sz="2000" dirty="0" smtClean="0"/>
                        <a:t>7-8m</a:t>
                      </a:r>
                      <a:endParaRPr lang="en-US" sz="2000" dirty="0"/>
                    </a:p>
                  </a:txBody>
                  <a:tcPr marL="81915" marR="81915" marT="53340" marB="53340"/>
                </a:tc>
                <a:tc>
                  <a:txBody>
                    <a:bodyPr/>
                    <a:lstStyle/>
                    <a:p>
                      <a:r>
                        <a:rPr lang="en-US" sz="2000" dirty="0" err="1" smtClean="0"/>
                        <a:t>Microcystis</a:t>
                      </a:r>
                      <a:endParaRPr lang="en-US" sz="2000" dirty="0"/>
                    </a:p>
                  </a:txBody>
                  <a:tcPr marL="81915" marR="81915" marT="53340" marB="53340"/>
                </a:tc>
                <a:tc>
                  <a:txBody>
                    <a:bodyPr/>
                    <a:lstStyle/>
                    <a:p>
                      <a:r>
                        <a:rPr lang="en-US" sz="2000" dirty="0" smtClean="0"/>
                        <a:t>HAB</a:t>
                      </a:r>
                      <a:endParaRPr lang="en-US" sz="2000" dirty="0"/>
                    </a:p>
                  </a:txBody>
                  <a:tcPr marL="81915" marR="81915" marT="53340" marB="53340"/>
                </a:tc>
                <a:tc>
                  <a:txBody>
                    <a:bodyPr/>
                    <a:lstStyle/>
                    <a:p>
                      <a:pPr algn="ctr"/>
                      <a:r>
                        <a:rPr lang="en-US" sz="2000" dirty="0" smtClean="0"/>
                        <a:t>1-2</a:t>
                      </a:r>
                      <a:endParaRPr lang="en-US" sz="2000" dirty="0"/>
                    </a:p>
                  </a:txBody>
                  <a:tcPr marL="81915" marR="81915" marT="53340" marB="53340"/>
                </a:tc>
              </a:tr>
              <a:tr h="671561">
                <a:tc>
                  <a:txBody>
                    <a:bodyPr/>
                    <a:lstStyle/>
                    <a:p>
                      <a:r>
                        <a:rPr lang="en-US" sz="2000" dirty="0" smtClean="0"/>
                        <a:t>Islands</a:t>
                      </a:r>
                    </a:p>
                    <a:p>
                      <a:r>
                        <a:rPr lang="en-US" sz="2000" dirty="0" smtClean="0"/>
                        <a:t>East</a:t>
                      </a:r>
                      <a:endParaRPr lang="en-US" sz="2000" dirty="0"/>
                    </a:p>
                  </a:txBody>
                  <a:tcPr marL="81915" marR="81915" marT="53340" marB="53340"/>
                </a:tc>
                <a:tc>
                  <a:txBody>
                    <a:bodyPr/>
                    <a:lstStyle/>
                    <a:p>
                      <a:r>
                        <a:rPr lang="en-US" sz="2000" dirty="0" smtClean="0"/>
                        <a:t>7-8m</a:t>
                      </a:r>
                      <a:endParaRPr lang="en-US" sz="2000" dirty="0"/>
                    </a:p>
                  </a:txBody>
                  <a:tcPr marL="81915" marR="81915" marT="53340" marB="53340"/>
                </a:tc>
                <a:tc>
                  <a:txBody>
                    <a:bodyPr/>
                    <a:lstStyle/>
                    <a:p>
                      <a:r>
                        <a:rPr lang="en-US" sz="2000" dirty="0" err="1" smtClean="0"/>
                        <a:t>Planktothrix</a:t>
                      </a:r>
                      <a:endParaRPr lang="en-US" sz="2000" dirty="0"/>
                    </a:p>
                  </a:txBody>
                  <a:tcPr marL="81915" marR="81915" marT="53340" marB="53340"/>
                </a:tc>
                <a:tc>
                  <a:txBody>
                    <a:bodyPr/>
                    <a:lstStyle/>
                    <a:p>
                      <a:r>
                        <a:rPr lang="en-US" sz="2000" dirty="0" smtClean="0"/>
                        <a:t>HAB</a:t>
                      </a:r>
                      <a:endParaRPr lang="en-US" sz="2000" dirty="0"/>
                    </a:p>
                  </a:txBody>
                  <a:tcPr marL="81915" marR="81915" marT="53340" marB="53340"/>
                </a:tc>
                <a:tc>
                  <a:txBody>
                    <a:bodyPr/>
                    <a:lstStyle/>
                    <a:p>
                      <a:pPr algn="ctr"/>
                      <a:r>
                        <a:rPr lang="en-US" sz="2000" dirty="0" smtClean="0"/>
                        <a:t>2+</a:t>
                      </a:r>
                      <a:endParaRPr lang="en-US" sz="2000" dirty="0"/>
                    </a:p>
                  </a:txBody>
                  <a:tcPr marL="81915" marR="81915" marT="53340" marB="53340"/>
                </a:tc>
              </a:tr>
            </a:tbl>
          </a:graphicData>
        </a:graphic>
      </p:graphicFrame>
      <p:sp>
        <p:nvSpPr>
          <p:cNvPr id="55" name="TextBox 54"/>
          <p:cNvSpPr txBox="1"/>
          <p:nvPr/>
        </p:nvSpPr>
        <p:spPr>
          <a:xfrm>
            <a:off x="2133933" y="15590826"/>
            <a:ext cx="1421608" cy="523220"/>
          </a:xfrm>
          <a:prstGeom prst="rect">
            <a:avLst/>
          </a:prstGeom>
          <a:noFill/>
        </p:spPr>
        <p:txBody>
          <a:bodyPr wrap="none" rtlCol="0">
            <a:spAutoFit/>
          </a:bodyPr>
          <a:lstStyle/>
          <a:p>
            <a:r>
              <a:rPr lang="en-US" sz="1400" dirty="0" smtClean="0"/>
              <a:t>Aug. 20-23, 2013 </a:t>
            </a:r>
          </a:p>
          <a:p>
            <a:r>
              <a:rPr lang="en-US" sz="1400" dirty="0" smtClean="0"/>
              <a:t>Field survey</a:t>
            </a:r>
            <a:endParaRPr lang="en-US" sz="1400" dirty="0"/>
          </a:p>
        </p:txBody>
      </p:sp>
      <p:grpSp>
        <p:nvGrpSpPr>
          <p:cNvPr id="20" name="Group 19"/>
          <p:cNvGrpSpPr/>
          <p:nvPr/>
        </p:nvGrpSpPr>
        <p:grpSpPr>
          <a:xfrm>
            <a:off x="942872" y="16533510"/>
            <a:ext cx="5012436" cy="4860872"/>
            <a:chOff x="908108" y="15159472"/>
            <a:chExt cx="3114364" cy="2825703"/>
          </a:xfrm>
        </p:grpSpPr>
        <p:pic>
          <p:nvPicPr>
            <p:cNvPr id="51" name="Picture 50" descr="A20132371845.QKM.ERIE.PASS.L3D_RRC.png"/>
            <p:cNvPicPr>
              <a:picLocks noChangeAspect="1"/>
            </p:cNvPicPr>
            <p:nvPr/>
          </p:nvPicPr>
          <p:blipFill rotWithShape="1">
            <a:blip r:embed="rId14">
              <a:extLst>
                <a:ext uri="{28A0092B-C50C-407E-A947-70E740481C1C}">
                  <a14:useLocalDpi xmlns:a14="http://schemas.microsoft.com/office/drawing/2010/main" val="0"/>
                </a:ext>
              </a:extLst>
            </a:blip>
            <a:srcRect t="44018" r="77781" b="22925"/>
            <a:stretch/>
          </p:blipFill>
          <p:spPr>
            <a:xfrm>
              <a:off x="908108" y="15159472"/>
              <a:ext cx="3114364" cy="2825703"/>
            </a:xfrm>
            <a:prstGeom prst="rect">
              <a:avLst/>
            </a:prstGeom>
          </p:spPr>
        </p:pic>
        <p:sp>
          <p:nvSpPr>
            <p:cNvPr id="52" name="TextBox 51"/>
            <p:cNvSpPr txBox="1"/>
            <p:nvPr/>
          </p:nvSpPr>
          <p:spPr>
            <a:xfrm>
              <a:off x="984220" y="17703963"/>
              <a:ext cx="1716587" cy="183589"/>
            </a:xfrm>
            <a:prstGeom prst="rect">
              <a:avLst/>
            </a:prstGeom>
            <a:noFill/>
          </p:spPr>
          <p:txBody>
            <a:bodyPr wrap="none" rtlCol="0">
              <a:spAutoFit/>
            </a:bodyPr>
            <a:lstStyle/>
            <a:p>
              <a:r>
                <a:rPr lang="en-US" sz="1400" dirty="0" smtClean="0"/>
                <a:t>Aug. 23, 2013 </a:t>
              </a:r>
              <a:r>
                <a:rPr lang="en-US" sz="1400" dirty="0" err="1" smtClean="0"/>
                <a:t>Modis</a:t>
              </a:r>
              <a:r>
                <a:rPr lang="en-US" sz="1400" dirty="0" smtClean="0"/>
                <a:t>-Aqua</a:t>
              </a:r>
              <a:endParaRPr lang="en-US" sz="1400" dirty="0"/>
            </a:p>
          </p:txBody>
        </p:sp>
        <p:sp>
          <p:nvSpPr>
            <p:cNvPr id="60" name="TextBox 59"/>
            <p:cNvSpPr txBox="1"/>
            <p:nvPr/>
          </p:nvSpPr>
          <p:spPr>
            <a:xfrm>
              <a:off x="1767890" y="15674576"/>
              <a:ext cx="571365" cy="312102"/>
            </a:xfrm>
            <a:prstGeom prst="rect">
              <a:avLst/>
            </a:prstGeom>
            <a:noFill/>
          </p:spPr>
          <p:txBody>
            <a:bodyPr wrap="none" rtlCol="0">
              <a:spAutoFit/>
            </a:bodyPr>
            <a:lstStyle/>
            <a:p>
              <a:r>
                <a:rPr lang="en-US" sz="1400" dirty="0" smtClean="0"/>
                <a:t>Detroit </a:t>
              </a:r>
            </a:p>
            <a:p>
              <a:r>
                <a:rPr lang="en-US" sz="1400" dirty="0" smtClean="0"/>
                <a:t>River</a:t>
              </a:r>
              <a:endParaRPr lang="en-US" sz="1400" dirty="0"/>
            </a:p>
          </p:txBody>
        </p:sp>
        <p:sp>
          <p:nvSpPr>
            <p:cNvPr id="82" name="TextBox 81"/>
            <p:cNvSpPr txBox="1"/>
            <p:nvPr/>
          </p:nvSpPr>
          <p:spPr>
            <a:xfrm>
              <a:off x="1106085" y="16362902"/>
              <a:ext cx="682982" cy="312102"/>
            </a:xfrm>
            <a:prstGeom prst="rect">
              <a:avLst/>
            </a:prstGeom>
            <a:noFill/>
          </p:spPr>
          <p:txBody>
            <a:bodyPr wrap="none" rtlCol="0">
              <a:spAutoFit/>
            </a:bodyPr>
            <a:lstStyle/>
            <a:p>
              <a:pPr algn="ctr"/>
              <a:r>
                <a:rPr lang="en-US" sz="1400" dirty="0" smtClean="0"/>
                <a:t>Maumee</a:t>
              </a:r>
            </a:p>
            <a:p>
              <a:pPr algn="ctr"/>
              <a:r>
                <a:rPr lang="en-US" sz="1400" dirty="0" smtClean="0"/>
                <a:t> Bay</a:t>
              </a:r>
              <a:endParaRPr lang="en-US" sz="1400" dirty="0"/>
            </a:p>
          </p:txBody>
        </p:sp>
        <p:sp>
          <p:nvSpPr>
            <p:cNvPr id="83" name="TextBox 82"/>
            <p:cNvSpPr txBox="1"/>
            <p:nvPr/>
          </p:nvSpPr>
          <p:spPr>
            <a:xfrm>
              <a:off x="2944040" y="16824023"/>
              <a:ext cx="557547" cy="183589"/>
            </a:xfrm>
            <a:prstGeom prst="rect">
              <a:avLst/>
            </a:prstGeom>
            <a:noFill/>
          </p:spPr>
          <p:txBody>
            <a:bodyPr wrap="none" rtlCol="0">
              <a:spAutoFit/>
            </a:bodyPr>
            <a:lstStyle/>
            <a:p>
              <a:r>
                <a:rPr lang="en-US" sz="1400" dirty="0" smtClean="0"/>
                <a:t>Islands</a:t>
              </a:r>
              <a:endParaRPr lang="en-US" sz="1400" dirty="0"/>
            </a:p>
          </p:txBody>
        </p:sp>
      </p:grpSp>
      <p:pic>
        <p:nvPicPr>
          <p:cNvPr id="84" name="Picture 83" descr="A20142371810.QKM.ERIE.PASS.L3D_RRC.RGB.png"/>
          <p:cNvPicPr>
            <a:picLocks noChangeAspect="1"/>
          </p:cNvPicPr>
          <p:nvPr/>
        </p:nvPicPr>
        <p:blipFill rotWithShape="1">
          <a:blip r:embed="rId15">
            <a:extLst>
              <a:ext uri="{28A0092B-C50C-407E-A947-70E740481C1C}">
                <a14:useLocalDpi xmlns:a14="http://schemas.microsoft.com/office/drawing/2010/main" val="0"/>
              </a:ext>
            </a:extLst>
          </a:blip>
          <a:srcRect t="45638" r="77093" b="22366"/>
          <a:stretch/>
        </p:blipFill>
        <p:spPr>
          <a:xfrm>
            <a:off x="6237388" y="16533510"/>
            <a:ext cx="5012436" cy="4860872"/>
          </a:xfrm>
          <a:prstGeom prst="rect">
            <a:avLst/>
          </a:prstGeom>
        </p:spPr>
      </p:pic>
      <p:sp>
        <p:nvSpPr>
          <p:cNvPr id="21" name="TextBox 20"/>
          <p:cNvSpPr txBox="1"/>
          <p:nvPr/>
        </p:nvSpPr>
        <p:spPr>
          <a:xfrm>
            <a:off x="30647204" y="16264197"/>
            <a:ext cx="4036496" cy="369332"/>
          </a:xfrm>
          <a:prstGeom prst="rect">
            <a:avLst/>
          </a:prstGeom>
          <a:noFill/>
        </p:spPr>
        <p:txBody>
          <a:bodyPr wrap="square" rtlCol="0">
            <a:spAutoFit/>
          </a:bodyPr>
          <a:lstStyle/>
          <a:p>
            <a:r>
              <a:rPr lang="de-DE" sz="1800" dirty="0" err="1" smtClean="0"/>
              <a:t>Chl</a:t>
            </a:r>
            <a:r>
              <a:rPr lang="de-DE" sz="1800" dirty="0" smtClean="0"/>
              <a:t> = 10</a:t>
            </a:r>
            <a:r>
              <a:rPr lang="en-US" sz="1800" baseline="30000" dirty="0" smtClean="0"/>
              <a:t>-</a:t>
            </a:r>
            <a:r>
              <a:rPr lang="en-US" sz="1800" baseline="30000" dirty="0"/>
              <a:t>1.1280 </a:t>
            </a:r>
            <a:r>
              <a:rPr lang="en-US" sz="1800" baseline="30000" dirty="0" smtClean="0"/>
              <a:t>*</a:t>
            </a:r>
            <a:r>
              <a:rPr lang="de-DE" sz="1800" baseline="30000" dirty="0" smtClean="0"/>
              <a:t>log10</a:t>
            </a:r>
            <a:r>
              <a:rPr lang="de-DE" sz="1800" baseline="30000" dirty="0"/>
              <a:t>(</a:t>
            </a:r>
            <a:r>
              <a:rPr lang="de-DE" sz="1800" baseline="30000" dirty="0" smtClean="0"/>
              <a:t>X)^2  </a:t>
            </a:r>
            <a:r>
              <a:rPr lang="en-US" sz="1800" baseline="30000" dirty="0"/>
              <a:t>-2.7796 </a:t>
            </a:r>
            <a:r>
              <a:rPr lang="de-DE" sz="1800" baseline="30000" dirty="0" smtClean="0"/>
              <a:t>*log10(X) +</a:t>
            </a:r>
            <a:r>
              <a:rPr lang="en-US" sz="1800" baseline="30000" dirty="0"/>
              <a:t>1.0422</a:t>
            </a:r>
          </a:p>
        </p:txBody>
      </p:sp>
      <p:sp>
        <p:nvSpPr>
          <p:cNvPr id="85" name="TextBox 84"/>
          <p:cNvSpPr txBox="1"/>
          <p:nvPr/>
        </p:nvSpPr>
        <p:spPr>
          <a:xfrm>
            <a:off x="30707082" y="16018627"/>
            <a:ext cx="3477174" cy="338554"/>
          </a:xfrm>
          <a:prstGeom prst="rect">
            <a:avLst/>
          </a:prstGeom>
          <a:noFill/>
        </p:spPr>
        <p:txBody>
          <a:bodyPr wrap="square" rtlCol="0">
            <a:spAutoFit/>
          </a:bodyPr>
          <a:lstStyle/>
          <a:p>
            <a:r>
              <a:rPr lang="de-DE" sz="1600" dirty="0" smtClean="0"/>
              <a:t>X = Rrs681</a:t>
            </a:r>
            <a:r>
              <a:rPr lang="de-DE" sz="1600" baseline="30000" dirty="0" smtClean="0"/>
              <a:t>2</a:t>
            </a:r>
            <a:r>
              <a:rPr lang="de-DE" sz="1600" dirty="0" smtClean="0"/>
              <a:t>/(Rrs664 * Rrs709)</a:t>
            </a:r>
            <a:endParaRPr lang="en-US" sz="1600" baseline="30000" dirty="0"/>
          </a:p>
        </p:txBody>
      </p:sp>
      <p:sp>
        <p:nvSpPr>
          <p:cNvPr id="23" name="TextBox 22"/>
          <p:cNvSpPr txBox="1"/>
          <p:nvPr/>
        </p:nvSpPr>
        <p:spPr>
          <a:xfrm>
            <a:off x="25278058" y="6258751"/>
            <a:ext cx="13617786" cy="6642845"/>
          </a:xfrm>
          <a:prstGeom prst="rect">
            <a:avLst/>
          </a:prstGeom>
          <a:noFill/>
        </p:spPr>
        <p:txBody>
          <a:bodyPr wrap="square" rtlCol="0">
            <a:spAutoFit/>
          </a:bodyPr>
          <a:lstStyle/>
          <a:p>
            <a:pPr marL="342900" indent="-342900">
              <a:buFont typeface="Arial"/>
              <a:buChar char="•"/>
            </a:pPr>
            <a:r>
              <a:rPr lang="en-US" sz="2800" dirty="0" smtClean="0"/>
              <a:t>Traditional OCX algorithms underestimate </a:t>
            </a:r>
            <a:r>
              <a:rPr lang="en-US" sz="2800" dirty="0" err="1" smtClean="0"/>
              <a:t>Chl</a:t>
            </a:r>
            <a:r>
              <a:rPr lang="en-US" sz="2800" dirty="0" smtClean="0"/>
              <a:t> in </a:t>
            </a:r>
            <a:r>
              <a:rPr lang="en-US" sz="2800" dirty="0" err="1" smtClean="0"/>
              <a:t>eutrhophic</a:t>
            </a:r>
            <a:r>
              <a:rPr lang="en-US" sz="2800" dirty="0" smtClean="0"/>
              <a:t> waters when </a:t>
            </a:r>
            <a:r>
              <a:rPr lang="en-US" sz="2800" dirty="0" err="1" smtClean="0"/>
              <a:t>Chl</a:t>
            </a:r>
            <a:r>
              <a:rPr lang="en-US" sz="2800" dirty="0" smtClean="0"/>
              <a:t> &gt; 10 mg/m3 (</a:t>
            </a:r>
            <a:r>
              <a:rPr lang="en-US" sz="2800" dirty="0" smtClean="0">
                <a:solidFill>
                  <a:srgbClr val="FF0000"/>
                </a:solidFill>
              </a:rPr>
              <a:t>Figure 4</a:t>
            </a:r>
            <a:r>
              <a:rPr lang="en-US" sz="2800" dirty="0" smtClean="0"/>
              <a:t>).</a:t>
            </a:r>
          </a:p>
          <a:p>
            <a:pPr marL="342900" indent="-342900">
              <a:buFont typeface="Arial"/>
              <a:buChar char="•"/>
            </a:pPr>
            <a:r>
              <a:rPr lang="en-US" sz="2800" dirty="0" smtClean="0"/>
              <a:t>The MERIS 3-band </a:t>
            </a:r>
            <a:r>
              <a:rPr lang="en-US" sz="2800" dirty="0" err="1" smtClean="0"/>
              <a:t>Chl</a:t>
            </a:r>
            <a:r>
              <a:rPr lang="en-US" sz="2800" dirty="0" smtClean="0"/>
              <a:t> algorithm (</a:t>
            </a:r>
            <a:r>
              <a:rPr lang="en-US" sz="2800" dirty="0" err="1" smtClean="0"/>
              <a:t>Gitelson</a:t>
            </a:r>
            <a:r>
              <a:rPr lang="en-US" sz="2800" dirty="0" smtClean="0"/>
              <a:t> et al., 2011) works well above 10 mg/m3.</a:t>
            </a:r>
          </a:p>
          <a:p>
            <a:pPr marL="342900" indent="-342900">
              <a:buFont typeface="Arial"/>
              <a:buChar char="•"/>
            </a:pPr>
            <a:r>
              <a:rPr lang="en-US" sz="2800" dirty="0" smtClean="0"/>
              <a:t>Below 10 mg/m3, the MERIS 3-band algorithm can produce negative </a:t>
            </a:r>
            <a:r>
              <a:rPr lang="en-US" sz="2800" dirty="0" err="1" smtClean="0"/>
              <a:t>Chl</a:t>
            </a:r>
            <a:r>
              <a:rPr lang="en-US" sz="2800" dirty="0" smtClean="0"/>
              <a:t> values.</a:t>
            </a:r>
          </a:p>
          <a:p>
            <a:pPr marL="342900" indent="-342900">
              <a:buFont typeface="Arial"/>
              <a:buChar char="•"/>
            </a:pPr>
            <a:r>
              <a:rPr lang="en-US" sz="2800" dirty="0" smtClean="0"/>
              <a:t>A modification of the MERIS 3-band algorithm, using curvature or derivative principles, shows improved performance overall </a:t>
            </a:r>
            <a:r>
              <a:rPr lang="en-US" sz="2800" i="1" dirty="0" smtClean="0"/>
              <a:t>and</a:t>
            </a:r>
            <a:r>
              <a:rPr lang="en-US" sz="2800" dirty="0" smtClean="0"/>
              <a:t> does not produce negative </a:t>
            </a:r>
            <a:r>
              <a:rPr lang="en-US" sz="2800" dirty="0" err="1" smtClean="0"/>
              <a:t>Chl</a:t>
            </a:r>
            <a:r>
              <a:rPr lang="en-US" sz="2800" dirty="0" smtClean="0"/>
              <a:t> (</a:t>
            </a:r>
            <a:r>
              <a:rPr lang="en-US" sz="2800" dirty="0" smtClean="0">
                <a:solidFill>
                  <a:srgbClr val="FF0000"/>
                </a:solidFill>
              </a:rPr>
              <a:t>Figure 4</a:t>
            </a:r>
            <a:r>
              <a:rPr lang="en-US" sz="2800" dirty="0" smtClean="0"/>
              <a:t>).</a:t>
            </a:r>
          </a:p>
          <a:p>
            <a:pPr marL="342900" indent="-342900">
              <a:buFont typeface="Arial"/>
              <a:buChar char="•"/>
            </a:pPr>
            <a:r>
              <a:rPr lang="en-US" sz="2800" dirty="0" err="1" smtClean="0"/>
              <a:t>Phycocyanin</a:t>
            </a:r>
            <a:r>
              <a:rPr lang="en-US" sz="2800" dirty="0" smtClean="0"/>
              <a:t> </a:t>
            </a:r>
            <a:r>
              <a:rPr lang="en-US" sz="2800" dirty="0" smtClean="0"/>
              <a:t>– an indicator pigment of cyanobacteria – can be retrieved from </a:t>
            </a:r>
            <a:r>
              <a:rPr lang="en-US" sz="2800" dirty="0" err="1" smtClean="0"/>
              <a:t>Rrs</a:t>
            </a:r>
            <a:r>
              <a:rPr lang="en-US" sz="2800" dirty="0" smtClean="0"/>
              <a:t>.</a:t>
            </a:r>
          </a:p>
          <a:p>
            <a:pPr marL="342900" indent="-342900">
              <a:buFont typeface="Arial"/>
              <a:buChar char="•"/>
            </a:pPr>
            <a:r>
              <a:rPr lang="en-US" sz="2800" dirty="0" smtClean="0"/>
              <a:t>A new PC algorithm of Mishra et al. (2013) was applied, which uses output from a modified version of QAA adapted to eutrophic waters incorporating </a:t>
            </a:r>
            <a:r>
              <a:rPr lang="en-US" sz="2800" dirty="0" err="1" smtClean="0"/>
              <a:t>Rrs</a:t>
            </a:r>
            <a:r>
              <a:rPr lang="en-US" sz="2800" dirty="0" smtClean="0"/>
              <a:t> data from 620 and 709nm (</a:t>
            </a:r>
            <a:r>
              <a:rPr lang="en-US" sz="2800" dirty="0" smtClean="0">
                <a:solidFill>
                  <a:srgbClr val="FF0000"/>
                </a:solidFill>
              </a:rPr>
              <a:t>Figure 5</a:t>
            </a:r>
            <a:r>
              <a:rPr lang="en-US" sz="2800" dirty="0" smtClean="0"/>
              <a:t>).</a:t>
            </a:r>
          </a:p>
          <a:p>
            <a:pPr marL="342900" indent="-342900">
              <a:buFont typeface="Arial"/>
              <a:buChar char="•"/>
            </a:pPr>
            <a:r>
              <a:rPr lang="en-US" sz="2800" dirty="0" smtClean="0"/>
              <a:t>Eutrophic QAA has slight improved retrievals compared to oceanic QAA for total absorption (in situ absorption components not yet ready from our field data).</a:t>
            </a:r>
          </a:p>
          <a:p>
            <a:pPr marL="342900" indent="-342900">
              <a:buFont typeface="Arial"/>
              <a:buChar char="•"/>
            </a:pPr>
            <a:r>
              <a:rPr lang="en-US" sz="2800" dirty="0" smtClean="0"/>
              <a:t>The </a:t>
            </a:r>
            <a:r>
              <a:rPr lang="en-US" sz="2800" dirty="0" err="1" smtClean="0"/>
              <a:t>Simis</a:t>
            </a:r>
            <a:r>
              <a:rPr lang="en-US" sz="2800" dirty="0" smtClean="0"/>
              <a:t> </a:t>
            </a:r>
            <a:r>
              <a:rPr lang="en-US" sz="2800" dirty="0"/>
              <a:t>et al (2005) </a:t>
            </a:r>
            <a:r>
              <a:rPr lang="en-US" sz="2800" dirty="0" smtClean="0"/>
              <a:t>PC algorithm shows the better performance </a:t>
            </a:r>
            <a:r>
              <a:rPr lang="en-US" sz="2800" dirty="0"/>
              <a:t>(</a:t>
            </a:r>
            <a:r>
              <a:rPr lang="en-US" sz="2800" dirty="0">
                <a:solidFill>
                  <a:srgbClr val="FF0000"/>
                </a:solidFill>
              </a:rPr>
              <a:t>Figure 5</a:t>
            </a:r>
            <a:r>
              <a:rPr lang="en-US" sz="2800" dirty="0"/>
              <a:t>)</a:t>
            </a:r>
            <a:r>
              <a:rPr lang="en-US" sz="2800" dirty="0" smtClean="0"/>
              <a:t>, although both the </a:t>
            </a:r>
            <a:r>
              <a:rPr lang="en-US" sz="2800" dirty="0" err="1" smtClean="0"/>
              <a:t>Simis</a:t>
            </a:r>
            <a:r>
              <a:rPr lang="en-US" sz="2800" dirty="0" smtClean="0"/>
              <a:t> and Mishra algorithms should improve with regional tuning.</a:t>
            </a:r>
          </a:p>
          <a:p>
            <a:pPr marL="1143000" indent="-1143000">
              <a:buFont typeface="Arial"/>
              <a:buChar char="•"/>
            </a:pPr>
            <a:endParaRPr lang="en-US" sz="2800" dirty="0"/>
          </a:p>
        </p:txBody>
      </p:sp>
      <p:pic>
        <p:nvPicPr>
          <p:cNvPr id="28" name="Picture 27" descr="map.ps"/>
          <p:cNvPicPr>
            <a:picLocks noChangeAspect="1"/>
          </p:cNvPicPr>
          <p:nvPr/>
        </p:nvPicPr>
        <p:blipFill rotWithShape="1">
          <a:blip r:embed="rId16">
            <a:extLst>
              <a:ext uri="{28A0092B-C50C-407E-A947-70E740481C1C}">
                <a14:useLocalDpi xmlns:a14="http://schemas.microsoft.com/office/drawing/2010/main" val="0"/>
              </a:ext>
            </a:extLst>
          </a:blip>
          <a:srcRect t="27714" b="13001"/>
          <a:stretch/>
        </p:blipFill>
        <p:spPr>
          <a:xfrm>
            <a:off x="630994" y="11583735"/>
            <a:ext cx="5414205" cy="5010345"/>
          </a:xfrm>
          <a:prstGeom prst="rect">
            <a:avLst/>
          </a:prstGeom>
        </p:spPr>
      </p:pic>
      <p:sp>
        <p:nvSpPr>
          <p:cNvPr id="86" name="TextBox 85"/>
          <p:cNvSpPr txBox="1"/>
          <p:nvPr/>
        </p:nvSpPr>
        <p:spPr>
          <a:xfrm>
            <a:off x="6237388" y="20935447"/>
            <a:ext cx="2112665" cy="307777"/>
          </a:xfrm>
          <a:prstGeom prst="rect">
            <a:avLst/>
          </a:prstGeom>
          <a:noFill/>
        </p:spPr>
        <p:txBody>
          <a:bodyPr wrap="none" rtlCol="0">
            <a:spAutoFit/>
          </a:bodyPr>
          <a:lstStyle/>
          <a:p>
            <a:r>
              <a:rPr lang="en-US" sz="1400" dirty="0" smtClean="0"/>
              <a:t>Aug. 17, 2014 </a:t>
            </a:r>
            <a:r>
              <a:rPr lang="en-US" sz="1400" dirty="0" err="1" smtClean="0"/>
              <a:t>Modis</a:t>
            </a:r>
            <a:r>
              <a:rPr lang="en-US" sz="1400" dirty="0" smtClean="0"/>
              <a:t>-Aqua</a:t>
            </a:r>
            <a:endParaRPr lang="en-US" sz="1400" dirty="0"/>
          </a:p>
        </p:txBody>
      </p:sp>
      <p:sp>
        <p:nvSpPr>
          <p:cNvPr id="87" name="TextBox 86"/>
          <p:cNvSpPr txBox="1"/>
          <p:nvPr/>
        </p:nvSpPr>
        <p:spPr>
          <a:xfrm>
            <a:off x="7661198" y="17091617"/>
            <a:ext cx="703200" cy="523220"/>
          </a:xfrm>
          <a:prstGeom prst="rect">
            <a:avLst/>
          </a:prstGeom>
          <a:noFill/>
        </p:spPr>
        <p:txBody>
          <a:bodyPr wrap="none" rtlCol="0">
            <a:spAutoFit/>
          </a:bodyPr>
          <a:lstStyle/>
          <a:p>
            <a:r>
              <a:rPr lang="en-US" sz="1400" dirty="0" smtClean="0"/>
              <a:t>Detroit </a:t>
            </a:r>
          </a:p>
          <a:p>
            <a:r>
              <a:rPr lang="en-US" sz="1400" dirty="0" smtClean="0"/>
              <a:t>River</a:t>
            </a:r>
            <a:endParaRPr lang="en-US" sz="1400" dirty="0"/>
          </a:p>
        </p:txBody>
      </p:sp>
      <p:sp>
        <p:nvSpPr>
          <p:cNvPr id="88" name="TextBox 87"/>
          <p:cNvSpPr txBox="1"/>
          <p:nvPr/>
        </p:nvSpPr>
        <p:spPr>
          <a:xfrm>
            <a:off x="6673306" y="18403850"/>
            <a:ext cx="840570" cy="523220"/>
          </a:xfrm>
          <a:prstGeom prst="rect">
            <a:avLst/>
          </a:prstGeom>
          <a:noFill/>
        </p:spPr>
        <p:txBody>
          <a:bodyPr wrap="none" rtlCol="0">
            <a:spAutoFit/>
          </a:bodyPr>
          <a:lstStyle/>
          <a:p>
            <a:pPr algn="ctr"/>
            <a:r>
              <a:rPr lang="en-US" sz="1400" dirty="0" smtClean="0"/>
              <a:t>Maumee</a:t>
            </a:r>
          </a:p>
          <a:p>
            <a:pPr algn="ctr"/>
            <a:r>
              <a:rPr lang="en-US" sz="1400" dirty="0" smtClean="0"/>
              <a:t> Bay</a:t>
            </a:r>
            <a:endParaRPr lang="en-US" sz="1400" dirty="0"/>
          </a:p>
        </p:txBody>
      </p:sp>
      <p:sp>
        <p:nvSpPr>
          <p:cNvPr id="89" name="TextBox 88"/>
          <p:cNvSpPr txBox="1"/>
          <p:nvPr/>
        </p:nvSpPr>
        <p:spPr>
          <a:xfrm>
            <a:off x="9492929" y="19044069"/>
            <a:ext cx="686193" cy="307777"/>
          </a:xfrm>
          <a:prstGeom prst="rect">
            <a:avLst/>
          </a:prstGeom>
          <a:noFill/>
        </p:spPr>
        <p:txBody>
          <a:bodyPr wrap="none" rtlCol="0">
            <a:spAutoFit/>
          </a:bodyPr>
          <a:lstStyle/>
          <a:p>
            <a:r>
              <a:rPr lang="en-US" sz="1400" dirty="0" smtClean="0"/>
              <a:t>Islands</a:t>
            </a:r>
            <a:endParaRPr lang="en-US" sz="1400" dirty="0"/>
          </a:p>
        </p:txBody>
      </p:sp>
      <p:sp>
        <p:nvSpPr>
          <p:cNvPr id="91" name="TextBox 90"/>
          <p:cNvSpPr txBox="1"/>
          <p:nvPr/>
        </p:nvSpPr>
        <p:spPr>
          <a:xfrm>
            <a:off x="1355517" y="15746900"/>
            <a:ext cx="1421608" cy="307777"/>
          </a:xfrm>
          <a:prstGeom prst="rect">
            <a:avLst/>
          </a:prstGeom>
          <a:noFill/>
        </p:spPr>
        <p:txBody>
          <a:bodyPr wrap="none" rtlCol="0">
            <a:spAutoFit/>
          </a:bodyPr>
          <a:lstStyle/>
          <a:p>
            <a:r>
              <a:rPr lang="en-US" sz="1400" dirty="0" smtClean="0"/>
              <a:t>Aug. 19-22, 2013</a:t>
            </a:r>
            <a:endParaRPr lang="en-US" sz="1400" dirty="0"/>
          </a:p>
        </p:txBody>
      </p:sp>
      <p:sp>
        <p:nvSpPr>
          <p:cNvPr id="92" name="TextBox 91"/>
          <p:cNvSpPr txBox="1"/>
          <p:nvPr/>
        </p:nvSpPr>
        <p:spPr>
          <a:xfrm>
            <a:off x="6565765" y="15746900"/>
            <a:ext cx="1421608" cy="307777"/>
          </a:xfrm>
          <a:prstGeom prst="rect">
            <a:avLst/>
          </a:prstGeom>
          <a:noFill/>
        </p:spPr>
        <p:txBody>
          <a:bodyPr wrap="none" rtlCol="0">
            <a:spAutoFit/>
          </a:bodyPr>
          <a:lstStyle/>
          <a:p>
            <a:r>
              <a:rPr lang="en-US" sz="1400" dirty="0" smtClean="0"/>
              <a:t>Aug. 18-21, 2014</a:t>
            </a:r>
            <a:endParaRPr lang="en-US" sz="1400" dirty="0"/>
          </a:p>
        </p:txBody>
      </p:sp>
      <p:sp>
        <p:nvSpPr>
          <p:cNvPr id="31" name="TextBox 30"/>
          <p:cNvSpPr txBox="1"/>
          <p:nvPr/>
        </p:nvSpPr>
        <p:spPr>
          <a:xfrm>
            <a:off x="2326309" y="12248486"/>
            <a:ext cx="338554" cy="400110"/>
          </a:xfrm>
          <a:prstGeom prst="rect">
            <a:avLst/>
          </a:prstGeom>
          <a:noFill/>
        </p:spPr>
        <p:txBody>
          <a:bodyPr wrap="none" rtlCol="0">
            <a:spAutoFit/>
          </a:bodyPr>
          <a:lstStyle/>
          <a:p>
            <a:r>
              <a:rPr lang="en-US" sz="2000" dirty="0" smtClean="0"/>
              <a:t>A</a:t>
            </a:r>
            <a:endParaRPr lang="en-US" sz="2000" dirty="0"/>
          </a:p>
        </p:txBody>
      </p:sp>
      <p:sp>
        <p:nvSpPr>
          <p:cNvPr id="93" name="TextBox 92"/>
          <p:cNvSpPr txBox="1"/>
          <p:nvPr/>
        </p:nvSpPr>
        <p:spPr>
          <a:xfrm>
            <a:off x="1919721" y="12729549"/>
            <a:ext cx="324177" cy="400110"/>
          </a:xfrm>
          <a:prstGeom prst="rect">
            <a:avLst/>
          </a:prstGeom>
          <a:noFill/>
        </p:spPr>
        <p:txBody>
          <a:bodyPr wrap="none" rtlCol="0">
            <a:spAutoFit/>
          </a:bodyPr>
          <a:lstStyle/>
          <a:p>
            <a:r>
              <a:rPr lang="en-US" sz="2000" dirty="0" smtClean="0"/>
              <a:t>B</a:t>
            </a:r>
            <a:endParaRPr lang="en-US" sz="2000" dirty="0"/>
          </a:p>
        </p:txBody>
      </p:sp>
      <p:pic>
        <p:nvPicPr>
          <p:cNvPr id="35" name="Picture 34" descr="dolphin1_2013_bbp530.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223410" y="16802454"/>
            <a:ext cx="3919564" cy="3567029"/>
          </a:xfrm>
          <a:prstGeom prst="rect">
            <a:avLst/>
          </a:prstGeom>
        </p:spPr>
      </p:pic>
      <p:pic>
        <p:nvPicPr>
          <p:cNvPr id="34" name="Picture 33" descr="dolphin1_2013_bp530.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6232918" y="13209905"/>
            <a:ext cx="3910056" cy="3557745"/>
          </a:xfrm>
          <a:prstGeom prst="rect">
            <a:avLst/>
          </a:prstGeom>
        </p:spPr>
      </p:pic>
      <p:sp>
        <p:nvSpPr>
          <p:cNvPr id="26" name="TextBox 25"/>
          <p:cNvSpPr txBox="1"/>
          <p:nvPr/>
        </p:nvSpPr>
        <p:spPr>
          <a:xfrm>
            <a:off x="12359245" y="20644180"/>
            <a:ext cx="11983249" cy="2000548"/>
          </a:xfrm>
          <a:prstGeom prst="rect">
            <a:avLst/>
          </a:prstGeom>
          <a:noFill/>
        </p:spPr>
        <p:txBody>
          <a:bodyPr wrap="square" rtlCol="0">
            <a:spAutoFit/>
          </a:bodyPr>
          <a:lstStyle/>
          <a:p>
            <a:r>
              <a:rPr lang="en-US" sz="2400" dirty="0" smtClean="0">
                <a:solidFill>
                  <a:srgbClr val="FF0000"/>
                </a:solidFill>
              </a:rPr>
              <a:t>Figure 2</a:t>
            </a:r>
            <a:r>
              <a:rPr lang="en-US" sz="2400" dirty="0" smtClean="0"/>
              <a:t>.  Dolphin transect data from 2013 across a gradient from clear, non-HAB water (position A) into a HAB patch in western Lake Erie (position B) (See </a:t>
            </a:r>
            <a:r>
              <a:rPr lang="en-US" sz="2400" dirty="0" smtClean="0">
                <a:solidFill>
                  <a:srgbClr val="FF0000"/>
                </a:solidFill>
              </a:rPr>
              <a:t>Figure 1</a:t>
            </a:r>
            <a:r>
              <a:rPr lang="en-US" sz="2400" dirty="0" smtClean="0"/>
              <a:t>). </a:t>
            </a:r>
            <a:r>
              <a:rPr lang="en-US" sz="2400" dirty="0" smtClean="0"/>
              <a:t> </a:t>
            </a:r>
            <a:r>
              <a:rPr lang="en-US" sz="2400" dirty="0" err="1" smtClean="0"/>
              <a:t>P</a:t>
            </a:r>
            <a:r>
              <a:rPr lang="en-US" sz="2400" dirty="0" err="1" smtClean="0"/>
              <a:t>hycocyanin</a:t>
            </a:r>
            <a:r>
              <a:rPr lang="en-US" sz="2400" dirty="0"/>
              <a:t>, </a:t>
            </a:r>
            <a:r>
              <a:rPr lang="en-US" sz="2400" dirty="0" smtClean="0"/>
              <a:t>scattering, backscattering </a:t>
            </a:r>
            <a:r>
              <a:rPr lang="en-US" sz="2400" smtClean="0"/>
              <a:t>and </a:t>
            </a:r>
            <a:r>
              <a:rPr lang="en-US" sz="2400" smtClean="0"/>
              <a:t>backscattering </a:t>
            </a:r>
            <a:r>
              <a:rPr lang="en-US" sz="2400" dirty="0" smtClean="0"/>
              <a:t>radio increase dramatically across the front.  Lower Right: </a:t>
            </a:r>
            <a:r>
              <a:rPr lang="en-US" sz="2400" dirty="0" err="1" smtClean="0"/>
              <a:t>Rrs</a:t>
            </a:r>
            <a:r>
              <a:rPr lang="en-US" sz="2400" dirty="0" smtClean="0"/>
              <a:t> spectra from Detroit River (blue) at beginning of Dolphin tow and in bloom patch near end of Dolphin tow (red) show the impacts of the IOPs on </a:t>
            </a:r>
            <a:r>
              <a:rPr lang="en-US" sz="2400" dirty="0" err="1" smtClean="0"/>
              <a:t>Rrs</a:t>
            </a:r>
            <a:r>
              <a:rPr lang="en-US" sz="2400" dirty="0" smtClean="0"/>
              <a:t> spectra.</a:t>
            </a:r>
            <a:endParaRPr lang="en-US" sz="2400" dirty="0"/>
          </a:p>
        </p:txBody>
      </p:sp>
      <p:pic>
        <p:nvPicPr>
          <p:cNvPr id="61" name="Picture 60" descr="dolphin1_2013_pc.jpg"/>
          <p:cNvPicPr>
            <a:picLocks noChangeAspect="1"/>
          </p:cNvPicPr>
          <p:nvPr/>
        </p:nvPicPr>
        <p:blipFill rotWithShape="1">
          <a:blip r:embed="rId19">
            <a:extLst>
              <a:ext uri="{28A0092B-C50C-407E-A947-70E740481C1C}">
                <a14:useLocalDpi xmlns:a14="http://schemas.microsoft.com/office/drawing/2010/main" val="0"/>
              </a:ext>
            </a:extLst>
          </a:blip>
          <a:srcRect t="4664"/>
          <a:stretch/>
        </p:blipFill>
        <p:spPr>
          <a:xfrm>
            <a:off x="12406975" y="13343468"/>
            <a:ext cx="4072111" cy="3498607"/>
          </a:xfrm>
          <a:prstGeom prst="rect">
            <a:avLst/>
          </a:prstGeom>
        </p:spPr>
      </p:pic>
      <p:pic>
        <p:nvPicPr>
          <p:cNvPr id="62" name="Picture 61" descr="dolphin1_2013_chl_acs.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2423908" y="16699692"/>
            <a:ext cx="4072111" cy="3669792"/>
          </a:xfrm>
          <a:prstGeom prst="rect">
            <a:avLst/>
          </a:prstGeom>
        </p:spPr>
      </p:pic>
      <p:sp>
        <p:nvSpPr>
          <p:cNvPr id="63" name="TextBox 62"/>
          <p:cNvSpPr txBox="1"/>
          <p:nvPr/>
        </p:nvSpPr>
        <p:spPr>
          <a:xfrm>
            <a:off x="12830567" y="20029290"/>
            <a:ext cx="338554" cy="400109"/>
          </a:xfrm>
          <a:prstGeom prst="rect">
            <a:avLst/>
          </a:prstGeom>
          <a:noFill/>
        </p:spPr>
        <p:txBody>
          <a:bodyPr wrap="none" rtlCol="0">
            <a:spAutoFit/>
          </a:bodyPr>
          <a:lstStyle/>
          <a:p>
            <a:r>
              <a:rPr lang="en-US" sz="2000" dirty="0" smtClean="0"/>
              <a:t>A</a:t>
            </a:r>
            <a:endParaRPr lang="en-US" sz="2000" dirty="0"/>
          </a:p>
        </p:txBody>
      </p:sp>
      <p:sp>
        <p:nvSpPr>
          <p:cNvPr id="64" name="TextBox 63"/>
          <p:cNvSpPr txBox="1"/>
          <p:nvPr/>
        </p:nvSpPr>
        <p:spPr>
          <a:xfrm>
            <a:off x="15934654" y="20029290"/>
            <a:ext cx="324177" cy="400109"/>
          </a:xfrm>
          <a:prstGeom prst="rect">
            <a:avLst/>
          </a:prstGeom>
          <a:noFill/>
        </p:spPr>
        <p:txBody>
          <a:bodyPr wrap="none" rtlCol="0">
            <a:spAutoFit/>
          </a:bodyPr>
          <a:lstStyle/>
          <a:p>
            <a:r>
              <a:rPr lang="en-US" sz="2000" dirty="0" smtClean="0"/>
              <a:t>B</a:t>
            </a:r>
            <a:endParaRPr lang="en-US" sz="2000" dirty="0"/>
          </a:p>
        </p:txBody>
      </p:sp>
      <p:sp>
        <p:nvSpPr>
          <p:cNvPr id="65" name="TextBox 64"/>
          <p:cNvSpPr txBox="1"/>
          <p:nvPr/>
        </p:nvSpPr>
        <p:spPr>
          <a:xfrm>
            <a:off x="13972107" y="20069505"/>
            <a:ext cx="1329911" cy="338554"/>
          </a:xfrm>
          <a:prstGeom prst="rect">
            <a:avLst/>
          </a:prstGeom>
          <a:noFill/>
        </p:spPr>
        <p:txBody>
          <a:bodyPr wrap="none" rtlCol="0">
            <a:spAutoFit/>
          </a:bodyPr>
          <a:lstStyle/>
          <a:p>
            <a:r>
              <a:rPr lang="en-US" sz="1600" dirty="0" smtClean="0"/>
              <a:t>Distance (km)</a:t>
            </a:r>
            <a:endParaRPr lang="en-US" sz="1600" dirty="0"/>
          </a:p>
        </p:txBody>
      </p:sp>
      <p:sp>
        <p:nvSpPr>
          <p:cNvPr id="67" name="TextBox 66"/>
          <p:cNvSpPr txBox="1"/>
          <p:nvPr/>
        </p:nvSpPr>
        <p:spPr>
          <a:xfrm>
            <a:off x="14262285" y="13064583"/>
            <a:ext cx="453920" cy="400109"/>
          </a:xfrm>
          <a:prstGeom prst="rect">
            <a:avLst/>
          </a:prstGeom>
          <a:noFill/>
        </p:spPr>
        <p:txBody>
          <a:bodyPr wrap="none" rtlCol="0">
            <a:spAutoFit/>
          </a:bodyPr>
          <a:lstStyle/>
          <a:p>
            <a:r>
              <a:rPr lang="en-US" sz="2000" dirty="0" smtClean="0"/>
              <a:t>PC</a:t>
            </a:r>
            <a:endParaRPr lang="en-US" sz="2000" dirty="0"/>
          </a:p>
        </p:txBody>
      </p:sp>
      <p:sp>
        <p:nvSpPr>
          <p:cNvPr id="68" name="Rectangle 67"/>
          <p:cNvSpPr/>
          <p:nvPr/>
        </p:nvSpPr>
        <p:spPr>
          <a:xfrm>
            <a:off x="13867452" y="16567580"/>
            <a:ext cx="1084615" cy="3654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14268902" y="16600037"/>
            <a:ext cx="515035" cy="400109"/>
          </a:xfrm>
          <a:prstGeom prst="rect">
            <a:avLst/>
          </a:prstGeom>
          <a:noFill/>
        </p:spPr>
        <p:txBody>
          <a:bodyPr wrap="none" rtlCol="0">
            <a:spAutoFit/>
          </a:bodyPr>
          <a:lstStyle/>
          <a:p>
            <a:r>
              <a:rPr lang="en-US" sz="2000" dirty="0" err="1" smtClean="0"/>
              <a:t>Chl</a:t>
            </a:r>
            <a:endParaRPr lang="en-US" sz="2000" dirty="0"/>
          </a:p>
        </p:txBody>
      </p:sp>
      <p:sp>
        <p:nvSpPr>
          <p:cNvPr id="74" name="TextBox 73"/>
          <p:cNvSpPr txBox="1"/>
          <p:nvPr/>
        </p:nvSpPr>
        <p:spPr>
          <a:xfrm>
            <a:off x="16546818" y="20029987"/>
            <a:ext cx="338554" cy="400109"/>
          </a:xfrm>
          <a:prstGeom prst="rect">
            <a:avLst/>
          </a:prstGeom>
          <a:noFill/>
        </p:spPr>
        <p:txBody>
          <a:bodyPr wrap="none" rtlCol="0">
            <a:spAutoFit/>
          </a:bodyPr>
          <a:lstStyle/>
          <a:p>
            <a:r>
              <a:rPr lang="en-US" sz="2000" dirty="0" smtClean="0"/>
              <a:t>A</a:t>
            </a:r>
            <a:endParaRPr lang="en-US" sz="2000" dirty="0"/>
          </a:p>
        </p:txBody>
      </p:sp>
      <p:sp>
        <p:nvSpPr>
          <p:cNvPr id="75" name="TextBox 74"/>
          <p:cNvSpPr txBox="1"/>
          <p:nvPr/>
        </p:nvSpPr>
        <p:spPr>
          <a:xfrm>
            <a:off x="19618815" y="20007853"/>
            <a:ext cx="324177" cy="400109"/>
          </a:xfrm>
          <a:prstGeom prst="rect">
            <a:avLst/>
          </a:prstGeom>
          <a:noFill/>
        </p:spPr>
        <p:txBody>
          <a:bodyPr wrap="none" rtlCol="0">
            <a:spAutoFit/>
          </a:bodyPr>
          <a:lstStyle/>
          <a:p>
            <a:r>
              <a:rPr lang="en-US" sz="2000" dirty="0" smtClean="0"/>
              <a:t>B</a:t>
            </a:r>
            <a:endParaRPr lang="en-US" sz="2000" dirty="0"/>
          </a:p>
        </p:txBody>
      </p:sp>
      <p:sp>
        <p:nvSpPr>
          <p:cNvPr id="76" name="TextBox 75"/>
          <p:cNvSpPr txBox="1"/>
          <p:nvPr/>
        </p:nvSpPr>
        <p:spPr>
          <a:xfrm>
            <a:off x="17482025" y="20019302"/>
            <a:ext cx="1329911" cy="338554"/>
          </a:xfrm>
          <a:prstGeom prst="rect">
            <a:avLst/>
          </a:prstGeom>
          <a:noFill/>
        </p:spPr>
        <p:txBody>
          <a:bodyPr wrap="none" rtlCol="0">
            <a:spAutoFit/>
          </a:bodyPr>
          <a:lstStyle/>
          <a:p>
            <a:r>
              <a:rPr lang="en-US" sz="1600" dirty="0" smtClean="0"/>
              <a:t>Distance (km)</a:t>
            </a:r>
            <a:endParaRPr lang="en-US" sz="1600" dirty="0"/>
          </a:p>
        </p:txBody>
      </p:sp>
      <p:sp>
        <p:nvSpPr>
          <p:cNvPr id="77" name="Rectangle 76"/>
          <p:cNvSpPr/>
          <p:nvPr/>
        </p:nvSpPr>
        <p:spPr>
          <a:xfrm>
            <a:off x="17557052" y="13069203"/>
            <a:ext cx="1084615" cy="3654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8" name="TextBox 77"/>
          <p:cNvSpPr txBox="1"/>
          <p:nvPr/>
        </p:nvSpPr>
        <p:spPr>
          <a:xfrm>
            <a:off x="17689793" y="13096938"/>
            <a:ext cx="844151" cy="400109"/>
          </a:xfrm>
          <a:prstGeom prst="rect">
            <a:avLst/>
          </a:prstGeom>
          <a:noFill/>
        </p:spPr>
        <p:txBody>
          <a:bodyPr wrap="none" rtlCol="0">
            <a:spAutoFit/>
          </a:bodyPr>
          <a:lstStyle/>
          <a:p>
            <a:r>
              <a:rPr lang="en-US" sz="2000" dirty="0" smtClean="0"/>
              <a:t>bp530</a:t>
            </a:r>
            <a:endParaRPr lang="en-US" sz="2000" dirty="0"/>
          </a:p>
        </p:txBody>
      </p:sp>
      <p:sp>
        <p:nvSpPr>
          <p:cNvPr id="79" name="Rectangle 78"/>
          <p:cNvSpPr/>
          <p:nvPr/>
        </p:nvSpPr>
        <p:spPr>
          <a:xfrm>
            <a:off x="17674622" y="16644415"/>
            <a:ext cx="1084615" cy="3654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0" name="TextBox 79"/>
          <p:cNvSpPr txBox="1"/>
          <p:nvPr/>
        </p:nvSpPr>
        <p:spPr>
          <a:xfrm>
            <a:off x="17824200" y="16689570"/>
            <a:ext cx="978904" cy="400109"/>
          </a:xfrm>
          <a:prstGeom prst="rect">
            <a:avLst/>
          </a:prstGeom>
          <a:noFill/>
        </p:spPr>
        <p:txBody>
          <a:bodyPr wrap="none" rtlCol="0">
            <a:spAutoFit/>
          </a:bodyPr>
          <a:lstStyle/>
          <a:p>
            <a:r>
              <a:rPr lang="en-US" sz="2000" dirty="0" smtClean="0"/>
              <a:t>bbp530</a:t>
            </a:r>
            <a:endParaRPr lang="en-US" sz="2000" dirty="0"/>
          </a:p>
        </p:txBody>
      </p:sp>
      <p:sp>
        <p:nvSpPr>
          <p:cNvPr id="49" name="TextBox 48"/>
          <p:cNvSpPr txBox="1"/>
          <p:nvPr/>
        </p:nvSpPr>
        <p:spPr>
          <a:xfrm>
            <a:off x="15151589" y="5478214"/>
            <a:ext cx="7818766" cy="1015663"/>
          </a:xfrm>
          <a:prstGeom prst="rect">
            <a:avLst/>
          </a:prstGeom>
          <a:noFill/>
        </p:spPr>
        <p:txBody>
          <a:bodyPr wrap="square" rtlCol="0">
            <a:spAutoFit/>
          </a:bodyPr>
          <a:lstStyle/>
          <a:p>
            <a:r>
              <a:rPr lang="en-US" sz="3600" b="1" u="sng" dirty="0" smtClean="0"/>
              <a:t>Spatial Backscattering Characteristics</a:t>
            </a:r>
          </a:p>
          <a:p>
            <a:pPr marL="1143000" indent="-1143000">
              <a:buFont typeface="Arial"/>
              <a:buChar char="•"/>
            </a:pPr>
            <a:endParaRPr lang="en-US" sz="2400" dirty="0"/>
          </a:p>
        </p:txBody>
      </p:sp>
      <p:pic>
        <p:nvPicPr>
          <p:cNvPr id="32" name="Picture 31" descr="Rrs_plume_bloom.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9982569" y="16817467"/>
            <a:ext cx="4051047" cy="3590496"/>
          </a:xfrm>
          <a:prstGeom prst="rect">
            <a:avLst/>
          </a:prstGeom>
        </p:spPr>
      </p:pic>
      <p:pic>
        <p:nvPicPr>
          <p:cNvPr id="36" name="Picture 35" descr="dolphin1_2013_bb_b_rat530.jpg"/>
          <p:cNvPicPr>
            <a:picLocks noChangeAspect="1"/>
          </p:cNvPicPr>
          <p:nvPr/>
        </p:nvPicPr>
        <p:blipFill rotWithShape="1">
          <a:blip r:embed="rId22">
            <a:extLst>
              <a:ext uri="{28A0092B-C50C-407E-A947-70E740481C1C}">
                <a14:useLocalDpi xmlns:a14="http://schemas.microsoft.com/office/drawing/2010/main" val="0"/>
              </a:ext>
            </a:extLst>
          </a:blip>
          <a:srcRect t="6354" b="1"/>
          <a:stretch/>
        </p:blipFill>
        <p:spPr>
          <a:xfrm>
            <a:off x="19982568" y="13433654"/>
            <a:ext cx="4051048" cy="3297444"/>
          </a:xfrm>
          <a:prstGeom prst="rect">
            <a:avLst/>
          </a:prstGeom>
        </p:spPr>
      </p:pic>
      <p:grpSp>
        <p:nvGrpSpPr>
          <p:cNvPr id="37" name="Group 36"/>
          <p:cNvGrpSpPr/>
          <p:nvPr/>
        </p:nvGrpSpPr>
        <p:grpSpPr>
          <a:xfrm>
            <a:off x="20324010" y="16355862"/>
            <a:ext cx="3463373" cy="454743"/>
            <a:chOff x="17576003" y="17697154"/>
            <a:chExt cx="3866091" cy="389780"/>
          </a:xfrm>
        </p:grpSpPr>
        <p:sp>
          <p:nvSpPr>
            <p:cNvPr id="95" name="TextBox 94"/>
            <p:cNvSpPr txBox="1"/>
            <p:nvPr/>
          </p:nvSpPr>
          <p:spPr>
            <a:xfrm>
              <a:off x="17576003" y="17743983"/>
              <a:ext cx="377921" cy="342951"/>
            </a:xfrm>
            <a:prstGeom prst="rect">
              <a:avLst/>
            </a:prstGeom>
            <a:noFill/>
          </p:spPr>
          <p:txBody>
            <a:bodyPr wrap="none" rtlCol="0">
              <a:spAutoFit/>
            </a:bodyPr>
            <a:lstStyle/>
            <a:p>
              <a:r>
                <a:rPr lang="en-US" sz="2000" dirty="0" smtClean="0"/>
                <a:t>A</a:t>
              </a:r>
              <a:endParaRPr lang="en-US" sz="2000" dirty="0"/>
            </a:p>
          </p:txBody>
        </p:sp>
        <p:sp>
          <p:nvSpPr>
            <p:cNvPr id="96" name="TextBox 95"/>
            <p:cNvSpPr txBox="1"/>
            <p:nvPr/>
          </p:nvSpPr>
          <p:spPr>
            <a:xfrm>
              <a:off x="21080222" y="17697154"/>
              <a:ext cx="361872" cy="342951"/>
            </a:xfrm>
            <a:prstGeom prst="rect">
              <a:avLst/>
            </a:prstGeom>
            <a:noFill/>
          </p:spPr>
          <p:txBody>
            <a:bodyPr wrap="none" rtlCol="0">
              <a:spAutoFit/>
            </a:bodyPr>
            <a:lstStyle/>
            <a:p>
              <a:r>
                <a:rPr lang="en-US" sz="2000" dirty="0" smtClean="0"/>
                <a:t>B</a:t>
              </a:r>
              <a:endParaRPr lang="en-US" sz="2000" dirty="0"/>
            </a:p>
          </p:txBody>
        </p:sp>
        <p:sp>
          <p:nvSpPr>
            <p:cNvPr id="97" name="TextBox 96"/>
            <p:cNvSpPr txBox="1"/>
            <p:nvPr/>
          </p:nvSpPr>
          <p:spPr>
            <a:xfrm>
              <a:off x="18683455" y="17729382"/>
              <a:ext cx="1484552" cy="290189"/>
            </a:xfrm>
            <a:prstGeom prst="rect">
              <a:avLst/>
            </a:prstGeom>
            <a:noFill/>
          </p:spPr>
          <p:txBody>
            <a:bodyPr wrap="none" rtlCol="0">
              <a:spAutoFit/>
            </a:bodyPr>
            <a:lstStyle/>
            <a:p>
              <a:r>
                <a:rPr lang="en-US" sz="1600" dirty="0" smtClean="0"/>
                <a:t>Distance (km)</a:t>
              </a:r>
              <a:endParaRPr lang="en-US" sz="1600" dirty="0"/>
            </a:p>
          </p:txBody>
        </p:sp>
      </p:grpSp>
      <p:sp>
        <p:nvSpPr>
          <p:cNvPr id="98" name="TextBox 97"/>
          <p:cNvSpPr txBox="1"/>
          <p:nvPr/>
        </p:nvSpPr>
        <p:spPr>
          <a:xfrm>
            <a:off x="21259255" y="20162532"/>
            <a:ext cx="1632879" cy="338554"/>
          </a:xfrm>
          <a:prstGeom prst="rect">
            <a:avLst/>
          </a:prstGeom>
          <a:noFill/>
        </p:spPr>
        <p:txBody>
          <a:bodyPr wrap="none" rtlCol="0">
            <a:spAutoFit/>
          </a:bodyPr>
          <a:lstStyle/>
          <a:p>
            <a:r>
              <a:rPr lang="en-US" sz="1600" dirty="0" smtClean="0"/>
              <a:t>Wavelength (nm)</a:t>
            </a:r>
            <a:endParaRPr lang="en-US" sz="1600" dirty="0"/>
          </a:p>
        </p:txBody>
      </p:sp>
      <p:sp>
        <p:nvSpPr>
          <p:cNvPr id="99" name="TextBox 98"/>
          <p:cNvSpPr txBox="1"/>
          <p:nvPr/>
        </p:nvSpPr>
        <p:spPr>
          <a:xfrm>
            <a:off x="21842334" y="16713956"/>
            <a:ext cx="513657" cy="400109"/>
          </a:xfrm>
          <a:prstGeom prst="rect">
            <a:avLst/>
          </a:prstGeom>
          <a:noFill/>
        </p:spPr>
        <p:txBody>
          <a:bodyPr wrap="none" rtlCol="0">
            <a:spAutoFit/>
          </a:bodyPr>
          <a:lstStyle/>
          <a:p>
            <a:r>
              <a:rPr lang="en-US" sz="2000" dirty="0" err="1" smtClean="0"/>
              <a:t>Rrs</a:t>
            </a:r>
            <a:endParaRPr lang="en-US" sz="2000" dirty="0"/>
          </a:p>
        </p:txBody>
      </p:sp>
      <p:sp>
        <p:nvSpPr>
          <p:cNvPr id="100" name="TextBox 99"/>
          <p:cNvSpPr txBox="1"/>
          <p:nvPr/>
        </p:nvSpPr>
        <p:spPr>
          <a:xfrm rot="16200000">
            <a:off x="19798896" y="18420377"/>
            <a:ext cx="513406" cy="400110"/>
          </a:xfrm>
          <a:prstGeom prst="rect">
            <a:avLst/>
          </a:prstGeom>
          <a:noFill/>
        </p:spPr>
        <p:txBody>
          <a:bodyPr wrap="none" rtlCol="0">
            <a:spAutoFit/>
          </a:bodyPr>
          <a:lstStyle/>
          <a:p>
            <a:r>
              <a:rPr lang="en-US" sz="2000" dirty="0" smtClean="0"/>
              <a:t>sr</a:t>
            </a:r>
            <a:r>
              <a:rPr lang="en-US" sz="2000" baseline="30000" dirty="0" smtClean="0"/>
              <a:t>-1</a:t>
            </a:r>
            <a:endParaRPr lang="en-US" sz="2000" baseline="30000" dirty="0"/>
          </a:p>
        </p:txBody>
      </p:sp>
      <p:sp>
        <p:nvSpPr>
          <p:cNvPr id="101" name="TextBox 100"/>
          <p:cNvSpPr txBox="1"/>
          <p:nvPr/>
        </p:nvSpPr>
        <p:spPr>
          <a:xfrm rot="16200000">
            <a:off x="16103321" y="18355933"/>
            <a:ext cx="528559" cy="400110"/>
          </a:xfrm>
          <a:prstGeom prst="rect">
            <a:avLst/>
          </a:prstGeom>
          <a:noFill/>
        </p:spPr>
        <p:txBody>
          <a:bodyPr wrap="none" rtlCol="0">
            <a:spAutoFit/>
          </a:bodyPr>
          <a:lstStyle/>
          <a:p>
            <a:r>
              <a:rPr lang="en-US" sz="2000" dirty="0" smtClean="0"/>
              <a:t>m</a:t>
            </a:r>
            <a:r>
              <a:rPr lang="en-US" sz="2000" baseline="30000" dirty="0" smtClean="0"/>
              <a:t>-1</a:t>
            </a:r>
            <a:endParaRPr lang="en-US" sz="2000" baseline="30000" dirty="0"/>
          </a:p>
        </p:txBody>
      </p:sp>
      <p:sp>
        <p:nvSpPr>
          <p:cNvPr id="102" name="TextBox 101"/>
          <p:cNvSpPr txBox="1"/>
          <p:nvPr/>
        </p:nvSpPr>
        <p:spPr>
          <a:xfrm rot="16200000">
            <a:off x="16208794" y="14610335"/>
            <a:ext cx="528559" cy="400110"/>
          </a:xfrm>
          <a:prstGeom prst="rect">
            <a:avLst/>
          </a:prstGeom>
          <a:noFill/>
        </p:spPr>
        <p:txBody>
          <a:bodyPr wrap="none" rtlCol="0">
            <a:spAutoFit/>
          </a:bodyPr>
          <a:lstStyle/>
          <a:p>
            <a:r>
              <a:rPr lang="en-US" sz="2000" dirty="0" smtClean="0"/>
              <a:t>m</a:t>
            </a:r>
            <a:r>
              <a:rPr lang="en-US" sz="2000" baseline="30000" dirty="0" smtClean="0"/>
              <a:t>-1</a:t>
            </a:r>
            <a:endParaRPr lang="en-US" sz="2000" baseline="30000" dirty="0"/>
          </a:p>
        </p:txBody>
      </p:sp>
      <p:sp>
        <p:nvSpPr>
          <p:cNvPr id="38" name="TextBox 37"/>
          <p:cNvSpPr txBox="1"/>
          <p:nvPr/>
        </p:nvSpPr>
        <p:spPr>
          <a:xfrm>
            <a:off x="12282272" y="6293347"/>
            <a:ext cx="12178702" cy="6124753"/>
          </a:xfrm>
          <a:prstGeom prst="rect">
            <a:avLst/>
          </a:prstGeom>
          <a:noFill/>
        </p:spPr>
        <p:txBody>
          <a:bodyPr wrap="square" rtlCol="0">
            <a:spAutoFit/>
          </a:bodyPr>
          <a:lstStyle/>
          <a:p>
            <a:pPr marL="342900" indent="-342900">
              <a:buFont typeface="Arial"/>
              <a:buChar char="•"/>
            </a:pPr>
            <a:r>
              <a:rPr lang="en-US" sz="2800" dirty="0" smtClean="0"/>
              <a:t>Surface Dolphin tow (with WET Labs ACS, bb9, </a:t>
            </a:r>
            <a:r>
              <a:rPr lang="en-US" sz="2800" dirty="0" err="1" smtClean="0"/>
              <a:t>phycocyanin</a:t>
            </a:r>
            <a:r>
              <a:rPr lang="en-US" sz="2800" dirty="0" smtClean="0"/>
              <a:t> (PC) </a:t>
            </a:r>
            <a:r>
              <a:rPr lang="en-US" sz="2800" dirty="0" smtClean="0"/>
              <a:t>and </a:t>
            </a:r>
            <a:r>
              <a:rPr lang="en-US" sz="2800" dirty="0" err="1" smtClean="0"/>
              <a:t>Chl</a:t>
            </a:r>
            <a:r>
              <a:rPr lang="en-US" sz="2800" dirty="0" smtClean="0"/>
              <a:t> </a:t>
            </a:r>
            <a:r>
              <a:rPr lang="en-US" sz="2800" dirty="0" err="1" smtClean="0"/>
              <a:t>fluorometers</a:t>
            </a:r>
            <a:r>
              <a:rPr lang="en-US" sz="2800" dirty="0" smtClean="0"/>
              <a:t>) was made from clear Detroit River water across front and into </a:t>
            </a:r>
            <a:r>
              <a:rPr lang="en-US" sz="2800" i="1" dirty="0" err="1" smtClean="0"/>
              <a:t>Microcystis</a:t>
            </a:r>
            <a:r>
              <a:rPr lang="en-US" sz="2800" dirty="0" smtClean="0"/>
              <a:t> HAB patch (Figure 1, from position A to B).</a:t>
            </a:r>
            <a:endParaRPr lang="en-US" sz="2800" dirty="0"/>
          </a:p>
          <a:p>
            <a:pPr marL="342900" indent="-342900">
              <a:buFont typeface="Arial"/>
              <a:buChar char="•"/>
            </a:pPr>
            <a:r>
              <a:rPr lang="en-US" sz="2800" i="1" dirty="0" err="1" smtClean="0"/>
              <a:t>Microcystis</a:t>
            </a:r>
            <a:r>
              <a:rPr lang="en-US" sz="2800" dirty="0" smtClean="0"/>
              <a:t> dominated waters show much higher levels of backscattering and backscattering ratio compared to non-bloom waters (Figure 2).</a:t>
            </a:r>
          </a:p>
          <a:p>
            <a:pPr marL="342900" indent="-342900">
              <a:buFont typeface="Arial"/>
              <a:buChar char="•"/>
            </a:pPr>
            <a:r>
              <a:rPr lang="en-US" sz="2800" dirty="0" smtClean="0"/>
              <a:t>Backscattering ratio was 3-5 times higher in </a:t>
            </a:r>
            <a:r>
              <a:rPr lang="en-US" sz="2800" i="1" dirty="0" err="1" smtClean="0"/>
              <a:t>Microcystis</a:t>
            </a:r>
            <a:r>
              <a:rPr lang="en-US" sz="2800" dirty="0" smtClean="0"/>
              <a:t> patch compared to Detroit River water.</a:t>
            </a:r>
          </a:p>
          <a:p>
            <a:pPr marL="342900" indent="-342900">
              <a:buFont typeface="Arial"/>
              <a:buChar char="•"/>
            </a:pPr>
            <a:r>
              <a:rPr lang="en-US" sz="2800" dirty="0" smtClean="0"/>
              <a:t>Total scattering increased significantly at frontal boundary where a </a:t>
            </a:r>
            <a:r>
              <a:rPr lang="en-US" sz="2800" dirty="0" err="1" smtClean="0"/>
              <a:t>Chl</a:t>
            </a:r>
            <a:r>
              <a:rPr lang="en-US" sz="2800" dirty="0" smtClean="0"/>
              <a:t> maximum was encountered, but without a major increase in backscattering and PC indicating another algal type accumulating at front.</a:t>
            </a:r>
          </a:p>
          <a:p>
            <a:pPr marL="342900" indent="-342900">
              <a:buFont typeface="Arial"/>
              <a:buChar char="•"/>
            </a:pPr>
            <a:r>
              <a:rPr lang="en-US" sz="2800" dirty="0" smtClean="0"/>
              <a:t>Impacts on </a:t>
            </a:r>
            <a:r>
              <a:rPr lang="en-US" sz="2800" dirty="0" err="1" smtClean="0"/>
              <a:t>Rrs</a:t>
            </a:r>
            <a:r>
              <a:rPr lang="en-US" sz="2800" dirty="0" smtClean="0"/>
              <a:t> are most pronounced from ~530 to 800 nm, with very little change from 400 to ~530nm.</a:t>
            </a:r>
          </a:p>
          <a:p>
            <a:pPr marL="342900" indent="-342900">
              <a:buFont typeface="Arial"/>
              <a:buChar char="•"/>
            </a:pPr>
            <a:r>
              <a:rPr lang="en-US" sz="2800" i="1" dirty="0" err="1" smtClean="0"/>
              <a:t>Microcystis</a:t>
            </a:r>
            <a:r>
              <a:rPr lang="en-US" sz="2800" dirty="0" smtClean="0"/>
              <a:t> waters show high peaks at 550 and 709 nm, and troughs at 620 and 680nm.  These features are important to bio-optical algorithms.</a:t>
            </a:r>
            <a:endParaRPr lang="en-US" sz="2800" dirty="0"/>
          </a:p>
        </p:txBody>
      </p:sp>
      <p:sp>
        <p:nvSpPr>
          <p:cNvPr id="104" name="TextBox 103"/>
          <p:cNvSpPr txBox="1"/>
          <p:nvPr/>
        </p:nvSpPr>
        <p:spPr>
          <a:xfrm>
            <a:off x="13825181" y="23302611"/>
            <a:ext cx="8227990" cy="646331"/>
          </a:xfrm>
          <a:prstGeom prst="rect">
            <a:avLst/>
          </a:prstGeom>
          <a:noFill/>
        </p:spPr>
        <p:txBody>
          <a:bodyPr wrap="square" rtlCol="0">
            <a:spAutoFit/>
          </a:bodyPr>
          <a:lstStyle/>
          <a:p>
            <a:r>
              <a:rPr lang="en-US" sz="3600" b="1" u="sng" dirty="0" smtClean="0"/>
              <a:t>Temporal Biological Characteristics</a:t>
            </a:r>
          </a:p>
        </p:txBody>
      </p:sp>
      <p:sp>
        <p:nvSpPr>
          <p:cNvPr id="105" name="TextBox 104"/>
          <p:cNvSpPr txBox="1"/>
          <p:nvPr/>
        </p:nvSpPr>
        <p:spPr>
          <a:xfrm>
            <a:off x="11142161" y="23959629"/>
            <a:ext cx="13969979" cy="6124754"/>
          </a:xfrm>
          <a:prstGeom prst="rect">
            <a:avLst/>
          </a:prstGeom>
          <a:noFill/>
        </p:spPr>
        <p:txBody>
          <a:bodyPr wrap="square" rtlCol="0">
            <a:spAutoFit/>
          </a:bodyPr>
          <a:lstStyle/>
          <a:p>
            <a:pPr marL="342900" indent="-342900">
              <a:buFont typeface="Arial"/>
              <a:buChar char="•"/>
            </a:pPr>
            <a:r>
              <a:rPr lang="en-US" sz="2800" dirty="0" smtClean="0"/>
              <a:t>Development of high biomass blooms typically begin in July (</a:t>
            </a:r>
            <a:r>
              <a:rPr lang="en-US" sz="2800" dirty="0" smtClean="0">
                <a:solidFill>
                  <a:srgbClr val="FF0000"/>
                </a:solidFill>
              </a:rPr>
              <a:t>Figure 3</a:t>
            </a:r>
            <a:r>
              <a:rPr lang="en-US" sz="2800" dirty="0" smtClean="0"/>
              <a:t>).</a:t>
            </a:r>
          </a:p>
          <a:p>
            <a:pPr marL="342900" indent="-342900">
              <a:buFont typeface="Arial"/>
              <a:buChar char="•"/>
            </a:pPr>
            <a:r>
              <a:rPr lang="en-US" sz="2800" dirty="0" smtClean="0"/>
              <a:t>Pre-bloom chlorophyll levels can range from 1 to 30 </a:t>
            </a:r>
            <a:r>
              <a:rPr lang="en-US" sz="2800" dirty="0" err="1" smtClean="0"/>
              <a:t>ug</a:t>
            </a:r>
            <a:r>
              <a:rPr lang="en-US" sz="2800" dirty="0" smtClean="0"/>
              <a:t>/L, while </a:t>
            </a:r>
            <a:r>
              <a:rPr lang="en-US" sz="2800" dirty="0" err="1"/>
              <a:t>phycocyanin</a:t>
            </a:r>
            <a:r>
              <a:rPr lang="en-US" sz="2800" dirty="0"/>
              <a:t> </a:t>
            </a:r>
            <a:r>
              <a:rPr lang="en-US" sz="2800" dirty="0" smtClean="0"/>
              <a:t>levels rarely rise above 1ug/L.</a:t>
            </a:r>
          </a:p>
          <a:p>
            <a:pPr marL="342900" indent="-342900">
              <a:buFont typeface="Arial"/>
              <a:buChar char="•"/>
            </a:pPr>
            <a:r>
              <a:rPr lang="en-US" sz="2800" dirty="0" smtClean="0"/>
              <a:t>Basin-wide bloom events are reflected in high biomass (typically higher than 10 and into the 100’s </a:t>
            </a:r>
            <a:r>
              <a:rPr lang="en-US" sz="2800" dirty="0" err="1" smtClean="0"/>
              <a:t>ug</a:t>
            </a:r>
            <a:r>
              <a:rPr lang="en-US" sz="2800" dirty="0" smtClean="0"/>
              <a:t>/L chlorophyll a) and </a:t>
            </a:r>
            <a:r>
              <a:rPr lang="en-US" sz="2800" dirty="0" err="1" smtClean="0"/>
              <a:t>phycocyanin</a:t>
            </a:r>
            <a:r>
              <a:rPr lang="en-US" sz="2800" dirty="0" smtClean="0"/>
              <a:t> </a:t>
            </a:r>
            <a:r>
              <a:rPr lang="en-US" sz="2800" dirty="0" smtClean="0"/>
              <a:t>levels (which can match or exceed </a:t>
            </a:r>
            <a:r>
              <a:rPr lang="en-US" sz="2800" dirty="0" err="1" smtClean="0"/>
              <a:t>Chl</a:t>
            </a:r>
            <a:r>
              <a:rPr lang="en-US" sz="2800" dirty="0" smtClean="0"/>
              <a:t> levels).</a:t>
            </a:r>
          </a:p>
          <a:p>
            <a:pPr marL="342900" indent="-342900">
              <a:buFont typeface="Arial"/>
              <a:buChar char="•"/>
            </a:pPr>
            <a:r>
              <a:rPr lang="en-US" sz="2800" dirty="0" smtClean="0"/>
              <a:t>The concentration levels can vary as a function of vertical distribution, significantly impacted by wind conditions and bloom stage, with a direct impact on optical conditions.</a:t>
            </a:r>
          </a:p>
          <a:p>
            <a:pPr marL="342900" indent="-342900">
              <a:buFont typeface="Arial"/>
              <a:buChar char="•"/>
            </a:pPr>
            <a:r>
              <a:rPr lang="en-US" sz="2800" dirty="0" smtClean="0"/>
              <a:t>The result is a wide range in chlorophyll and IOP levels across space (</a:t>
            </a:r>
            <a:r>
              <a:rPr lang="en-US" sz="2800" dirty="0" smtClean="0">
                <a:solidFill>
                  <a:srgbClr val="FF0000"/>
                </a:solidFill>
              </a:rPr>
              <a:t>Figure 2</a:t>
            </a:r>
            <a:r>
              <a:rPr lang="en-US" sz="2800" dirty="0" smtClean="0"/>
              <a:t>) and time (</a:t>
            </a:r>
            <a:r>
              <a:rPr lang="en-US" sz="2800" dirty="0" smtClean="0">
                <a:solidFill>
                  <a:srgbClr val="FF0000"/>
                </a:solidFill>
              </a:rPr>
              <a:t>Figure 3</a:t>
            </a:r>
            <a:r>
              <a:rPr lang="en-US" sz="2800" dirty="0" smtClean="0"/>
              <a:t>).</a:t>
            </a:r>
          </a:p>
          <a:p>
            <a:pPr marL="342900" indent="-342900">
              <a:buFont typeface="Arial"/>
              <a:buChar char="•"/>
            </a:pPr>
            <a:r>
              <a:rPr lang="en-US" sz="2800" dirty="0" smtClean="0"/>
              <a:t>Appropriate bio-optical algorithms (and satellite applications) are needed to accommodate this large range in conditions.</a:t>
            </a:r>
          </a:p>
          <a:p>
            <a:pPr marL="342900" indent="-342900">
              <a:buFont typeface="Arial"/>
              <a:buChar char="•"/>
            </a:pPr>
            <a:r>
              <a:rPr lang="en-US" sz="2800" dirty="0"/>
              <a:t>Chlorophyll and PC algorithms are both needed </a:t>
            </a:r>
            <a:r>
              <a:rPr lang="en-US" sz="2800" dirty="0" smtClean="0"/>
              <a:t>to observe environmental change and to </a:t>
            </a:r>
            <a:r>
              <a:rPr lang="en-US" sz="2800" dirty="0"/>
              <a:t>identify eutrophic HAB events from eutrophic non-HAB events</a:t>
            </a:r>
            <a:r>
              <a:rPr lang="en-US" sz="2800" dirty="0" smtClean="0"/>
              <a:t>. </a:t>
            </a:r>
          </a:p>
          <a:p>
            <a:endParaRPr lang="en-US" sz="2800" dirty="0" smtClean="0"/>
          </a:p>
        </p:txBody>
      </p:sp>
      <p:sp>
        <p:nvSpPr>
          <p:cNvPr id="41" name="TextBox 40"/>
          <p:cNvSpPr txBox="1"/>
          <p:nvPr/>
        </p:nvSpPr>
        <p:spPr>
          <a:xfrm>
            <a:off x="28609384" y="19770199"/>
            <a:ext cx="2916033" cy="400110"/>
          </a:xfrm>
          <a:prstGeom prst="rect">
            <a:avLst/>
          </a:prstGeom>
          <a:noFill/>
        </p:spPr>
        <p:txBody>
          <a:bodyPr wrap="none" rtlCol="0">
            <a:spAutoFit/>
          </a:bodyPr>
          <a:lstStyle/>
          <a:p>
            <a:r>
              <a:rPr lang="en-US" sz="2000" dirty="0" smtClean="0"/>
              <a:t>total absorption at 443nm</a:t>
            </a:r>
            <a:endParaRPr lang="en-US" sz="2000" dirty="0"/>
          </a:p>
        </p:txBody>
      </p:sp>
      <p:sp>
        <p:nvSpPr>
          <p:cNvPr id="106" name="TextBox 105"/>
          <p:cNvSpPr txBox="1"/>
          <p:nvPr/>
        </p:nvSpPr>
        <p:spPr>
          <a:xfrm>
            <a:off x="29526302" y="23691876"/>
            <a:ext cx="1348057" cy="307777"/>
          </a:xfrm>
          <a:prstGeom prst="rect">
            <a:avLst/>
          </a:prstGeom>
          <a:noFill/>
        </p:spPr>
        <p:txBody>
          <a:bodyPr wrap="none" rtlCol="0">
            <a:spAutoFit/>
          </a:bodyPr>
          <a:lstStyle/>
          <a:p>
            <a:r>
              <a:rPr lang="en-US" sz="1400" dirty="0" smtClean="0"/>
              <a:t>in situ (AC9) m</a:t>
            </a:r>
            <a:r>
              <a:rPr lang="en-US" sz="1400" baseline="30000" dirty="0" smtClean="0"/>
              <a:t>-1</a:t>
            </a:r>
            <a:endParaRPr lang="en-US" sz="1400" baseline="30000" dirty="0"/>
          </a:p>
        </p:txBody>
      </p:sp>
      <p:sp>
        <p:nvSpPr>
          <p:cNvPr id="107" name="TextBox 106"/>
          <p:cNvSpPr txBox="1"/>
          <p:nvPr/>
        </p:nvSpPr>
        <p:spPr>
          <a:xfrm rot="16200000">
            <a:off x="26948606" y="21456473"/>
            <a:ext cx="1600706" cy="307777"/>
          </a:xfrm>
          <a:prstGeom prst="rect">
            <a:avLst/>
          </a:prstGeom>
          <a:noFill/>
        </p:spPr>
        <p:txBody>
          <a:bodyPr wrap="none" rtlCol="0">
            <a:spAutoFit/>
          </a:bodyPr>
          <a:lstStyle/>
          <a:p>
            <a:r>
              <a:rPr lang="en-US" sz="1400" dirty="0" smtClean="0"/>
              <a:t>Modeled (QAA) m</a:t>
            </a:r>
            <a:r>
              <a:rPr lang="en-US" sz="1400" baseline="30000" dirty="0" smtClean="0"/>
              <a:t>-1</a:t>
            </a:r>
            <a:endParaRPr lang="en-US" sz="1400" baseline="30000" dirty="0"/>
          </a:p>
        </p:txBody>
      </p:sp>
      <p:sp>
        <p:nvSpPr>
          <p:cNvPr id="43" name="Oval 42"/>
          <p:cNvSpPr>
            <a:spLocks/>
          </p:cNvSpPr>
          <p:nvPr/>
        </p:nvSpPr>
        <p:spPr>
          <a:xfrm>
            <a:off x="28618077" y="20291954"/>
            <a:ext cx="81915" cy="1066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a:spLocks/>
          </p:cNvSpPr>
          <p:nvPr/>
        </p:nvSpPr>
        <p:spPr>
          <a:xfrm>
            <a:off x="28618077" y="20679304"/>
            <a:ext cx="81915" cy="106680"/>
          </a:xfrm>
          <a:prstGeom prst="ellipse">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TextBox 108"/>
          <p:cNvSpPr txBox="1"/>
          <p:nvPr/>
        </p:nvSpPr>
        <p:spPr>
          <a:xfrm>
            <a:off x="28659034" y="20135815"/>
            <a:ext cx="1696698" cy="338554"/>
          </a:xfrm>
          <a:prstGeom prst="rect">
            <a:avLst/>
          </a:prstGeom>
          <a:noFill/>
        </p:spPr>
        <p:txBody>
          <a:bodyPr wrap="none" rtlCol="0">
            <a:spAutoFit/>
          </a:bodyPr>
          <a:lstStyle/>
          <a:p>
            <a:r>
              <a:rPr lang="en-US" sz="1600" dirty="0" smtClean="0"/>
              <a:t>QAA v5 RMS=0.20</a:t>
            </a:r>
            <a:endParaRPr lang="en-US" sz="1600" dirty="0"/>
          </a:p>
        </p:txBody>
      </p:sp>
      <p:sp>
        <p:nvSpPr>
          <p:cNvPr id="110" name="TextBox 109"/>
          <p:cNvSpPr txBox="1"/>
          <p:nvPr/>
        </p:nvSpPr>
        <p:spPr>
          <a:xfrm>
            <a:off x="28682642" y="20536153"/>
            <a:ext cx="2080417" cy="338554"/>
          </a:xfrm>
          <a:prstGeom prst="rect">
            <a:avLst/>
          </a:prstGeom>
          <a:noFill/>
        </p:spPr>
        <p:txBody>
          <a:bodyPr wrap="none" rtlCol="0">
            <a:spAutoFit/>
          </a:bodyPr>
          <a:lstStyle/>
          <a:p>
            <a:r>
              <a:rPr lang="en-US" sz="1600" dirty="0" smtClean="0"/>
              <a:t>QAA Mishra RMS=0.16</a:t>
            </a:r>
            <a:endParaRPr lang="en-US" sz="1600" dirty="0"/>
          </a:p>
        </p:txBody>
      </p:sp>
      <p:pic>
        <p:nvPicPr>
          <p:cNvPr id="45" name="Picture 44" descr="chl_oc4_mer3.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5831230" y="12845449"/>
            <a:ext cx="4623959" cy="4171188"/>
          </a:xfrm>
          <a:prstGeom prst="rect">
            <a:avLst/>
          </a:prstGeom>
        </p:spPr>
      </p:pic>
      <p:pic>
        <p:nvPicPr>
          <p:cNvPr id="46" name="Picture 45" descr="chl_curve_mer3.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4538150" y="12855875"/>
            <a:ext cx="4722784" cy="4171188"/>
          </a:xfrm>
          <a:prstGeom prst="rect">
            <a:avLst/>
          </a:prstGeom>
        </p:spPr>
      </p:pic>
      <p:sp>
        <p:nvSpPr>
          <p:cNvPr id="111" name="TextBox 110"/>
          <p:cNvSpPr txBox="1"/>
          <p:nvPr/>
        </p:nvSpPr>
        <p:spPr>
          <a:xfrm>
            <a:off x="27884068" y="12736083"/>
            <a:ext cx="637890" cy="400110"/>
          </a:xfrm>
          <a:prstGeom prst="rect">
            <a:avLst/>
          </a:prstGeom>
          <a:noFill/>
        </p:spPr>
        <p:txBody>
          <a:bodyPr wrap="none" rtlCol="0">
            <a:spAutoFit/>
          </a:bodyPr>
          <a:lstStyle/>
          <a:p>
            <a:r>
              <a:rPr lang="en-US" sz="2000" dirty="0" err="1" smtClean="0"/>
              <a:t>Chla</a:t>
            </a:r>
            <a:endParaRPr lang="en-US" sz="2000" dirty="0"/>
          </a:p>
        </p:txBody>
      </p:sp>
      <p:sp>
        <p:nvSpPr>
          <p:cNvPr id="112" name="TextBox 111"/>
          <p:cNvSpPr txBox="1"/>
          <p:nvPr/>
        </p:nvSpPr>
        <p:spPr>
          <a:xfrm>
            <a:off x="27468503" y="16702830"/>
            <a:ext cx="1351652" cy="307777"/>
          </a:xfrm>
          <a:prstGeom prst="rect">
            <a:avLst/>
          </a:prstGeom>
          <a:noFill/>
        </p:spPr>
        <p:txBody>
          <a:bodyPr wrap="none" rtlCol="0">
            <a:spAutoFit/>
          </a:bodyPr>
          <a:lstStyle/>
          <a:p>
            <a:r>
              <a:rPr lang="en-US" sz="1400" dirty="0" smtClean="0"/>
              <a:t>in situ </a:t>
            </a:r>
            <a:r>
              <a:rPr lang="en-US" sz="1400" dirty="0" err="1" smtClean="0"/>
              <a:t>Chla</a:t>
            </a:r>
            <a:r>
              <a:rPr lang="en-US" sz="1400" dirty="0" smtClean="0"/>
              <a:t> </a:t>
            </a:r>
            <a:r>
              <a:rPr lang="en-US" sz="1400" dirty="0" err="1" smtClean="0"/>
              <a:t>ug</a:t>
            </a:r>
            <a:r>
              <a:rPr lang="en-US" sz="1400" dirty="0" smtClean="0"/>
              <a:t>/L</a:t>
            </a:r>
            <a:endParaRPr lang="en-US" sz="1400" baseline="30000" dirty="0"/>
          </a:p>
        </p:txBody>
      </p:sp>
      <p:sp>
        <p:nvSpPr>
          <p:cNvPr id="113" name="TextBox 112"/>
          <p:cNvSpPr txBox="1"/>
          <p:nvPr/>
        </p:nvSpPr>
        <p:spPr>
          <a:xfrm>
            <a:off x="35943681" y="16729259"/>
            <a:ext cx="1351652" cy="307777"/>
          </a:xfrm>
          <a:prstGeom prst="rect">
            <a:avLst/>
          </a:prstGeom>
          <a:noFill/>
        </p:spPr>
        <p:txBody>
          <a:bodyPr wrap="none" rtlCol="0">
            <a:spAutoFit/>
          </a:bodyPr>
          <a:lstStyle/>
          <a:p>
            <a:r>
              <a:rPr lang="en-US" sz="1400" dirty="0" smtClean="0"/>
              <a:t>in situ </a:t>
            </a:r>
            <a:r>
              <a:rPr lang="en-US" sz="1400" dirty="0" err="1" smtClean="0"/>
              <a:t>Chla</a:t>
            </a:r>
            <a:r>
              <a:rPr lang="en-US" sz="1400" dirty="0" smtClean="0"/>
              <a:t> </a:t>
            </a:r>
            <a:r>
              <a:rPr lang="en-US" sz="1400" dirty="0" err="1" smtClean="0"/>
              <a:t>ug</a:t>
            </a:r>
            <a:r>
              <a:rPr lang="en-US" sz="1400" dirty="0" smtClean="0"/>
              <a:t>/L</a:t>
            </a:r>
            <a:endParaRPr lang="en-US" sz="1400" baseline="30000" dirty="0"/>
          </a:p>
        </p:txBody>
      </p:sp>
      <p:sp>
        <p:nvSpPr>
          <p:cNvPr id="114" name="TextBox 113"/>
          <p:cNvSpPr txBox="1"/>
          <p:nvPr/>
        </p:nvSpPr>
        <p:spPr>
          <a:xfrm rot="16200000">
            <a:off x="25178368" y="14603475"/>
            <a:ext cx="1556836" cy="307777"/>
          </a:xfrm>
          <a:prstGeom prst="rect">
            <a:avLst/>
          </a:prstGeom>
          <a:noFill/>
        </p:spPr>
        <p:txBody>
          <a:bodyPr wrap="none" rtlCol="0">
            <a:spAutoFit/>
          </a:bodyPr>
          <a:lstStyle/>
          <a:p>
            <a:r>
              <a:rPr lang="en-US" sz="1400" dirty="0" smtClean="0"/>
              <a:t>modeled </a:t>
            </a:r>
            <a:r>
              <a:rPr lang="en-US" sz="1400" dirty="0" err="1" smtClean="0"/>
              <a:t>Chla</a:t>
            </a:r>
            <a:r>
              <a:rPr lang="en-US" sz="1400" dirty="0" smtClean="0"/>
              <a:t> </a:t>
            </a:r>
            <a:r>
              <a:rPr lang="en-US" sz="1400" dirty="0" err="1" smtClean="0"/>
              <a:t>ug</a:t>
            </a:r>
            <a:r>
              <a:rPr lang="en-US" sz="1400" dirty="0" smtClean="0"/>
              <a:t>/L</a:t>
            </a:r>
            <a:endParaRPr lang="en-US" sz="1400" baseline="30000" dirty="0"/>
          </a:p>
        </p:txBody>
      </p:sp>
      <p:sp>
        <p:nvSpPr>
          <p:cNvPr id="116" name="TextBox 115"/>
          <p:cNvSpPr txBox="1"/>
          <p:nvPr/>
        </p:nvSpPr>
        <p:spPr>
          <a:xfrm rot="16200000">
            <a:off x="33992219" y="14620608"/>
            <a:ext cx="1556836" cy="307777"/>
          </a:xfrm>
          <a:prstGeom prst="rect">
            <a:avLst/>
          </a:prstGeom>
          <a:noFill/>
        </p:spPr>
        <p:txBody>
          <a:bodyPr wrap="none" rtlCol="0">
            <a:spAutoFit/>
          </a:bodyPr>
          <a:lstStyle/>
          <a:p>
            <a:r>
              <a:rPr lang="en-US" sz="1400" dirty="0" smtClean="0"/>
              <a:t>modeled </a:t>
            </a:r>
            <a:r>
              <a:rPr lang="en-US" sz="1400" dirty="0" err="1" smtClean="0"/>
              <a:t>Chla</a:t>
            </a:r>
            <a:r>
              <a:rPr lang="en-US" sz="1400" dirty="0" smtClean="0"/>
              <a:t> </a:t>
            </a:r>
            <a:r>
              <a:rPr lang="en-US" sz="1400" dirty="0" err="1" smtClean="0"/>
              <a:t>ug</a:t>
            </a:r>
            <a:r>
              <a:rPr lang="en-US" sz="1400" dirty="0" smtClean="0"/>
              <a:t>/L</a:t>
            </a:r>
            <a:endParaRPr lang="en-US" sz="1400" baseline="30000" dirty="0"/>
          </a:p>
        </p:txBody>
      </p:sp>
      <p:sp>
        <p:nvSpPr>
          <p:cNvPr id="117" name="Oval 116"/>
          <p:cNvSpPr>
            <a:spLocks/>
          </p:cNvSpPr>
          <p:nvPr/>
        </p:nvSpPr>
        <p:spPr>
          <a:xfrm>
            <a:off x="26899166" y="13411018"/>
            <a:ext cx="81915" cy="1066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a:spLocks/>
          </p:cNvSpPr>
          <p:nvPr/>
        </p:nvSpPr>
        <p:spPr>
          <a:xfrm>
            <a:off x="26899166" y="13811068"/>
            <a:ext cx="81915" cy="106680"/>
          </a:xfrm>
          <a:prstGeom prst="ellipse">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TextBox 118"/>
          <p:cNvSpPr txBox="1"/>
          <p:nvPr/>
        </p:nvSpPr>
        <p:spPr>
          <a:xfrm>
            <a:off x="26940124" y="13254879"/>
            <a:ext cx="2189422" cy="338554"/>
          </a:xfrm>
          <a:prstGeom prst="rect">
            <a:avLst/>
          </a:prstGeom>
          <a:noFill/>
        </p:spPr>
        <p:txBody>
          <a:bodyPr wrap="none" rtlCol="0">
            <a:spAutoFit/>
          </a:bodyPr>
          <a:lstStyle/>
          <a:p>
            <a:r>
              <a:rPr lang="en-US" sz="1600" dirty="0" err="1" smtClean="0"/>
              <a:t>Meris</a:t>
            </a:r>
            <a:r>
              <a:rPr lang="en-US" sz="1600" dirty="0" smtClean="0"/>
              <a:t> 3-band RMS=0.25</a:t>
            </a:r>
            <a:endParaRPr lang="en-US" sz="1600" dirty="0"/>
          </a:p>
        </p:txBody>
      </p:sp>
      <p:sp>
        <p:nvSpPr>
          <p:cNvPr id="120" name="TextBox 119"/>
          <p:cNvSpPr txBox="1"/>
          <p:nvPr/>
        </p:nvSpPr>
        <p:spPr>
          <a:xfrm>
            <a:off x="26935862" y="13680617"/>
            <a:ext cx="1427394" cy="338554"/>
          </a:xfrm>
          <a:prstGeom prst="rect">
            <a:avLst/>
          </a:prstGeom>
          <a:noFill/>
        </p:spPr>
        <p:txBody>
          <a:bodyPr wrap="none" rtlCol="0">
            <a:spAutoFit/>
          </a:bodyPr>
          <a:lstStyle/>
          <a:p>
            <a:r>
              <a:rPr lang="en-US" sz="1600" dirty="0" smtClean="0"/>
              <a:t>OC4 RMS=0.50</a:t>
            </a:r>
            <a:endParaRPr lang="en-US" sz="1600" dirty="0"/>
          </a:p>
        </p:txBody>
      </p:sp>
      <p:sp>
        <p:nvSpPr>
          <p:cNvPr id="121" name="Oval 120"/>
          <p:cNvSpPr>
            <a:spLocks/>
          </p:cNvSpPr>
          <p:nvPr/>
        </p:nvSpPr>
        <p:spPr>
          <a:xfrm>
            <a:off x="35420406" y="13417178"/>
            <a:ext cx="81915" cy="1066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a:spLocks/>
          </p:cNvSpPr>
          <p:nvPr/>
        </p:nvSpPr>
        <p:spPr>
          <a:xfrm>
            <a:off x="35433106" y="13753728"/>
            <a:ext cx="81915" cy="106680"/>
          </a:xfrm>
          <a:prstGeom prst="ellipse">
            <a:avLst/>
          </a:prstGeom>
          <a:solidFill>
            <a:srgbClr val="00E200"/>
          </a:solidFill>
          <a:ln>
            <a:solidFill>
              <a:srgbClr val="00E2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TextBox 122"/>
          <p:cNvSpPr txBox="1"/>
          <p:nvPr/>
        </p:nvSpPr>
        <p:spPr>
          <a:xfrm>
            <a:off x="35492381" y="13247901"/>
            <a:ext cx="2189422" cy="338554"/>
          </a:xfrm>
          <a:prstGeom prst="rect">
            <a:avLst/>
          </a:prstGeom>
          <a:noFill/>
        </p:spPr>
        <p:txBody>
          <a:bodyPr wrap="none" rtlCol="0">
            <a:spAutoFit/>
          </a:bodyPr>
          <a:lstStyle/>
          <a:p>
            <a:r>
              <a:rPr lang="en-US" sz="1600" dirty="0" err="1" smtClean="0"/>
              <a:t>Meris</a:t>
            </a:r>
            <a:r>
              <a:rPr lang="en-US" sz="1600" dirty="0" smtClean="0"/>
              <a:t> 3-band RMS=0.25</a:t>
            </a:r>
            <a:endParaRPr lang="en-US" sz="1600" dirty="0"/>
          </a:p>
        </p:txBody>
      </p:sp>
      <p:sp>
        <p:nvSpPr>
          <p:cNvPr id="124" name="TextBox 123"/>
          <p:cNvSpPr txBox="1"/>
          <p:nvPr/>
        </p:nvSpPr>
        <p:spPr>
          <a:xfrm>
            <a:off x="35502053" y="13596150"/>
            <a:ext cx="1907994" cy="338554"/>
          </a:xfrm>
          <a:prstGeom prst="rect">
            <a:avLst/>
          </a:prstGeom>
          <a:noFill/>
        </p:spPr>
        <p:txBody>
          <a:bodyPr wrap="none" rtlCol="0">
            <a:spAutoFit/>
          </a:bodyPr>
          <a:lstStyle/>
          <a:p>
            <a:r>
              <a:rPr lang="en-US" sz="1600" dirty="0" smtClean="0"/>
              <a:t>Curvature RMS=0.22</a:t>
            </a:r>
            <a:endParaRPr lang="en-US" sz="1600" dirty="0"/>
          </a:p>
        </p:txBody>
      </p:sp>
      <p:sp>
        <p:nvSpPr>
          <p:cNvPr id="125" name="TextBox 124"/>
          <p:cNvSpPr txBox="1"/>
          <p:nvPr/>
        </p:nvSpPr>
        <p:spPr>
          <a:xfrm>
            <a:off x="26278875" y="24035932"/>
            <a:ext cx="12382752" cy="1569660"/>
          </a:xfrm>
          <a:prstGeom prst="rect">
            <a:avLst/>
          </a:prstGeom>
          <a:noFill/>
        </p:spPr>
        <p:txBody>
          <a:bodyPr wrap="square" rtlCol="0">
            <a:spAutoFit/>
          </a:bodyPr>
          <a:lstStyle/>
          <a:p>
            <a:r>
              <a:rPr lang="en-US" sz="2400" dirty="0" smtClean="0">
                <a:solidFill>
                  <a:srgbClr val="FF0000"/>
                </a:solidFill>
              </a:rPr>
              <a:t>Figure 5</a:t>
            </a:r>
            <a:r>
              <a:rPr lang="en-US" sz="2400" dirty="0" smtClean="0"/>
              <a:t>. Left: Application of adapted QAA to eutrophic waters to retrieve absorption at 620/709 bands, needed for PC algorithms.  Eutrophic QAA total absorption shows slight improvement over QAA v5 at 443nm (similar at other bands).  Right:  PC retrievals for </a:t>
            </a:r>
            <a:r>
              <a:rPr lang="en-US" sz="2400" dirty="0" err="1" smtClean="0"/>
              <a:t>Simis</a:t>
            </a:r>
            <a:r>
              <a:rPr lang="en-US" sz="2400" dirty="0" smtClean="0"/>
              <a:t> et al (2005), and Mishra et al (2013) using QAA phytoplankton absorption products at 620 and 709nm.  </a:t>
            </a:r>
            <a:endParaRPr lang="en-US" sz="2400" dirty="0"/>
          </a:p>
        </p:txBody>
      </p:sp>
      <p:sp>
        <p:nvSpPr>
          <p:cNvPr id="127" name="TextBox 126"/>
          <p:cNvSpPr txBox="1"/>
          <p:nvPr/>
        </p:nvSpPr>
        <p:spPr>
          <a:xfrm>
            <a:off x="26548284" y="33768540"/>
            <a:ext cx="12239668" cy="3477875"/>
          </a:xfrm>
          <a:prstGeom prst="rect">
            <a:avLst/>
          </a:prstGeom>
          <a:noFill/>
        </p:spPr>
        <p:txBody>
          <a:bodyPr wrap="square" rtlCol="0">
            <a:spAutoFit/>
          </a:bodyPr>
          <a:lstStyle/>
          <a:p>
            <a:r>
              <a:rPr lang="en-US" sz="2000" b="1" u="sng" dirty="0" smtClean="0"/>
              <a:t>References</a:t>
            </a:r>
          </a:p>
          <a:p>
            <a:pPr marL="236538" indent="-236538"/>
            <a:r>
              <a:rPr lang="en-US" sz="2000" dirty="0" err="1"/>
              <a:t>Gitelson</a:t>
            </a:r>
            <a:r>
              <a:rPr lang="en-US" sz="2000" dirty="0"/>
              <a:t>, A.A., </a:t>
            </a:r>
            <a:r>
              <a:rPr lang="en-US" sz="2000" dirty="0" err="1"/>
              <a:t>Gurlin</a:t>
            </a:r>
            <a:r>
              <a:rPr lang="en-US" sz="2000" dirty="0"/>
              <a:t>, D., Moses, W.J. and </a:t>
            </a:r>
            <a:r>
              <a:rPr lang="en-US" sz="2000" dirty="0" err="1"/>
              <a:t>Yacobi</a:t>
            </a:r>
            <a:r>
              <a:rPr lang="en-US" sz="2000" dirty="0"/>
              <a:t>, Y.Z.  (2011).  Remote estimation of chlorophyll-a concentration in </a:t>
            </a:r>
            <a:r>
              <a:rPr lang="en-US" sz="2000" dirty="0" smtClean="0"/>
              <a:t>inland</a:t>
            </a:r>
            <a:r>
              <a:rPr lang="en-US" sz="2000" dirty="0"/>
              <a:t>, estuarine and coastal waters, in </a:t>
            </a:r>
            <a:r>
              <a:rPr lang="en-US" sz="2000" u="sng" dirty="0"/>
              <a:t>Advances in </a:t>
            </a:r>
            <a:r>
              <a:rPr lang="en-US" sz="2000" u="sng" dirty="0" err="1"/>
              <a:t>Envirnmental</a:t>
            </a:r>
            <a:r>
              <a:rPr lang="en-US" sz="2000" u="sng" dirty="0"/>
              <a:t> Remote Sensing</a:t>
            </a:r>
            <a:r>
              <a:rPr lang="en-US" sz="2000" dirty="0"/>
              <a:t>, ed. Q. </a:t>
            </a:r>
            <a:r>
              <a:rPr lang="en-US" sz="2000" dirty="0" err="1"/>
              <a:t>Weng</a:t>
            </a:r>
            <a:r>
              <a:rPr lang="en-US" sz="2000" dirty="0"/>
              <a:t>, CRC </a:t>
            </a:r>
            <a:r>
              <a:rPr lang="en-US" sz="2000" dirty="0" smtClean="0"/>
              <a:t>Press.</a:t>
            </a:r>
          </a:p>
          <a:p>
            <a:pPr marL="236538" indent="-236538"/>
            <a:r>
              <a:rPr lang="en-US" sz="2000" dirty="0" smtClean="0"/>
              <a:t>Mishra, S., Mishra, </a:t>
            </a:r>
            <a:r>
              <a:rPr lang="en-US" sz="2000" dirty="0" err="1" smtClean="0"/>
              <a:t>D.R.,Lee</a:t>
            </a:r>
            <a:r>
              <a:rPr lang="en-US" sz="2000" dirty="0" smtClean="0"/>
              <a:t>, Z. and Tucker, C.S (2013). Quantifying </a:t>
            </a:r>
            <a:r>
              <a:rPr lang="en-US" sz="2000" dirty="0" err="1" smtClean="0"/>
              <a:t>cyanobacterial</a:t>
            </a:r>
            <a:r>
              <a:rPr lang="en-US" sz="2000" dirty="0" smtClean="0"/>
              <a:t> </a:t>
            </a:r>
            <a:r>
              <a:rPr lang="en-US" sz="2000" dirty="0" err="1" smtClean="0"/>
              <a:t>phycocyanin</a:t>
            </a:r>
            <a:r>
              <a:rPr lang="en-US" sz="2000" dirty="0" smtClean="0"/>
              <a:t> concentration in turbid productive waters: a quasi-</a:t>
            </a:r>
            <a:r>
              <a:rPr lang="en-US" sz="2000" dirty="0" err="1" smtClean="0"/>
              <a:t>analyitcal</a:t>
            </a:r>
            <a:r>
              <a:rPr lang="en-US" sz="2000" dirty="0" smtClean="0"/>
              <a:t> approach, Rem. </a:t>
            </a:r>
            <a:r>
              <a:rPr lang="en-US" sz="2000" dirty="0" err="1" smtClean="0"/>
              <a:t>Sens.Env</a:t>
            </a:r>
            <a:r>
              <a:rPr lang="en-US" sz="2000" dirty="0" smtClean="0"/>
              <a:t>., </a:t>
            </a:r>
            <a:r>
              <a:rPr lang="en-US" sz="2000" b="1" dirty="0" smtClean="0"/>
              <a:t>133</a:t>
            </a:r>
            <a:r>
              <a:rPr lang="en-US" sz="2000" dirty="0" smtClean="0"/>
              <a:t>, 141-151.</a:t>
            </a:r>
          </a:p>
          <a:p>
            <a:pPr marL="236538" indent="-236538"/>
            <a:r>
              <a:rPr lang="en-US" sz="2000" dirty="0"/>
              <a:t>Mishra, S., Mishra, D.R. and Lee, Z. (2014). Bio-optical inversion in highly turbid and cyanobacteria-dominated waters, IEEE Trans. </a:t>
            </a:r>
            <a:r>
              <a:rPr lang="en-US" sz="2000" dirty="0" err="1"/>
              <a:t>Geoscie</a:t>
            </a:r>
            <a:r>
              <a:rPr lang="en-US" sz="2000" dirty="0"/>
              <a:t>. Remote Sens., </a:t>
            </a:r>
            <a:r>
              <a:rPr lang="en-US" sz="2000" b="1" dirty="0"/>
              <a:t>52</a:t>
            </a:r>
            <a:r>
              <a:rPr lang="en-US" sz="2000" dirty="0"/>
              <a:t>(1), 375-388</a:t>
            </a:r>
            <a:r>
              <a:rPr lang="en-US" sz="2000" dirty="0" smtClean="0"/>
              <a:t>.</a:t>
            </a:r>
          </a:p>
          <a:p>
            <a:pPr marL="236538" indent="-236538"/>
            <a:r>
              <a:rPr lang="en-US" sz="2000" dirty="0"/>
              <a:t>Moore, T.S., M.D. Dowell, S. </a:t>
            </a:r>
            <a:r>
              <a:rPr lang="en-US" sz="2000" dirty="0" err="1"/>
              <a:t>Bradt</a:t>
            </a:r>
            <a:r>
              <a:rPr lang="en-US" sz="2000" dirty="0"/>
              <a:t> and A. Ruiz-</a:t>
            </a:r>
            <a:r>
              <a:rPr lang="en-US" sz="2000" dirty="0" err="1"/>
              <a:t>Verdu</a:t>
            </a:r>
            <a:r>
              <a:rPr lang="en-US" sz="2000" dirty="0"/>
              <a:t>.  </a:t>
            </a:r>
            <a:r>
              <a:rPr lang="en-US" sz="2000" dirty="0" smtClean="0"/>
              <a:t>(2014). A </a:t>
            </a:r>
            <a:r>
              <a:rPr lang="en-US" sz="2000" dirty="0"/>
              <a:t>framework for selecting and blending ocean color products in coastal zones and lakes.”  </a:t>
            </a:r>
            <a:r>
              <a:rPr lang="en-US" sz="2000" i="1" dirty="0" smtClean="0"/>
              <a:t>Rem. Sens. </a:t>
            </a:r>
            <a:r>
              <a:rPr lang="en-US" sz="2000" i="1" dirty="0" err="1" smtClean="0"/>
              <a:t>Env</a:t>
            </a:r>
            <a:r>
              <a:rPr lang="en-US" sz="2000" i="1" dirty="0" smtClean="0"/>
              <a:t>.</a:t>
            </a:r>
            <a:r>
              <a:rPr lang="en-US" sz="2000" dirty="0" smtClean="0"/>
              <a:t>, </a:t>
            </a:r>
            <a:r>
              <a:rPr lang="en-US" sz="2000" b="1" dirty="0"/>
              <a:t>143</a:t>
            </a:r>
            <a:r>
              <a:rPr lang="en-US" sz="2000" dirty="0"/>
              <a:t>, 97-</a:t>
            </a:r>
            <a:r>
              <a:rPr lang="en-US" sz="2000" dirty="0" smtClean="0"/>
              <a:t>111.</a:t>
            </a:r>
            <a:endParaRPr lang="en-US" sz="2000" dirty="0"/>
          </a:p>
          <a:p>
            <a:pPr marL="236538" indent="-236538"/>
            <a:r>
              <a:rPr lang="en-US" sz="2000" dirty="0" err="1" smtClean="0"/>
              <a:t>Simis</a:t>
            </a:r>
            <a:r>
              <a:rPr lang="en-US" sz="2000" dirty="0"/>
              <a:t>, S.G.H., Peters, S.W.M. and </a:t>
            </a:r>
            <a:r>
              <a:rPr lang="en-US" sz="2000" dirty="0" err="1"/>
              <a:t>Gons</a:t>
            </a:r>
            <a:r>
              <a:rPr lang="en-US" sz="2000" dirty="0"/>
              <a:t>, H.J. (2005). Remote sensing of the </a:t>
            </a:r>
            <a:r>
              <a:rPr lang="en-US" sz="2000" dirty="0" err="1"/>
              <a:t>cyanobacterial</a:t>
            </a:r>
            <a:r>
              <a:rPr lang="en-US" sz="2000" dirty="0"/>
              <a:t> pigment </a:t>
            </a:r>
            <a:r>
              <a:rPr lang="en-US" sz="2000" dirty="0" err="1"/>
              <a:t>phycocyanin</a:t>
            </a:r>
            <a:r>
              <a:rPr lang="en-US" sz="2000" dirty="0"/>
              <a:t> in turbid inland water. </a:t>
            </a:r>
            <a:r>
              <a:rPr lang="en-US" sz="2000" i="1" dirty="0" err="1" smtClean="0"/>
              <a:t>Limnol</a:t>
            </a:r>
            <a:r>
              <a:rPr lang="en-US" sz="2000" i="1" dirty="0" smtClean="0"/>
              <a:t>. </a:t>
            </a:r>
            <a:r>
              <a:rPr lang="en-US" sz="2000" i="1" dirty="0" err="1" smtClean="0"/>
              <a:t>Oceanogr</a:t>
            </a:r>
            <a:r>
              <a:rPr lang="en-US" sz="2000" i="1" dirty="0" smtClean="0"/>
              <a:t>.</a:t>
            </a:r>
            <a:r>
              <a:rPr lang="en-US" sz="2000" dirty="0" smtClean="0"/>
              <a:t>, </a:t>
            </a:r>
            <a:r>
              <a:rPr lang="en-US" sz="2000" b="1" dirty="0"/>
              <a:t>50</a:t>
            </a:r>
            <a:r>
              <a:rPr lang="en-US" sz="2000" dirty="0"/>
              <a:t>, 237-245. </a:t>
            </a:r>
          </a:p>
        </p:txBody>
      </p:sp>
      <p:pic>
        <p:nvPicPr>
          <p:cNvPr id="133" name="Picture 132"/>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8529293" y="30550270"/>
            <a:ext cx="4962729" cy="5001259"/>
          </a:xfrm>
          <a:prstGeom prst="rect">
            <a:avLst/>
          </a:prstGeom>
        </p:spPr>
      </p:pic>
      <p:sp>
        <p:nvSpPr>
          <p:cNvPr id="134" name="Rectangle 133"/>
          <p:cNvSpPr/>
          <p:nvPr/>
        </p:nvSpPr>
        <p:spPr>
          <a:xfrm>
            <a:off x="20319471" y="33833543"/>
            <a:ext cx="726285" cy="75920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5" name="Rectangle 134"/>
          <p:cNvSpPr/>
          <p:nvPr/>
        </p:nvSpPr>
        <p:spPr>
          <a:xfrm>
            <a:off x="21380945" y="33631742"/>
            <a:ext cx="726285" cy="75920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TextBox 135"/>
          <p:cNvSpPr txBox="1"/>
          <p:nvPr/>
        </p:nvSpPr>
        <p:spPr>
          <a:xfrm>
            <a:off x="19156132" y="33233379"/>
            <a:ext cx="1341618" cy="646331"/>
          </a:xfrm>
          <a:prstGeom prst="rect">
            <a:avLst/>
          </a:prstGeom>
          <a:noFill/>
        </p:spPr>
        <p:txBody>
          <a:bodyPr wrap="square" rtlCol="0">
            <a:spAutoFit/>
          </a:bodyPr>
          <a:lstStyle/>
          <a:p>
            <a:r>
              <a:rPr lang="en-US" sz="1800" dirty="0" smtClean="0"/>
              <a:t>Maumee </a:t>
            </a:r>
          </a:p>
          <a:p>
            <a:r>
              <a:rPr lang="en-US" sz="1800" dirty="0" smtClean="0"/>
              <a:t>Bay</a:t>
            </a:r>
            <a:endParaRPr lang="en-US" sz="1800" dirty="0"/>
          </a:p>
        </p:txBody>
      </p:sp>
      <p:sp>
        <p:nvSpPr>
          <p:cNvPr id="137" name="Rectangle 136"/>
          <p:cNvSpPr/>
          <p:nvPr/>
        </p:nvSpPr>
        <p:spPr>
          <a:xfrm>
            <a:off x="20455996" y="34011343"/>
            <a:ext cx="726285" cy="75920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TextBox 137"/>
          <p:cNvSpPr txBox="1"/>
          <p:nvPr/>
        </p:nvSpPr>
        <p:spPr>
          <a:xfrm rot="16200000">
            <a:off x="10884736" y="34408077"/>
            <a:ext cx="786221" cy="369332"/>
          </a:xfrm>
          <a:prstGeom prst="rect">
            <a:avLst/>
          </a:prstGeom>
          <a:noFill/>
        </p:spPr>
        <p:txBody>
          <a:bodyPr wrap="square" rtlCol="0">
            <a:spAutoFit/>
          </a:bodyPr>
          <a:lstStyle/>
          <a:p>
            <a:r>
              <a:rPr lang="en-US" sz="1800" dirty="0" err="1" smtClean="0"/>
              <a:t>ug</a:t>
            </a:r>
            <a:r>
              <a:rPr lang="en-US" sz="1800" dirty="0" smtClean="0"/>
              <a:t>/L</a:t>
            </a:r>
            <a:endParaRPr lang="en-US" sz="1800" dirty="0"/>
          </a:p>
        </p:txBody>
      </p:sp>
      <p:sp>
        <p:nvSpPr>
          <p:cNvPr id="139" name="TextBox 138"/>
          <p:cNvSpPr txBox="1"/>
          <p:nvPr/>
        </p:nvSpPr>
        <p:spPr>
          <a:xfrm rot="16200000">
            <a:off x="10884735" y="31243710"/>
            <a:ext cx="786221" cy="369332"/>
          </a:xfrm>
          <a:prstGeom prst="rect">
            <a:avLst/>
          </a:prstGeom>
          <a:noFill/>
        </p:spPr>
        <p:txBody>
          <a:bodyPr wrap="square" rtlCol="0">
            <a:spAutoFit/>
          </a:bodyPr>
          <a:lstStyle/>
          <a:p>
            <a:r>
              <a:rPr lang="en-US" sz="1800" dirty="0" err="1" smtClean="0"/>
              <a:t>ug</a:t>
            </a:r>
            <a:r>
              <a:rPr lang="en-US" sz="1800" dirty="0" smtClean="0"/>
              <a:t>/L</a:t>
            </a:r>
            <a:endParaRPr lang="en-US" sz="1800" dirty="0"/>
          </a:p>
        </p:txBody>
      </p:sp>
      <p:sp>
        <p:nvSpPr>
          <p:cNvPr id="140" name="TextBox 139"/>
          <p:cNvSpPr txBox="1"/>
          <p:nvPr/>
        </p:nvSpPr>
        <p:spPr>
          <a:xfrm rot="16200000">
            <a:off x="14664736" y="31243710"/>
            <a:ext cx="786221" cy="369332"/>
          </a:xfrm>
          <a:prstGeom prst="rect">
            <a:avLst/>
          </a:prstGeom>
          <a:noFill/>
        </p:spPr>
        <p:txBody>
          <a:bodyPr wrap="square" rtlCol="0">
            <a:spAutoFit/>
          </a:bodyPr>
          <a:lstStyle/>
          <a:p>
            <a:r>
              <a:rPr lang="en-US" sz="1800" dirty="0" err="1" smtClean="0"/>
              <a:t>ug</a:t>
            </a:r>
            <a:r>
              <a:rPr lang="en-US" sz="1800" dirty="0" smtClean="0"/>
              <a:t>/L</a:t>
            </a:r>
            <a:endParaRPr lang="en-US" sz="1800" dirty="0"/>
          </a:p>
        </p:txBody>
      </p:sp>
      <p:sp>
        <p:nvSpPr>
          <p:cNvPr id="141" name="TextBox 140"/>
          <p:cNvSpPr txBox="1"/>
          <p:nvPr/>
        </p:nvSpPr>
        <p:spPr>
          <a:xfrm rot="16200000">
            <a:off x="14712372" y="34408078"/>
            <a:ext cx="786221" cy="369332"/>
          </a:xfrm>
          <a:prstGeom prst="rect">
            <a:avLst/>
          </a:prstGeom>
          <a:noFill/>
        </p:spPr>
        <p:txBody>
          <a:bodyPr wrap="square" rtlCol="0">
            <a:spAutoFit/>
          </a:bodyPr>
          <a:lstStyle/>
          <a:p>
            <a:r>
              <a:rPr lang="en-US" sz="1800" dirty="0" err="1" smtClean="0"/>
              <a:t>ug</a:t>
            </a:r>
            <a:r>
              <a:rPr lang="en-US" sz="1800" dirty="0" smtClean="0"/>
              <a:t>/L</a:t>
            </a:r>
            <a:endParaRPr lang="en-US" sz="1800" dirty="0"/>
          </a:p>
        </p:txBody>
      </p:sp>
      <p:sp>
        <p:nvSpPr>
          <p:cNvPr id="142" name="TextBox 141"/>
          <p:cNvSpPr txBox="1"/>
          <p:nvPr/>
        </p:nvSpPr>
        <p:spPr>
          <a:xfrm>
            <a:off x="21068990" y="13084024"/>
            <a:ext cx="1900630" cy="400110"/>
          </a:xfrm>
          <a:prstGeom prst="rect">
            <a:avLst/>
          </a:prstGeom>
          <a:noFill/>
        </p:spPr>
        <p:txBody>
          <a:bodyPr wrap="none" rtlCol="0">
            <a:spAutoFit/>
          </a:bodyPr>
          <a:lstStyle/>
          <a:p>
            <a:r>
              <a:rPr lang="en-US" sz="2000" dirty="0" err="1" smtClean="0"/>
              <a:t>bbp</a:t>
            </a:r>
            <a:r>
              <a:rPr lang="en-US" sz="2000" dirty="0" smtClean="0"/>
              <a:t>/</a:t>
            </a:r>
            <a:r>
              <a:rPr lang="en-US" sz="2000" dirty="0" err="1" smtClean="0"/>
              <a:t>bp</a:t>
            </a:r>
            <a:r>
              <a:rPr lang="en-US" sz="2000" dirty="0" smtClean="0"/>
              <a:t> (530nm)</a:t>
            </a:r>
            <a:endParaRPr lang="en-US" sz="2000" dirty="0"/>
          </a:p>
        </p:txBody>
      </p:sp>
      <p:sp>
        <p:nvSpPr>
          <p:cNvPr id="144" name="TextBox 143"/>
          <p:cNvSpPr txBox="1"/>
          <p:nvPr/>
        </p:nvSpPr>
        <p:spPr>
          <a:xfrm rot="16200000">
            <a:off x="12264148" y="18148843"/>
            <a:ext cx="786221" cy="369332"/>
          </a:xfrm>
          <a:prstGeom prst="rect">
            <a:avLst/>
          </a:prstGeom>
          <a:noFill/>
        </p:spPr>
        <p:txBody>
          <a:bodyPr wrap="square" rtlCol="0">
            <a:spAutoFit/>
          </a:bodyPr>
          <a:lstStyle/>
          <a:p>
            <a:r>
              <a:rPr lang="en-US" sz="1800" dirty="0" err="1" smtClean="0"/>
              <a:t>ug</a:t>
            </a:r>
            <a:r>
              <a:rPr lang="en-US" sz="1800" dirty="0" smtClean="0"/>
              <a:t>/L</a:t>
            </a:r>
            <a:endParaRPr lang="en-US" sz="1800" dirty="0"/>
          </a:p>
        </p:txBody>
      </p:sp>
      <p:sp>
        <p:nvSpPr>
          <p:cNvPr id="145" name="TextBox 144"/>
          <p:cNvSpPr txBox="1"/>
          <p:nvPr/>
        </p:nvSpPr>
        <p:spPr>
          <a:xfrm rot="16200000">
            <a:off x="12180530" y="14687324"/>
            <a:ext cx="786221" cy="369332"/>
          </a:xfrm>
          <a:prstGeom prst="rect">
            <a:avLst/>
          </a:prstGeom>
          <a:noFill/>
        </p:spPr>
        <p:txBody>
          <a:bodyPr wrap="square" rtlCol="0">
            <a:spAutoFit/>
          </a:bodyPr>
          <a:lstStyle/>
          <a:p>
            <a:r>
              <a:rPr lang="en-US" sz="1800" dirty="0" smtClean="0"/>
              <a:t>ppb</a:t>
            </a:r>
            <a:endParaRPr lang="en-US" sz="1800" dirty="0"/>
          </a:p>
        </p:txBody>
      </p:sp>
      <p:cxnSp>
        <p:nvCxnSpPr>
          <p:cNvPr id="147" name="Straight Connector 146"/>
          <p:cNvCxnSpPr/>
          <p:nvPr/>
        </p:nvCxnSpPr>
        <p:spPr>
          <a:xfrm>
            <a:off x="22084653" y="17921895"/>
            <a:ext cx="170266"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22084653" y="18184902"/>
            <a:ext cx="170266"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51" name="TextBox 150"/>
          <p:cNvSpPr txBox="1"/>
          <p:nvPr/>
        </p:nvSpPr>
        <p:spPr>
          <a:xfrm>
            <a:off x="22228726" y="17746109"/>
            <a:ext cx="1276411" cy="338554"/>
          </a:xfrm>
          <a:prstGeom prst="rect">
            <a:avLst/>
          </a:prstGeom>
          <a:noFill/>
        </p:spPr>
        <p:txBody>
          <a:bodyPr wrap="none" rtlCol="0">
            <a:spAutoFit/>
          </a:bodyPr>
          <a:lstStyle/>
          <a:p>
            <a:r>
              <a:rPr lang="en-US" sz="1600" dirty="0" smtClean="0"/>
              <a:t>A (Detroit R.)</a:t>
            </a:r>
            <a:endParaRPr lang="en-US" sz="1600" dirty="0"/>
          </a:p>
        </p:txBody>
      </p:sp>
      <p:sp>
        <p:nvSpPr>
          <p:cNvPr id="152" name="TextBox 151"/>
          <p:cNvSpPr txBox="1"/>
          <p:nvPr/>
        </p:nvSpPr>
        <p:spPr>
          <a:xfrm>
            <a:off x="22219974" y="17991091"/>
            <a:ext cx="1006105" cy="338554"/>
          </a:xfrm>
          <a:prstGeom prst="rect">
            <a:avLst/>
          </a:prstGeom>
          <a:noFill/>
        </p:spPr>
        <p:txBody>
          <a:bodyPr wrap="none" rtlCol="0">
            <a:spAutoFit/>
          </a:bodyPr>
          <a:lstStyle/>
          <a:p>
            <a:r>
              <a:rPr lang="en-US" sz="1600" dirty="0" smtClean="0"/>
              <a:t>B (Bloom)</a:t>
            </a:r>
            <a:endParaRPr lang="en-US" sz="1600" dirty="0"/>
          </a:p>
        </p:txBody>
      </p:sp>
      <p:pic>
        <p:nvPicPr>
          <p:cNvPr id="153" name="Picture 152" descr="PC_algs_erie.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2374221" y="19791762"/>
            <a:ext cx="4506579" cy="4113755"/>
          </a:xfrm>
          <a:prstGeom prst="rect">
            <a:avLst/>
          </a:prstGeom>
        </p:spPr>
      </p:pic>
      <p:sp>
        <p:nvSpPr>
          <p:cNvPr id="154" name="Oval 153"/>
          <p:cNvSpPr>
            <a:spLocks/>
          </p:cNvSpPr>
          <p:nvPr/>
        </p:nvSpPr>
        <p:spPr>
          <a:xfrm>
            <a:off x="34611915" y="22505093"/>
            <a:ext cx="81915" cy="1066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a:spLocks/>
          </p:cNvSpPr>
          <p:nvPr/>
        </p:nvSpPr>
        <p:spPr>
          <a:xfrm>
            <a:off x="34601785" y="22846061"/>
            <a:ext cx="81915" cy="106680"/>
          </a:xfrm>
          <a:prstGeom prst="ellipse">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TextBox 155"/>
          <p:cNvSpPr txBox="1"/>
          <p:nvPr/>
        </p:nvSpPr>
        <p:spPr>
          <a:xfrm>
            <a:off x="34685757" y="22376002"/>
            <a:ext cx="1658527" cy="338554"/>
          </a:xfrm>
          <a:prstGeom prst="rect">
            <a:avLst/>
          </a:prstGeom>
          <a:noFill/>
        </p:spPr>
        <p:txBody>
          <a:bodyPr wrap="none" rtlCol="0">
            <a:spAutoFit/>
          </a:bodyPr>
          <a:lstStyle/>
          <a:p>
            <a:r>
              <a:rPr lang="en-US" sz="1600" dirty="0" smtClean="0"/>
              <a:t>Mishra RMS=0.96</a:t>
            </a:r>
            <a:endParaRPr lang="en-US" sz="1600" dirty="0"/>
          </a:p>
        </p:txBody>
      </p:sp>
      <p:sp>
        <p:nvSpPr>
          <p:cNvPr id="157" name="TextBox 156"/>
          <p:cNvSpPr txBox="1"/>
          <p:nvPr/>
        </p:nvSpPr>
        <p:spPr>
          <a:xfrm>
            <a:off x="34693830" y="22719796"/>
            <a:ext cx="1510750" cy="338554"/>
          </a:xfrm>
          <a:prstGeom prst="rect">
            <a:avLst/>
          </a:prstGeom>
          <a:noFill/>
        </p:spPr>
        <p:txBody>
          <a:bodyPr wrap="none" rtlCol="0">
            <a:spAutoFit/>
          </a:bodyPr>
          <a:lstStyle/>
          <a:p>
            <a:r>
              <a:rPr lang="en-US" sz="1600" dirty="0" err="1" smtClean="0"/>
              <a:t>Simis</a:t>
            </a:r>
            <a:r>
              <a:rPr lang="en-US" sz="1600" dirty="0" smtClean="0"/>
              <a:t> RMS=0.60</a:t>
            </a:r>
            <a:endParaRPr lang="en-US" sz="1600" dirty="0"/>
          </a:p>
        </p:txBody>
      </p:sp>
      <p:sp>
        <p:nvSpPr>
          <p:cNvPr id="158" name="TextBox 157"/>
          <p:cNvSpPr txBox="1"/>
          <p:nvPr/>
        </p:nvSpPr>
        <p:spPr>
          <a:xfrm>
            <a:off x="33905832" y="23636552"/>
            <a:ext cx="1223412" cy="307777"/>
          </a:xfrm>
          <a:prstGeom prst="rect">
            <a:avLst/>
          </a:prstGeom>
          <a:noFill/>
        </p:spPr>
        <p:txBody>
          <a:bodyPr wrap="none" rtlCol="0">
            <a:spAutoFit/>
          </a:bodyPr>
          <a:lstStyle/>
          <a:p>
            <a:r>
              <a:rPr lang="en-US" sz="1400" dirty="0" smtClean="0"/>
              <a:t>in situ PC </a:t>
            </a:r>
            <a:r>
              <a:rPr lang="en-US" sz="1400" dirty="0" err="1" smtClean="0"/>
              <a:t>ug</a:t>
            </a:r>
            <a:r>
              <a:rPr lang="en-US" sz="1400" dirty="0" smtClean="0"/>
              <a:t>/L</a:t>
            </a:r>
            <a:endParaRPr lang="en-US" sz="1400" baseline="30000" dirty="0"/>
          </a:p>
        </p:txBody>
      </p:sp>
      <p:sp>
        <p:nvSpPr>
          <p:cNvPr id="159" name="TextBox 158"/>
          <p:cNvSpPr txBox="1"/>
          <p:nvPr/>
        </p:nvSpPr>
        <p:spPr>
          <a:xfrm rot="16200000">
            <a:off x="31840993" y="21636906"/>
            <a:ext cx="1428596" cy="307777"/>
          </a:xfrm>
          <a:prstGeom prst="rect">
            <a:avLst/>
          </a:prstGeom>
          <a:noFill/>
        </p:spPr>
        <p:txBody>
          <a:bodyPr wrap="none" rtlCol="0">
            <a:spAutoFit/>
          </a:bodyPr>
          <a:lstStyle/>
          <a:p>
            <a:r>
              <a:rPr lang="en-US" sz="1400" dirty="0" smtClean="0"/>
              <a:t>modeled PC </a:t>
            </a:r>
            <a:r>
              <a:rPr lang="en-US" sz="1400" dirty="0" err="1" smtClean="0"/>
              <a:t>ug</a:t>
            </a:r>
            <a:r>
              <a:rPr lang="en-US" sz="1400" dirty="0" smtClean="0"/>
              <a:t>/L</a:t>
            </a:r>
            <a:endParaRPr lang="en-US" sz="1400" baseline="30000" dirty="0"/>
          </a:p>
        </p:txBody>
      </p:sp>
      <p:sp>
        <p:nvSpPr>
          <p:cNvPr id="161" name="TextBox 160"/>
          <p:cNvSpPr txBox="1"/>
          <p:nvPr/>
        </p:nvSpPr>
        <p:spPr>
          <a:xfrm>
            <a:off x="31615759" y="12822766"/>
            <a:ext cx="1704889" cy="400110"/>
          </a:xfrm>
          <a:prstGeom prst="rect">
            <a:avLst/>
          </a:prstGeom>
          <a:noFill/>
        </p:spPr>
        <p:txBody>
          <a:bodyPr wrap="none" rtlCol="0">
            <a:spAutoFit/>
          </a:bodyPr>
          <a:lstStyle/>
          <a:p>
            <a:r>
              <a:rPr lang="en-US" sz="2000" dirty="0" err="1" smtClean="0"/>
              <a:t>Chla</a:t>
            </a:r>
            <a:r>
              <a:rPr lang="en-US" sz="2000" dirty="0" smtClean="0"/>
              <a:t> curvature </a:t>
            </a:r>
            <a:endParaRPr lang="en-US" sz="2000" dirty="0"/>
          </a:p>
        </p:txBody>
      </p:sp>
      <p:sp>
        <p:nvSpPr>
          <p:cNvPr id="162" name="TextBox 161"/>
          <p:cNvSpPr txBox="1"/>
          <p:nvPr/>
        </p:nvSpPr>
        <p:spPr>
          <a:xfrm rot="16200000">
            <a:off x="29659270" y="14640894"/>
            <a:ext cx="1351652" cy="307777"/>
          </a:xfrm>
          <a:prstGeom prst="rect">
            <a:avLst/>
          </a:prstGeom>
          <a:noFill/>
        </p:spPr>
        <p:txBody>
          <a:bodyPr wrap="none" rtlCol="0">
            <a:spAutoFit/>
          </a:bodyPr>
          <a:lstStyle/>
          <a:p>
            <a:r>
              <a:rPr lang="en-US" sz="1400" dirty="0" smtClean="0"/>
              <a:t>in situ </a:t>
            </a:r>
            <a:r>
              <a:rPr lang="en-US" sz="1400" dirty="0" err="1" smtClean="0"/>
              <a:t>Chla</a:t>
            </a:r>
            <a:r>
              <a:rPr lang="en-US" sz="1400" dirty="0" smtClean="0"/>
              <a:t> </a:t>
            </a:r>
            <a:r>
              <a:rPr lang="en-US" sz="1400" dirty="0" err="1" smtClean="0"/>
              <a:t>ug</a:t>
            </a:r>
            <a:r>
              <a:rPr lang="en-US" sz="1400" dirty="0" smtClean="0"/>
              <a:t>/L</a:t>
            </a:r>
            <a:endParaRPr lang="en-US" sz="1400" dirty="0"/>
          </a:p>
        </p:txBody>
      </p:sp>
      <p:sp>
        <p:nvSpPr>
          <p:cNvPr id="163" name="TextBox 162"/>
          <p:cNvSpPr txBox="1"/>
          <p:nvPr/>
        </p:nvSpPr>
        <p:spPr>
          <a:xfrm>
            <a:off x="32163002" y="16694028"/>
            <a:ext cx="304478" cy="369332"/>
          </a:xfrm>
          <a:prstGeom prst="rect">
            <a:avLst/>
          </a:prstGeom>
          <a:noFill/>
        </p:spPr>
        <p:txBody>
          <a:bodyPr wrap="none" rtlCol="0">
            <a:spAutoFit/>
          </a:bodyPr>
          <a:lstStyle/>
          <a:p>
            <a:r>
              <a:rPr lang="en-US" sz="1800" dirty="0" smtClean="0"/>
              <a:t>X</a:t>
            </a:r>
            <a:endParaRPr lang="en-US" sz="1800" baseline="30000" dirty="0"/>
          </a:p>
        </p:txBody>
      </p:sp>
      <p:sp>
        <p:nvSpPr>
          <p:cNvPr id="164" name="TextBox 163"/>
          <p:cNvSpPr txBox="1"/>
          <p:nvPr/>
        </p:nvSpPr>
        <p:spPr>
          <a:xfrm>
            <a:off x="36563157" y="12797366"/>
            <a:ext cx="637890" cy="400110"/>
          </a:xfrm>
          <a:prstGeom prst="rect">
            <a:avLst/>
          </a:prstGeom>
          <a:noFill/>
        </p:spPr>
        <p:txBody>
          <a:bodyPr wrap="none" rtlCol="0">
            <a:spAutoFit/>
          </a:bodyPr>
          <a:lstStyle/>
          <a:p>
            <a:r>
              <a:rPr lang="en-US" sz="2000" dirty="0" err="1" smtClean="0"/>
              <a:t>Chla</a:t>
            </a:r>
            <a:endParaRPr lang="en-US" sz="2000" dirty="0"/>
          </a:p>
        </p:txBody>
      </p:sp>
      <p:pic>
        <p:nvPicPr>
          <p:cNvPr id="166" name="Picture 165" descr="HEADY-TOPPER-LABEL.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5954455" y="3865898"/>
            <a:ext cx="756959" cy="944404"/>
          </a:xfrm>
          <a:prstGeom prst="rect">
            <a:avLst/>
          </a:prstGeom>
        </p:spPr>
      </p:pic>
      <p:sp>
        <p:nvSpPr>
          <p:cNvPr id="2" name="TextBox 1"/>
          <p:cNvSpPr txBox="1"/>
          <p:nvPr/>
        </p:nvSpPr>
        <p:spPr>
          <a:xfrm>
            <a:off x="17015120" y="4302489"/>
            <a:ext cx="4940758" cy="461665"/>
          </a:xfrm>
          <a:prstGeom prst="rect">
            <a:avLst/>
          </a:prstGeom>
          <a:noFill/>
        </p:spPr>
        <p:txBody>
          <a:bodyPr wrap="square" rtlCol="0">
            <a:spAutoFit/>
          </a:bodyPr>
          <a:lstStyle/>
          <a:p>
            <a:r>
              <a:rPr lang="en-US" sz="2400" dirty="0" smtClean="0"/>
              <a:t>contact: </a:t>
            </a:r>
            <a:r>
              <a:rPr lang="en-US" sz="2400" dirty="0" err="1" smtClean="0"/>
              <a:t>timothy.moore@unh.edu</a:t>
            </a:r>
            <a:endParaRPr lang="en-US" sz="2400" dirty="0"/>
          </a:p>
        </p:txBody>
      </p:sp>
      <p:sp>
        <p:nvSpPr>
          <p:cNvPr id="146" name="TextBox 145"/>
          <p:cNvSpPr txBox="1"/>
          <p:nvPr/>
        </p:nvSpPr>
        <p:spPr>
          <a:xfrm>
            <a:off x="33941454" y="19720661"/>
            <a:ext cx="1487482" cy="400110"/>
          </a:xfrm>
          <a:prstGeom prst="rect">
            <a:avLst/>
          </a:prstGeom>
          <a:noFill/>
        </p:spPr>
        <p:txBody>
          <a:bodyPr wrap="none" rtlCol="0">
            <a:spAutoFit/>
          </a:bodyPr>
          <a:lstStyle/>
          <a:p>
            <a:r>
              <a:rPr lang="en-US" sz="2000" dirty="0" err="1" smtClean="0"/>
              <a:t>Phycocyanin</a:t>
            </a:r>
            <a:endParaRPr lang="en-US" sz="2000" dirty="0"/>
          </a:p>
        </p:txBody>
      </p:sp>
    </p:spTree>
    <p:extLst>
      <p:ext uri="{BB962C8B-B14F-4D97-AF65-F5344CB8AC3E}">
        <p14:creationId xmlns:p14="http://schemas.microsoft.com/office/powerpoint/2010/main" val="154511289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25921</TotalTime>
  <Words>2276</Words>
  <Application>Microsoft Macintosh PowerPoint</Application>
  <PresentationFormat>Custom</PresentationFormat>
  <Paragraphs>172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Moore</dc:creator>
  <cp:lastModifiedBy>Tim Moore</cp:lastModifiedBy>
  <cp:revision>155</cp:revision>
  <dcterms:created xsi:type="dcterms:W3CDTF">2013-05-16T15:38:17Z</dcterms:created>
  <dcterms:modified xsi:type="dcterms:W3CDTF">2014-10-22T16:23:33Z</dcterms:modified>
</cp:coreProperties>
</file>