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6576000" cy="29260800"/>
  <p:notesSz cx="6858000" cy="9144000"/>
  <p:defaultTextStyle>
    <a:defPPr>
      <a:defRPr lang="en-US"/>
    </a:defPPr>
    <a:lvl1pPr marL="0" algn="l" defTabSz="376108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80543" algn="l" defTabSz="376108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61086" algn="l" defTabSz="376108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41630" algn="l" defTabSz="376108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22173" algn="l" defTabSz="376108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402716" algn="l" defTabSz="376108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83259" algn="l" defTabSz="376108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63803" algn="l" defTabSz="376108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44346" algn="l" defTabSz="376108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EDFD"/>
    <a:srgbClr val="D7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9759" autoAdjust="0"/>
  </p:normalViewPr>
  <p:slideViewPr>
    <p:cSldViewPr snapToObjects="1">
      <p:cViewPr>
        <p:scale>
          <a:sx n="66" d="100"/>
          <a:sy n="66" d="100"/>
        </p:scale>
        <p:origin x="-1128" y="-403"/>
      </p:cViewPr>
      <p:guideLst>
        <p:guide orient="horz" pos="9216"/>
        <p:guide pos="11520"/>
        <p:guide pos="6048"/>
        <p:guide pos="16992"/>
        <p:guide pos="8448"/>
        <p:guide pos="153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4AFF5-8B77-466A-A002-886B44407C01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30BEC-F9AF-4A01-9C8E-B5B9187F0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761086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1pPr>
    <a:lvl2pPr marL="1880543" algn="l" defTabSz="3761086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2pPr>
    <a:lvl3pPr marL="3761086" algn="l" defTabSz="3761086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3pPr>
    <a:lvl4pPr marL="5641630" algn="l" defTabSz="3761086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4pPr>
    <a:lvl5pPr marL="7522173" algn="l" defTabSz="3761086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5pPr>
    <a:lvl6pPr marL="9402716" algn="l" defTabSz="3761086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6pPr>
    <a:lvl7pPr marL="11283259" algn="l" defTabSz="3761086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7pPr>
    <a:lvl8pPr marL="13163803" algn="l" defTabSz="3761086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8pPr>
    <a:lvl9pPr marL="15044346" algn="l" defTabSz="3761086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30BEC-F9AF-4A01-9C8E-B5B9187F0A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4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9089820"/>
            <a:ext cx="31089600" cy="627210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6581120"/>
            <a:ext cx="25603200" cy="7477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80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61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41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22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40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83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63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044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BAAF-1207-4E52-B862-31E67195EA01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1BD2-CF31-46E2-969C-F891EEE36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4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BAAF-1207-4E52-B862-31E67195EA01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1BD2-CF31-46E2-969C-F891EEE36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21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17600" y="1171795"/>
            <a:ext cx="8229600" cy="2496650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171795"/>
            <a:ext cx="24079200" cy="249665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BAAF-1207-4E52-B862-31E67195EA01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1BD2-CF31-46E2-969C-F891EEE36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8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BAAF-1207-4E52-B862-31E67195EA01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1BD2-CF31-46E2-969C-F891EEE36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2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2" y="18802775"/>
            <a:ext cx="31089600" cy="5811520"/>
          </a:xfrm>
        </p:spPr>
        <p:txBody>
          <a:bodyPr anchor="t"/>
          <a:lstStyle>
            <a:lvl1pPr algn="l">
              <a:defRPr sz="16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2" y="12401982"/>
            <a:ext cx="31089600" cy="6400798"/>
          </a:xfrm>
        </p:spPr>
        <p:txBody>
          <a:bodyPr anchor="b"/>
          <a:lstStyle>
            <a:lvl1pPr marL="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1pPr>
            <a:lvl2pPr marL="1880543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2pPr>
            <a:lvl3pPr marL="376108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3pPr>
            <a:lvl4pPr marL="564163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52217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402716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283259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316380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5044346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BAAF-1207-4E52-B862-31E67195EA01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1BD2-CF31-46E2-969C-F891EEE36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91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6827527"/>
            <a:ext cx="16154400" cy="19310775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92800" y="6827527"/>
            <a:ext cx="16154400" cy="19310775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BAAF-1207-4E52-B862-31E67195EA01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1BD2-CF31-46E2-969C-F891EEE36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9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549816"/>
            <a:ext cx="16160752" cy="2729651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0543" indent="0">
              <a:buNone/>
              <a:defRPr sz="8200" b="1"/>
            </a:lvl2pPr>
            <a:lvl3pPr marL="3761086" indent="0">
              <a:buNone/>
              <a:defRPr sz="7400" b="1"/>
            </a:lvl3pPr>
            <a:lvl4pPr marL="5641630" indent="0">
              <a:buNone/>
              <a:defRPr sz="6600" b="1"/>
            </a:lvl4pPr>
            <a:lvl5pPr marL="7522173" indent="0">
              <a:buNone/>
              <a:defRPr sz="6600" b="1"/>
            </a:lvl5pPr>
            <a:lvl6pPr marL="9402716" indent="0">
              <a:buNone/>
              <a:defRPr sz="6600" b="1"/>
            </a:lvl6pPr>
            <a:lvl7pPr marL="11283259" indent="0">
              <a:buNone/>
              <a:defRPr sz="6600" b="1"/>
            </a:lvl7pPr>
            <a:lvl8pPr marL="13163803" indent="0">
              <a:buNone/>
              <a:defRPr sz="6600" b="1"/>
            </a:lvl8pPr>
            <a:lvl9pPr marL="15044346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9279467"/>
            <a:ext cx="16160752" cy="16858829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6" y="6549816"/>
            <a:ext cx="16167100" cy="2729651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0543" indent="0">
              <a:buNone/>
              <a:defRPr sz="8200" b="1"/>
            </a:lvl2pPr>
            <a:lvl3pPr marL="3761086" indent="0">
              <a:buNone/>
              <a:defRPr sz="7400" b="1"/>
            </a:lvl3pPr>
            <a:lvl4pPr marL="5641630" indent="0">
              <a:buNone/>
              <a:defRPr sz="6600" b="1"/>
            </a:lvl4pPr>
            <a:lvl5pPr marL="7522173" indent="0">
              <a:buNone/>
              <a:defRPr sz="6600" b="1"/>
            </a:lvl5pPr>
            <a:lvl6pPr marL="9402716" indent="0">
              <a:buNone/>
              <a:defRPr sz="6600" b="1"/>
            </a:lvl6pPr>
            <a:lvl7pPr marL="11283259" indent="0">
              <a:buNone/>
              <a:defRPr sz="6600" b="1"/>
            </a:lvl7pPr>
            <a:lvl8pPr marL="13163803" indent="0">
              <a:buNone/>
              <a:defRPr sz="6600" b="1"/>
            </a:lvl8pPr>
            <a:lvl9pPr marL="15044346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6" y="9279467"/>
            <a:ext cx="16167100" cy="16858829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BAAF-1207-4E52-B862-31E67195EA01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1BD2-CF31-46E2-969C-F891EEE36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5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BAAF-1207-4E52-B862-31E67195EA01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1BD2-CF31-46E2-969C-F891EEE36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3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BAAF-1207-4E52-B862-31E67195EA01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1BD2-CF31-46E2-969C-F891EEE36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2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6" y="1165013"/>
            <a:ext cx="12033252" cy="4958080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165020"/>
            <a:ext cx="20447000" cy="24973282"/>
          </a:xfrm>
        </p:spPr>
        <p:txBody>
          <a:bodyPr/>
          <a:lstStyle>
            <a:lvl1pPr>
              <a:defRPr sz="13200"/>
            </a:lvl1pPr>
            <a:lvl2pPr>
              <a:defRPr sz="11500"/>
            </a:lvl2pPr>
            <a:lvl3pPr>
              <a:defRPr sz="99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6" y="6123100"/>
            <a:ext cx="12033252" cy="20015202"/>
          </a:xfrm>
        </p:spPr>
        <p:txBody>
          <a:bodyPr/>
          <a:lstStyle>
            <a:lvl1pPr marL="0" indent="0">
              <a:buNone/>
              <a:defRPr sz="5800"/>
            </a:lvl1pPr>
            <a:lvl2pPr marL="1880543" indent="0">
              <a:buNone/>
              <a:defRPr sz="4900"/>
            </a:lvl2pPr>
            <a:lvl3pPr marL="3761086" indent="0">
              <a:buNone/>
              <a:defRPr sz="4100"/>
            </a:lvl3pPr>
            <a:lvl4pPr marL="5641630" indent="0">
              <a:buNone/>
              <a:defRPr sz="3700"/>
            </a:lvl4pPr>
            <a:lvl5pPr marL="7522173" indent="0">
              <a:buNone/>
              <a:defRPr sz="3700"/>
            </a:lvl5pPr>
            <a:lvl6pPr marL="9402716" indent="0">
              <a:buNone/>
              <a:defRPr sz="3700"/>
            </a:lvl6pPr>
            <a:lvl7pPr marL="11283259" indent="0">
              <a:buNone/>
              <a:defRPr sz="3700"/>
            </a:lvl7pPr>
            <a:lvl8pPr marL="13163803" indent="0">
              <a:buNone/>
              <a:defRPr sz="3700"/>
            </a:lvl8pPr>
            <a:lvl9pPr marL="15044346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BAAF-1207-4E52-B862-31E67195EA01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1BD2-CF31-46E2-969C-F891EEE36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1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2" y="20482560"/>
            <a:ext cx="21945600" cy="2418082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2" y="2614507"/>
            <a:ext cx="21945600" cy="17556480"/>
          </a:xfrm>
        </p:spPr>
        <p:txBody>
          <a:bodyPr/>
          <a:lstStyle>
            <a:lvl1pPr marL="0" indent="0">
              <a:buNone/>
              <a:defRPr sz="13200"/>
            </a:lvl1pPr>
            <a:lvl2pPr marL="1880543" indent="0">
              <a:buNone/>
              <a:defRPr sz="11500"/>
            </a:lvl2pPr>
            <a:lvl3pPr marL="3761086" indent="0">
              <a:buNone/>
              <a:defRPr sz="9900"/>
            </a:lvl3pPr>
            <a:lvl4pPr marL="5641630" indent="0">
              <a:buNone/>
              <a:defRPr sz="8200"/>
            </a:lvl4pPr>
            <a:lvl5pPr marL="7522173" indent="0">
              <a:buNone/>
              <a:defRPr sz="8200"/>
            </a:lvl5pPr>
            <a:lvl6pPr marL="9402716" indent="0">
              <a:buNone/>
              <a:defRPr sz="8200"/>
            </a:lvl6pPr>
            <a:lvl7pPr marL="11283259" indent="0">
              <a:buNone/>
              <a:defRPr sz="8200"/>
            </a:lvl7pPr>
            <a:lvl8pPr marL="13163803" indent="0">
              <a:buNone/>
              <a:defRPr sz="8200"/>
            </a:lvl8pPr>
            <a:lvl9pPr marL="15044346" indent="0">
              <a:buNone/>
              <a:defRPr sz="8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2" y="22900642"/>
            <a:ext cx="21945600" cy="3434078"/>
          </a:xfrm>
        </p:spPr>
        <p:txBody>
          <a:bodyPr/>
          <a:lstStyle>
            <a:lvl1pPr marL="0" indent="0">
              <a:buNone/>
              <a:defRPr sz="5800"/>
            </a:lvl1pPr>
            <a:lvl2pPr marL="1880543" indent="0">
              <a:buNone/>
              <a:defRPr sz="4900"/>
            </a:lvl2pPr>
            <a:lvl3pPr marL="3761086" indent="0">
              <a:buNone/>
              <a:defRPr sz="4100"/>
            </a:lvl3pPr>
            <a:lvl4pPr marL="5641630" indent="0">
              <a:buNone/>
              <a:defRPr sz="3700"/>
            </a:lvl4pPr>
            <a:lvl5pPr marL="7522173" indent="0">
              <a:buNone/>
              <a:defRPr sz="3700"/>
            </a:lvl5pPr>
            <a:lvl6pPr marL="9402716" indent="0">
              <a:buNone/>
              <a:defRPr sz="3700"/>
            </a:lvl6pPr>
            <a:lvl7pPr marL="11283259" indent="0">
              <a:buNone/>
              <a:defRPr sz="3700"/>
            </a:lvl7pPr>
            <a:lvl8pPr marL="13163803" indent="0">
              <a:buNone/>
              <a:defRPr sz="3700"/>
            </a:lvl8pPr>
            <a:lvl9pPr marL="15044346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BAAF-1207-4E52-B862-31E67195EA01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1BD2-CF31-46E2-969C-F891EEE36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40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171789"/>
            <a:ext cx="32918400" cy="4876800"/>
          </a:xfrm>
          <a:prstGeom prst="rect">
            <a:avLst/>
          </a:prstGeom>
        </p:spPr>
        <p:txBody>
          <a:bodyPr vert="horz" lIns="376108" tIns="188056" rIns="376108" bIns="1880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827527"/>
            <a:ext cx="32918400" cy="19310775"/>
          </a:xfrm>
          <a:prstGeom prst="rect">
            <a:avLst/>
          </a:prstGeom>
        </p:spPr>
        <p:txBody>
          <a:bodyPr vert="horz" lIns="376108" tIns="188056" rIns="376108" bIns="1880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27120433"/>
            <a:ext cx="8534400" cy="1557867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7BAAF-1207-4E52-B862-31E67195EA01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6800" y="27120433"/>
            <a:ext cx="11582400" cy="1557867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2800" y="27120433"/>
            <a:ext cx="8534400" cy="1557867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31BD2-CF31-46E2-969C-F891EEE36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5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761086" rtl="0" eaLnBrk="1" latinLnBrk="0" hangingPunct="1">
        <a:spcBef>
          <a:spcPct val="0"/>
        </a:spcBef>
        <a:buNone/>
        <a:defRPr sz="18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0405" indent="-1410405" algn="l" defTabSz="37610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5884" indent="-1175341" algn="l" defTabSz="37610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4701358" indent="-940272" algn="l" defTabSz="37610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6581901" indent="-940272" algn="l" defTabSz="3761086" rtl="0" eaLnBrk="1" latinLnBrk="0" hangingPunct="1">
        <a:spcBef>
          <a:spcPct val="20000"/>
        </a:spcBef>
        <a:buFont typeface="Arial" panose="020B0604020202020204" pitchFamily="34" charset="0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462444" indent="-940272" algn="l" defTabSz="3761086" rtl="0" eaLnBrk="1" latinLnBrk="0" hangingPunct="1">
        <a:spcBef>
          <a:spcPct val="20000"/>
        </a:spcBef>
        <a:buFont typeface="Arial" panose="020B0604020202020204" pitchFamily="34" charset="0"/>
        <a:buChar char="»"/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42988" indent="-940272" algn="l" defTabSz="3761086" rtl="0" eaLnBrk="1" latinLnBrk="0" hangingPunct="1">
        <a:spcBef>
          <a:spcPct val="20000"/>
        </a:spcBef>
        <a:buFont typeface="Arial" panose="020B0604020202020204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3531" indent="-940272" algn="l" defTabSz="3761086" rtl="0" eaLnBrk="1" latinLnBrk="0" hangingPunct="1">
        <a:spcBef>
          <a:spcPct val="20000"/>
        </a:spcBef>
        <a:buFont typeface="Arial" panose="020B0604020202020204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104074" indent="-940272" algn="l" defTabSz="3761086" rtl="0" eaLnBrk="1" latinLnBrk="0" hangingPunct="1">
        <a:spcBef>
          <a:spcPct val="20000"/>
        </a:spcBef>
        <a:buFont typeface="Arial" panose="020B0604020202020204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5984617" indent="-940272" algn="l" defTabSz="3761086" rtl="0" eaLnBrk="1" latinLnBrk="0" hangingPunct="1">
        <a:spcBef>
          <a:spcPct val="20000"/>
        </a:spcBef>
        <a:buFont typeface="Arial" panose="020B0604020202020204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80543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61086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41630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522173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402716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283259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163803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5044346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rgbClr val="9DEDFD">
                <a:lumMod val="48000"/>
                <a:lumOff val="52000"/>
              </a:srgbClr>
            </a:gs>
            <a:gs pos="0">
              <a:srgbClr val="9DEDFD">
                <a:lumMod val="20000"/>
                <a:lumOff val="80000"/>
              </a:srgbClr>
            </a:gs>
            <a:gs pos="22000">
              <a:srgbClr val="9DEDFD">
                <a:lumMod val="60000"/>
                <a:lumOff val="40000"/>
              </a:srgbClr>
            </a:gs>
            <a:gs pos="93000">
              <a:srgbClr val="9DEDFD">
                <a:lumMod val="18000"/>
                <a:lumOff val="82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Jacki\Pictures\FINAL Study S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71" y="19050000"/>
            <a:ext cx="3439716" cy="312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Jacki\Pictures\BCplotsv1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850" y="20602129"/>
            <a:ext cx="12013755" cy="712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574321" y="-1066800"/>
            <a:ext cx="41376600" cy="662940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10200" y="152400"/>
            <a:ext cx="25679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</a:rPr>
              <a:t>Snow Group: Recent findings and future direction</a:t>
            </a:r>
          </a:p>
          <a:p>
            <a:pPr algn="ctr"/>
            <a:r>
              <a:rPr lang="en-US" sz="6000" dirty="0" smtClean="0"/>
              <a:t>James </a:t>
            </a:r>
            <a:r>
              <a:rPr lang="en-US" sz="6000" dirty="0" err="1" smtClean="0"/>
              <a:t>Lazarcik</a:t>
            </a:r>
            <a:r>
              <a:rPr lang="en-US" sz="60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5400" baseline="30000" dirty="0" smtClean="0"/>
              <a:t>1, 2</a:t>
            </a:r>
            <a:r>
              <a:rPr lang="en-US" sz="6000" dirty="0" smtClean="0"/>
              <a:t>, Jacqueline </a:t>
            </a:r>
            <a:r>
              <a:rPr lang="en-US" sz="6000" dirty="0" err="1" smtClean="0"/>
              <a:t>Amante</a:t>
            </a:r>
            <a:r>
              <a:rPr lang="en-US" sz="60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5400" baseline="30000" dirty="0" smtClean="0"/>
              <a:t>1, 2</a:t>
            </a:r>
            <a:r>
              <a:rPr lang="en-US" sz="6000" dirty="0" smtClean="0"/>
              <a:t>, </a:t>
            </a:r>
            <a:r>
              <a:rPr lang="en-US" sz="6000" dirty="0" smtClean="0"/>
              <a:t>Alden Adolph</a:t>
            </a:r>
            <a:r>
              <a:rPr lang="en-US" sz="5400" baseline="30000" dirty="0" smtClean="0"/>
              <a:t>3</a:t>
            </a:r>
            <a:r>
              <a:rPr lang="en-US" sz="6000" dirty="0" smtClean="0"/>
              <a:t>,</a:t>
            </a:r>
          </a:p>
          <a:p>
            <a:pPr algn="ctr"/>
            <a:r>
              <a:rPr lang="en-US" sz="6000" dirty="0" smtClean="0"/>
              <a:t> </a:t>
            </a:r>
            <a:r>
              <a:rPr lang="en-US" sz="6000" dirty="0" smtClean="0"/>
              <a:t>Mary Albert</a:t>
            </a:r>
            <a:r>
              <a:rPr lang="en-US" sz="5400" baseline="30000" dirty="0" smtClean="0"/>
              <a:t>3</a:t>
            </a:r>
            <a:r>
              <a:rPr lang="en-US" sz="6000" dirty="0" smtClean="0"/>
              <a:t>, Jack </a:t>
            </a:r>
            <a:r>
              <a:rPr lang="en-US" sz="6000" dirty="0" err="1" smtClean="0"/>
              <a:t>Dibb</a:t>
            </a:r>
            <a:r>
              <a:rPr lang="en-US" sz="60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5400" baseline="30000" dirty="0" smtClean="0"/>
              <a:t>1, 2</a:t>
            </a:r>
            <a:r>
              <a:rPr lang="en-US" sz="6000" dirty="0" smtClean="0"/>
              <a:t>, Cameron Wake</a:t>
            </a:r>
            <a:r>
              <a:rPr lang="en-US" sz="60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5400" baseline="30000" dirty="0" smtClean="0"/>
              <a:t>1, 2</a:t>
            </a:r>
            <a:endParaRPr lang="en-US" sz="5400" dirty="0" smtClean="0"/>
          </a:p>
          <a:p>
            <a:pPr algn="r"/>
            <a:r>
              <a:rPr lang="en-US" sz="4400" baseline="30000" dirty="0" smtClean="0"/>
              <a:t>1 </a:t>
            </a:r>
            <a:r>
              <a:rPr lang="en-US" sz="4400" dirty="0" smtClean="0"/>
              <a:t>Department of Earth Science , University of New Hampshire, Durham, NH, USA</a:t>
            </a:r>
          </a:p>
          <a:p>
            <a:pPr algn="r"/>
            <a:r>
              <a:rPr lang="en-US" sz="4400" baseline="30000" dirty="0" smtClean="0"/>
              <a:t>2</a:t>
            </a:r>
            <a:r>
              <a:rPr lang="en-US" sz="4400" dirty="0" smtClean="0"/>
              <a:t>Institute for the Study of Earth, Oceans and Space, University of New Hampshire, Durham, NH, USA</a:t>
            </a:r>
          </a:p>
          <a:p>
            <a:pPr algn="r"/>
            <a:r>
              <a:rPr lang="en-US" sz="4400" baseline="30000" dirty="0" smtClean="0"/>
              <a:t>3</a:t>
            </a:r>
            <a:r>
              <a:rPr lang="en-US" sz="4400" dirty="0" smtClean="0"/>
              <a:t>Thayer School of Engineering, Dartmouth College, Hanover, NH, USA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914401"/>
            <a:ext cx="4648200" cy="2189818"/>
          </a:xfrm>
          <a:prstGeom prst="rect">
            <a:avLst/>
          </a:prstGeom>
          <a:effectLst/>
        </p:spPr>
      </p:pic>
      <p:pic>
        <p:nvPicPr>
          <p:cNvPr id="1027" name="Picture 3" descr="C:\Users\Jacki\Pictures\7_unhlogo_web_h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9846" y="990600"/>
            <a:ext cx="266863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4881" y="5715000"/>
            <a:ext cx="787973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Rationale: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Snow albedo is an important climate control (Figure 1)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Snowpack acts as a dynamic reservoir for atmospheric pollutants</a:t>
            </a:r>
            <a:endParaRPr lang="en-US" sz="4000" dirty="0"/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9" y="10133744"/>
            <a:ext cx="6934200" cy="5487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706" y="15839182"/>
            <a:ext cx="7787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Figure 1:  </a:t>
            </a:r>
            <a:r>
              <a:rPr lang="en-US" sz="3200" dirty="0" smtClean="0"/>
              <a:t>A cartoon illustrating the effect that snow albedo has on energy balance. </a:t>
            </a:r>
            <a:endParaRPr lang="en-US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152400" y="17392471"/>
            <a:ext cx="38813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Methods:</a:t>
            </a:r>
            <a:endParaRPr lang="en-US" sz="7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8" name="Picture 4" descr="C:\Users\Jacki\Pictures\Jackie sampling no jacki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39" y="18592800"/>
            <a:ext cx="5039078" cy="362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91424" y="22479000"/>
            <a:ext cx="81905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Figure 2 (above left) and Figure 3 (above right): </a:t>
            </a:r>
            <a:r>
              <a:rPr lang="en-US" sz="3200" dirty="0" smtClean="0"/>
              <a:t>Figure 2 displays the difference in sampling resolution over the course of the first two winters. </a:t>
            </a:r>
            <a:r>
              <a:rPr lang="en-US" sz="3200" dirty="0" smtClean="0"/>
              <a:t>Figure 3 is a map of the site locations for the two seasons. Canopied sites (A1, D (left), and B) will not be sampled in winter 2014-2015 because the canopy makes albedo measurements unreliable.  Site A2 has been relocated to an open field a short distance away. Credit for Figure 3 goes to ESRI/NAIP 2010 (large map) and </a:t>
            </a:r>
            <a:r>
              <a:rPr lang="en-US" sz="3200" dirty="0" err="1" smtClean="0"/>
              <a:t>DeLome</a:t>
            </a:r>
            <a:r>
              <a:rPr lang="en-US" sz="3200" dirty="0" smtClean="0"/>
              <a:t>/NAVTEQ (insets).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1424" y="15316200"/>
            <a:ext cx="2232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From </a:t>
            </a:r>
            <a:r>
              <a:rPr lang="en-US" sz="1600" dirty="0" err="1" smtClean="0"/>
              <a:t>CoCoRaHS</a:t>
            </a:r>
            <a:r>
              <a:rPr lang="en-US" sz="1600" dirty="0" smtClean="0"/>
              <a:t> website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9405365" y="5767090"/>
            <a:ext cx="31687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Results</a:t>
            </a:r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  <a:endParaRPr lang="en-US" sz="6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7889200" y="6510925"/>
            <a:ext cx="8382000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Ongoing work: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Continue observations to better understand processes controlling the albedo of NH’s snowpack and changes of albedo over time.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Quantify small-scale spatial variability of snow characteristics at all sites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Pair HYSPLIT back-trajectory modeling with physical and chemical properties of seasonal snow to determine source region(s) of each storm – see Alden Adolph’s poster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7889200" y="15629524"/>
            <a:ext cx="843726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Additional Questions: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Can solute movement be characterized through other components of the system (soils, headwater streams, and rivers)?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What are thresholds for solute movement throughout the winter?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9685499" y="10798076"/>
            <a:ext cx="171521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Figure 4: </a:t>
            </a:r>
            <a:r>
              <a:rPr lang="en-US" sz="3600" dirty="0" smtClean="0"/>
              <a:t>A detailed plot of snow depth vs. time for each of the three open sites. Large differences in snow cover were observed. In 2012-2013, there was a longer period of snow cover and more snow in the seacoast region, whereas in 2013-2014, the upper valley had deeper snow and a three week longer season.</a:t>
            </a:r>
            <a:endParaRPr lang="en-US" sz="36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9816487" y="17960876"/>
            <a:ext cx="168687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Figure 5 : </a:t>
            </a:r>
            <a:r>
              <a:rPr lang="en-US" sz="3600" dirty="0"/>
              <a:t>The </a:t>
            </a:r>
            <a:r>
              <a:rPr lang="en-US" sz="3600" dirty="0" smtClean="0"/>
              <a:t>black carbon </a:t>
            </a:r>
            <a:r>
              <a:rPr lang="en-US" sz="3600" dirty="0"/>
              <a:t>inventory of the top sample of every snowpack sampled during both years at </a:t>
            </a:r>
            <a:r>
              <a:rPr lang="en-US" sz="3600" dirty="0" smtClean="0"/>
              <a:t>open </a:t>
            </a:r>
            <a:r>
              <a:rPr lang="en-US" sz="3600" dirty="0"/>
              <a:t>sites is plotted against the averaged albedo </a:t>
            </a:r>
            <a:r>
              <a:rPr lang="en-US" sz="3600" dirty="0" smtClean="0"/>
              <a:t>values. </a:t>
            </a:r>
            <a:r>
              <a:rPr lang="en-US" sz="3600" dirty="0" smtClean="0"/>
              <a:t>BC concentrations  are not high enough at any site either season to produce an unambiguous reduction of albedo</a:t>
            </a:r>
            <a:r>
              <a:rPr lang="en-US" sz="3600" b="1" dirty="0" smtClean="0"/>
              <a:t>.</a:t>
            </a:r>
            <a:endParaRPr lang="en-US" sz="3600" dirty="0" smtClean="0"/>
          </a:p>
        </p:txBody>
      </p:sp>
      <p:pic>
        <p:nvPicPr>
          <p:cNvPr id="97" name="Picture 10" descr="C:\Users\Jacki\Pictures\compositesnowdepthv3p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6797471"/>
            <a:ext cx="8588979" cy="409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11" descr="C:\Users\Jacki\Pictures\compositesnowdepthv3p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8389" y="6781800"/>
            <a:ext cx="8564951" cy="409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15" descr="C:\Users\Jacki\Pictures\BCv1p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2002" y="13081158"/>
            <a:ext cx="8305638" cy="490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25" y="13081158"/>
            <a:ext cx="8639175" cy="490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28641652" y="21060208"/>
            <a:ext cx="749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References:</a:t>
            </a:r>
          </a:p>
          <a:p>
            <a:r>
              <a:rPr lang="en-US" sz="2000" dirty="0" smtClean="0"/>
              <a:t>1.  </a:t>
            </a:r>
            <a:r>
              <a:rPr lang="en-US" sz="2000" dirty="0" err="1" smtClean="0"/>
              <a:t>Amante</a:t>
            </a:r>
            <a:r>
              <a:rPr lang="en-US" sz="2000" dirty="0" smtClean="0"/>
              <a:t>, Jacqueline. THE </a:t>
            </a:r>
            <a:r>
              <a:rPr lang="en-US" sz="2000" dirty="0"/>
              <a:t>DISTRIBUTION AND MOVEMENT OF BLACK CARBON AND OTHER CHEMICAL IMPURITIES AND THE EFFECTS ON SNOW ALBEDO IN NEW </a:t>
            </a:r>
            <a:r>
              <a:rPr lang="en-US" sz="2000" dirty="0" smtClean="0"/>
              <a:t>HAMPSHIRE. </a:t>
            </a:r>
            <a:endParaRPr lang="en-US" sz="2000" dirty="0"/>
          </a:p>
          <a:p>
            <a:r>
              <a:rPr lang="en-US" sz="2000" dirty="0"/>
              <a:t> </a:t>
            </a:r>
            <a:r>
              <a:rPr lang="en-US" sz="2000" dirty="0" smtClean="0"/>
              <a:t>M.S. in Earth Sciences Thesis, University of New Hampshire. Submitted: Sept 2014. </a:t>
            </a:r>
          </a:p>
          <a:p>
            <a:r>
              <a:rPr lang="en-US" sz="2000" dirty="0" smtClean="0"/>
              <a:t>2. </a:t>
            </a:r>
            <a:r>
              <a:rPr lang="en-US" sz="2000" dirty="0" err="1" smtClean="0"/>
              <a:t>Amante</a:t>
            </a:r>
            <a:r>
              <a:rPr lang="en-US" sz="2000" dirty="0" smtClean="0"/>
              <a:t>, Jacqueline, et. al. </a:t>
            </a:r>
            <a:r>
              <a:rPr lang="en-US" sz="2000" dirty="0" smtClean="0"/>
              <a:t>THE DISTRIBUTION AND MOVEMENT OF BLACK CARBON AND OTHER CHEMICAL IMPURITIES AND THE EFFECTS ON SNOW ALBEDO IN NEW HAMPSHIRE, in prep.</a:t>
            </a:r>
            <a:endParaRPr lang="en-US" sz="2000" dirty="0"/>
          </a:p>
        </p:txBody>
      </p:sp>
      <p:sp>
        <p:nvSpPr>
          <p:cNvPr id="103" name="TextBox 102"/>
          <p:cNvSpPr txBox="1"/>
          <p:nvPr/>
        </p:nvSpPr>
        <p:spPr>
          <a:xfrm>
            <a:off x="28641652" y="23922530"/>
            <a:ext cx="7527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Support for the New Hampshire </a:t>
            </a:r>
            <a:r>
              <a:rPr lang="en-US" sz="3200" dirty="0" err="1" smtClean="0"/>
              <a:t>EPSCoR</a:t>
            </a:r>
            <a:r>
              <a:rPr lang="en-US" sz="3200" dirty="0" smtClean="0"/>
              <a:t> Program is provided by the National Science Foundation’s Research Infrastructure Improvement Award # EPS 1101-245 </a:t>
            </a:r>
            <a:endParaRPr lang="en-US" sz="3200" dirty="0"/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8774" y="26072341"/>
            <a:ext cx="2421626" cy="2426459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9" name="TextBox 108"/>
          <p:cNvSpPr txBox="1"/>
          <p:nvPr/>
        </p:nvSpPr>
        <p:spPr>
          <a:xfrm>
            <a:off x="21412199" y="20518695"/>
            <a:ext cx="5867401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Figure 6: </a:t>
            </a:r>
            <a:r>
              <a:rPr lang="en-US" sz="3600" dirty="0" smtClean="0"/>
              <a:t>Figures 1A and 1B depict an increase of double the BC inventory over a period where air temperatures did not allow for melting, possibly due to BC dry deposition.</a:t>
            </a:r>
            <a:r>
              <a:rPr lang="en-US" sz="3600" b="1" dirty="0" smtClean="0"/>
              <a:t> </a:t>
            </a:r>
            <a:r>
              <a:rPr lang="en-US" sz="3600" dirty="0" smtClean="0"/>
              <a:t>Figures 2A and 2B depict an increase in BC inventory at the top of the snowpack during a melt of 2% SWE loss. A SWE loss of &gt;40% led to a rapid flushing of all solutes from the snowpack</a:t>
            </a:r>
          </a:p>
        </p:txBody>
      </p:sp>
      <p:sp>
        <p:nvSpPr>
          <p:cNvPr id="48" name="Rectangle 47"/>
          <p:cNvSpPr/>
          <p:nvPr/>
        </p:nvSpPr>
        <p:spPr>
          <a:xfrm>
            <a:off x="9405365" y="5843290"/>
            <a:ext cx="17721835" cy="14502110"/>
          </a:xfrm>
          <a:prstGeom prst="rect">
            <a:avLst/>
          </a:pr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617</Words>
  <Application>Microsoft Office PowerPoint</Application>
  <PresentationFormat>Custom</PresentationFormat>
  <Paragraphs>30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</dc:creator>
  <cp:lastModifiedBy>Jacki</cp:lastModifiedBy>
  <cp:revision>42</cp:revision>
  <dcterms:created xsi:type="dcterms:W3CDTF">2014-11-12T15:02:40Z</dcterms:created>
  <dcterms:modified xsi:type="dcterms:W3CDTF">2014-11-13T01:55:22Z</dcterms:modified>
</cp:coreProperties>
</file>