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lvl1pPr algn="ctr" defTabSz="1975104">
      <a:defRPr sz="13800">
        <a:latin typeface="+mn-lt"/>
        <a:ea typeface="+mn-ea"/>
        <a:cs typeface="+mn-cs"/>
        <a:sym typeface="Gill Sans"/>
      </a:defRPr>
    </a:lvl1pPr>
    <a:lvl2pPr indent="1152144" algn="ctr" defTabSz="1975104">
      <a:defRPr sz="13800">
        <a:latin typeface="+mn-lt"/>
        <a:ea typeface="+mn-ea"/>
        <a:cs typeface="+mn-cs"/>
        <a:sym typeface="Gill Sans"/>
      </a:defRPr>
    </a:lvl2pPr>
    <a:lvl3pPr indent="2304288" algn="ctr" defTabSz="1975104">
      <a:defRPr sz="13800">
        <a:latin typeface="+mn-lt"/>
        <a:ea typeface="+mn-ea"/>
        <a:cs typeface="+mn-cs"/>
        <a:sym typeface="Gill Sans"/>
      </a:defRPr>
    </a:lvl3pPr>
    <a:lvl4pPr indent="3456432" algn="ctr" defTabSz="1975104">
      <a:defRPr sz="13800">
        <a:latin typeface="+mn-lt"/>
        <a:ea typeface="+mn-ea"/>
        <a:cs typeface="+mn-cs"/>
        <a:sym typeface="Gill Sans"/>
      </a:defRPr>
    </a:lvl4pPr>
    <a:lvl5pPr indent="4608576" algn="ctr" defTabSz="1975104">
      <a:defRPr sz="13800">
        <a:latin typeface="+mn-lt"/>
        <a:ea typeface="+mn-ea"/>
        <a:cs typeface="+mn-cs"/>
        <a:sym typeface="Gill Sans"/>
      </a:defRPr>
    </a:lvl5pPr>
    <a:lvl6pPr indent="5760720" algn="ctr" defTabSz="1975104">
      <a:defRPr sz="13800">
        <a:latin typeface="+mn-lt"/>
        <a:ea typeface="+mn-ea"/>
        <a:cs typeface="+mn-cs"/>
        <a:sym typeface="Gill Sans"/>
      </a:defRPr>
    </a:lvl6pPr>
    <a:lvl7pPr indent="6967728" algn="ctr" defTabSz="1975104">
      <a:defRPr sz="13800">
        <a:latin typeface="+mn-lt"/>
        <a:ea typeface="+mn-ea"/>
        <a:cs typeface="+mn-cs"/>
        <a:sym typeface="Gill Sans"/>
      </a:defRPr>
    </a:lvl7pPr>
    <a:lvl8pPr indent="8119872" algn="ctr" defTabSz="1975104">
      <a:defRPr sz="13800">
        <a:latin typeface="+mn-lt"/>
        <a:ea typeface="+mn-ea"/>
        <a:cs typeface="+mn-cs"/>
        <a:sym typeface="Gill Sans"/>
      </a:defRPr>
    </a:lvl8pPr>
    <a:lvl9pPr indent="9272016" algn="ctr" defTabSz="1975104">
      <a:defRPr sz="13800"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25" d="100"/>
          <a:sy n="25" d="100"/>
        </p:scale>
        <p:origin x="-1024" y="544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" name="Shape 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19718238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975104">
      <a:defRPr sz="6900">
        <a:latin typeface="Lucida Grande"/>
        <a:ea typeface="Lucida Grande"/>
        <a:cs typeface="Lucida Grande"/>
        <a:sym typeface="Lucida Grande"/>
      </a:defRPr>
    </a:lvl1pPr>
    <a:lvl2pPr indent="197510" defTabSz="1975104">
      <a:defRPr sz="6900">
        <a:latin typeface="Lucida Grande"/>
        <a:ea typeface="Lucida Grande"/>
        <a:cs typeface="Lucida Grande"/>
        <a:sym typeface="Lucida Grande"/>
      </a:defRPr>
    </a:lvl2pPr>
    <a:lvl3pPr indent="395021" defTabSz="1975104">
      <a:defRPr sz="6900">
        <a:latin typeface="Lucida Grande"/>
        <a:ea typeface="Lucida Grande"/>
        <a:cs typeface="Lucida Grande"/>
        <a:sym typeface="Lucida Grande"/>
      </a:defRPr>
    </a:lvl3pPr>
    <a:lvl4pPr indent="592531" defTabSz="1975104">
      <a:defRPr sz="6900">
        <a:latin typeface="Lucida Grande"/>
        <a:ea typeface="Lucida Grande"/>
        <a:cs typeface="Lucida Grande"/>
        <a:sym typeface="Lucida Grande"/>
      </a:defRPr>
    </a:lvl4pPr>
    <a:lvl5pPr indent="790042" defTabSz="1975104">
      <a:defRPr sz="6900">
        <a:latin typeface="Lucida Grande"/>
        <a:ea typeface="Lucida Grande"/>
        <a:cs typeface="Lucida Grande"/>
        <a:sym typeface="Lucida Grande"/>
      </a:defRPr>
    </a:lvl5pPr>
    <a:lvl6pPr indent="987552" defTabSz="1975104">
      <a:defRPr sz="6900">
        <a:latin typeface="Lucida Grande"/>
        <a:ea typeface="Lucida Grande"/>
        <a:cs typeface="Lucida Grande"/>
        <a:sym typeface="Lucida Grande"/>
      </a:defRPr>
    </a:lvl6pPr>
    <a:lvl7pPr indent="1185062" defTabSz="1975104">
      <a:defRPr sz="6900">
        <a:latin typeface="Lucida Grande"/>
        <a:ea typeface="Lucida Grande"/>
        <a:cs typeface="Lucida Grande"/>
        <a:sym typeface="Lucida Grande"/>
      </a:defRPr>
    </a:lvl7pPr>
    <a:lvl8pPr indent="1382573" defTabSz="1975104">
      <a:defRPr sz="6900">
        <a:latin typeface="Lucida Grande"/>
        <a:ea typeface="Lucida Grande"/>
        <a:cs typeface="Lucida Grande"/>
        <a:sym typeface="Lucida Grande"/>
      </a:defRPr>
    </a:lvl8pPr>
    <a:lvl9pPr indent="1580083" defTabSz="1975104">
      <a:defRPr sz="69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xmlns:p14="http://schemas.microsoft.com/office/powerpoint/2010/main" spd="med"/>
  <p:txStyles>
    <p:titleStyle>
      <a:lvl1pPr algn="ctr" defTabSz="1975104">
        <a:defRPr sz="27600">
          <a:latin typeface="+mn-lt"/>
          <a:ea typeface="+mn-ea"/>
          <a:cs typeface="+mn-cs"/>
          <a:sym typeface="Gill Sans"/>
        </a:defRPr>
      </a:lvl1pPr>
      <a:lvl2pPr indent="197510" algn="ctr" defTabSz="1975104">
        <a:defRPr sz="27600">
          <a:latin typeface="+mn-lt"/>
          <a:ea typeface="+mn-ea"/>
          <a:cs typeface="+mn-cs"/>
          <a:sym typeface="Gill Sans"/>
        </a:defRPr>
      </a:lvl2pPr>
      <a:lvl3pPr indent="395021" algn="ctr" defTabSz="1975104">
        <a:defRPr sz="27600">
          <a:latin typeface="+mn-lt"/>
          <a:ea typeface="+mn-ea"/>
          <a:cs typeface="+mn-cs"/>
          <a:sym typeface="Gill Sans"/>
        </a:defRPr>
      </a:lvl3pPr>
      <a:lvl4pPr indent="592531" algn="ctr" defTabSz="1975104">
        <a:defRPr sz="27600">
          <a:latin typeface="+mn-lt"/>
          <a:ea typeface="+mn-ea"/>
          <a:cs typeface="+mn-cs"/>
          <a:sym typeface="Gill Sans"/>
        </a:defRPr>
      </a:lvl4pPr>
      <a:lvl5pPr indent="790042" algn="ctr" defTabSz="1975104">
        <a:defRPr sz="27600">
          <a:latin typeface="+mn-lt"/>
          <a:ea typeface="+mn-ea"/>
          <a:cs typeface="+mn-cs"/>
          <a:sym typeface="Gill Sans"/>
        </a:defRPr>
      </a:lvl5pPr>
      <a:lvl6pPr indent="987552" algn="ctr" defTabSz="1975104">
        <a:defRPr sz="27600">
          <a:latin typeface="+mn-lt"/>
          <a:ea typeface="+mn-ea"/>
          <a:cs typeface="+mn-cs"/>
          <a:sym typeface="Gill Sans"/>
        </a:defRPr>
      </a:lvl6pPr>
      <a:lvl7pPr indent="1185062" algn="ctr" defTabSz="1975104">
        <a:defRPr sz="27600">
          <a:latin typeface="+mn-lt"/>
          <a:ea typeface="+mn-ea"/>
          <a:cs typeface="+mn-cs"/>
          <a:sym typeface="Gill Sans"/>
        </a:defRPr>
      </a:lvl7pPr>
      <a:lvl8pPr indent="1382573" algn="ctr" defTabSz="1975104">
        <a:defRPr sz="27600">
          <a:latin typeface="+mn-lt"/>
          <a:ea typeface="+mn-ea"/>
          <a:cs typeface="+mn-cs"/>
          <a:sym typeface="Gill Sans"/>
        </a:defRPr>
      </a:lvl8pPr>
      <a:lvl9pPr indent="1580083" algn="ctr" defTabSz="1975104">
        <a:defRPr sz="27600">
          <a:latin typeface="+mn-lt"/>
          <a:ea typeface="+mn-ea"/>
          <a:cs typeface="+mn-cs"/>
          <a:sym typeface="Gill Sans"/>
        </a:defRPr>
      </a:lvl9pPr>
    </p:titleStyle>
    <p:bodyStyle>
      <a:lvl1pPr marL="3017520" indent="-1920240" defTabSz="1975104">
        <a:spcBef>
          <a:spcPts val="7776"/>
        </a:spcBef>
        <a:buSzPct val="171000"/>
        <a:buChar char="•"/>
        <a:defRPr sz="13800">
          <a:latin typeface="+mn-lt"/>
          <a:ea typeface="+mn-ea"/>
          <a:cs typeface="+mn-cs"/>
          <a:sym typeface="Gill Sans"/>
        </a:defRPr>
      </a:lvl1pPr>
      <a:lvl2pPr marL="4498848" indent="-1920240" defTabSz="1975104">
        <a:spcBef>
          <a:spcPts val="7776"/>
        </a:spcBef>
        <a:buSzPct val="171000"/>
        <a:buChar char="•"/>
        <a:defRPr sz="13800">
          <a:latin typeface="+mn-lt"/>
          <a:ea typeface="+mn-ea"/>
          <a:cs typeface="+mn-cs"/>
          <a:sym typeface="Gill Sans"/>
        </a:defRPr>
      </a:lvl2pPr>
      <a:lvl3pPr marL="5980176" indent="-1920240" defTabSz="1975104">
        <a:spcBef>
          <a:spcPts val="7776"/>
        </a:spcBef>
        <a:buSzPct val="171000"/>
        <a:buChar char="•"/>
        <a:defRPr sz="13800">
          <a:latin typeface="+mn-lt"/>
          <a:ea typeface="+mn-ea"/>
          <a:cs typeface="+mn-cs"/>
          <a:sym typeface="Gill Sans"/>
        </a:defRPr>
      </a:lvl3pPr>
      <a:lvl4pPr marL="7516368" indent="-1920240" defTabSz="1975104">
        <a:spcBef>
          <a:spcPts val="7776"/>
        </a:spcBef>
        <a:buSzPct val="171000"/>
        <a:buChar char="•"/>
        <a:defRPr sz="13800">
          <a:latin typeface="+mn-lt"/>
          <a:ea typeface="+mn-ea"/>
          <a:cs typeface="+mn-cs"/>
          <a:sym typeface="Gill Sans"/>
        </a:defRPr>
      </a:lvl4pPr>
      <a:lvl5pPr marL="8997696" indent="-1920240" defTabSz="1975104">
        <a:spcBef>
          <a:spcPts val="7776"/>
        </a:spcBef>
        <a:buSzPct val="171000"/>
        <a:buChar char="•"/>
        <a:defRPr sz="13800">
          <a:latin typeface="+mn-lt"/>
          <a:ea typeface="+mn-ea"/>
          <a:cs typeface="+mn-cs"/>
          <a:sym typeface="Gill Sans"/>
        </a:defRPr>
      </a:lvl5pPr>
      <a:lvl6pPr marL="10479024" indent="-1920240" defTabSz="1975104">
        <a:spcBef>
          <a:spcPts val="7776"/>
        </a:spcBef>
        <a:buSzPct val="171000"/>
        <a:buChar char="•"/>
        <a:defRPr sz="13800">
          <a:latin typeface="+mn-lt"/>
          <a:ea typeface="+mn-ea"/>
          <a:cs typeface="+mn-cs"/>
          <a:sym typeface="Gill Sans"/>
        </a:defRPr>
      </a:lvl6pPr>
      <a:lvl7pPr marL="11960352" indent="-1920240" defTabSz="1975104">
        <a:spcBef>
          <a:spcPts val="7776"/>
        </a:spcBef>
        <a:buSzPct val="171000"/>
        <a:buChar char="•"/>
        <a:defRPr sz="13800">
          <a:latin typeface="+mn-lt"/>
          <a:ea typeface="+mn-ea"/>
          <a:cs typeface="+mn-cs"/>
          <a:sym typeface="Gill Sans"/>
        </a:defRPr>
      </a:lvl7pPr>
      <a:lvl8pPr marL="13441680" indent="-1920240" defTabSz="1975104">
        <a:spcBef>
          <a:spcPts val="7776"/>
        </a:spcBef>
        <a:buSzPct val="171000"/>
        <a:buChar char="•"/>
        <a:defRPr sz="13800">
          <a:latin typeface="+mn-lt"/>
          <a:ea typeface="+mn-ea"/>
          <a:cs typeface="+mn-cs"/>
          <a:sym typeface="Gill Sans"/>
        </a:defRPr>
      </a:lvl8pPr>
      <a:lvl9pPr marL="14923008" indent="-1920240" defTabSz="1975104">
        <a:spcBef>
          <a:spcPts val="7776"/>
        </a:spcBef>
        <a:buSzPct val="171000"/>
        <a:buChar char="•"/>
        <a:defRPr sz="13800">
          <a:latin typeface="+mn-lt"/>
          <a:ea typeface="+mn-ea"/>
          <a:cs typeface="+mn-cs"/>
          <a:sym typeface="Gill Sans"/>
        </a:defRPr>
      </a:lvl9pPr>
    </p:bodyStyle>
    <p:otherStyle>
      <a:lvl1pPr algn="ctr" defTabSz="1975104">
        <a:defRPr sz="60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197510" algn="ctr" defTabSz="1975104">
        <a:defRPr sz="60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395021" algn="ctr" defTabSz="1975104">
        <a:defRPr sz="60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592531" algn="ctr" defTabSz="1975104">
        <a:defRPr sz="60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790042" algn="ctr" defTabSz="1975104">
        <a:defRPr sz="60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987552" algn="ctr" defTabSz="1975104">
        <a:defRPr sz="60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185062" algn="ctr" defTabSz="1975104">
        <a:defRPr sz="60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382573" algn="ctr" defTabSz="1975104">
        <a:defRPr sz="60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580083" algn="ctr" defTabSz="1975104">
        <a:defRPr sz="60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gif"/><Relationship Id="rId12" Type="http://schemas.openxmlformats.org/officeDocument/2006/relationships/image" Target="../media/image11.gif"/><Relationship Id="rId13" Type="http://schemas.openxmlformats.org/officeDocument/2006/relationships/image" Target="../media/image12.jpg"/><Relationship Id="rId14" Type="http://schemas.openxmlformats.org/officeDocument/2006/relationships/image" Target="../media/image13.png"/><Relationship Id="rId15" Type="http://schemas.openxmlformats.org/officeDocument/2006/relationships/image" Target="../media/image14.jpe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8" Type="http://schemas.openxmlformats.org/officeDocument/2006/relationships/image" Target="../media/image7.emf"/><Relationship Id="rId9" Type="http://schemas.openxmlformats.org/officeDocument/2006/relationships/image" Target="../media/image8.emf"/><Relationship Id="rId10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1097280" y="5486400"/>
            <a:ext cx="9930384" cy="1591056"/>
          </a:xfrm>
          <a:prstGeom prst="rect">
            <a:avLst/>
          </a:prstGeom>
          <a:ln w="25400">
            <a:miter lim="400000"/>
          </a:ln>
        </p:spPr>
        <p:txBody>
          <a:bodyPr lIns="0" tIns="0" rIns="0" bIns="0" anchor="ctr"/>
          <a:lstStyle/>
          <a:p>
            <a:pPr lvl="0">
              <a:defRPr sz="1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1103134" y="5834235"/>
            <a:ext cx="9601200" cy="713233"/>
          </a:xfrm>
          <a:prstGeom prst="roundRect">
            <a:avLst>
              <a:gd name="adj" fmla="val 8615"/>
            </a:avLst>
          </a:prstGeom>
          <a:gradFill>
            <a:gsLst>
              <a:gs pos="0">
                <a:srgbClr val="EBEBEB">
                  <a:alpha val="19924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25400">
            <a:miter lim="400000"/>
          </a:ln>
        </p:spPr>
        <p:txBody>
          <a:bodyPr lIns="0" tIns="0" rIns="0" bIns="0" anchor="ctr"/>
          <a:lstStyle/>
          <a:p>
            <a:pPr lvl="0">
              <a:defRPr sz="1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11686032" y="5486400"/>
            <a:ext cx="20530109" cy="1591056"/>
          </a:xfrm>
          <a:prstGeom prst="rect">
            <a:avLst/>
          </a:prstGeom>
          <a:ln w="25400">
            <a:miter lim="400000"/>
          </a:ln>
        </p:spPr>
        <p:txBody>
          <a:bodyPr lIns="0" tIns="0" rIns="0" bIns="0" anchor="ctr"/>
          <a:lstStyle/>
          <a:p>
            <a:pPr lvl="0">
              <a:defRPr sz="1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" name="Shape 16"/>
          <p:cNvSpPr/>
          <p:nvPr/>
        </p:nvSpPr>
        <p:spPr>
          <a:xfrm>
            <a:off x="11850624" y="5596128"/>
            <a:ext cx="20233843" cy="713232"/>
          </a:xfrm>
          <a:prstGeom prst="roundRect">
            <a:avLst>
              <a:gd name="adj" fmla="val 8615"/>
            </a:avLst>
          </a:prstGeom>
          <a:gradFill>
            <a:gsLst>
              <a:gs pos="0">
                <a:srgbClr val="EBEBEB">
                  <a:alpha val="19924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25400">
            <a:miter lim="400000"/>
          </a:ln>
        </p:spPr>
        <p:txBody>
          <a:bodyPr lIns="0" tIns="0" rIns="0" bIns="0" anchor="ctr"/>
          <a:lstStyle/>
          <a:p>
            <a:pPr lvl="0">
              <a:defRPr sz="1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26126431" y="5554591"/>
            <a:ext cx="9930384" cy="1591056"/>
          </a:xfrm>
          <a:prstGeom prst="rect">
            <a:avLst/>
          </a:prstGeom>
          <a:ln w="25400">
            <a:miter lim="400000"/>
          </a:ln>
        </p:spPr>
        <p:txBody>
          <a:bodyPr lIns="0" tIns="0" rIns="0" bIns="0" anchor="ctr"/>
          <a:lstStyle/>
          <a:p>
            <a:pPr lvl="0" algn="l">
              <a:defRPr sz="1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18" name="Shape 18"/>
          <p:cNvSpPr/>
          <p:nvPr/>
        </p:nvSpPr>
        <p:spPr>
          <a:xfrm>
            <a:off x="33082992" y="5596128"/>
            <a:ext cx="9601200" cy="713233"/>
          </a:xfrm>
          <a:prstGeom prst="roundRect">
            <a:avLst>
              <a:gd name="adj" fmla="val 8615"/>
            </a:avLst>
          </a:prstGeom>
          <a:gradFill>
            <a:gsLst>
              <a:gs pos="0">
                <a:srgbClr val="EBEBEB">
                  <a:alpha val="19924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25400">
            <a:miter lim="400000"/>
          </a:ln>
        </p:spPr>
        <p:txBody>
          <a:bodyPr lIns="0" tIns="0" rIns="0" bIns="0" anchor="ctr"/>
          <a:lstStyle/>
          <a:p>
            <a:pPr lvl="0">
              <a:defRPr sz="1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2578607" y="5812685"/>
            <a:ext cx="927201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6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6000" b="1" dirty="0" smtClean="0">
                <a:solidFill>
                  <a:srgbClr val="004416"/>
                </a:solidFill>
                <a:latin typeface="Tahoma"/>
                <a:cs typeface="Tahoma"/>
              </a:rPr>
              <a:t>INTRODUCTION</a:t>
            </a:r>
            <a:endParaRPr sz="6000" b="1" dirty="0">
              <a:solidFill>
                <a:srgbClr val="004416"/>
              </a:solidFill>
              <a:latin typeface="Tahoma"/>
              <a:cs typeface="Tahoma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26784798" y="5847696"/>
            <a:ext cx="927201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6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6000" b="1" dirty="0" smtClean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RESULTS</a:t>
            </a:r>
            <a:endParaRPr sz="6000" b="1" dirty="0">
              <a:solidFill>
                <a:schemeClr val="accent2">
                  <a:lumMod val="50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22" name="Shape 22"/>
          <p:cNvSpPr/>
          <p:nvPr/>
        </p:nvSpPr>
        <p:spPr>
          <a:xfrm>
            <a:off x="37659743" y="1810512"/>
            <a:ext cx="3785617" cy="581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4400">
                <a:solidFill>
                  <a:srgbClr val="B02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/>
              <a:t>Replace w/ Logo</a:t>
            </a:r>
          </a:p>
        </p:txBody>
      </p:sp>
      <p:sp>
        <p:nvSpPr>
          <p:cNvPr id="23" name="Shape 23"/>
          <p:cNvSpPr/>
          <p:nvPr/>
        </p:nvSpPr>
        <p:spPr>
          <a:xfrm>
            <a:off x="257875" y="286763"/>
            <a:ext cx="35661600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9600">
                <a:solidFill>
                  <a:srgbClr val="51515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300" dirty="0"/>
              <a:t>Dynamical Downscaling and Model Calibration for Simulating Regional Climate Change in New Hampshire</a:t>
            </a:r>
          </a:p>
        </p:txBody>
      </p:sp>
      <p:sp>
        <p:nvSpPr>
          <p:cNvPr id="24" name="Shape 24"/>
          <p:cNvSpPr/>
          <p:nvPr/>
        </p:nvSpPr>
        <p:spPr>
          <a:xfrm>
            <a:off x="1" y="3000046"/>
            <a:ext cx="43891200" cy="2554545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>
              <a:defRPr sz="1800"/>
            </a:pPr>
            <a:r>
              <a:rPr sz="83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Muge Komurcu, R. Paul Acosta, </a:t>
            </a:r>
            <a:r>
              <a:rPr lang="en-US" sz="8300" dirty="0" smtClea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 Jonathan Buzan, </a:t>
            </a:r>
            <a:r>
              <a:rPr sz="8300" dirty="0" smtClea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Matthew </a:t>
            </a:r>
            <a:r>
              <a:rPr sz="83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Huber</a:t>
            </a:r>
          </a:p>
          <a:p>
            <a:pPr lvl="0">
              <a:defRPr sz="1800"/>
            </a:pPr>
            <a:r>
              <a:rPr sz="83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University of New Hampshire</a:t>
            </a:r>
          </a:p>
        </p:txBody>
      </p:sp>
      <p:sp>
        <p:nvSpPr>
          <p:cNvPr id="25" name="Shape 25"/>
          <p:cNvSpPr/>
          <p:nvPr/>
        </p:nvSpPr>
        <p:spPr>
          <a:xfrm>
            <a:off x="1515340" y="32102755"/>
            <a:ext cx="41038273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1800">
                <a:solidFill>
                  <a:srgbClr val="7F7F7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</a:rPr>
              <a:t>Contact: Dr. Muge Komurcu : </a:t>
            </a:r>
            <a:r>
              <a:rPr lang="en-US" sz="4400" dirty="0" err="1" smtClean="0">
                <a:solidFill>
                  <a:schemeClr val="bg2">
                    <a:lumMod val="25000"/>
                  </a:schemeClr>
                </a:solidFill>
              </a:rPr>
              <a:t>ESRC</a:t>
            </a: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</a:rPr>
              <a:t> 366 Morse Hall UNH    Email: </a:t>
            </a:r>
            <a:r>
              <a:rPr lang="en-US" sz="4400" dirty="0" err="1" smtClean="0">
                <a:solidFill>
                  <a:schemeClr val="bg2">
                    <a:lumMod val="25000"/>
                  </a:schemeClr>
                </a:solidFill>
              </a:rPr>
              <a:t>muge</a:t>
            </a:r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en-US" sz="4400" dirty="0" err="1" smtClean="0">
                <a:solidFill>
                  <a:schemeClr val="bg2">
                    <a:lumMod val="25000"/>
                  </a:schemeClr>
                </a:solidFill>
              </a:rPr>
              <a:t>komurcu@unh.edu</a:t>
            </a:r>
            <a:endParaRPr sz="4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Shape 30"/>
          <p:cNvSpPr/>
          <p:nvPr/>
        </p:nvSpPr>
        <p:spPr>
          <a:xfrm>
            <a:off x="1394218" y="17813993"/>
            <a:ext cx="9930384" cy="1591056"/>
          </a:xfrm>
          <a:prstGeom prst="rect">
            <a:avLst/>
          </a:prstGeom>
          <a:ln w="25400">
            <a:miter lim="400000"/>
          </a:ln>
        </p:spPr>
        <p:txBody>
          <a:bodyPr lIns="0" tIns="0" rIns="0" bIns="0" anchor="ctr"/>
          <a:lstStyle/>
          <a:p>
            <a:pPr lvl="0">
              <a:defRPr sz="1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1" name="Shape 31"/>
          <p:cNvSpPr/>
          <p:nvPr/>
        </p:nvSpPr>
        <p:spPr>
          <a:xfrm>
            <a:off x="1558810" y="18033999"/>
            <a:ext cx="9601200" cy="713233"/>
          </a:xfrm>
          <a:prstGeom prst="roundRect">
            <a:avLst>
              <a:gd name="adj" fmla="val 8615"/>
            </a:avLst>
          </a:prstGeom>
          <a:gradFill>
            <a:gsLst>
              <a:gs pos="0">
                <a:srgbClr val="EBEBEB">
                  <a:alpha val="19924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25400">
            <a:miter lim="400000"/>
          </a:ln>
        </p:spPr>
        <p:txBody>
          <a:bodyPr lIns="0" tIns="0" rIns="0" bIns="0" anchor="ctr"/>
          <a:lstStyle/>
          <a:p>
            <a:pPr lvl="0">
              <a:defRPr sz="1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lang="en-US" sz="6000" b="1" dirty="0" smtClean="0">
                <a:solidFill>
                  <a:schemeClr val="accent2">
                    <a:lumMod val="50000"/>
                  </a:schemeClr>
                </a:solidFill>
                <a:latin typeface="Tahoma"/>
                <a:cs typeface="Tahoma"/>
              </a:rPr>
              <a:t>METHODS</a:t>
            </a:r>
            <a:endParaRPr sz="6000" b="1" dirty="0">
              <a:solidFill>
                <a:schemeClr val="accent2">
                  <a:lumMod val="50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33" name="Shape 33"/>
          <p:cNvSpPr/>
          <p:nvPr/>
        </p:nvSpPr>
        <p:spPr>
          <a:xfrm>
            <a:off x="32863536" y="18818352"/>
            <a:ext cx="9930384" cy="1591056"/>
          </a:xfrm>
          <a:prstGeom prst="rect">
            <a:avLst/>
          </a:prstGeom>
          <a:ln w="25400">
            <a:miter lim="400000"/>
          </a:ln>
        </p:spPr>
        <p:txBody>
          <a:bodyPr lIns="0" tIns="0" rIns="0" bIns="0" anchor="ctr"/>
          <a:lstStyle/>
          <a:p>
            <a:pPr lvl="0">
              <a:defRPr sz="1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" name="Shape 34"/>
          <p:cNvSpPr/>
          <p:nvPr/>
        </p:nvSpPr>
        <p:spPr>
          <a:xfrm>
            <a:off x="33028128" y="18928080"/>
            <a:ext cx="9601200" cy="713233"/>
          </a:xfrm>
          <a:prstGeom prst="roundRect">
            <a:avLst>
              <a:gd name="adj" fmla="val 8615"/>
            </a:avLst>
          </a:prstGeom>
          <a:gradFill>
            <a:gsLst>
              <a:gs pos="0">
                <a:srgbClr val="EBEBEB">
                  <a:alpha val="19924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25400">
            <a:miter lim="400000"/>
          </a:ln>
        </p:spPr>
        <p:txBody>
          <a:bodyPr lIns="0" tIns="0" rIns="0" bIns="0" anchor="ctr"/>
          <a:lstStyle/>
          <a:p>
            <a:pPr lvl="0">
              <a:defRPr sz="1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32863536" y="25248413"/>
            <a:ext cx="9930384" cy="1591056"/>
          </a:xfrm>
          <a:prstGeom prst="rect">
            <a:avLst/>
          </a:prstGeom>
          <a:ln w="25400">
            <a:miter lim="400000"/>
          </a:ln>
        </p:spPr>
        <p:txBody>
          <a:bodyPr lIns="0" tIns="0" rIns="0" bIns="0" anchor="ctr"/>
          <a:lstStyle/>
          <a:p>
            <a:pPr lvl="0">
              <a:defRPr sz="1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33028128" y="25358141"/>
            <a:ext cx="9601200" cy="713233"/>
          </a:xfrm>
          <a:prstGeom prst="roundRect">
            <a:avLst>
              <a:gd name="adj" fmla="val 8615"/>
            </a:avLst>
          </a:prstGeom>
          <a:gradFill>
            <a:gsLst>
              <a:gs pos="0">
                <a:srgbClr val="EBEBEB">
                  <a:alpha val="19924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25400">
            <a:miter lim="400000"/>
          </a:ln>
        </p:spPr>
        <p:txBody>
          <a:bodyPr lIns="0" tIns="0" rIns="0" bIns="0" anchor="ctr"/>
          <a:lstStyle/>
          <a:p>
            <a:pPr lvl="0">
              <a:defRPr sz="1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24333201" y="26071374"/>
            <a:ext cx="1128164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6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6000" b="1" dirty="0" smtClean="0">
                <a:solidFill>
                  <a:srgbClr val="004416"/>
                </a:solidFill>
                <a:latin typeface="Tahoma"/>
                <a:cs typeface="Tahoma"/>
              </a:rPr>
              <a:t>CONCLUSIONS &amp; OUTLOOK</a:t>
            </a:r>
            <a:endParaRPr sz="6000" b="1" dirty="0">
              <a:solidFill>
                <a:srgbClr val="004416"/>
              </a:solidFill>
              <a:latin typeface="Tahoma"/>
              <a:cs typeface="Tahoma"/>
            </a:endParaRPr>
          </a:p>
        </p:txBody>
      </p:sp>
      <p:pic>
        <p:nvPicPr>
          <p:cNvPr id="41" name="CitingEPSCoR-enhanced.jpeg"/>
          <p:cNvPicPr/>
          <p:nvPr/>
        </p:nvPicPr>
        <p:blipFill rotWithShape="1">
          <a:blip r:embed="rId3">
            <a:extLst/>
          </a:blip>
          <a:srcRect t="-8003" r="24576" b="16381"/>
          <a:stretch/>
        </p:blipFill>
        <p:spPr>
          <a:xfrm>
            <a:off x="36384711" y="286761"/>
            <a:ext cx="7506489" cy="25545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" name="Group 52"/>
          <p:cNvGrpSpPr/>
          <p:nvPr/>
        </p:nvGrpSpPr>
        <p:grpSpPr>
          <a:xfrm>
            <a:off x="21865343" y="7304638"/>
            <a:ext cx="21278431" cy="18538347"/>
            <a:chOff x="11511550" y="7031122"/>
            <a:chExt cx="21278431" cy="18538347"/>
          </a:xfrm>
        </p:grpSpPr>
        <p:grpSp>
          <p:nvGrpSpPr>
            <p:cNvPr id="50" name="Group 49"/>
            <p:cNvGrpSpPr/>
            <p:nvPr/>
          </p:nvGrpSpPr>
          <p:grpSpPr>
            <a:xfrm>
              <a:off x="11511550" y="8641333"/>
              <a:ext cx="21278431" cy="16928136"/>
              <a:chOff x="11607860" y="7077456"/>
              <a:chExt cx="21278431" cy="16928136"/>
            </a:xfrm>
          </p:grpSpPr>
          <p:pic>
            <p:nvPicPr>
              <p:cNvPr id="3" name="Picture 2" descr="pcp_5dly_new_120912 copy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9" t="13636" r="4901" b="32323"/>
              <a:stretch/>
            </p:blipFill>
            <p:spPr>
              <a:xfrm>
                <a:off x="11684060" y="7077456"/>
                <a:ext cx="6985000" cy="5435600"/>
              </a:xfrm>
              <a:prstGeom prst="rect">
                <a:avLst/>
              </a:prstGeom>
            </p:spPr>
          </p:pic>
          <p:pic>
            <p:nvPicPr>
              <p:cNvPr id="4" name="Picture 3" descr="pcp_5dly_new_121712 copy.pdf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5" t="15153" r="5555" b="32070"/>
              <a:stretch/>
            </p:blipFill>
            <p:spPr>
              <a:xfrm>
                <a:off x="11607860" y="12513056"/>
                <a:ext cx="7061200" cy="5308600"/>
              </a:xfrm>
              <a:prstGeom prst="rect">
                <a:avLst/>
              </a:prstGeom>
            </p:spPr>
          </p:pic>
          <p:pic>
            <p:nvPicPr>
              <p:cNvPr id="5" name="Picture 4" descr="pcp_5dly_new_121812 copy.pdf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9" t="15649" r="5555" b="23240"/>
              <a:stretch/>
            </p:blipFill>
            <p:spPr>
              <a:xfrm>
                <a:off x="11658332" y="17821656"/>
                <a:ext cx="7010400" cy="6146801"/>
              </a:xfrm>
              <a:prstGeom prst="rect">
                <a:avLst/>
              </a:prstGeom>
            </p:spPr>
          </p:pic>
          <p:pic>
            <p:nvPicPr>
              <p:cNvPr id="43" name="Picture 42" descr="pcp_120912_montly_new copy.pdf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8" t="13266" r="4575" b="33081"/>
              <a:stretch/>
            </p:blipFill>
            <p:spPr>
              <a:xfrm>
                <a:off x="18669060" y="7077456"/>
                <a:ext cx="7086600" cy="5396536"/>
              </a:xfrm>
              <a:prstGeom prst="rect">
                <a:avLst/>
              </a:prstGeom>
            </p:spPr>
          </p:pic>
          <p:pic>
            <p:nvPicPr>
              <p:cNvPr id="44" name="Picture 43" descr="pcp_121712_montly_new copy.pdf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9" t="13889" r="5882" b="33080"/>
              <a:stretch/>
            </p:blipFill>
            <p:spPr>
              <a:xfrm>
                <a:off x="18719800" y="12499392"/>
                <a:ext cx="6985000" cy="5334000"/>
              </a:xfrm>
              <a:prstGeom prst="rect">
                <a:avLst/>
              </a:prstGeom>
            </p:spPr>
          </p:pic>
          <p:pic>
            <p:nvPicPr>
              <p:cNvPr id="45" name="Picture 44" descr="pcp_121812_montly_new copy.pdf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8" t="15656" r="5229" b="22980"/>
              <a:stretch/>
            </p:blipFill>
            <p:spPr>
              <a:xfrm>
                <a:off x="18669000" y="17833392"/>
                <a:ext cx="7035800" cy="6172200"/>
              </a:xfrm>
              <a:prstGeom prst="rect">
                <a:avLst/>
              </a:prstGeom>
            </p:spPr>
          </p:pic>
          <p:pic>
            <p:nvPicPr>
              <p:cNvPr id="46" name="Picture 45" descr="accumulated_precipitation.TRMM_3B42.007.AreaMap.2013-12-07-00-00Z.gif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28" t="8400" b="5600"/>
              <a:stretch/>
            </p:blipFill>
            <p:spPr>
              <a:xfrm>
                <a:off x="25799332" y="7772400"/>
                <a:ext cx="7038804" cy="4572000"/>
              </a:xfrm>
              <a:prstGeom prst="rect">
                <a:avLst/>
              </a:prstGeom>
            </p:spPr>
          </p:pic>
          <p:pic>
            <p:nvPicPr>
              <p:cNvPr id="47" name="Picture 46" descr="accumulated_precipitation.TRMM_3B42.007.AreaMap.2013-12-13-00-00Z.gif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58" t="8399" b="6800"/>
              <a:stretch/>
            </p:blipFill>
            <p:spPr>
              <a:xfrm>
                <a:off x="25704800" y="12995656"/>
                <a:ext cx="7181491" cy="4572000"/>
              </a:xfrm>
              <a:prstGeom prst="rect">
                <a:avLst/>
              </a:prstGeom>
            </p:spPr>
          </p:pic>
          <p:pic>
            <p:nvPicPr>
              <p:cNvPr id="48" name="Picture 47" descr="accumulated_precipitation.TRMM_3B42.007.AreaMap.2013-12-16-00-00Z.gif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28" t="7600" b="7200"/>
              <a:stretch/>
            </p:blipFill>
            <p:spPr>
              <a:xfrm>
                <a:off x="25781446" y="18123926"/>
                <a:ext cx="7104845" cy="4572000"/>
              </a:xfrm>
              <a:prstGeom prst="rect">
                <a:avLst/>
              </a:prstGeom>
            </p:spPr>
          </p:pic>
        </p:grpSp>
        <p:sp>
          <p:nvSpPr>
            <p:cNvPr id="49" name="TextBox 48"/>
            <p:cNvSpPr txBox="1"/>
            <p:nvPr/>
          </p:nvSpPr>
          <p:spPr>
            <a:xfrm>
              <a:off x="11539204" y="7031122"/>
              <a:ext cx="6189995" cy="164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2860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0" b="1" i="0" u="none" strike="noStrike" cap="none" spc="0" normalizeH="0" baseline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FillTx/>
                  <a:latin typeface="Tahoma"/>
                  <a:ea typeface="+mn-ea"/>
                  <a:cs typeface="Tahoma"/>
                  <a:sym typeface="Gill Sans"/>
                </a:rPr>
                <a:t>Five Daily </a:t>
              </a:r>
            </a:p>
            <a:p>
              <a:pPr marL="0" marR="0" indent="0" algn="ctr" defTabSz="22860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0" b="1" i="0" u="none" strike="noStrike" cap="none" spc="0" normalizeH="0" baseline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FillTx/>
                  <a:latin typeface="Tahoma"/>
                  <a:ea typeface="+mn-ea"/>
                  <a:cs typeface="Tahoma"/>
                  <a:sym typeface="Gill Sans"/>
                </a:rPr>
                <a:t>Reinitialization</a:t>
              </a: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Tahoma"/>
                <a:ea typeface="+mn-ea"/>
                <a:cs typeface="Tahoma"/>
                <a:sym typeface="Gill San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8623490" y="7077456"/>
              <a:ext cx="6189995" cy="164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2860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5000" b="1" dirty="0" smtClean="0">
                  <a:solidFill>
                    <a:srgbClr val="006620"/>
                  </a:solidFill>
                  <a:latin typeface="Tahoma"/>
                  <a:cs typeface="Tahoma"/>
                </a:rPr>
                <a:t>Monthly</a:t>
              </a:r>
              <a:r>
                <a:rPr kumimoji="0" lang="en-US" sz="5000" b="1" i="0" u="none" strike="noStrike" cap="none" spc="0" normalizeH="0" baseline="0" dirty="0" smtClean="0">
                  <a:ln>
                    <a:noFill/>
                  </a:ln>
                  <a:solidFill>
                    <a:srgbClr val="006620"/>
                  </a:solidFill>
                  <a:effectLst/>
                  <a:uFillTx/>
                  <a:latin typeface="Tahoma"/>
                  <a:ea typeface="+mn-ea"/>
                  <a:cs typeface="Tahoma"/>
                  <a:sym typeface="Gill Sans"/>
                </a:rPr>
                <a:t> </a:t>
              </a:r>
            </a:p>
            <a:p>
              <a:pPr marL="0" marR="0" indent="0" algn="ctr" defTabSz="22860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0" b="1" i="0" u="none" strike="noStrike" cap="none" spc="0" normalizeH="0" baseline="0" dirty="0" err="1" smtClean="0">
                  <a:ln>
                    <a:noFill/>
                  </a:ln>
                  <a:solidFill>
                    <a:srgbClr val="006620"/>
                  </a:solidFill>
                  <a:effectLst/>
                  <a:uFillTx/>
                  <a:latin typeface="Tahoma"/>
                  <a:ea typeface="+mn-ea"/>
                  <a:cs typeface="Tahoma"/>
                  <a:sym typeface="Gill Sans"/>
                </a:rPr>
                <a:t>Reinitialization</a:t>
              </a:r>
              <a:endParaRPr kumimoji="0" lang="en-US" sz="5000" b="1" i="0" u="none" strike="noStrike" cap="none" spc="0" normalizeH="0" baseline="0" dirty="0">
                <a:ln>
                  <a:noFill/>
                </a:ln>
                <a:solidFill>
                  <a:srgbClr val="006620"/>
                </a:solidFill>
                <a:effectLst/>
                <a:uFillTx/>
                <a:latin typeface="Tahoma"/>
                <a:ea typeface="+mn-ea"/>
                <a:cs typeface="Tahoma"/>
                <a:sym typeface="Gill San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5552401" y="7128256"/>
              <a:ext cx="7031534" cy="164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2860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5000" b="1" dirty="0" err="1" smtClean="0">
                  <a:solidFill>
                    <a:schemeClr val="accent1"/>
                  </a:solidFill>
                  <a:latin typeface="Tahoma"/>
                  <a:cs typeface="Tahoma"/>
                </a:rPr>
                <a:t>TRMM</a:t>
              </a:r>
              <a:endParaRPr lang="en-US" sz="5000" b="1" dirty="0" smtClean="0">
                <a:solidFill>
                  <a:schemeClr val="accent1"/>
                </a:solidFill>
                <a:latin typeface="Tahoma"/>
                <a:cs typeface="Tahoma"/>
              </a:endParaRPr>
            </a:p>
            <a:p>
              <a:pPr marL="0" marR="0" indent="0" algn="ctr" defTabSz="22860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0" b="1" i="0" u="none" strike="noStrike" cap="none" spc="0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Tahoma"/>
                  <a:ea typeface="+mn-ea"/>
                  <a:cs typeface="Tahoma"/>
                  <a:sym typeface="Gill Sans"/>
                </a:rPr>
                <a:t>Satellite</a:t>
              </a:r>
              <a:r>
                <a:rPr kumimoji="0" lang="en-US" sz="5000" b="1" i="0" u="none" strike="noStrike" cap="none" spc="0" normalizeH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Tahoma"/>
                  <a:ea typeface="+mn-ea"/>
                  <a:cs typeface="Tahoma"/>
                  <a:sym typeface="Gill Sans"/>
                </a:rPr>
                <a:t> </a:t>
              </a:r>
              <a:r>
                <a:rPr kumimoji="0" lang="en-US" sz="5000" b="1" i="0" u="none" strike="noStrike" cap="none" spc="0" normalizeH="0" dirty="0" err="1" smtClean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Tahoma"/>
                  <a:ea typeface="+mn-ea"/>
                  <a:cs typeface="Tahoma"/>
                  <a:sym typeface="Gill Sans"/>
                </a:rPr>
                <a:t>Retrieavals</a:t>
              </a:r>
              <a:endParaRPr kumimoji="0" lang="en-US" sz="5000" b="1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ahoma"/>
                <a:ea typeface="+mn-ea"/>
                <a:cs typeface="Tahoma"/>
                <a:sym typeface="Gill Sans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17267115" y="10197902"/>
            <a:ext cx="5192377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 smtClean="0">
                <a:solidFill>
                  <a:srgbClr val="592F74"/>
                </a:solidFill>
                <a:latin typeface="Tahoma"/>
                <a:cs typeface="Tahoma"/>
              </a:rPr>
              <a:t>Accumulated</a:t>
            </a:r>
          </a:p>
          <a:p>
            <a:pPr marL="0" marR="0" indent="0" algn="ctr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 smtClean="0">
                <a:solidFill>
                  <a:srgbClr val="592F74"/>
                </a:solidFill>
                <a:latin typeface="Tahoma"/>
                <a:cs typeface="Tahoma"/>
              </a:rPr>
              <a:t>Total </a:t>
            </a:r>
            <a:r>
              <a:rPr lang="en-US" sz="4000" b="1" dirty="0" smtClean="0">
                <a:solidFill>
                  <a:srgbClr val="592F74"/>
                </a:solidFill>
                <a:latin typeface="Tahoma"/>
                <a:cs typeface="Tahoma"/>
              </a:rPr>
              <a:t>Precipitation</a:t>
            </a:r>
            <a:endParaRPr lang="en-US" sz="4000" b="1" dirty="0" smtClean="0">
              <a:solidFill>
                <a:srgbClr val="592F74"/>
              </a:solidFill>
              <a:latin typeface="Tahoma"/>
              <a:cs typeface="Tahoma"/>
            </a:endParaRPr>
          </a:p>
          <a:p>
            <a:pPr marL="0" marR="0" indent="0" algn="ctr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 smtClean="0">
                <a:solidFill>
                  <a:srgbClr val="592F74"/>
                </a:solidFill>
                <a:latin typeface="Tahoma"/>
                <a:cs typeface="Tahoma"/>
              </a:rPr>
              <a:t>December 7-9 2013</a:t>
            </a: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rgbClr val="592F74"/>
              </a:solidFill>
              <a:effectLst/>
              <a:uFillTx/>
              <a:latin typeface="Tahoma"/>
              <a:cs typeface="Tahoma"/>
              <a:sym typeface="Gill San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737304" y="15481102"/>
            <a:ext cx="5845601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 smtClean="0">
                <a:solidFill>
                  <a:srgbClr val="592F74"/>
                </a:solidFill>
                <a:latin typeface="Tahoma"/>
                <a:cs typeface="Tahoma"/>
              </a:rPr>
              <a:t>Accumulated</a:t>
            </a:r>
          </a:p>
          <a:p>
            <a:pPr marL="0" marR="0" indent="0" algn="ctr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 smtClean="0">
                <a:solidFill>
                  <a:srgbClr val="592F74"/>
                </a:solidFill>
                <a:latin typeface="Tahoma"/>
                <a:cs typeface="Tahoma"/>
              </a:rPr>
              <a:t>Total </a:t>
            </a:r>
            <a:r>
              <a:rPr lang="en-US" sz="4000" b="1" dirty="0" smtClean="0">
                <a:solidFill>
                  <a:srgbClr val="592F74"/>
                </a:solidFill>
                <a:latin typeface="Tahoma"/>
                <a:cs typeface="Tahoma"/>
              </a:rPr>
              <a:t>Precipitation</a:t>
            </a:r>
            <a:endParaRPr lang="en-US" sz="4000" b="1" dirty="0" smtClean="0">
              <a:solidFill>
                <a:srgbClr val="592F74"/>
              </a:solidFill>
              <a:latin typeface="Tahoma"/>
              <a:cs typeface="Tahoma"/>
            </a:endParaRPr>
          </a:p>
          <a:p>
            <a:pPr marL="0" marR="0" indent="0" algn="ctr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 smtClean="0">
                <a:solidFill>
                  <a:srgbClr val="592F74"/>
                </a:solidFill>
                <a:latin typeface="Tahoma"/>
                <a:cs typeface="Tahoma"/>
              </a:rPr>
              <a:t>December 13-17 2013</a:t>
            </a: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rgbClr val="592F74"/>
              </a:solidFill>
              <a:effectLst/>
              <a:uFillTx/>
              <a:latin typeface="Tahoma"/>
              <a:cs typeface="Tahoma"/>
              <a:sym typeface="Gill San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619902" y="21526302"/>
            <a:ext cx="5845601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ahoma"/>
                <a:cs typeface="Tahoma"/>
              </a:rPr>
              <a:t>Accumulated</a:t>
            </a:r>
          </a:p>
          <a:p>
            <a:pPr marL="0" marR="0" indent="0" algn="ctr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ahoma"/>
                <a:cs typeface="Tahoma"/>
              </a:rPr>
              <a:t>Total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ahoma"/>
                <a:cs typeface="Tahoma"/>
              </a:rPr>
              <a:t>Precipitation</a:t>
            </a:r>
            <a:endParaRPr lang="en-US" sz="4000" b="1" dirty="0" smtClean="0">
              <a:solidFill>
                <a:schemeClr val="accent6">
                  <a:lumMod val="75000"/>
                </a:schemeClr>
              </a:solidFill>
              <a:latin typeface="Tahoma"/>
              <a:cs typeface="Tahoma"/>
            </a:endParaRPr>
          </a:p>
          <a:p>
            <a:pPr marL="0" marR="0" indent="0" algn="ctr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ahoma"/>
                <a:cs typeface="Tahoma"/>
              </a:rPr>
              <a:t>December 16-18 2013</a:t>
            </a: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Tahoma"/>
              <a:cs typeface="Tahoma"/>
              <a:sym typeface="Gill Sans"/>
            </a:endParaRPr>
          </a:p>
        </p:txBody>
      </p:sp>
      <p:sp>
        <p:nvSpPr>
          <p:cNvPr id="58" name="Shape 9"/>
          <p:cNvSpPr/>
          <p:nvPr/>
        </p:nvSpPr>
        <p:spPr>
          <a:xfrm>
            <a:off x="18890283" y="27185006"/>
            <a:ext cx="24860709" cy="472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lnSpc>
                <a:spcPct val="110000"/>
              </a:lnSpc>
              <a:defRPr sz="1800"/>
            </a:pPr>
            <a:r>
              <a:rPr lang="en-US" sz="4000" spc="2" dirty="0" smtClean="0">
                <a:solidFill>
                  <a:schemeClr val="accent2">
                    <a:lumMod val="50000"/>
                  </a:schemeClr>
                </a:solidFill>
                <a:latin typeface="Tahoma"/>
                <a:ea typeface="Helvetica"/>
                <a:cs typeface="Tahoma"/>
                <a:sym typeface="Helvetica"/>
              </a:rPr>
              <a:t>Preliminary results show that five-daily </a:t>
            </a:r>
            <a:r>
              <a:rPr lang="en-US" sz="4000" spc="2" dirty="0" err="1" smtClean="0">
                <a:solidFill>
                  <a:schemeClr val="accent2">
                    <a:lumMod val="50000"/>
                  </a:schemeClr>
                </a:solidFill>
                <a:latin typeface="Tahoma"/>
                <a:ea typeface="Helvetica"/>
                <a:cs typeface="Tahoma"/>
                <a:sym typeface="Helvetica"/>
              </a:rPr>
              <a:t>reinitialization</a:t>
            </a:r>
            <a:r>
              <a:rPr lang="en-US" sz="4000" spc="2" dirty="0" smtClean="0">
                <a:solidFill>
                  <a:schemeClr val="accent2">
                    <a:lumMod val="50000"/>
                  </a:schemeClr>
                </a:solidFill>
                <a:latin typeface="Tahoma"/>
                <a:ea typeface="Helvetica"/>
                <a:cs typeface="Tahoma"/>
                <a:sym typeface="Helvetica"/>
              </a:rPr>
              <a:t> of the WRF model with CESM</a:t>
            </a:r>
            <a:r>
              <a:rPr lang="en-US" sz="4000" spc="2" dirty="0">
                <a:solidFill>
                  <a:schemeClr val="accent2">
                    <a:lumMod val="50000"/>
                  </a:schemeClr>
                </a:solidFill>
                <a:latin typeface="Tahoma"/>
                <a:ea typeface="Helvetica"/>
                <a:cs typeface="Tahoma"/>
                <a:sym typeface="Helvetica"/>
              </a:rPr>
              <a:t> </a:t>
            </a:r>
            <a:r>
              <a:rPr lang="en-US" sz="4000" spc="2" dirty="0" smtClean="0">
                <a:solidFill>
                  <a:schemeClr val="accent2">
                    <a:lumMod val="50000"/>
                  </a:schemeClr>
                </a:solidFill>
                <a:latin typeface="Tahoma"/>
                <a:ea typeface="Helvetica"/>
                <a:cs typeface="Tahoma"/>
                <a:sym typeface="Helvetica"/>
              </a:rPr>
              <a:t>produces similar results </a:t>
            </a:r>
            <a:r>
              <a:rPr lang="en-US" sz="4000" spc="2" dirty="0" smtClean="0">
                <a:solidFill>
                  <a:schemeClr val="accent2">
                    <a:lumMod val="50000"/>
                  </a:schemeClr>
                </a:solidFill>
                <a:latin typeface="Tahoma"/>
                <a:ea typeface="Helvetica"/>
                <a:cs typeface="Tahoma"/>
                <a:sym typeface="Helvetica"/>
              </a:rPr>
              <a:t>to</a:t>
            </a:r>
            <a:endParaRPr lang="en-US" sz="4000" spc="2" dirty="0" smtClean="0">
              <a:solidFill>
                <a:schemeClr val="accent2">
                  <a:lumMod val="50000"/>
                </a:schemeClr>
              </a:solidFill>
              <a:latin typeface="Tahoma"/>
              <a:ea typeface="Helvetica"/>
              <a:cs typeface="Tahoma"/>
              <a:sym typeface="Helvetica"/>
            </a:endParaRPr>
          </a:p>
          <a:p>
            <a:pPr lvl="0" algn="l">
              <a:lnSpc>
                <a:spcPct val="110000"/>
              </a:lnSpc>
              <a:defRPr sz="1800"/>
            </a:pPr>
            <a:r>
              <a:rPr lang="en-US" sz="4000" spc="2" dirty="0" smtClean="0">
                <a:solidFill>
                  <a:schemeClr val="accent2">
                    <a:lumMod val="50000"/>
                  </a:schemeClr>
                </a:solidFill>
                <a:latin typeface="Tahoma"/>
                <a:ea typeface="Helvetica"/>
                <a:cs typeface="Tahoma"/>
                <a:sym typeface="Helvetica"/>
              </a:rPr>
              <a:t>Monthly </a:t>
            </a:r>
            <a:r>
              <a:rPr lang="en-US" sz="4000" spc="2" dirty="0" err="1" smtClean="0">
                <a:solidFill>
                  <a:schemeClr val="accent2">
                    <a:lumMod val="50000"/>
                  </a:schemeClr>
                </a:solidFill>
                <a:latin typeface="Tahoma"/>
                <a:ea typeface="Helvetica"/>
                <a:cs typeface="Tahoma"/>
                <a:sym typeface="Helvetica"/>
              </a:rPr>
              <a:t>reinitialization</a:t>
            </a:r>
            <a:r>
              <a:rPr lang="en-US" sz="4000" spc="2" dirty="0" smtClean="0">
                <a:solidFill>
                  <a:schemeClr val="accent2">
                    <a:lumMod val="50000"/>
                  </a:schemeClr>
                </a:solidFill>
                <a:latin typeface="Tahoma"/>
                <a:ea typeface="Helvetica"/>
                <a:cs typeface="Tahoma"/>
                <a:sym typeface="Helvetica"/>
              </a:rPr>
              <a:t>.</a:t>
            </a:r>
          </a:p>
          <a:p>
            <a:pPr lvl="0" algn="l">
              <a:lnSpc>
                <a:spcPct val="110000"/>
              </a:lnSpc>
              <a:defRPr sz="1800"/>
            </a:pPr>
            <a:r>
              <a:rPr lang="en-US" sz="4000" spc="2" dirty="0" smtClean="0">
                <a:solidFill>
                  <a:schemeClr val="accent2">
                    <a:lumMod val="50000"/>
                  </a:schemeClr>
                </a:solidFill>
                <a:latin typeface="Tahoma"/>
                <a:ea typeface="Helvetica"/>
                <a:cs typeface="Tahoma"/>
                <a:sym typeface="Helvetica"/>
              </a:rPr>
              <a:t>The result is significant because more simulations can be run concurrently with a five-daily </a:t>
            </a:r>
            <a:r>
              <a:rPr lang="en-US" sz="4000" spc="2" dirty="0" err="1" smtClean="0">
                <a:solidFill>
                  <a:schemeClr val="accent2">
                    <a:lumMod val="50000"/>
                  </a:schemeClr>
                </a:solidFill>
                <a:latin typeface="Tahoma"/>
                <a:ea typeface="Helvetica"/>
                <a:cs typeface="Tahoma"/>
                <a:sym typeface="Helvetica"/>
              </a:rPr>
              <a:t>reinitialization</a:t>
            </a:r>
            <a:r>
              <a:rPr lang="en-US" sz="4000" spc="2" dirty="0">
                <a:solidFill>
                  <a:schemeClr val="accent2">
                    <a:lumMod val="50000"/>
                  </a:schemeClr>
                </a:solidFill>
                <a:latin typeface="Tahoma"/>
                <a:ea typeface="Helvetica"/>
                <a:cs typeface="Tahoma"/>
                <a:sym typeface="Helvetica"/>
              </a:rPr>
              <a:t> </a:t>
            </a:r>
            <a:r>
              <a:rPr lang="en-US" sz="4000" spc="2" dirty="0" smtClean="0">
                <a:solidFill>
                  <a:schemeClr val="accent2">
                    <a:lumMod val="50000"/>
                  </a:schemeClr>
                </a:solidFill>
                <a:latin typeface="Tahoma"/>
                <a:ea typeface="Helvetica"/>
                <a:cs typeface="Tahoma"/>
                <a:sym typeface="Helvetica"/>
              </a:rPr>
              <a:t>which increases computational efficiency. (considering we will be preforming downscaling simulations for the next century.) This is contrary to similar studies focusing on the  Western US, where topography is high.</a:t>
            </a:r>
          </a:p>
          <a:p>
            <a:pPr lvl="0" algn="l">
              <a:lnSpc>
                <a:spcPct val="110000"/>
              </a:lnSpc>
              <a:defRPr sz="1800"/>
            </a:pPr>
            <a:r>
              <a:rPr lang="en-US" sz="4000" spc="2" dirty="0" smtClean="0">
                <a:solidFill>
                  <a:schemeClr val="accent2">
                    <a:lumMod val="50000"/>
                  </a:schemeClr>
                </a:solidFill>
                <a:latin typeface="Tahoma"/>
                <a:ea typeface="Helvetica"/>
                <a:cs typeface="Tahoma"/>
                <a:sym typeface="Helvetica"/>
              </a:rPr>
              <a:t>Tests are being applied  for longer time periods to confirm the results. </a:t>
            </a:r>
          </a:p>
          <a:p>
            <a:pPr lvl="0" algn="l">
              <a:lnSpc>
                <a:spcPct val="110000"/>
              </a:lnSpc>
              <a:defRPr sz="1800"/>
            </a:pPr>
            <a:r>
              <a:rPr lang="en-US" sz="4000" spc="2" dirty="0" smtClean="0">
                <a:solidFill>
                  <a:schemeClr val="accent2">
                    <a:lumMod val="50000"/>
                  </a:schemeClr>
                </a:solidFill>
                <a:latin typeface="Tahoma"/>
                <a:ea typeface="Helvetica"/>
                <a:cs typeface="Tahoma"/>
                <a:sym typeface="Helvetica"/>
              </a:rPr>
              <a:t>Tests focusing on model parameterizations (boundary layer, land surface and microphysics) are ongoing.</a:t>
            </a:r>
            <a:endParaRPr sz="4000" spc="2" dirty="0">
              <a:solidFill>
                <a:schemeClr val="accent2">
                  <a:lumMod val="50000"/>
                </a:schemeClr>
              </a:solidFill>
              <a:latin typeface="Tahoma"/>
              <a:ea typeface="Helvetica"/>
              <a:cs typeface="Tahoma"/>
              <a:sym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875" y="13567093"/>
            <a:ext cx="15373551" cy="425757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 dirty="0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ea typeface="+mn-ea"/>
                <a:cs typeface="Tahoma"/>
                <a:sym typeface="Gill Sans"/>
              </a:rPr>
              <a:t>In  a changing</a:t>
            </a:r>
            <a:r>
              <a:rPr kumimoji="0" lang="en-US" sz="4500" b="0" i="0" u="none" strike="noStrike" cap="none" spc="0" normalizeH="0" dirty="0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ea typeface="+mn-ea"/>
                <a:cs typeface="Tahoma"/>
                <a:sym typeface="Gill Sans"/>
              </a:rPr>
              <a:t> climate, changes in the  components of the climate system </a:t>
            </a:r>
            <a:r>
              <a:rPr lang="en-US" sz="4500" dirty="0" smtClean="0">
                <a:solidFill>
                  <a:srgbClr val="004416"/>
                </a:solidFill>
                <a:latin typeface="Tahoma"/>
                <a:cs typeface="Tahoma"/>
              </a:rPr>
              <a:t>will have consequences on e</a:t>
            </a:r>
            <a:r>
              <a:rPr kumimoji="0" lang="en-US" sz="4500" b="0" i="0" u="none" strike="noStrike" cap="none" spc="0" normalizeH="0" dirty="0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ea typeface="+mn-ea"/>
                <a:cs typeface="Tahoma"/>
                <a:sym typeface="Gill Sans"/>
              </a:rPr>
              <a:t>cosystems, ecosystem services </a:t>
            </a:r>
            <a:r>
              <a:rPr lang="en-US" sz="4500" dirty="0" smtClean="0">
                <a:solidFill>
                  <a:srgbClr val="004416"/>
                </a:solidFill>
                <a:latin typeface="Tahoma"/>
                <a:cs typeface="Tahoma"/>
              </a:rPr>
              <a:t>and economy.</a:t>
            </a:r>
          </a:p>
          <a:p>
            <a:pPr marL="0" marR="0" indent="0" algn="l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dirty="0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ea typeface="+mn-ea"/>
                <a:cs typeface="Tahoma"/>
                <a:sym typeface="Gill Sans"/>
              </a:rPr>
              <a:t>This study aims to simulate future regional climate of New England o simulate future changes in ecosystems, ecosystem</a:t>
            </a:r>
          </a:p>
          <a:p>
            <a:pPr marL="0" marR="0" indent="0" algn="l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dirty="0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ea typeface="+mn-ea"/>
                <a:cs typeface="Tahoma"/>
                <a:sym typeface="Gill Sans"/>
              </a:rPr>
              <a:t> services and economy. 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875" y="6771026"/>
            <a:ext cx="15627552" cy="20261580"/>
            <a:chOff x="3875" y="7461504"/>
            <a:chExt cx="15627552" cy="20261580"/>
          </a:xfrm>
        </p:grpSpPr>
        <p:sp>
          <p:nvSpPr>
            <p:cNvPr id="9" name="Shape 9"/>
            <p:cNvSpPr/>
            <p:nvPr/>
          </p:nvSpPr>
          <p:spPr>
            <a:xfrm>
              <a:off x="304800" y="7461504"/>
              <a:ext cx="9272017" cy="8335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>
              <a:spAutoFit/>
            </a:bodyPr>
            <a:lstStyle/>
            <a:p>
              <a:pPr lvl="0" algn="l">
                <a:lnSpc>
                  <a:spcPct val="110000"/>
                </a:lnSpc>
                <a:defRPr sz="1800"/>
              </a:pPr>
              <a:r>
                <a:rPr lang="en-US" sz="5000" b="1" spc="2" dirty="0" smtClean="0">
                  <a:solidFill>
                    <a:srgbClr val="004416"/>
                  </a:solidFill>
                  <a:latin typeface="Helvetica"/>
                  <a:ea typeface="Helvetica"/>
                  <a:cs typeface="Helvetica"/>
                  <a:sym typeface="Helvetica"/>
                </a:rPr>
                <a:t>CLIMATE SYSTEM</a:t>
              </a:r>
              <a:endParaRPr sz="5000" spc="2" dirty="0">
                <a:solidFill>
                  <a:srgbClr val="004416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pic>
          <p:nvPicPr>
            <p:cNvPr id="2" name="Picture 1" descr="fig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465" y="23151084"/>
              <a:ext cx="9001125" cy="4572000"/>
            </a:xfrm>
            <a:prstGeom prst="rect">
              <a:avLst/>
            </a:prstGeom>
          </p:spPr>
        </p:pic>
        <p:pic>
          <p:nvPicPr>
            <p:cNvPr id="6" name="Picture 5" descr="Picture 8.p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58"/>
            <a:stretch/>
          </p:blipFill>
          <p:spPr>
            <a:xfrm>
              <a:off x="3875" y="8809692"/>
              <a:ext cx="7315200" cy="5439286"/>
            </a:xfrm>
            <a:prstGeom prst="rect">
              <a:avLst/>
            </a:prstGeom>
          </p:spPr>
        </p:pic>
        <p:pic>
          <p:nvPicPr>
            <p:cNvPr id="10" name="Picture 9" descr="images-5.jpeg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45"/>
            <a:stretch/>
          </p:blipFill>
          <p:spPr>
            <a:xfrm>
              <a:off x="7961366" y="9043247"/>
              <a:ext cx="2742968" cy="2743200"/>
            </a:xfrm>
            <a:prstGeom prst="rect">
              <a:avLst/>
            </a:prstGeom>
          </p:spPr>
        </p:pic>
        <p:pic>
          <p:nvPicPr>
            <p:cNvPr id="12" name="Picture 11" descr="Figure-25.8-hi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7064" y="9266892"/>
              <a:ext cx="3054363" cy="4572000"/>
            </a:xfrm>
            <a:prstGeom prst="rect">
              <a:avLst/>
            </a:prstGeom>
          </p:spPr>
        </p:pic>
        <p:sp>
          <p:nvSpPr>
            <p:cNvPr id="57" name="Shape 9"/>
            <p:cNvSpPr/>
            <p:nvPr/>
          </p:nvSpPr>
          <p:spPr>
            <a:xfrm>
              <a:off x="6359410" y="7461504"/>
              <a:ext cx="9272017" cy="8335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>
              <a:spAutoFit/>
            </a:bodyPr>
            <a:lstStyle/>
            <a:p>
              <a:pPr lvl="0" algn="r">
                <a:lnSpc>
                  <a:spcPct val="110000"/>
                </a:lnSpc>
                <a:defRPr sz="1800"/>
              </a:pPr>
              <a:r>
                <a:rPr lang="en-US" sz="5000" b="1" spc="2" dirty="0" smtClean="0">
                  <a:solidFill>
                    <a:srgbClr val="004416"/>
                  </a:solidFill>
                  <a:latin typeface="Helvetica"/>
                  <a:ea typeface="Helvetica"/>
                  <a:cs typeface="Helvetica"/>
                  <a:sym typeface="Helvetica"/>
                </a:rPr>
                <a:t>ECOSYSTEM SERVICES</a:t>
              </a:r>
              <a:endParaRPr sz="5000" spc="2" dirty="0">
                <a:solidFill>
                  <a:srgbClr val="004416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92609" y="18823399"/>
            <a:ext cx="15627551" cy="35650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 dirty="0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ea typeface="+mn-ea"/>
                <a:cs typeface="Tahoma"/>
                <a:sym typeface="Gill Sans"/>
              </a:rPr>
              <a:t>To simulate</a:t>
            </a:r>
            <a:r>
              <a:rPr kumimoji="0" lang="en-US" sz="4500" b="0" i="0" u="none" strike="noStrike" cap="none" spc="0" normalizeH="0" dirty="0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ea typeface="+mn-ea"/>
                <a:cs typeface="Tahoma"/>
                <a:sym typeface="Gill Sans"/>
              </a:rPr>
              <a:t> future regional </a:t>
            </a:r>
            <a:r>
              <a:rPr kumimoji="0" lang="en-US" sz="4500" b="0" i="0" u="none" strike="noStrike" cap="none" spc="0" normalizeH="0" dirty="0" err="1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ea typeface="+mn-ea"/>
                <a:cs typeface="Tahoma"/>
                <a:sym typeface="Gill Sans"/>
              </a:rPr>
              <a:t>climatolody</a:t>
            </a:r>
            <a:r>
              <a:rPr kumimoji="0" lang="en-US" sz="4500" b="0" i="0" u="none" strike="noStrike" cap="none" spc="0" normalizeH="0" dirty="0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ea typeface="+mn-ea"/>
                <a:cs typeface="Tahoma"/>
                <a:sym typeface="Gill Sans"/>
              </a:rPr>
              <a:t>, we will use </a:t>
            </a:r>
          </a:p>
          <a:p>
            <a:pPr marL="0" marR="0" indent="0" algn="l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dirty="0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ea typeface="+mn-ea"/>
                <a:cs typeface="Tahoma"/>
                <a:sym typeface="Gill Sans"/>
              </a:rPr>
              <a:t>Community Earth System Model future projections using a </a:t>
            </a:r>
          </a:p>
          <a:p>
            <a:pPr marL="0" marR="0" indent="0" algn="l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500" dirty="0" smtClean="0">
                <a:solidFill>
                  <a:srgbClr val="004416"/>
                </a:solidFill>
                <a:latin typeface="Tahoma"/>
                <a:cs typeface="Tahoma"/>
              </a:rPr>
              <a:t>High impact emission scenario (RCP8.5) and dynamically</a:t>
            </a:r>
          </a:p>
          <a:p>
            <a:pPr marL="0" marR="0" indent="0" algn="l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500" dirty="0" smtClean="0">
                <a:solidFill>
                  <a:srgbClr val="004416"/>
                </a:solidFill>
                <a:latin typeface="Tahoma"/>
                <a:cs typeface="Tahoma"/>
              </a:rPr>
              <a:t> downscale these results using Weather Research and</a:t>
            </a:r>
          </a:p>
          <a:p>
            <a:pPr marL="0" marR="0" indent="0" algn="l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500" dirty="0" smtClean="0">
                <a:solidFill>
                  <a:srgbClr val="004416"/>
                </a:solidFill>
                <a:latin typeface="Tahoma"/>
                <a:cs typeface="Tahoma"/>
              </a:rPr>
              <a:t> Forecasting Model (</a:t>
            </a:r>
            <a:r>
              <a:rPr lang="en-US" sz="4500" dirty="0" err="1" smtClean="0">
                <a:solidFill>
                  <a:srgbClr val="004416"/>
                </a:solidFill>
                <a:latin typeface="Tahoma"/>
                <a:cs typeface="Tahoma"/>
              </a:rPr>
              <a:t>WRF</a:t>
            </a:r>
            <a:r>
              <a:rPr lang="en-US" sz="4500" dirty="0" smtClean="0">
                <a:solidFill>
                  <a:srgbClr val="004416"/>
                </a:solidFill>
                <a:latin typeface="Tahoma"/>
                <a:cs typeface="Tahoma"/>
              </a:rPr>
              <a:t>)</a:t>
            </a:r>
            <a:endParaRPr kumimoji="0" lang="en-US" sz="4500" b="0" i="0" u="none" strike="noStrike" cap="none" spc="0" normalizeH="0" baseline="0" dirty="0">
              <a:ln>
                <a:noFill/>
              </a:ln>
              <a:solidFill>
                <a:srgbClr val="004416"/>
              </a:solidFill>
              <a:effectLst/>
              <a:uFillTx/>
              <a:latin typeface="Tahoma"/>
              <a:ea typeface="+mn-ea"/>
              <a:cs typeface="Tahoma"/>
              <a:sym typeface="Gill San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2782" y="23716666"/>
            <a:ext cx="2152056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000" b="1" dirty="0" smtClean="0">
                <a:solidFill>
                  <a:srgbClr val="004416"/>
                </a:solidFill>
                <a:latin typeface="Tahoma"/>
                <a:cs typeface="Tahoma"/>
              </a:rPr>
              <a:t>Global</a:t>
            </a:r>
          </a:p>
          <a:p>
            <a:pPr marL="0" marR="0" indent="0" algn="ctr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1" i="0" u="none" strike="noStrike" cap="none" spc="0" normalizeH="0" baseline="0" dirty="0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cs typeface="Tahoma"/>
                <a:sym typeface="Gill Sans"/>
              </a:rPr>
              <a:t>Model</a:t>
            </a: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004416"/>
              </a:solidFill>
              <a:effectLst/>
              <a:uFillTx/>
              <a:latin typeface="Tahoma"/>
              <a:cs typeface="Tahoma"/>
              <a:sym typeface="Gill San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2447976" y="23724053"/>
            <a:ext cx="2929450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000" b="1" dirty="0" smtClean="0">
                <a:solidFill>
                  <a:srgbClr val="004416"/>
                </a:solidFill>
                <a:latin typeface="Tahoma"/>
                <a:cs typeface="Tahoma"/>
              </a:rPr>
              <a:t>Regional</a:t>
            </a:r>
          </a:p>
          <a:p>
            <a:pPr marL="0" marR="0" indent="0" algn="ctr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1" i="0" u="none" strike="noStrike" cap="none" spc="0" normalizeH="0" baseline="0" dirty="0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cs typeface="Tahoma"/>
                <a:sym typeface="Gill Sans"/>
              </a:rPr>
              <a:t>Model</a:t>
            </a: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004416"/>
              </a:solidFill>
              <a:effectLst/>
              <a:uFillTx/>
              <a:latin typeface="Tahoma"/>
              <a:cs typeface="Tahoma"/>
              <a:sym typeface="Gill San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2400" y="26994704"/>
            <a:ext cx="16602211" cy="4950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 dirty="0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cs typeface="Tahoma"/>
                <a:sym typeface="Gill Sans"/>
              </a:rPr>
              <a:t>First,</a:t>
            </a:r>
            <a:r>
              <a:rPr kumimoji="0" lang="en-US" sz="4500" b="0" i="0" u="none" strike="noStrike" cap="none" spc="0" normalizeH="0" dirty="0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cs typeface="Tahoma"/>
                <a:sym typeface="Gill Sans"/>
              </a:rPr>
              <a:t> we perform sensitivity studies for computational efficiency </a:t>
            </a:r>
          </a:p>
          <a:p>
            <a:pPr marL="0" marR="0" indent="0" algn="l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dirty="0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cs typeface="Tahoma"/>
                <a:sym typeface="Gill Sans"/>
              </a:rPr>
              <a:t>and model calibration using </a:t>
            </a:r>
            <a:r>
              <a:rPr kumimoji="0" lang="en-US" sz="4500" b="0" i="0" u="none" strike="noStrike" cap="none" spc="0" normalizeH="0" dirty="0" err="1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cs typeface="Tahoma"/>
                <a:sym typeface="Gill Sans"/>
              </a:rPr>
              <a:t>GFS</a:t>
            </a:r>
            <a:r>
              <a:rPr kumimoji="0" lang="en-US" sz="4500" b="0" i="0" u="none" strike="noStrike" cap="none" spc="0" normalizeH="0" dirty="0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cs typeface="Tahoma"/>
                <a:sym typeface="Gill Sans"/>
              </a:rPr>
              <a:t> reanalysis as </a:t>
            </a:r>
            <a:r>
              <a:rPr kumimoji="0" lang="en-US" sz="4500" b="0" i="0" u="none" strike="noStrike" cap="none" spc="0" normalizeH="0" dirty="0" err="1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cs typeface="Tahoma"/>
                <a:sym typeface="Gill Sans"/>
              </a:rPr>
              <a:t>WRF</a:t>
            </a:r>
            <a:r>
              <a:rPr kumimoji="0" lang="en-US" sz="4500" b="0" i="0" u="none" strike="noStrike" cap="none" spc="0" normalizeH="0" dirty="0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cs typeface="Tahoma"/>
                <a:sym typeface="Gill Sans"/>
              </a:rPr>
              <a:t> driver.</a:t>
            </a:r>
          </a:p>
          <a:p>
            <a:pPr marL="0" marR="0" indent="0" algn="l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500" baseline="0" dirty="0" smtClean="0">
                <a:solidFill>
                  <a:srgbClr val="004416"/>
                </a:solidFill>
                <a:latin typeface="Tahoma"/>
                <a:cs typeface="Tahoma"/>
              </a:rPr>
              <a:t>Here we present</a:t>
            </a:r>
            <a:r>
              <a:rPr lang="en-US" sz="4500" dirty="0" smtClean="0">
                <a:solidFill>
                  <a:srgbClr val="004416"/>
                </a:solidFill>
                <a:latin typeface="Tahoma"/>
                <a:cs typeface="Tahoma"/>
              </a:rPr>
              <a:t> results from model </a:t>
            </a:r>
            <a:r>
              <a:rPr lang="en-US" sz="4500" dirty="0" err="1" smtClean="0">
                <a:solidFill>
                  <a:srgbClr val="004416"/>
                </a:solidFill>
                <a:latin typeface="Tahoma"/>
                <a:cs typeface="Tahoma"/>
              </a:rPr>
              <a:t>reinitialization</a:t>
            </a:r>
            <a:r>
              <a:rPr lang="en-US" sz="4500" dirty="0" smtClean="0">
                <a:solidFill>
                  <a:srgbClr val="004416"/>
                </a:solidFill>
                <a:latin typeface="Tahoma"/>
                <a:cs typeface="Tahoma"/>
              </a:rPr>
              <a:t> test:</a:t>
            </a:r>
          </a:p>
          <a:p>
            <a:pPr marL="0" marR="0" indent="0" algn="l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 dirty="0" err="1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cs typeface="Tahoma"/>
                <a:sym typeface="Gill Sans"/>
              </a:rPr>
              <a:t>Reinitialization</a:t>
            </a:r>
            <a:r>
              <a:rPr kumimoji="0" lang="en-US" sz="4500" b="0" i="0" u="none" strike="noStrike" cap="none" spc="0" normalizeH="0" dirty="0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cs typeface="Tahoma"/>
                <a:sym typeface="Gill Sans"/>
              </a:rPr>
              <a:t> </a:t>
            </a:r>
            <a:r>
              <a:rPr kumimoji="0" lang="en-US" sz="4500" b="0" i="0" u="none" strike="noStrike" cap="none" spc="0" normalizeH="0" dirty="0" smtClean="0">
                <a:ln>
                  <a:noFill/>
                </a:ln>
                <a:solidFill>
                  <a:srgbClr val="004416"/>
                </a:solidFill>
                <a:effectLst/>
                <a:uFillTx/>
                <a:latin typeface="Tahoma"/>
                <a:cs typeface="Tahoma"/>
                <a:sym typeface="Gill Sans"/>
              </a:rPr>
              <a:t>of the WRF from CESM every five days versus</a:t>
            </a:r>
          </a:p>
          <a:p>
            <a:pPr marL="0" marR="0" indent="0" algn="l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500" baseline="0" dirty="0" err="1" smtClean="0">
                <a:solidFill>
                  <a:srgbClr val="004416"/>
                </a:solidFill>
                <a:latin typeface="Tahoma"/>
                <a:cs typeface="Tahoma"/>
              </a:rPr>
              <a:t>Reinitialization</a:t>
            </a:r>
            <a:r>
              <a:rPr lang="en-US" sz="4500" dirty="0" smtClean="0">
                <a:solidFill>
                  <a:srgbClr val="004416"/>
                </a:solidFill>
                <a:latin typeface="Tahoma"/>
                <a:cs typeface="Tahoma"/>
              </a:rPr>
              <a:t> of the </a:t>
            </a:r>
            <a:r>
              <a:rPr lang="en-US" sz="4500" dirty="0" err="1" smtClean="0">
                <a:solidFill>
                  <a:srgbClr val="004416"/>
                </a:solidFill>
                <a:latin typeface="Tahoma"/>
                <a:cs typeface="Tahoma"/>
              </a:rPr>
              <a:t>WRF</a:t>
            </a:r>
            <a:r>
              <a:rPr lang="en-US" sz="4500" dirty="0" smtClean="0">
                <a:solidFill>
                  <a:srgbClr val="004416"/>
                </a:solidFill>
                <a:latin typeface="Tahoma"/>
                <a:cs typeface="Tahoma"/>
              </a:rPr>
              <a:t> from </a:t>
            </a:r>
            <a:r>
              <a:rPr lang="en-US" sz="4500" dirty="0" err="1" smtClean="0">
                <a:solidFill>
                  <a:srgbClr val="004416"/>
                </a:solidFill>
                <a:latin typeface="Tahoma"/>
                <a:cs typeface="Tahoma"/>
              </a:rPr>
              <a:t>CESM</a:t>
            </a:r>
            <a:r>
              <a:rPr lang="en-US" sz="4500" dirty="0" smtClean="0">
                <a:solidFill>
                  <a:srgbClr val="004416"/>
                </a:solidFill>
                <a:latin typeface="Tahoma"/>
                <a:cs typeface="Tahoma"/>
              </a:rPr>
              <a:t> every month.</a:t>
            </a:r>
          </a:p>
          <a:p>
            <a:pPr marL="0" marR="0" indent="0" algn="l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500" dirty="0" smtClean="0">
                <a:solidFill>
                  <a:srgbClr val="004416"/>
                </a:solidFill>
                <a:latin typeface="Tahoma"/>
                <a:cs typeface="Tahoma"/>
              </a:rPr>
              <a:t>We use 3 nested domains with </a:t>
            </a:r>
            <a:r>
              <a:rPr lang="en-US" sz="4500" dirty="0" smtClean="0">
                <a:solidFill>
                  <a:srgbClr val="004416"/>
                </a:solidFill>
                <a:latin typeface="Tahoma"/>
                <a:cs typeface="Tahoma"/>
              </a:rPr>
              <a:t>297, 9, </a:t>
            </a:r>
            <a:r>
              <a:rPr lang="en-US" sz="4500" dirty="0" smtClean="0">
                <a:solidFill>
                  <a:srgbClr val="004416"/>
                </a:solidFill>
                <a:latin typeface="Tahoma"/>
                <a:cs typeface="Tahoma"/>
              </a:rPr>
              <a:t>and 3 km resolution. </a:t>
            </a:r>
          </a:p>
          <a:p>
            <a:pPr marL="0" marR="0" indent="0" algn="l" defTabSz="22860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500" dirty="0" smtClean="0">
                <a:solidFill>
                  <a:srgbClr val="004416"/>
                </a:solidFill>
                <a:latin typeface="Tahoma"/>
                <a:cs typeface="Tahoma"/>
              </a:rPr>
              <a:t>Results are shown on the third domain focusing on New England. </a:t>
            </a:r>
            <a:endParaRPr kumimoji="0" lang="en-US" sz="4500" b="0" i="0" u="none" strike="noStrike" cap="none" spc="0" normalizeH="0" baseline="0" dirty="0">
              <a:ln>
                <a:noFill/>
              </a:ln>
              <a:solidFill>
                <a:srgbClr val="004416"/>
              </a:solidFill>
              <a:effectLst/>
              <a:uFillTx/>
              <a:latin typeface="Tahoma"/>
              <a:cs typeface="Tahoma"/>
              <a:sym typeface="Gill Sans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29292">
            <a:alpha val="50000"/>
          </a:srgbClr>
        </a:solidFill>
        <a:ln w="25400" cap="flat">
          <a:noFill/>
          <a:miter lim="400000"/>
        </a:ln>
        <a:effectLst/>
      </a:spPr>
      <a:bodyPr rot="0" spcFirstLastPara="1" vertOverflow="overflow" horzOverflow="overflow" vert="horz" wrap="square" lIns="190500" tIns="190500" rIns="190500" bIns="190500" numCol="1" spcCol="38100" rtlCol="0" anchor="ctr">
        <a:spAutoFit/>
      </a:bodyPr>
      <a:lstStyle>
        <a:defPPr marL="0" marR="0" indent="0" algn="ctr" defTabSz="22860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2860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29292">
            <a:alpha val="50000"/>
          </a:srgbClr>
        </a:solidFill>
        <a:ln w="25400" cap="flat">
          <a:noFill/>
          <a:miter lim="400000"/>
        </a:ln>
        <a:effectLst/>
      </a:spPr>
      <a:bodyPr rot="0" spcFirstLastPara="1" vertOverflow="overflow" horzOverflow="overflow" vert="horz" wrap="square" lIns="190500" tIns="190500" rIns="190500" bIns="190500" numCol="1" spcCol="38100" rtlCol="0" anchor="ctr">
        <a:spAutoFit/>
      </a:bodyPr>
      <a:lstStyle>
        <a:defPPr marL="0" marR="0" indent="0" algn="ctr" defTabSz="22860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2860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365</Words>
  <Application>Microsoft Macintosh PowerPoint</Application>
  <PresentationFormat>Custom</PresentationFormat>
  <Paragraphs>50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White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Paul Acosta</cp:lastModifiedBy>
  <cp:revision>23</cp:revision>
  <dcterms:modified xsi:type="dcterms:W3CDTF">2014-11-17T18:53:44Z</dcterms:modified>
</cp:coreProperties>
</file>