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gif" ContentType="image/gif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8404800"/>
  <p:notesSz cx="6858000" cy="91440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a="http://schemas.openxmlformats.org/drawingml/2006/main" xmlns:r="http://schemas.openxmlformats.org/officeDocument/2006/relationships" xmlns:p="http://schemas.openxmlformats.org/presentationml/2006/main" xmlns="" xmlns:p15="http://schemas.microsoft.com/office/powerpoint/2012/main" xmlns:mv="urn:schemas-microsoft-com:mac:vml" xmlns:mc="http://schemas.openxmlformats.org/markup-compatibility/2006">
        <p15:guide id="1" orient="horz" pos="12096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A3B77F"/>
    <a:srgbClr val="B6F0CC"/>
    <a:srgbClr val="4BD981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:a="http://schemas.openxmlformats.org/drawingml/2006/main" xmlns:r="http://schemas.openxmlformats.org/officeDocument/2006/relationships" xmlns:p="http://schemas.openxmlformats.org/presentationml/2006/main" xmlns="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672" y="1168"/>
      </p:cViewPr>
      <p:guideLst>
        <p:guide orient="horz" pos="12096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8D401-2EE1-4738-9601-80150053E6DF}" type="datetimeFigureOut">
              <a:rPr lang="en-US" smtClean="0"/>
              <a:pPr/>
              <a:t>12/11/14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0025" y="685800"/>
            <a:ext cx="39179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529D3-E6A9-4178-90E6-9191990C9F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12818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0025" y="685800"/>
            <a:ext cx="39179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529D3-E6A9-4178-90E6-9191990C9F7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67887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1930382"/>
            <a:ext cx="37307520" cy="8232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21762720"/>
            <a:ext cx="30723840" cy="98145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E196-F841-45F6-8A0C-6EAAE119C75F}" type="datetimeFigureOut">
              <a:rPr lang="en-US" smtClean="0"/>
              <a:pPr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4BD-F2FC-4521-9387-358D837E78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05182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E196-F841-45F6-8A0C-6EAAE119C75F}" type="datetimeFigureOut">
              <a:rPr lang="en-US" smtClean="0"/>
              <a:pPr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4BD-F2FC-4521-9387-358D837E78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07469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5" y="7378700"/>
            <a:ext cx="47404018" cy="1572907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3" y="7378700"/>
            <a:ext cx="141480542" cy="15729077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E196-F841-45F6-8A0C-6EAAE119C75F}" type="datetimeFigureOut">
              <a:rPr lang="en-US" smtClean="0"/>
              <a:pPr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4BD-F2FC-4521-9387-358D837E78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7992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E196-F841-45F6-8A0C-6EAAE119C75F}" type="datetimeFigureOut">
              <a:rPr lang="en-US" smtClean="0"/>
              <a:pPr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4BD-F2FC-4521-9387-358D837E78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26457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4678642"/>
            <a:ext cx="37307520" cy="762762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6277596"/>
            <a:ext cx="37307520" cy="840104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E196-F841-45F6-8A0C-6EAAE119C75F}" type="datetimeFigureOut">
              <a:rPr lang="en-US" smtClean="0"/>
              <a:pPr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4BD-F2FC-4521-9387-358D837E78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72153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43009820"/>
            <a:ext cx="94442280" cy="12165965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43009820"/>
            <a:ext cx="94442280" cy="12165965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E196-F841-45F6-8A0C-6EAAE119C75F}" type="datetimeFigureOut">
              <a:rPr lang="en-US" smtClean="0"/>
              <a:pPr/>
              <a:t>12/11/14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4BD-F2FC-4521-9387-358D837E78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27399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537972"/>
            <a:ext cx="39502080" cy="640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8596632"/>
            <a:ext cx="19392902" cy="358266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2179300"/>
            <a:ext cx="19392902" cy="2212721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8596632"/>
            <a:ext cx="19400520" cy="358266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2179300"/>
            <a:ext cx="19400520" cy="2212721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E196-F841-45F6-8A0C-6EAAE119C75F}" type="datetimeFigureOut">
              <a:rPr lang="en-US" smtClean="0"/>
              <a:pPr/>
              <a:t>12/11/14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4BD-F2FC-4521-9387-358D837E78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9818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E196-F841-45F6-8A0C-6EAAE119C75F}" type="datetimeFigureOut">
              <a:rPr lang="en-US" smtClean="0"/>
              <a:pPr/>
              <a:t>12/11/14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4BD-F2FC-4521-9387-358D837E78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76857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E196-F841-45F6-8A0C-6EAAE119C75F}" type="datetimeFigureOut">
              <a:rPr lang="en-US" smtClean="0"/>
              <a:pPr/>
              <a:t>12/11/14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4BD-F2FC-4521-9387-358D837E78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41938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529080"/>
            <a:ext cx="14439902" cy="650748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529084"/>
            <a:ext cx="24536400" cy="3277743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8036564"/>
            <a:ext cx="14439902" cy="2626995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E196-F841-45F6-8A0C-6EAAE119C75F}" type="datetimeFigureOut">
              <a:rPr lang="en-US" smtClean="0"/>
              <a:pPr/>
              <a:t>12/11/14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4BD-F2FC-4521-9387-358D837E78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71447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6883360"/>
            <a:ext cx="26334720" cy="317373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3431540"/>
            <a:ext cx="26334720" cy="2304288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30057092"/>
            <a:ext cx="26334720" cy="450722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E196-F841-45F6-8A0C-6EAAE119C75F}" type="datetimeFigureOut">
              <a:rPr lang="en-US" smtClean="0"/>
              <a:pPr/>
              <a:t>12/11/14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4BD-F2FC-4521-9387-358D837E78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51109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537972"/>
            <a:ext cx="39502080" cy="64008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8961124"/>
            <a:ext cx="39502080" cy="2534539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5595562"/>
            <a:ext cx="10241280" cy="20447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DE196-F841-45F6-8A0C-6EAAE119C75F}" type="datetimeFigureOut">
              <a:rPr lang="en-US" smtClean="0"/>
              <a:pPr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5595562"/>
            <a:ext cx="13898880" cy="20447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5595562"/>
            <a:ext cx="10241280" cy="20447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9E4BD-F2FC-4521-9387-358D837E78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0628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gif"/><Relationship Id="rId9" Type="http://schemas.openxmlformats.org/officeDocument/2006/relationships/image" Target="../media/image7.jpeg"/><Relationship Id="rId1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6934200"/>
            <a:ext cx="14554200" cy="31438979"/>
          </a:xfrm>
          <a:prstGeom prst="rect">
            <a:avLst/>
          </a:prstGeom>
          <a:solidFill>
            <a:srgbClr val="A3B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9499303" y="7050042"/>
            <a:ext cx="14554200" cy="31438979"/>
          </a:xfrm>
          <a:prstGeom prst="rect">
            <a:avLst/>
          </a:prstGeom>
          <a:solidFill>
            <a:srgbClr val="A3B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4554202" y="7033083"/>
            <a:ext cx="14935198" cy="3143897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4798648" y="8763000"/>
            <a:ext cx="14478536" cy="1148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1" indent="-571500">
              <a:buFont typeface="Courier New" panose="02070309020205020404" pitchFamily="49" charset="0"/>
              <a:buChar char="o"/>
            </a:pPr>
            <a:r>
              <a:rPr lang="en-US" sz="4400" dirty="0" smtClean="0"/>
              <a:t>Resource intensive </a:t>
            </a:r>
          </a:p>
          <a:p>
            <a:pPr marL="946150" lvl="1" indent="-473075">
              <a:buFont typeface="Arial" panose="020B0604020202020204" pitchFamily="34" charset="0"/>
              <a:buChar char="•"/>
            </a:pPr>
            <a:r>
              <a:rPr lang="en-US" sz="4000" dirty="0" smtClean="0"/>
              <a:t>Large</a:t>
            </a:r>
            <a:r>
              <a:rPr lang="en-US" sz="4000" dirty="0"/>
              <a:t>, </a:t>
            </a:r>
            <a:r>
              <a:rPr lang="en-US" sz="4000" dirty="0" smtClean="0"/>
              <a:t>complex, and expensive infrastructure</a:t>
            </a:r>
          </a:p>
          <a:p>
            <a:pPr marL="946150" lvl="1" indent="-473075">
              <a:buFont typeface="Arial" panose="020B0604020202020204" pitchFamily="34" charset="0"/>
              <a:buChar char="•"/>
            </a:pPr>
            <a:r>
              <a:rPr lang="en-US" sz="4000" dirty="0" smtClean="0"/>
              <a:t>Maintenance needs (labor, materials, funds) continue throughout the experiment</a:t>
            </a:r>
          </a:p>
          <a:p>
            <a:pPr marL="946150" lvl="1" indent="-473075">
              <a:buFont typeface="Arial" panose="020B0604020202020204" pitchFamily="34" charset="0"/>
              <a:buChar char="•"/>
            </a:pPr>
            <a:r>
              <a:rPr lang="en-US" sz="4000" dirty="0" smtClean="0"/>
              <a:t>Problematic for under-resented sites (tropics)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4400" dirty="0" smtClean="0"/>
              <a:t>Successfully creating “drought” conditions can be difficult</a:t>
            </a:r>
          </a:p>
          <a:p>
            <a:pPr marL="946150" lvl="1" indent="-473075">
              <a:buFont typeface="Arial" panose="020B0604020202020204" pitchFamily="34" charset="0"/>
              <a:buChar char="•"/>
            </a:pPr>
            <a:r>
              <a:rPr lang="en-US" sz="4000" dirty="0" smtClean="0"/>
              <a:t>Possible access to water by deep roots and lateral roots</a:t>
            </a:r>
          </a:p>
          <a:p>
            <a:pPr marL="946150" lvl="1" indent="-473075">
              <a:buFont typeface="Arial" panose="020B0604020202020204" pitchFamily="34" charset="0"/>
              <a:buChar char="•"/>
            </a:pPr>
            <a:r>
              <a:rPr lang="en-US" sz="4000" dirty="0" smtClean="0"/>
              <a:t>Many forest sites have large water storage capacity</a:t>
            </a:r>
          </a:p>
          <a:p>
            <a:pPr marL="946150" lvl="1" indent="-473075">
              <a:buFont typeface="Arial" panose="020B0604020202020204" pitchFamily="34" charset="0"/>
              <a:buChar char="•"/>
            </a:pPr>
            <a:r>
              <a:rPr lang="en-US" sz="4000" dirty="0" smtClean="0"/>
              <a:t>High variability in ambient rainfall; consecutive wet years possible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4400" dirty="0" smtClean="0"/>
              <a:t>Need to identify common criteria for stimulating drought</a:t>
            </a:r>
          </a:p>
          <a:p>
            <a:pPr marL="946150" lvl="1" indent="-473075">
              <a:buFont typeface="Arial" panose="020B0604020202020204" pitchFamily="34" charset="0"/>
              <a:buChar char="•"/>
            </a:pPr>
            <a:r>
              <a:rPr lang="en-US" sz="4000" dirty="0" smtClean="0"/>
              <a:t>Amount </a:t>
            </a:r>
            <a:r>
              <a:rPr lang="en-US" sz="4000" dirty="0"/>
              <a:t>of precipitation</a:t>
            </a:r>
            <a:r>
              <a:rPr lang="en-US" sz="4000" dirty="0" smtClean="0"/>
              <a:t> to remove – fixed or based on site-specific historical record?</a:t>
            </a:r>
          </a:p>
          <a:p>
            <a:pPr marL="946150" lvl="1" indent="-473075">
              <a:buFont typeface="Arial" panose="020B0604020202020204" pitchFamily="34" charset="0"/>
              <a:buChar char="•"/>
            </a:pPr>
            <a:r>
              <a:rPr lang="en-US" sz="4000" dirty="0" smtClean="0"/>
              <a:t>Growing season or annual removal of precipitation</a:t>
            </a:r>
          </a:p>
          <a:p>
            <a:pPr marL="946150" lvl="1" indent="-473075">
              <a:buFont typeface="Arial" panose="020B0604020202020204" pitchFamily="34" charset="0"/>
              <a:buChar char="•"/>
            </a:pPr>
            <a:r>
              <a:rPr lang="en-US" sz="4000" dirty="0" smtClean="0"/>
              <a:t>For temperate regions, snow is a major challenge</a:t>
            </a:r>
          </a:p>
          <a:p>
            <a:pPr marL="571500" lvl="1" indent="-571500">
              <a:buFont typeface="Courier New" panose="02070309020205020404" pitchFamily="49" charset="0"/>
              <a:buChar char="o"/>
            </a:pPr>
            <a:r>
              <a:rPr lang="en-US" sz="4400" dirty="0" smtClean="0"/>
              <a:t>Lack of a common methodology hampers cross-site comparisons</a:t>
            </a:r>
          </a:p>
          <a:p>
            <a:pPr lvl="0"/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3891200" cy="703308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8469312" y="780328"/>
            <a:ext cx="34736088" cy="319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0" tIns="914400" rIns="457200" bIns="457200" anchor="ctr" anchorCtr="1"/>
          <a:lstStyle>
            <a:lvl1pPr defTabSz="4389438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8000" dirty="0" smtClean="0">
                <a:solidFill>
                  <a:srgbClr val="D9D9D9"/>
                </a:solidFill>
                <a:latin typeface="Impact" pitchFamily="34" charset="0"/>
              </a:rPr>
              <a:t>Northern Forest </a:t>
            </a:r>
            <a:r>
              <a:rPr lang="en-US" altLang="en-US" sz="8000" dirty="0" err="1" smtClean="0">
                <a:solidFill>
                  <a:srgbClr val="D9D9D9"/>
                </a:solidFill>
                <a:latin typeface="Impact" pitchFamily="34" charset="0"/>
              </a:rPr>
              <a:t>DroughtNet</a:t>
            </a:r>
            <a:r>
              <a:rPr lang="en-US" altLang="en-US" sz="8000" dirty="0" smtClean="0">
                <a:solidFill>
                  <a:srgbClr val="D9D9D9"/>
                </a:solidFill>
                <a:latin typeface="Impact" pitchFamily="34" charset="0"/>
              </a:rPr>
              <a:t>: </a:t>
            </a:r>
            <a:r>
              <a:rPr lang="en-US" sz="8000" dirty="0">
                <a:solidFill>
                  <a:srgbClr val="D9D9D9"/>
                </a:solidFill>
              </a:rPr>
              <a:t>A New Framework to Understand Impacts of Precipitation Change on the Northern Forest Ecosystem</a:t>
            </a:r>
            <a:endParaRPr lang="en-US" altLang="en-US" sz="8000" dirty="0">
              <a:solidFill>
                <a:srgbClr val="D9D9D9"/>
              </a:solidFill>
              <a:latin typeface="Impact" pitchFamily="34" charset="0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8393112" y="3834536"/>
            <a:ext cx="34736088" cy="319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0" tIns="457200" rIns="457200" bIns="457200" anchor="ctr" anchorCtr="1"/>
          <a:lstStyle>
            <a:lvl1pPr defTabSz="4389438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400" dirty="0" smtClean="0">
                <a:solidFill>
                  <a:schemeClr val="bg1">
                    <a:lumMod val="85000"/>
                  </a:schemeClr>
                </a:solidFill>
              </a:rPr>
              <a:t>Heidi Asbjornsen</a:t>
            </a:r>
            <a:r>
              <a:rPr lang="en-US" altLang="en-US" sz="4400" baseline="30000" dirty="0" smtClean="0">
                <a:solidFill>
                  <a:schemeClr val="bg1">
                    <a:lumMod val="85000"/>
                  </a:schemeClr>
                </a:solidFill>
              </a:rPr>
              <a:t>1</a:t>
            </a:r>
            <a:r>
              <a:rPr lang="en-US" altLang="en-US" sz="4400" dirty="0" smtClean="0">
                <a:solidFill>
                  <a:schemeClr val="bg1">
                    <a:lumMod val="85000"/>
                  </a:schemeClr>
                </a:solidFill>
              </a:rPr>
              <a:t>; Lindsey Rustad</a:t>
            </a:r>
            <a:r>
              <a:rPr lang="en-US" altLang="en-US" sz="4400" baseline="30000" dirty="0" smtClean="0"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lang="en-US" altLang="en-US" sz="4400" dirty="0">
                <a:solidFill>
                  <a:schemeClr val="bg1">
                    <a:lumMod val="85000"/>
                  </a:schemeClr>
                </a:solidFill>
              </a:rPr>
              <a:t>; </a:t>
            </a:r>
            <a:r>
              <a:rPr lang="en-US" altLang="en-US" sz="4400" dirty="0" smtClean="0">
                <a:solidFill>
                  <a:schemeClr val="bg1">
                    <a:lumMod val="85000"/>
                  </a:schemeClr>
                </a:solidFill>
              </a:rPr>
              <a:t>Pamela H Templer</a:t>
            </a:r>
            <a:r>
              <a:rPr lang="en-US" altLang="en-US" sz="4400" baseline="30000" dirty="0">
                <a:solidFill>
                  <a:schemeClr val="bg1">
                    <a:lumMod val="85000"/>
                  </a:schemeClr>
                </a:solidFill>
              </a:rPr>
              <a:t>3</a:t>
            </a:r>
            <a:r>
              <a:rPr lang="en-US" altLang="en-US" sz="4400" dirty="0" smtClean="0">
                <a:solidFill>
                  <a:schemeClr val="bg1">
                    <a:lumMod val="85000"/>
                  </a:schemeClr>
                </a:solidFill>
              </a:rPr>
              <a:t>; Katie Jennings</a:t>
            </a:r>
            <a:r>
              <a:rPr lang="en-US" altLang="en-US" sz="4400" baseline="30000" dirty="0" smtClean="0">
                <a:solidFill>
                  <a:schemeClr val="bg1">
                    <a:lumMod val="85000"/>
                  </a:schemeClr>
                </a:solidFill>
              </a:rPr>
              <a:t>1</a:t>
            </a:r>
            <a:r>
              <a:rPr lang="en-US" altLang="en-US" sz="4400" dirty="0" smtClean="0">
                <a:solidFill>
                  <a:schemeClr val="bg1">
                    <a:lumMod val="85000"/>
                  </a:schemeClr>
                </a:solidFill>
              </a:rPr>
              <a:t>; Richard P Phillips</a:t>
            </a:r>
            <a:r>
              <a:rPr lang="en-US" altLang="en-US" sz="4400" baseline="30000" dirty="0" smtClean="0">
                <a:solidFill>
                  <a:schemeClr val="bg1">
                    <a:lumMod val="85000"/>
                  </a:schemeClr>
                </a:solidFill>
              </a:rPr>
              <a:t>4</a:t>
            </a:r>
            <a:r>
              <a:rPr lang="en-US" altLang="en-US" sz="4400" dirty="0" smtClean="0">
                <a:solidFill>
                  <a:schemeClr val="bg1">
                    <a:lumMod val="85000"/>
                  </a:schemeClr>
                </a:solidFill>
              </a:rPr>
              <a:t>, Melinda Smith</a:t>
            </a:r>
            <a:r>
              <a:rPr lang="en-US" altLang="en-US" sz="4400" baseline="30000" dirty="0" smtClean="0">
                <a:solidFill>
                  <a:schemeClr val="bg1">
                    <a:lumMod val="85000"/>
                  </a:schemeClr>
                </a:solidFill>
              </a:rPr>
              <a:t>5</a:t>
            </a:r>
            <a:endParaRPr lang="en-US" altLang="en-US" sz="4400" baseline="30000" dirty="0">
              <a:solidFill>
                <a:schemeClr val="bg1">
                  <a:lumMod val="85000"/>
                </a:schemeClr>
              </a:solidFill>
            </a:endParaRPr>
          </a:p>
          <a:p>
            <a:pPr algn="ctr" eaLnBrk="1" hangingPunct="1"/>
            <a:r>
              <a:rPr lang="en-US" altLang="en-US" sz="3600" baseline="30000" dirty="0">
                <a:solidFill>
                  <a:schemeClr val="bg1">
                    <a:lumMod val="85000"/>
                  </a:schemeClr>
                </a:solidFill>
              </a:rPr>
              <a:t>1</a:t>
            </a:r>
            <a:r>
              <a:rPr lang="en-US" altLang="en-US" sz="3600" dirty="0">
                <a:solidFill>
                  <a:schemeClr val="bg1">
                    <a:lumMod val="85000"/>
                  </a:schemeClr>
                </a:solidFill>
              </a:rPr>
              <a:t>University of N</a:t>
            </a:r>
            <a:r>
              <a:rPr lang="en-US" altLang="en-US" sz="3600" dirty="0" smtClean="0">
                <a:solidFill>
                  <a:schemeClr val="bg1">
                    <a:lumMod val="85000"/>
                  </a:schemeClr>
                </a:solidFill>
              </a:rPr>
              <a:t>ew Hampshire, Durham, NH, USA, </a:t>
            </a:r>
            <a:r>
              <a:rPr lang="en-US" altLang="en-US" sz="3600" baseline="30000" dirty="0" smtClean="0"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lang="en-US" altLang="en-US" sz="3600" dirty="0" smtClean="0">
                <a:solidFill>
                  <a:schemeClr val="bg1">
                    <a:lumMod val="85000"/>
                  </a:schemeClr>
                </a:solidFill>
              </a:rPr>
              <a:t>USDA Forest Service, Northern Research Station, Durham, NH, USA, </a:t>
            </a:r>
            <a:r>
              <a:rPr lang="en-US" altLang="en-US" sz="3600" baseline="30000" dirty="0" smtClean="0">
                <a:solidFill>
                  <a:schemeClr val="bg1">
                    <a:lumMod val="85000"/>
                  </a:schemeClr>
                </a:solidFill>
              </a:rPr>
              <a:t>3</a:t>
            </a:r>
            <a:r>
              <a:rPr lang="en-US" altLang="en-US" sz="3600" dirty="0" smtClean="0">
                <a:solidFill>
                  <a:schemeClr val="bg1">
                    <a:lumMod val="85000"/>
                  </a:schemeClr>
                </a:solidFill>
              </a:rPr>
              <a:t>Boston University, Boston, MA, USA, </a:t>
            </a:r>
            <a:r>
              <a:rPr lang="en-US" altLang="en-US" sz="3600" baseline="30000" dirty="0" smtClean="0">
                <a:solidFill>
                  <a:schemeClr val="bg1">
                    <a:lumMod val="85000"/>
                  </a:schemeClr>
                </a:solidFill>
              </a:rPr>
              <a:t>4</a:t>
            </a:r>
            <a:r>
              <a:rPr lang="en-US" altLang="en-US" sz="3600" dirty="0" smtClean="0">
                <a:solidFill>
                  <a:schemeClr val="bg1">
                    <a:lumMod val="85000"/>
                  </a:schemeClr>
                </a:solidFill>
              </a:rPr>
              <a:t>Indiana University, Bloomington, IN, USA, </a:t>
            </a:r>
            <a:r>
              <a:rPr lang="en-US" altLang="en-US" sz="3600" baseline="30000" dirty="0" smtClean="0">
                <a:solidFill>
                  <a:schemeClr val="bg1">
                    <a:lumMod val="85000"/>
                  </a:schemeClr>
                </a:solidFill>
              </a:rPr>
              <a:t>5</a:t>
            </a:r>
            <a:r>
              <a:rPr lang="en-US" altLang="en-US" sz="3600" dirty="0" smtClean="0">
                <a:solidFill>
                  <a:schemeClr val="bg1">
                    <a:lumMod val="85000"/>
                  </a:schemeClr>
                </a:solidFill>
              </a:rPr>
              <a:t>Colorado State University, Fort Collins, CO, USA</a:t>
            </a:r>
            <a:endParaRPr lang="en-US" altLang="en-US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140631" y="2423638"/>
            <a:ext cx="1297770" cy="1843562"/>
          </a:xfrm>
          <a:prstGeom prst="rect">
            <a:avLst/>
          </a:prstGeom>
        </p:spPr>
      </p:pic>
      <p:pic>
        <p:nvPicPr>
          <p:cNvPr id="1026" name="Picture 2" descr="Northeastern States Research Cooperati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704457" y="2369206"/>
            <a:ext cx="1817397" cy="203299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4818701" y="27816036"/>
            <a:ext cx="14504730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Goal: </a:t>
            </a:r>
            <a:r>
              <a:rPr lang="en-US" sz="4800" dirty="0" smtClean="0"/>
              <a:t>Create a resource-efficient forest TDE design that is adaptable to a variety of forest ecosystem and facilitates the future establishment of a regional to global network of forest TDEs. </a:t>
            </a:r>
          </a:p>
          <a:p>
            <a:endParaRPr lang="en-US" sz="4000" dirty="0" smtClean="0"/>
          </a:p>
          <a:p>
            <a:r>
              <a:rPr lang="en-US" sz="4800" b="1" dirty="0" smtClean="0"/>
              <a:t>HBEF-TDE design: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4400" dirty="0" smtClean="0"/>
              <a:t>Two 15x15m plots </a:t>
            </a:r>
          </a:p>
          <a:p>
            <a:pPr marL="946150" lvl="1" indent="-441325">
              <a:buFont typeface="Arial" panose="020B0604020202020204" pitchFamily="34" charset="0"/>
              <a:buChar char="•"/>
            </a:pPr>
            <a:r>
              <a:rPr lang="en-US" sz="4000" dirty="0" smtClean="0"/>
              <a:t>3m buffer; 12x12m core area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4400" dirty="0" smtClean="0"/>
              <a:t>Simple design</a:t>
            </a:r>
          </a:p>
          <a:p>
            <a:pPr marL="946150" lvl="1" indent="-441325">
              <a:buFont typeface="Arial" panose="020B0604020202020204" pitchFamily="34" charset="0"/>
              <a:buChar char="•"/>
            </a:pPr>
            <a:r>
              <a:rPr lang="en-US" sz="4000" dirty="0" smtClean="0"/>
              <a:t>Wooden frame secured with metal stakes </a:t>
            </a:r>
          </a:p>
          <a:p>
            <a:pPr marL="946150" lvl="1" indent="-441325">
              <a:buFont typeface="Arial" panose="020B0604020202020204" pitchFamily="34" charset="0"/>
              <a:buChar char="•"/>
            </a:pPr>
            <a:r>
              <a:rPr lang="en-US" sz="4000" dirty="0" smtClean="0"/>
              <a:t>Plastic sheeting stapled to frame creates troughs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4400" dirty="0" smtClean="0"/>
              <a:t>Removes 50% of growing season precipitation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4400" dirty="0" smtClean="0"/>
              <a:t>Total cost (materials and tools) ~ $5,000/plot</a:t>
            </a:r>
            <a:r>
              <a:rPr lang="en-US" sz="4400" dirty="0" smtClean="0">
                <a:solidFill>
                  <a:srgbClr val="000000"/>
                </a:solidFill>
              </a:rPr>
              <a:t>, or ~$22/m</a:t>
            </a:r>
            <a:r>
              <a:rPr lang="en-US" sz="4400" baseline="30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17206" y="7239000"/>
            <a:ext cx="624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Background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1" y="24614624"/>
            <a:ext cx="1389459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/>
              <a:t>Activities </a:t>
            </a:r>
            <a:r>
              <a:rPr lang="en-US" sz="4800" u="sng" dirty="0" smtClean="0"/>
              <a:t>this year</a:t>
            </a:r>
            <a:endParaRPr lang="en-US" sz="4000" u="sng" dirty="0" smtClean="0"/>
          </a:p>
          <a:p>
            <a:pPr marL="742950" indent="-742950">
              <a:buAutoNum type="arabicParenR"/>
            </a:pPr>
            <a:r>
              <a:rPr lang="en-US" sz="3800" dirty="0" smtClean="0"/>
              <a:t>Series of 3 webinars - spring 2014</a:t>
            </a:r>
            <a:endParaRPr lang="en-US" sz="3800" dirty="0"/>
          </a:p>
          <a:p>
            <a:pPr marL="914400" indent="-504825">
              <a:buFont typeface="Arial" panose="020B0604020202020204" pitchFamily="34" charset="0"/>
              <a:buChar char="•"/>
            </a:pPr>
            <a:r>
              <a:rPr lang="en-US" sz="3800" dirty="0" smtClean="0"/>
              <a:t>Discussed obstacles for conducting forest </a:t>
            </a:r>
            <a:r>
              <a:rPr lang="en-US" sz="3800" dirty="0" err="1" smtClean="0"/>
              <a:t>throughfall</a:t>
            </a:r>
            <a:r>
              <a:rPr lang="en-US" sz="3800" dirty="0" smtClean="0"/>
              <a:t> displacement experiments (TDE) – logistically complex and resource intensive. </a:t>
            </a:r>
          </a:p>
          <a:p>
            <a:pPr marL="914400" indent="-504825">
              <a:buFont typeface="Arial" panose="020B0604020202020204" pitchFamily="34" charset="0"/>
              <a:buChar char="•"/>
            </a:pPr>
            <a:r>
              <a:rPr lang="en-US" sz="3800" dirty="0" smtClean="0"/>
              <a:t>Informed the design of the prototype built at HBEF</a:t>
            </a:r>
          </a:p>
          <a:p>
            <a:r>
              <a:rPr lang="en-US" sz="3800" dirty="0" smtClean="0"/>
              <a:t>2) Built the TDE prototype structure - fall 2014</a:t>
            </a:r>
          </a:p>
          <a:p>
            <a:pPr marL="914400" indent="-504825">
              <a:buFont typeface="Arial" panose="020B0604020202020204" pitchFamily="34" charset="0"/>
              <a:buChar char="•"/>
            </a:pPr>
            <a:r>
              <a:rPr lang="en-US" sz="3800" dirty="0" smtClean="0"/>
              <a:t>Collected pre-treatment data – spring/summer 2014</a:t>
            </a:r>
          </a:p>
          <a:p>
            <a:pPr marL="914400" indent="-504825">
              <a:buFont typeface="Arial" panose="020B0604020202020204" pitchFamily="34" charset="0"/>
              <a:buChar char="•"/>
            </a:pPr>
            <a:r>
              <a:rPr lang="en-US" sz="3800" dirty="0" smtClean="0"/>
              <a:t>Precipitation manipulation will begin spring 2015</a:t>
            </a:r>
          </a:p>
          <a:p>
            <a:r>
              <a:rPr lang="en-US" sz="3800" dirty="0" smtClean="0"/>
              <a:t>3) Held Northern Forest </a:t>
            </a:r>
            <a:r>
              <a:rPr lang="en-US" sz="3800" dirty="0" err="1" smtClean="0"/>
              <a:t>DroughtNet</a:t>
            </a:r>
            <a:r>
              <a:rPr lang="en-US" sz="3800" dirty="0" smtClean="0"/>
              <a:t> Workshop -November, 2014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951866" y="26781204"/>
            <a:ext cx="73467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Prototype at HBEF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794200" y="7239000"/>
            <a:ext cx="13563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Proposed Forest TDE Protocol: Recommendations &amp; Remaining Gaps</a:t>
            </a:r>
          </a:p>
        </p:txBody>
      </p:sp>
      <p:pic>
        <p:nvPicPr>
          <p:cNvPr id="2" name="Picture 2" descr="C:\Users\Labsapflow\Desktop\DroughtNet\Pictures\IMG_28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288227" y="20116800"/>
            <a:ext cx="6896373" cy="5515523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bsapflow\Desktop\DroughtNet\Pictures\Rain exclusion 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5618"/>
          <a:stretch/>
        </p:blipFill>
        <p:spPr bwMode="auto">
          <a:xfrm>
            <a:off x="228600" y="31013400"/>
            <a:ext cx="6248400" cy="647922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fs.usda.gov/Internet/FSE_MEDIA/stelprdb533403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93006"/>
            <a:ext cx="1560916" cy="2355194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ww.bu.edu/urop/files/2010/09/BU_rgb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548536" y="2826297"/>
            <a:ext cx="2138264" cy="1118809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Labsapflow\Desktop\DroughtNet\Pictures\20141118_11474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770915" y="31013400"/>
            <a:ext cx="7402285" cy="64770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9794200" y="36118800"/>
            <a:ext cx="13106401" cy="10772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Acknowledgements – Funding is provided by Northeastern State Research Cooperative (NSRC), NSF CAREER (DEB 1149929), and NSF (RCN 1354732).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3401" y="17425273"/>
            <a:ext cx="13894594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u="sng" dirty="0" smtClean="0"/>
              <a:t>Objectives</a:t>
            </a:r>
          </a:p>
          <a:p>
            <a:pPr marL="409575" lvl="0" indent="-409575"/>
            <a:r>
              <a:rPr lang="en-US" sz="3800" dirty="0" smtClean="0"/>
              <a:t>1) Establish </a:t>
            </a:r>
            <a:r>
              <a:rPr lang="en-US" sz="3800" b="1" i="1" dirty="0" smtClean="0"/>
              <a:t>Northern Forest </a:t>
            </a:r>
            <a:r>
              <a:rPr lang="en-US" sz="3800" b="1" i="1" dirty="0" err="1" smtClean="0"/>
              <a:t>DroughtNet</a:t>
            </a:r>
            <a:r>
              <a:rPr lang="en-US" sz="3800" b="1" i="1" dirty="0" smtClean="0"/>
              <a:t> </a:t>
            </a:r>
            <a:r>
              <a:rPr lang="en-US" sz="3800" i="1" dirty="0" smtClean="0"/>
              <a:t>– </a:t>
            </a:r>
            <a:r>
              <a:rPr lang="en-US" sz="3800" dirty="0" smtClean="0"/>
              <a:t>a network focused on understanding the impacts of changing precipitation regimes on forest ecosystems. </a:t>
            </a:r>
          </a:p>
          <a:p>
            <a:pPr marL="473075" indent="-473075"/>
            <a:r>
              <a:rPr lang="en-US" sz="3800" dirty="0"/>
              <a:t>2</a:t>
            </a:r>
            <a:r>
              <a:rPr lang="en-US" sz="3800" dirty="0" smtClean="0"/>
              <a:t>) Develop a standard methodology for conducting forest </a:t>
            </a:r>
            <a:r>
              <a:rPr lang="en-US" sz="3800" dirty="0" err="1" smtClean="0"/>
              <a:t>throughfall</a:t>
            </a:r>
            <a:r>
              <a:rPr lang="en-US" sz="3800" dirty="0" smtClean="0"/>
              <a:t> displacement experiments (</a:t>
            </a:r>
            <a:r>
              <a:rPr lang="en-US" sz="3800" dirty="0" err="1" smtClean="0"/>
              <a:t>TDEs</a:t>
            </a:r>
            <a:r>
              <a:rPr lang="en-US" sz="3800" dirty="0" smtClean="0"/>
              <a:t>), in collaboration with International RCN-</a:t>
            </a:r>
            <a:r>
              <a:rPr lang="en-US" sz="3800" dirty="0" err="1" smtClean="0"/>
              <a:t>DroughtNet</a:t>
            </a:r>
            <a:r>
              <a:rPr lang="en-US" sz="3800" dirty="0" smtClean="0"/>
              <a:t>.</a:t>
            </a:r>
          </a:p>
          <a:p>
            <a:pPr marL="409575" indent="-409575"/>
            <a:r>
              <a:rPr lang="en-US" sz="3800" dirty="0" smtClean="0"/>
              <a:t>3)</a:t>
            </a:r>
            <a:r>
              <a:rPr lang="en-US" sz="3800" dirty="0"/>
              <a:t> </a:t>
            </a:r>
            <a:r>
              <a:rPr lang="en-US" sz="3800" dirty="0" smtClean="0"/>
              <a:t>Implement a forest TDE prototype at the  Hubbard Brook Experimental Forest (HBEF), NH.</a:t>
            </a:r>
          </a:p>
          <a:p>
            <a:pPr marL="473075" indent="-473075"/>
            <a:r>
              <a:rPr lang="en-US" sz="3800" dirty="0" smtClean="0"/>
              <a:t>4) Promote and disseminate results to facilitate a network of TDE experiments and cross-site comparison and integration, particularly in the Northeastern region.</a:t>
            </a:r>
            <a:endParaRPr lang="en-US" sz="3800" dirty="0"/>
          </a:p>
        </p:txBody>
      </p:sp>
      <p:sp>
        <p:nvSpPr>
          <p:cNvPr id="3" name="TextBox 2"/>
          <p:cNvSpPr txBox="1"/>
          <p:nvPr/>
        </p:nvSpPr>
        <p:spPr>
          <a:xfrm>
            <a:off x="743787" y="4646474"/>
            <a:ext cx="71810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D9D9D9"/>
                </a:solidFill>
              </a:rPr>
              <a:t>Presentation #:  </a:t>
            </a:r>
            <a:r>
              <a:rPr lang="en-US" sz="4400" dirty="0">
                <a:solidFill>
                  <a:srgbClr val="D9D9D9"/>
                </a:solidFill>
              </a:rPr>
              <a:t>GC23C-0641</a:t>
            </a:r>
            <a:endParaRPr lang="en-US" sz="4400" dirty="0" smtClean="0">
              <a:solidFill>
                <a:srgbClr val="D9D9D9"/>
              </a:solidFill>
            </a:endParaRPr>
          </a:p>
          <a:p>
            <a:pPr algn="ctr"/>
            <a:r>
              <a:rPr lang="en-US" sz="3200" dirty="0" smtClean="0">
                <a:solidFill>
                  <a:srgbClr val="D9D9D9"/>
                </a:solidFill>
              </a:rPr>
              <a:t>Contact information: heidi.asbjornsen@unh.edu</a:t>
            </a:r>
            <a:endParaRPr lang="en-US" sz="3200" dirty="0">
              <a:solidFill>
                <a:srgbClr val="D9D9D9"/>
              </a:solidFill>
            </a:endParaRPr>
          </a:p>
        </p:txBody>
      </p:sp>
      <p:pic>
        <p:nvPicPr>
          <p:cNvPr id="9" name="Picture 3" descr="C:\Users\Labsapflow\Desktop\DroughtNet\Pictures\20141118_11470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flipH="1">
            <a:off x="14861826" y="20116800"/>
            <a:ext cx="7083774" cy="551915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15011400" y="7239000"/>
            <a:ext cx="1386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Barriers to TDEs in Forest Ecosystems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9794200" y="9601200"/>
            <a:ext cx="13335000" cy="2705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Courier New" panose="02070309020205020404" pitchFamily="49" charset="0"/>
              <a:buChar char="o"/>
            </a:pPr>
            <a:r>
              <a:rPr lang="en-US" sz="4400" dirty="0" smtClean="0"/>
              <a:t>Site selection </a:t>
            </a:r>
            <a:r>
              <a:rPr lang="en-US" sz="4400" dirty="0"/>
              <a:t>r</a:t>
            </a:r>
            <a:r>
              <a:rPr lang="en-US" sz="4400" dirty="0" smtClean="0"/>
              <a:t>ecommendations: 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800" dirty="0" smtClean="0"/>
              <a:t>Identify sites that are more “drought prone” due to soil texture, soil depth, bedrock, slope, etc.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800" dirty="0" smtClean="0"/>
              <a:t>Consider features that reduce lateral flow, e.g., ridges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800" dirty="0" smtClean="0"/>
              <a:t>Avoid sites with high soil water storage capacity or shallow groundwater</a:t>
            </a:r>
          </a:p>
          <a:p>
            <a:pPr marL="571500" lvl="0" indent="-571500">
              <a:buFont typeface="Courier New" panose="02070309020205020404" pitchFamily="49" charset="0"/>
              <a:buChar char="o"/>
            </a:pPr>
            <a:r>
              <a:rPr lang="en-US" sz="4400" dirty="0" smtClean="0"/>
              <a:t>Plot size recommendations:</a:t>
            </a:r>
          </a:p>
          <a:p>
            <a:pPr marL="1028700" lvl="0" indent="-571500">
              <a:buFont typeface="Arial" panose="020B0604020202020204" pitchFamily="34" charset="0"/>
              <a:buChar char="•"/>
            </a:pPr>
            <a:r>
              <a:rPr lang="en-US" sz="3800" dirty="0" smtClean="0"/>
              <a:t>Large enough to impose drought conditions on a “core” set of trees (excluding the buffer area)</a:t>
            </a:r>
          </a:p>
          <a:p>
            <a:pPr marL="1028700" lvl="0" indent="-571500">
              <a:buFont typeface="Arial" panose="020B0604020202020204" pitchFamily="34" charset="0"/>
              <a:buChar char="•"/>
            </a:pPr>
            <a:r>
              <a:rPr lang="en-US" sz="3800" dirty="0" smtClean="0"/>
              <a:t>Gaps: Standard criteria for plot size (e.g., multiple of tree height) or site specific?  Is there a minimum acceptable size or number of core trees?</a:t>
            </a:r>
          </a:p>
          <a:p>
            <a:pPr marL="571500" lvl="0" indent="-571500">
              <a:buFont typeface="Courier New" panose="02070309020205020404" pitchFamily="49" charset="0"/>
              <a:buChar char="o"/>
            </a:pPr>
            <a:r>
              <a:rPr lang="en-US" sz="4400" dirty="0"/>
              <a:t>Replication </a:t>
            </a:r>
            <a:r>
              <a:rPr lang="en-US" sz="4400" dirty="0" smtClean="0"/>
              <a:t>recommendations:</a:t>
            </a:r>
          </a:p>
          <a:p>
            <a:pPr marL="1028700" lvl="0" indent="-571500">
              <a:buFont typeface="Arial" panose="020B0604020202020204" pitchFamily="34" charset="0"/>
              <a:buChar char="•"/>
            </a:pPr>
            <a:r>
              <a:rPr lang="en-US" sz="3800" dirty="0" smtClean="0"/>
              <a:t>N = 2 or greater is ideal; avoid pseudo-replication</a:t>
            </a:r>
          </a:p>
          <a:p>
            <a:pPr marL="1028700" lvl="0" indent="-571500">
              <a:buFont typeface="Arial" panose="020B0604020202020204" pitchFamily="34" charset="0"/>
              <a:buChar char="•"/>
            </a:pPr>
            <a:r>
              <a:rPr lang="en-US" sz="3800" dirty="0" smtClean="0"/>
              <a:t>Oftentimes a tradeoff between larger plot size and replication (prioritize plot size)</a:t>
            </a:r>
          </a:p>
          <a:p>
            <a:pPr marL="1028700" lvl="0" indent="-571500">
              <a:buFont typeface="Arial" panose="020B0604020202020204" pitchFamily="34" charset="0"/>
              <a:buChar char="•"/>
            </a:pPr>
            <a:r>
              <a:rPr lang="en-US" sz="3800" dirty="0" smtClean="0"/>
              <a:t>Network of many sites with N = 1 (replication at the site scale)</a:t>
            </a:r>
          </a:p>
          <a:p>
            <a:pPr marL="1028700" lvl="0" indent="-571500">
              <a:buFont typeface="Arial" panose="020B0604020202020204" pitchFamily="34" charset="0"/>
              <a:buChar char="•"/>
            </a:pPr>
            <a:r>
              <a:rPr lang="en-US" sz="3800" dirty="0" smtClean="0"/>
              <a:t>Gap: increase replication for small-scale measurements (e.g., soil respiration)?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4400" dirty="0"/>
              <a:t>Trenching recommendations</a:t>
            </a:r>
            <a:r>
              <a:rPr lang="en-US" sz="4400" dirty="0" smtClean="0"/>
              <a:t>:</a:t>
            </a:r>
          </a:p>
          <a:p>
            <a:pPr marL="1028700" lvl="0" indent="-571500">
              <a:buFont typeface="Arial" panose="020B0604020202020204" pitchFamily="34" charset="0"/>
              <a:buChar char="•"/>
            </a:pPr>
            <a:r>
              <a:rPr lang="en-US" sz="3800" dirty="0" smtClean="0"/>
              <a:t>Avoid trenching if possible (disturbance, labor/equipment intensive, difficult to maintain over time) </a:t>
            </a:r>
            <a:r>
              <a:rPr lang="en-US" sz="3800" dirty="0" smtClean="0">
                <a:solidFill>
                  <a:srgbClr val="000000"/>
                </a:solidFill>
              </a:rPr>
              <a:t>by making the plot size larger.</a:t>
            </a:r>
          </a:p>
          <a:p>
            <a:pPr marL="1028700" lvl="0" indent="-571500">
              <a:buFont typeface="Arial" panose="020B0604020202020204" pitchFamily="34" charset="0"/>
              <a:buChar char="•"/>
            </a:pPr>
            <a:r>
              <a:rPr lang="en-US" sz="3800" dirty="0" smtClean="0"/>
              <a:t>Gap: identify site-level criteria to justify not trenching</a:t>
            </a:r>
          </a:p>
          <a:p>
            <a:pPr marL="571500" lvl="0" indent="-571500">
              <a:buFont typeface="Courier New" panose="02070309020205020404" pitchFamily="49" charset="0"/>
              <a:buChar char="o"/>
            </a:pPr>
            <a:r>
              <a:rPr lang="en-US" sz="4400" dirty="0" smtClean="0"/>
              <a:t>Infrastructure for </a:t>
            </a:r>
            <a:r>
              <a:rPr lang="en-US" sz="4400" dirty="0"/>
              <a:t>TDE recommendations:</a:t>
            </a:r>
            <a:endParaRPr lang="en-US" sz="4400" dirty="0" smtClean="0"/>
          </a:p>
          <a:p>
            <a:pPr marL="1028700" lvl="0" indent="-571500">
              <a:buFont typeface="Arial" panose="020B0604020202020204" pitchFamily="34" charset="0"/>
              <a:buChar char="•"/>
            </a:pPr>
            <a:r>
              <a:rPr lang="en-US" sz="3800" dirty="0" smtClean="0"/>
              <a:t>Site specific considerations most important (many possible ‘appropriate’ TDE designs)</a:t>
            </a:r>
          </a:p>
          <a:p>
            <a:pPr marL="1028700" lvl="0" indent="-571500">
              <a:buFont typeface="Arial" panose="020B0604020202020204" pitchFamily="34" charset="0"/>
              <a:buChar char="•"/>
            </a:pPr>
            <a:r>
              <a:rPr lang="en-US" sz="3800" dirty="0" smtClean="0"/>
              <a:t>Validate performance by measuring precipitation removal</a:t>
            </a:r>
          </a:p>
          <a:p>
            <a:pPr marL="1028700" lvl="0" indent="-571500">
              <a:buFont typeface="Arial" panose="020B0604020202020204" pitchFamily="34" charset="0"/>
              <a:buChar char="•"/>
            </a:pPr>
            <a:r>
              <a:rPr lang="en-US" sz="3800" dirty="0" smtClean="0"/>
              <a:t>Gap:  Accounting for artifacts (microsite conditions; disturbance) – an “infrastructure control” is ideal, but usually not possible</a:t>
            </a:r>
          </a:p>
          <a:p>
            <a:pPr marL="571500" lvl="0" indent="-571500">
              <a:buFont typeface="Courier New" panose="02070309020205020404" pitchFamily="49" charset="0"/>
              <a:buChar char="o"/>
            </a:pPr>
            <a:r>
              <a:rPr lang="en-US" sz="4400" dirty="0" smtClean="0"/>
              <a:t>Amount of precipitation </a:t>
            </a:r>
            <a:r>
              <a:rPr lang="en-US" sz="4400" dirty="0"/>
              <a:t>removal recommendations:</a:t>
            </a:r>
            <a:endParaRPr lang="en-US" sz="4400" dirty="0" smtClean="0"/>
          </a:p>
          <a:p>
            <a:pPr marL="1028700" lvl="0" indent="-571500">
              <a:buFont typeface="Arial" panose="020B0604020202020204" pitchFamily="34" charset="0"/>
              <a:buChar char="•"/>
            </a:pPr>
            <a:r>
              <a:rPr lang="en-US" sz="3800" dirty="0" smtClean="0"/>
              <a:t>99</a:t>
            </a:r>
            <a:r>
              <a:rPr lang="en-US" sz="3800" baseline="30000" dirty="0" smtClean="0"/>
              <a:t>th</a:t>
            </a:r>
            <a:r>
              <a:rPr lang="en-US" sz="3800" dirty="0" smtClean="0"/>
              <a:t> percentile of the 100-year precipitation record (either based on local site data or global simulation) over a minimum of three years.</a:t>
            </a:r>
          </a:p>
          <a:p>
            <a:pPr marL="1028700" lvl="0" indent="-571500">
              <a:buFont typeface="Arial" panose="020B0604020202020204" pitchFamily="34" charset="0"/>
              <a:buChar char="•"/>
            </a:pPr>
            <a:r>
              <a:rPr lang="en-US" sz="3800" dirty="0" smtClean="0"/>
              <a:t>Gap: is this enough?</a:t>
            </a:r>
          </a:p>
          <a:p>
            <a:pPr marL="571500" lvl="0" indent="-571500">
              <a:buFont typeface="Courier New" panose="02070309020205020404" pitchFamily="49" charset="0"/>
              <a:buChar char="o"/>
            </a:pPr>
            <a:r>
              <a:rPr lang="en-US" sz="4400" dirty="0" smtClean="0"/>
              <a:t>Timing of precipitation removal </a:t>
            </a:r>
            <a:r>
              <a:rPr lang="en-US" sz="4400" dirty="0"/>
              <a:t>recommendations:</a:t>
            </a:r>
            <a:endParaRPr lang="en-US" sz="4400" dirty="0" smtClean="0"/>
          </a:p>
          <a:p>
            <a:pPr marL="1028700" lvl="0" indent="-571500">
              <a:buFont typeface="Arial" panose="020B0604020202020204" pitchFamily="34" charset="0"/>
              <a:buChar char="•"/>
            </a:pPr>
            <a:r>
              <a:rPr lang="en-US" sz="3800" dirty="0" smtClean="0"/>
              <a:t>remove a fixed amount on an annual basis (including snow in the winter)</a:t>
            </a:r>
          </a:p>
          <a:p>
            <a:pPr marL="1028700" lvl="0" indent="-571500">
              <a:buFont typeface="Arial" panose="020B0604020202020204" pitchFamily="34" charset="0"/>
              <a:buChar char="•"/>
            </a:pPr>
            <a:r>
              <a:rPr lang="en-US" sz="3800" dirty="0" smtClean="0"/>
              <a:t>Gaps: </a:t>
            </a:r>
          </a:p>
          <a:p>
            <a:pPr marL="1371600" lvl="0" indent="-457200">
              <a:buFont typeface="Arial" panose="020B0604020202020204" pitchFamily="34" charset="0"/>
              <a:buChar char="•"/>
            </a:pPr>
            <a:r>
              <a:rPr lang="en-US" sz="3800" dirty="0" smtClean="0"/>
              <a:t>Determining an effective method for snow removal that minimizes artifacts (e.g., soil freezing, disturbance). </a:t>
            </a:r>
          </a:p>
          <a:p>
            <a:pPr marL="1371600" lvl="0" indent="-457200">
              <a:buFont typeface="Arial" panose="020B0604020202020204" pitchFamily="34" charset="0"/>
              <a:buChar char="•"/>
            </a:pPr>
            <a:r>
              <a:rPr lang="en-US" sz="3800" dirty="0" smtClean="0"/>
              <a:t>How to conduct cross-site comparisons when timing differs</a:t>
            </a:r>
          </a:p>
          <a:p>
            <a:pPr lvl="0"/>
            <a:endParaRPr lang="en-US" sz="38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7010400"/>
            <a:ext cx="43891200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4554203" y="7010400"/>
            <a:ext cx="0" cy="31461662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9565600" y="7010400"/>
            <a:ext cx="2" cy="31478621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6200" y="37622202"/>
            <a:ext cx="125753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Fig 1. Trough design with plastic sheeting stapled to wooden frame.  </a:t>
            </a:r>
            <a:endParaRPr lang="en-US" sz="3000" dirty="0"/>
          </a:p>
        </p:txBody>
      </p:sp>
      <p:sp>
        <p:nvSpPr>
          <p:cNvPr id="49" name="TextBox 48"/>
          <p:cNvSpPr txBox="1"/>
          <p:nvPr/>
        </p:nvSpPr>
        <p:spPr>
          <a:xfrm>
            <a:off x="14873858" y="25635951"/>
            <a:ext cx="146155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Fig 2. HBEF TDE prototype wooden frame before plastic sheeting is added to create troughs. </a:t>
            </a:r>
            <a:endParaRPr lang="en-US" sz="3000" dirty="0"/>
          </a:p>
        </p:txBody>
      </p:sp>
      <p:sp>
        <p:nvSpPr>
          <p:cNvPr id="36" name="TextBox 35"/>
          <p:cNvSpPr txBox="1"/>
          <p:nvPr/>
        </p:nvSpPr>
        <p:spPr>
          <a:xfrm>
            <a:off x="762000" y="677333"/>
            <a:ext cx="81204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00"/>
                </a:solidFill>
              </a:rPr>
              <a:t>AGU Fall meeting </a:t>
            </a:r>
          </a:p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San Francisco, CA; December 15-19, 2014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3399" y="8001000"/>
            <a:ext cx="13894596" cy="9571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u="sng" dirty="0" smtClean="0"/>
              <a:t>Motivation</a:t>
            </a:r>
          </a:p>
          <a:p>
            <a:pPr lvl="0"/>
            <a:r>
              <a:rPr lang="en-US" sz="4400" i="1" dirty="0" smtClean="0"/>
              <a:t>Why study drought?</a:t>
            </a:r>
          </a:p>
          <a:p>
            <a:pPr marL="914400" lvl="0" indent="-457200">
              <a:buFont typeface="Arial" panose="020B0604020202020204" pitchFamily="34" charset="0"/>
              <a:buChar char="•"/>
            </a:pPr>
            <a:r>
              <a:rPr lang="en-US" sz="4000" dirty="0" smtClean="0"/>
              <a:t>Globally, climate change will alter precipitation regimes and increase the frequency of extreme drought. </a:t>
            </a:r>
          </a:p>
          <a:p>
            <a:pPr marL="914400" lvl="0" indent="-457200">
              <a:buFont typeface="Arial" panose="020B0604020202020204" pitchFamily="34" charset="0"/>
              <a:buChar char="•"/>
            </a:pPr>
            <a:r>
              <a:rPr lang="en-US" sz="4000" dirty="0" smtClean="0"/>
              <a:t>In the Northeastern U.S. models forecast </a:t>
            </a:r>
            <a:r>
              <a:rPr lang="en-US" sz="4000" i="1" dirty="0" smtClean="0"/>
              <a:t>more</a:t>
            </a:r>
            <a:r>
              <a:rPr lang="en-US" sz="4000" dirty="0" smtClean="0"/>
              <a:t> precipitation, but ironically, </a:t>
            </a:r>
            <a:r>
              <a:rPr lang="en-US" sz="4000" i="1" dirty="0" smtClean="0"/>
              <a:t>drier</a:t>
            </a:r>
            <a:r>
              <a:rPr lang="en-US" sz="4000" dirty="0" smtClean="0"/>
              <a:t> (in the late growing season). </a:t>
            </a:r>
          </a:p>
          <a:p>
            <a:pPr marL="914400" lvl="0" indent="-457200">
              <a:buFont typeface="Arial" panose="020B0604020202020204" pitchFamily="34" charset="0"/>
              <a:buChar char="•"/>
            </a:pPr>
            <a:r>
              <a:rPr lang="en-US" sz="4000" dirty="0" err="1" smtClean="0"/>
              <a:t>Mesic</a:t>
            </a:r>
            <a:r>
              <a:rPr lang="en-US" sz="4000" dirty="0" smtClean="0"/>
              <a:t> adapted forest ecosystems may be more sensitive to drought.</a:t>
            </a:r>
            <a:endParaRPr lang="en-US" sz="4000" dirty="0"/>
          </a:p>
          <a:p>
            <a:pPr lvl="0"/>
            <a:r>
              <a:rPr lang="en-US" sz="4400" i="1" dirty="0" smtClean="0"/>
              <a:t>Why experimentally induced drought?</a:t>
            </a:r>
          </a:p>
          <a:p>
            <a:pPr marL="914400" lvl="0" indent="-457200">
              <a:buFont typeface="Arial" panose="020B0604020202020204" pitchFamily="34" charset="0"/>
              <a:buChar char="•"/>
            </a:pPr>
            <a:r>
              <a:rPr lang="en-US" sz="4000" dirty="0" smtClean="0"/>
              <a:t>Observational studies are limited in their ability to effectively capture climate extremes and tease apart different drivers</a:t>
            </a:r>
          </a:p>
          <a:p>
            <a:pPr marL="914400" lvl="0" indent="-457200">
              <a:buFont typeface="Arial" panose="020B0604020202020204" pitchFamily="34" charset="0"/>
              <a:buChar char="•"/>
            </a:pPr>
            <a:r>
              <a:rPr lang="en-US" sz="4000" dirty="0" smtClean="0"/>
              <a:t>Projected drought events will likely be more severe than in the past (i.e., outside the range typically experienced by ecosystems), potentially surpassing physiological thresholds and leading to novel responses.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10438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2200</TotalTime>
  <Words>1025</Words>
  <Application>Microsoft Macintosh PowerPoint</Application>
  <PresentationFormat>Custom</PresentationFormat>
  <Paragraphs>86</Paragraphs>
  <Slides>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Jennings</dc:creator>
  <cp:lastModifiedBy>Heidi Asbjornsen</cp:lastModifiedBy>
  <cp:revision>88</cp:revision>
  <dcterms:created xsi:type="dcterms:W3CDTF">2014-12-11T15:44:19Z</dcterms:created>
  <dcterms:modified xsi:type="dcterms:W3CDTF">2014-12-11T15:44:31Z</dcterms:modified>
</cp:coreProperties>
</file>