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92608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8E4"/>
    <a:srgbClr val="A7CBE4"/>
    <a:srgbClr val="000066"/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8" autoAdjust="0"/>
    <p:restoredTop sz="87521" autoAdjust="0"/>
  </p:normalViewPr>
  <p:slideViewPr>
    <p:cSldViewPr>
      <p:cViewPr>
        <p:scale>
          <a:sx n="20" d="100"/>
          <a:sy n="20" d="100"/>
        </p:scale>
        <p:origin x="-2208" y="-632"/>
      </p:cViewPr>
      <p:guideLst>
        <p:guide orient="horz" pos="9216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699507-D242-4391-9150-FC8998A9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6100" y="549275"/>
            <a:ext cx="34290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09C706-E669-44D0-84E9-EC6629D10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90025"/>
            <a:ext cx="31089600" cy="6272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438"/>
            <a:ext cx="25603200" cy="7477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8006-FACE-40FE-8A0C-807A243C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0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2E4C-86EF-408B-B88F-E45D3FBC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58813" y="2601913"/>
            <a:ext cx="7767637" cy="2340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51138" y="2601913"/>
            <a:ext cx="23155275" cy="2340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C51D-C423-4C9A-B7D2-7CD5680AC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87F7-588A-4B87-900A-93D071BD9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8802350"/>
            <a:ext cx="31089600" cy="58118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2401550"/>
            <a:ext cx="31089600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C3DE-5D7E-40EF-98D9-1CC0D680E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1138" y="8432800"/>
            <a:ext cx="15460662" cy="175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4200" y="8432800"/>
            <a:ext cx="15462250" cy="175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B410-E75A-4B08-B224-07F9C8F6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575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50025"/>
            <a:ext cx="16160750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8938"/>
            <a:ext cx="16160750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550025"/>
            <a:ext cx="16167100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9278938"/>
            <a:ext cx="16167100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C093-7A6F-4E5D-9FFF-DBD5AB893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30D8-122F-4F6F-B8D9-294F0B5A2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33658-D803-4156-B2D5-E4B16BCD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65225"/>
            <a:ext cx="12033250" cy="4957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225"/>
            <a:ext cx="20447000" cy="24972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122988"/>
            <a:ext cx="12033250" cy="20015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428-1668-41D4-8D7B-862DD2F49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20481925"/>
            <a:ext cx="21945600" cy="2419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614613"/>
            <a:ext cx="21945600" cy="17556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2901275"/>
            <a:ext cx="21945600" cy="3433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446-ED7B-4437-B77A-CAFEC137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1138" y="2601913"/>
            <a:ext cx="310753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1138" y="8432800"/>
            <a:ext cx="31075312" cy="17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51138" y="26681113"/>
            <a:ext cx="762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0450" y="26681113"/>
            <a:ext cx="11596688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06450" y="26681113"/>
            <a:ext cx="762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320CF9-FB07-47BA-9C43-BFFE8E1C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png"/><Relationship Id="rId1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D8E4"/>
            </a:gs>
            <a:gs pos="59000">
              <a:srgbClr val="FFFFFF"/>
            </a:gs>
          </a:gsLst>
          <a:lin ang="33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059400" y="4419600"/>
            <a:ext cx="18059400" cy="2430780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4462" y="4419600"/>
            <a:ext cx="17824938" cy="24307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5" name="Line 72"/>
          <p:cNvSpPr>
            <a:spLocks noChangeShapeType="1"/>
          </p:cNvSpPr>
          <p:nvPr/>
        </p:nvSpPr>
        <p:spPr bwMode="auto">
          <a:xfrm>
            <a:off x="31750" y="3922713"/>
            <a:ext cx="0" cy="25338087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95"/>
          <p:cNvSpPr txBox="1">
            <a:spLocks noChangeArrowheads="1"/>
          </p:cNvSpPr>
          <p:nvPr/>
        </p:nvSpPr>
        <p:spPr bwMode="auto">
          <a:xfrm>
            <a:off x="18059400" y="25069800"/>
            <a:ext cx="17406938" cy="15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Acknowledgments </a:t>
            </a:r>
            <a:endParaRPr lang="en-US" altLang="en-US" sz="3600" dirty="0" smtClean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3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would like to thank the Advanced Inorganic Lab Staff as well as the entire UNH Chemistry Department for funding.  </a:t>
            </a:r>
            <a:endParaRPr lang="en-US" altLang="en-US" sz="3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8" name="Text Box 3"/>
          <p:cNvSpPr txBox="1">
            <a:spLocks noChangeArrowheads="1"/>
          </p:cNvSpPr>
          <p:nvPr/>
        </p:nvSpPr>
        <p:spPr bwMode="auto">
          <a:xfrm>
            <a:off x="0" y="4343400"/>
            <a:ext cx="17454563" cy="46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267" rIns="2286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Introduction 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Electrochromic devices 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alter their color, level of absorbance and level of 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refraction in a continuous and cyclical manner when a potential is applied.</a:t>
            </a:r>
            <a:r>
              <a:rPr lang="en-US" altLang="en-US" sz="36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These electrochromic materials are used in smart windows, anti-glare windows, electrochromic mirrors, etc.  Electrochromic devices are constructed from three components, of which one is a layer of a chromogenic complex.  This experiment attempted to bind the RTIL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trihexyltetracecylphosponium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chloride [P</a:t>
            </a:r>
            <a:r>
              <a:rPr lang="en-US" altLang="en-US" sz="3600" baseline="-25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various EDTA bound 3d transition metal salts.  Cyclic Voltammetry was then used to demonstrate the redox gap.</a:t>
            </a:r>
            <a:r>
              <a:rPr lang="en-US" altLang="en-US" sz="36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9" name="Text Box 126"/>
          <p:cNvSpPr txBox="1">
            <a:spLocks noChangeArrowheads="1"/>
          </p:cNvSpPr>
          <p:nvPr/>
        </p:nvSpPr>
        <p:spPr bwMode="auto">
          <a:xfrm>
            <a:off x="1981200" y="17373600"/>
            <a:ext cx="1371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Figure 1.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Reaction schemes for the synthesis of [P</a:t>
            </a:r>
            <a:r>
              <a:rPr lang="en-US" altLang="en-US" sz="3200" baseline="-25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]M(EDTA)</a:t>
            </a:r>
            <a:endParaRPr lang="en-US" altLang="en-US" sz="3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42" name="Text Box 341"/>
          <p:cNvSpPr txBox="1">
            <a:spLocks noChangeArrowheads="1"/>
          </p:cNvSpPr>
          <p:nvPr/>
        </p:nvSpPr>
        <p:spPr bwMode="auto">
          <a:xfrm>
            <a:off x="0" y="27051000"/>
            <a:ext cx="1524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Figure 2. 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ATR-</a:t>
            </a:r>
            <a:r>
              <a:rPr lang="en-US" altLang="en-US" sz="32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FTiR</a:t>
            </a:r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for Metal EDTA Salts of Cobalt, Manganese, and Iron.</a:t>
            </a:r>
            <a:endParaRPr lang="en-US" altLang="en-US" sz="3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43" name="Text Box 401"/>
          <p:cNvSpPr txBox="1">
            <a:spLocks noChangeArrowheads="1"/>
          </p:cNvSpPr>
          <p:nvPr/>
        </p:nvSpPr>
        <p:spPr bwMode="auto">
          <a:xfrm>
            <a:off x="18059400" y="21869400"/>
            <a:ext cx="17394237" cy="31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Conclusions</a:t>
            </a:r>
          </a:p>
          <a:p>
            <a:r>
              <a:rPr lang="en-US" altLang="en-US" sz="4400" b="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Metal-EDTA Salts of Chromium, Cobalt, Iron, and Manganese were synthesized in 15.7%, 60.5%, 94.7%, and 84.2% yield respectively. [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en-US" sz="3600" baseline="-25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]Co(EDTA) 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was synthesized in 63.7% yield. Completion of future work would allow for meaningful comparison of electrochemical features of the chromogenic complexes.</a:t>
            </a: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44" name="Text Box 402"/>
          <p:cNvSpPr txBox="1">
            <a:spLocks noChangeArrowheads="1"/>
          </p:cNvSpPr>
          <p:nvPr/>
        </p:nvSpPr>
        <p:spPr bwMode="auto">
          <a:xfrm>
            <a:off x="17983200" y="16611600"/>
            <a:ext cx="17454563" cy="29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Future Work </a:t>
            </a:r>
            <a:endParaRPr lang="en-US" altLang="en-US" sz="44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Both the the reaction involving the binding of the RTIL to the Cr-EDTA Salt and the Iron-EDTA Salt would be attempted.  The product from the manganese reaction would be isolated.  All products </a:t>
            </a:r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including that of the cobalt scheme would be characterized by CV, </a:t>
            </a:r>
            <a:r>
              <a:rPr lang="en-US" altLang="en-US" sz="360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 NMR, </a:t>
            </a:r>
            <a:r>
              <a:rPr lang="en-US" altLang="en-US" sz="360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</a:t>
            </a:r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 NMR, and a time lapse UV/Vis Spectroscopy during electrolysis.</a:t>
            </a:r>
            <a:endParaRPr lang="en-US" altLang="en-US" sz="3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45" name="Text Box 443"/>
          <p:cNvSpPr txBox="1">
            <a:spLocks noChangeArrowheads="1"/>
          </p:cNvSpPr>
          <p:nvPr/>
        </p:nvSpPr>
        <p:spPr bwMode="auto">
          <a:xfrm>
            <a:off x="17983200" y="15240000"/>
            <a:ext cx="9677400" cy="13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Figure 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Cyclic Voltammetry analysis of [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]Co(EDTA), 50mV/s (versus Ag/</a:t>
            </a:r>
            <a:r>
              <a:rPr lang="en-US" altLang="en-US" sz="28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AgCl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  Inset shows cyclic voltammetry of 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[P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lang="en-US" altLang="en-US" sz="28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 H</a:t>
            </a:r>
            <a:r>
              <a:rPr lang="en-US" altLang="en-US" sz="2800" baseline="-25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O.</a:t>
            </a:r>
            <a:r>
              <a:rPr lang="en-US" altLang="en-US" sz="28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en-US" altLang="en-US" sz="28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3" name="Text Box 401"/>
          <p:cNvSpPr txBox="1">
            <a:spLocks noChangeArrowheads="1"/>
          </p:cNvSpPr>
          <p:nvPr/>
        </p:nvSpPr>
        <p:spPr bwMode="auto">
          <a:xfrm>
            <a:off x="18059400" y="4495800"/>
            <a:ext cx="17394237" cy="521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36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Experimental and </a:t>
            </a:r>
            <a:r>
              <a:rPr lang="en-US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Results</a:t>
            </a:r>
            <a:r>
              <a:rPr lang="en-US" altLang="en-US" sz="3600" b="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en-US" altLang="en-US" sz="3600" b="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altLang="en-US" sz="34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Due to time and resource constraints the RTIL [P</a:t>
            </a:r>
            <a:r>
              <a:rPr lang="en-US" altLang="en-US" sz="3600" baseline="-25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was only bound to the  Co-EDTA Salt and the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Mn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-EDTA Salt.  The RTIL was dissolved in ethanol and the Metal-EDTA Salt was dissolved separately in deionized water.  The solutions were combined and allowed to stir under nitrogen.  The manganese complex was never extracted from solution, there appeared to be a faint pink immiscible liquid.  The cobalt reaction mixture was dried on a Schlenk line.  This resulted in a purple sludge. 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Work-up yielded a  viscous light purple oil.  Cyclic voltammetry was attended to using a standard three electrode set-up.</a:t>
            </a:r>
            <a:r>
              <a:rPr lang="en-US" altLang="en-US" sz="36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707600"/>
            <a:ext cx="5867400" cy="4402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393400"/>
            <a:ext cx="863600" cy="111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252222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IR: 3017.48, 2996.44 (OH-enol), 1592.64 (C=O, C=C-enol), 711.12-1438.88 (CH, CN, C-O)</a:t>
            </a:r>
            <a:endParaRPr lang="en-US" sz="2000" dirty="0"/>
          </a:p>
        </p:txBody>
      </p:sp>
      <p:pic>
        <p:nvPicPr>
          <p:cNvPr id="12" name="Picture 11" descr="BookScanCenter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2707600"/>
            <a:ext cx="5638800" cy="4371789"/>
          </a:xfrm>
          <a:prstGeom prst="rect">
            <a:avLst/>
          </a:prstGeom>
        </p:spPr>
      </p:pic>
      <p:sp>
        <p:nvSpPr>
          <p:cNvPr id="1041" name="Text Box 304"/>
          <p:cNvSpPr txBox="1">
            <a:spLocks noChangeArrowheads="1"/>
          </p:cNvSpPr>
          <p:nvPr/>
        </p:nvSpPr>
        <p:spPr bwMode="auto">
          <a:xfrm>
            <a:off x="7257" y="17830800"/>
            <a:ext cx="17467263" cy="47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267" rIns="2286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Experimental and Results</a:t>
            </a:r>
            <a:endParaRPr lang="en-US" altLang="en-US" sz="44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equal equivalence disodium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ethylenediaminetetraacetato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dihyride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1M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NaOH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the various 3d metal chlorides were refluxed under nitrogen for 1 hour.  The resulting Metal-EDTA salts were refrigerated for various periods of time spanning between 1 day to 1 week until precipitate formed. 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NaFe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(EDTA) and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NaMn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(EDTA) precipitated readily out of solution.  Addition of ethanol was used to encourage precipitation of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NaCo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(EDTA) and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NaCr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(EDTA).  All products were dried.  ATR-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FTiR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spectroscopy was used to characterize all but 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NaCr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(EDTA).</a:t>
            </a:r>
            <a:r>
              <a:rPr lang="en-US" altLang="en-US" sz="3600" baseline="30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en-US" altLang="en-US" sz="36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49200" y="250698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IR: </a:t>
            </a:r>
            <a:r>
              <a:rPr lang="en-US" sz="2000" dirty="0" smtClean="0"/>
              <a:t>3478.92, 3369.65 </a:t>
            </a:r>
            <a:r>
              <a:rPr lang="en-US" sz="2000" dirty="0"/>
              <a:t>(OH-enol), </a:t>
            </a:r>
            <a:r>
              <a:rPr lang="en-US" sz="2000" dirty="0" smtClean="0"/>
              <a:t>15.99.62 </a:t>
            </a:r>
            <a:r>
              <a:rPr lang="en-US" sz="2000" dirty="0"/>
              <a:t>(C=O, C=C-enol), </a:t>
            </a:r>
            <a:r>
              <a:rPr lang="en-US" sz="2000" dirty="0" smtClean="0"/>
              <a:t>720.35-1440.04 </a:t>
            </a:r>
            <a:r>
              <a:rPr lang="en-US" sz="2000" dirty="0"/>
              <a:t>(CH, CN, C-O)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23317200"/>
            <a:ext cx="863600" cy="1320800"/>
          </a:xfrm>
          <a:prstGeom prst="rect">
            <a:avLst/>
          </a:prstGeom>
        </p:spPr>
      </p:pic>
      <p:pic>
        <p:nvPicPr>
          <p:cNvPr id="17" name="Picture 16" descr="Untitled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707600"/>
            <a:ext cx="5410200" cy="4361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0" y="23317200"/>
            <a:ext cx="863600" cy="132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1800" y="252222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IR: </a:t>
            </a:r>
            <a:r>
              <a:rPr lang="en-US" sz="2000" dirty="0" smtClean="0"/>
              <a:t>3027.84-3477.97 </a:t>
            </a:r>
            <a:r>
              <a:rPr lang="en-US" sz="2000" dirty="0"/>
              <a:t>(OH-enol), </a:t>
            </a:r>
            <a:r>
              <a:rPr lang="en-US" sz="2000" dirty="0" smtClean="0"/>
              <a:t>1671.81 (</a:t>
            </a:r>
            <a:r>
              <a:rPr lang="en-US" sz="2000" dirty="0"/>
              <a:t>C=O, C=C-enol), </a:t>
            </a:r>
            <a:r>
              <a:rPr lang="en-US" sz="2000" dirty="0" smtClean="0"/>
              <a:t>692.79-1444.64 </a:t>
            </a:r>
            <a:r>
              <a:rPr lang="en-US" sz="2000" dirty="0"/>
              <a:t>(CH, CN, C-O)</a:t>
            </a:r>
            <a:endParaRPr lang="en-US" sz="2000" dirty="0"/>
          </a:p>
        </p:txBody>
      </p:sp>
      <p:pic>
        <p:nvPicPr>
          <p:cNvPr id="20" name="Picture 19" descr="Untitled 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26898600"/>
            <a:ext cx="3962400" cy="1751193"/>
          </a:xfrm>
          <a:prstGeom prst="rect">
            <a:avLst/>
          </a:prstGeom>
        </p:spPr>
      </p:pic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4876800" y="304800"/>
            <a:ext cx="278399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6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Chromogenic Liquids:  Synthesis of [P</a:t>
            </a:r>
            <a:r>
              <a:rPr lang="en-US" altLang="en-US" sz="6600" baseline="-250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6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]M(EDTA) Complexes using Various 3d-transition Metals </a:t>
            </a:r>
            <a:endParaRPr lang="en-US" altLang="en-US" sz="66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7" name="Text Box 96"/>
          <p:cNvSpPr txBox="1">
            <a:spLocks noChangeArrowheads="1"/>
          </p:cNvSpPr>
          <p:nvPr/>
        </p:nvSpPr>
        <p:spPr bwMode="auto">
          <a:xfrm>
            <a:off x="7007225" y="3109913"/>
            <a:ext cx="22860000" cy="119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AU" altLang="en-US" sz="3600" u="sng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James Chase</a:t>
            </a:r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Luke Fulton, </a:t>
            </a:r>
            <a:r>
              <a:rPr lang="en-AU" altLang="en-US" sz="36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Dr.</a:t>
            </a:r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Roy </a:t>
            </a:r>
            <a:r>
              <a:rPr lang="en-AU" altLang="en-US" sz="36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Planalp</a:t>
            </a:r>
            <a:endParaRPr lang="en-AU" altLang="en-US" sz="3600" u="sng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jwq342@wildcats.unh.edu; </a:t>
            </a:r>
            <a:r>
              <a:rPr lang="en-AU" altLang="en-US" sz="36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Parsons Hall, 23 Academic Way, Durham NH 03824</a:t>
            </a:r>
            <a:endParaRPr lang="en-US" altLang="en-US" sz="36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38" name="Picture 12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28700"/>
            <a:ext cx="2286000" cy="2781300"/>
          </a:xfrm>
          <a:prstGeom prst="rect">
            <a:avLst/>
          </a:prstGeom>
        </p:spPr>
      </p:pic>
      <p:pic>
        <p:nvPicPr>
          <p:cNvPr id="224" name="Picture 223"/>
          <p:cNvPicPr/>
          <p:nvPr/>
        </p:nvPicPr>
        <p:blipFill>
          <a:blip r:embed="rId10"/>
          <a:stretch>
            <a:fillRect/>
          </a:stretch>
        </p:blipFill>
        <p:spPr>
          <a:xfrm>
            <a:off x="18211800" y="9753600"/>
            <a:ext cx="8686800" cy="5486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898600" y="10668000"/>
            <a:ext cx="937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The cyclic voltammetry analysis shows the redox activity of 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[P</a:t>
            </a:r>
            <a:r>
              <a:rPr lang="en-US" altLang="en-US" sz="3600" baseline="-25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]Co(EDTA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to be intrinsically different than that of the the RTIL.  This in conjunction with the expected color change</a:t>
            </a:r>
            <a:r>
              <a:rPr lang="en-US" altLang="en-US" sz="3600" baseline="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characterizes the product of the cobalt reaction scheme as the expected product 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[P</a:t>
            </a:r>
            <a:r>
              <a:rPr lang="en-US" altLang="en-US" sz="3600" baseline="-25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6,6,6,14</a:t>
            </a:r>
            <a:r>
              <a:rPr lang="en-US" altLang="en-US" sz="3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]Co(EDTA</a:t>
            </a:r>
            <a:r>
              <a:rPr lang="en-US" altLang="en-US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  </a:t>
            </a: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74600" y="19812000"/>
            <a:ext cx="4724400" cy="20731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0" y="19735800"/>
            <a:ext cx="5334000" cy="22550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18211800" y="26593800"/>
            <a:ext cx="17068800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References</a:t>
            </a:r>
            <a:endParaRPr lang="en-US" alt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altLang="en-US" sz="280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Nicholson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, R. S.; Irving.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Shain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(1964-04-01).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Analytical Chemistry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 36 (4): 706–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723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altLang="en-US" sz="2800" baseline="30000" dirty="0">
              <a:solidFill>
                <a:srgbClr val="000000"/>
              </a:solidFill>
              <a:latin typeface="Calibri"/>
              <a:ea typeface="Calibri" pitchFamily="34" charset="0"/>
              <a:cs typeface="Calibri"/>
            </a:endParaRPr>
          </a:p>
          <a:p>
            <a:r>
              <a:rPr lang="en-US" altLang="en-US" sz="2800" baseline="300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Chem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. Commun.</a:t>
            </a:r>
            <a:r>
              <a:rPr lang="en-US" sz="2800" b="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2011,47, 2300-2302 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Communication 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altLang="en-US" sz="28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J. Phys. Chem. </a:t>
            </a:r>
            <a:r>
              <a:rPr lang="en-US" sz="2800" i="1" dirty="0" err="1">
                <a:solidFill>
                  <a:srgbClr val="000000"/>
                </a:solidFill>
                <a:latin typeface="Calibri"/>
                <a:cs typeface="Calibri"/>
              </a:rPr>
              <a:t>Lett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, 2013, 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 (11),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pp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1834–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1837, 2013 American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Chemical Society</a:t>
            </a:r>
          </a:p>
          <a:p>
            <a:endParaRPr lang="en-US" altLang="en-US" sz="2800" baseline="300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altLang="en-US" sz="2800" baseline="300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28041600"/>
            <a:ext cx="690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Figure 3: Synthesized Metal EDTA Salts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89200" y="21793200"/>
            <a:ext cx="7358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Figure 5. Depiction of future experiments</a:t>
            </a:r>
            <a:endParaRPr lang="en-US" altLang="en-US" sz="3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92800" y="9906000"/>
            <a:ext cx="3429001" cy="2375211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7400" y="8762999"/>
            <a:ext cx="13106400" cy="8895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4867</TotalTime>
  <Words>324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James Chase</cp:lastModifiedBy>
  <cp:revision>158</cp:revision>
  <cp:lastPrinted>2003-04-18T14:25:05Z</cp:lastPrinted>
  <dcterms:created xsi:type="dcterms:W3CDTF">2003-04-11T15:30:44Z</dcterms:created>
  <dcterms:modified xsi:type="dcterms:W3CDTF">2015-04-29T22:54:16Z</dcterms:modified>
</cp:coreProperties>
</file>