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26DAD"/>
    <a:srgbClr val="151E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6248" autoAdjust="0"/>
  </p:normalViewPr>
  <p:slideViewPr>
    <p:cSldViewPr snapToObjects="1">
      <p:cViewPr>
        <p:scale>
          <a:sx n="99" d="100"/>
          <a:sy n="99" d="100"/>
        </p:scale>
        <p:origin x="-36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B55DC-8559-E242-94A1-A62C1EF683A5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1C0C-79CA-8F4B-9A9E-68D161C43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6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B55DC-8559-E242-94A1-A62C1EF683A5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1C0C-79CA-8F4B-9A9E-68D161C43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33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B55DC-8559-E242-94A1-A62C1EF683A5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1C0C-79CA-8F4B-9A9E-68D161C43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0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B55DC-8559-E242-94A1-A62C1EF683A5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1C0C-79CA-8F4B-9A9E-68D161C43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80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B55DC-8559-E242-94A1-A62C1EF683A5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1C0C-79CA-8F4B-9A9E-68D161C43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3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B55DC-8559-E242-94A1-A62C1EF683A5}" type="datetimeFigureOut">
              <a:rPr lang="en-US" smtClean="0"/>
              <a:t>4/29/15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1C0C-79CA-8F4B-9A9E-68D161C43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7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B55DC-8559-E242-94A1-A62C1EF683A5}" type="datetimeFigureOut">
              <a:rPr lang="en-US" smtClean="0"/>
              <a:t>4/29/15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1C0C-79CA-8F4B-9A9E-68D161C43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52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B55DC-8559-E242-94A1-A62C1EF683A5}" type="datetimeFigureOut">
              <a:rPr lang="en-US" smtClean="0"/>
              <a:t>4/29/15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1C0C-79CA-8F4B-9A9E-68D161C43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44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B55DC-8559-E242-94A1-A62C1EF683A5}" type="datetimeFigureOut">
              <a:rPr lang="en-US" smtClean="0"/>
              <a:t>4/29/15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1C0C-79CA-8F4B-9A9E-68D161C43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0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B55DC-8559-E242-94A1-A62C1EF683A5}" type="datetimeFigureOut">
              <a:rPr lang="en-US" smtClean="0"/>
              <a:t>4/29/15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1C0C-79CA-8F4B-9A9E-68D161C43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4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B55DC-8559-E242-94A1-A62C1EF683A5}" type="datetimeFigureOut">
              <a:rPr lang="en-US" smtClean="0"/>
              <a:t>4/29/15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1C0C-79CA-8F4B-9A9E-68D161C43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4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B55DC-8559-E242-94A1-A62C1EF683A5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11C0C-79CA-8F4B-9A9E-68D161C43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84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69091" y="1109352"/>
            <a:ext cx="2805819" cy="281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15515"/>
            <a:ext cx="1694154" cy="4924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616254" y="111584"/>
            <a:ext cx="510901" cy="6079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16575" y="15460"/>
            <a:ext cx="55108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151E87"/>
                </a:solidFill>
                <a:latin typeface="Bookman Old Style"/>
                <a:cs typeface="Bookman Old Style"/>
              </a:rPr>
              <a:t>Gastrointestinal Complications of Diabetes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91186" y="4038362"/>
            <a:ext cx="256162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51E87"/>
                </a:solidFill>
                <a:latin typeface="Bookman Old Style"/>
                <a:cs typeface="Bookman Old Style"/>
              </a:rPr>
              <a:t>Pathophysiology</a:t>
            </a:r>
          </a:p>
          <a:p>
            <a:pPr marL="171450" indent="-171450">
              <a:buFont typeface="Wingdings" charset="2"/>
              <a:buChar char="²"/>
            </a:pPr>
            <a:r>
              <a:rPr lang="en-US" sz="10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Long-term high blood glucose levels may cause damage of the </a:t>
            </a:r>
            <a:r>
              <a:rPr lang="en-US" sz="1000" dirty="0" err="1" smtClean="0">
                <a:solidFill>
                  <a:srgbClr val="526DAD"/>
                </a:solidFill>
                <a:latin typeface="Bookman Old Style"/>
                <a:cs typeface="Bookman Old Style"/>
              </a:rPr>
              <a:t>vagus</a:t>
            </a:r>
            <a:r>
              <a:rPr lang="en-US" sz="10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 nerve which controls gastric emptying. </a:t>
            </a:r>
          </a:p>
          <a:p>
            <a:pPr marL="171450" indent="-171450">
              <a:buFont typeface="Wingdings" charset="2"/>
              <a:buChar char="²"/>
            </a:pPr>
            <a:r>
              <a:rPr lang="en-US" sz="10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Delayed nutrient absorption by food remaining in stomach potentiates this cycle causing further GI damage/issues.</a:t>
            </a:r>
            <a:endParaRPr lang="en-US" sz="1000" dirty="0">
              <a:solidFill>
                <a:srgbClr val="526DAD"/>
              </a:solidFill>
              <a:latin typeface="Bookman Old Style"/>
              <a:cs typeface="Bookman Old Styl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05746" y="3429000"/>
            <a:ext cx="22457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51E87"/>
                </a:solidFill>
                <a:latin typeface="Bookman Old Style"/>
                <a:cs typeface="Bookman Old Style"/>
              </a:rPr>
              <a:t>Recommendations</a:t>
            </a:r>
          </a:p>
          <a:p>
            <a:pPr marL="171450" lvl="0" indent="-171450">
              <a:buFont typeface="Wingdings" charset="2"/>
              <a:buChar char="²"/>
            </a:pPr>
            <a:r>
              <a:rPr lang="en-US" sz="1000" dirty="0">
                <a:solidFill>
                  <a:srgbClr val="526DAD"/>
                </a:solidFill>
                <a:latin typeface="Bookman Old Style"/>
                <a:cs typeface="Bookman Old Style"/>
              </a:rPr>
              <a:t>Continue PPI with </a:t>
            </a:r>
            <a:r>
              <a:rPr lang="en-US" sz="1000" dirty="0" err="1">
                <a:solidFill>
                  <a:srgbClr val="526DAD"/>
                </a:solidFill>
                <a:latin typeface="Bookman Old Style"/>
                <a:cs typeface="Bookman Old Style"/>
              </a:rPr>
              <a:t>sucralfate</a:t>
            </a:r>
            <a:r>
              <a:rPr lang="en-US" sz="1000" dirty="0">
                <a:solidFill>
                  <a:srgbClr val="526DAD"/>
                </a:solidFill>
                <a:latin typeface="Bookman Old Style"/>
                <a:cs typeface="Bookman Old Style"/>
              </a:rPr>
              <a:t> for erosive esophagitis.</a:t>
            </a:r>
          </a:p>
          <a:p>
            <a:pPr marL="171450" lvl="0" indent="-171450">
              <a:buFont typeface="Wingdings" charset="2"/>
              <a:buChar char="²"/>
            </a:pPr>
            <a:r>
              <a:rPr lang="en-US" sz="1000" dirty="0">
                <a:solidFill>
                  <a:srgbClr val="526DAD"/>
                </a:solidFill>
                <a:latin typeface="Bookman Old Style"/>
                <a:cs typeface="Bookman Old Style"/>
              </a:rPr>
              <a:t>Diabetic nutritional consult/support. </a:t>
            </a:r>
          </a:p>
          <a:p>
            <a:pPr marL="171450" lvl="0" indent="-171450">
              <a:buFont typeface="Wingdings" charset="2"/>
              <a:buChar char="²"/>
            </a:pPr>
            <a:r>
              <a:rPr lang="en-US" sz="1000" dirty="0">
                <a:solidFill>
                  <a:srgbClr val="526DAD"/>
                </a:solidFill>
                <a:latin typeface="Bookman Old Style"/>
                <a:cs typeface="Bookman Old Style"/>
              </a:rPr>
              <a:t>Repeat pyloric Botox injections.</a:t>
            </a:r>
          </a:p>
          <a:p>
            <a:pPr marL="171450" lvl="0" indent="-171450">
              <a:buFont typeface="Wingdings" charset="2"/>
              <a:buChar char="²"/>
            </a:pPr>
            <a:r>
              <a:rPr lang="en-US" sz="1000" dirty="0">
                <a:solidFill>
                  <a:srgbClr val="526DAD"/>
                </a:solidFill>
                <a:latin typeface="Bookman Old Style"/>
                <a:cs typeface="Bookman Old Style"/>
              </a:rPr>
              <a:t>Assess home support system</a:t>
            </a:r>
            <a:r>
              <a:rPr lang="en-US" sz="10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.</a:t>
            </a:r>
            <a:endParaRPr lang="en-US" sz="1000" dirty="0">
              <a:solidFill>
                <a:srgbClr val="526DAD"/>
              </a:solidFill>
              <a:latin typeface="Bookman Old Style"/>
              <a:cs typeface="Bookman Old Style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0364" y="552317"/>
            <a:ext cx="286327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51E87"/>
                </a:solidFill>
                <a:latin typeface="Bookman Old Style"/>
                <a:cs typeface="Bookman Old Style"/>
              </a:rPr>
              <a:t>Present Illness</a:t>
            </a:r>
          </a:p>
          <a:p>
            <a:pPr marL="171450" indent="-171450">
              <a:buFont typeface="Wingdings" charset="2"/>
              <a:buChar char="²"/>
            </a:pPr>
            <a:r>
              <a:rPr lang="en-US" sz="10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24 hour episode of emesis with blood</a:t>
            </a:r>
          </a:p>
          <a:p>
            <a:pPr marL="171450" indent="-171450">
              <a:buFont typeface="Wingdings" charset="2"/>
              <a:buChar char="²"/>
            </a:pPr>
            <a:r>
              <a:rPr lang="en-US" sz="10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Upper abdominal pain since emesis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88949" y="708002"/>
            <a:ext cx="1801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51E87"/>
                </a:solidFill>
                <a:latin typeface="Bookman Old Style"/>
                <a:cs typeface="Bookman Old Style"/>
              </a:rPr>
              <a:t>Pharmacology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3429000"/>
            <a:ext cx="259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51E87"/>
                </a:solidFill>
                <a:latin typeface="Bookman Old Style"/>
                <a:cs typeface="Bookman Old Style"/>
              </a:rPr>
              <a:t>Assessment Findings</a:t>
            </a:r>
          </a:p>
          <a:p>
            <a:pPr marL="171450" indent="-171450">
              <a:buFont typeface="Wingdings" charset="2"/>
              <a:buChar char="²"/>
            </a:pPr>
            <a:r>
              <a:rPr lang="en-US" sz="10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Vitals: Temp- 98.4, HR- 86, RR- 18, BP- 114/64, O</a:t>
            </a:r>
            <a:r>
              <a:rPr lang="en-US" sz="1000" baseline="-250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2</a:t>
            </a:r>
            <a:r>
              <a:rPr lang="en-US" sz="10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 Sat- 96% room air, Pain- 0/10.</a:t>
            </a:r>
          </a:p>
          <a:p>
            <a:endParaRPr lang="en-US" dirty="0" smtClean="0">
              <a:solidFill>
                <a:srgbClr val="151E87"/>
              </a:solidFill>
              <a:latin typeface="Bookman Old Style"/>
              <a:cs typeface="Bookman Old Style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10606" y="292459"/>
            <a:ext cx="25168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rgbClr val="151E87"/>
                </a:solidFill>
                <a:latin typeface="Bookman Old Style"/>
                <a:cs typeface="Bookman Old Style"/>
              </a:rPr>
              <a:t>Loreal Brown, </a:t>
            </a:r>
            <a:r>
              <a:rPr lang="en-US" sz="1000" dirty="0" err="1" smtClean="0">
                <a:solidFill>
                  <a:srgbClr val="151E87"/>
                </a:solidFill>
                <a:latin typeface="Bookman Old Style"/>
                <a:cs typeface="Bookman Old Style"/>
              </a:rPr>
              <a:t>Nurs</a:t>
            </a:r>
            <a:r>
              <a:rPr lang="en-US" sz="1000" dirty="0">
                <a:solidFill>
                  <a:srgbClr val="151E87"/>
                </a:solidFill>
                <a:latin typeface="Bookman Old Style"/>
                <a:cs typeface="Bookman Old Style"/>
              </a:rPr>
              <a:t> </a:t>
            </a:r>
            <a:r>
              <a:rPr lang="en-US" sz="1000" dirty="0" smtClean="0">
                <a:solidFill>
                  <a:srgbClr val="151E87"/>
                </a:solidFill>
                <a:latin typeface="Bookman Old Style"/>
                <a:cs typeface="Bookman Old Style"/>
              </a:rPr>
              <a:t>807 </a:t>
            </a:r>
            <a:r>
              <a:rPr lang="en-US" sz="1000" dirty="0" smtClean="0">
                <a:solidFill>
                  <a:srgbClr val="151E87"/>
                </a:solidFill>
                <a:latin typeface="Bookman Old Style"/>
                <a:cs typeface="Bookman Old Style"/>
              </a:rPr>
              <a:t>Spring 2015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708002"/>
            <a:ext cx="3352200" cy="2462213"/>
          </a:xfrm>
          <a:prstGeom prst="rect">
            <a:avLst/>
          </a:prstGeom>
          <a:ln>
            <a:noFill/>
            <a:prstDash val="dot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151E87"/>
                </a:solidFill>
                <a:latin typeface="Bookman Old Style"/>
                <a:cs typeface="Bookman Old Style"/>
              </a:rPr>
              <a:t>Past Medical History</a:t>
            </a:r>
          </a:p>
          <a:p>
            <a:pPr marL="285750" indent="-285750">
              <a:buFont typeface="Wingdings" charset="2"/>
              <a:buChar char="²"/>
            </a:pPr>
            <a:r>
              <a:rPr lang="en-US" sz="10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60 </a:t>
            </a:r>
            <a:r>
              <a:rPr lang="en-US" sz="1000" dirty="0" err="1" smtClean="0">
                <a:solidFill>
                  <a:srgbClr val="526DAD"/>
                </a:solidFill>
                <a:latin typeface="Bookman Old Style"/>
                <a:cs typeface="Bookman Old Style"/>
              </a:rPr>
              <a:t>yo</a:t>
            </a:r>
            <a:r>
              <a:rPr lang="en-US" sz="10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 Female</a:t>
            </a:r>
          </a:p>
          <a:p>
            <a:pPr marL="285750" indent="-285750">
              <a:buFont typeface="Wingdings" charset="2"/>
              <a:buChar char="²"/>
            </a:pPr>
            <a:r>
              <a:rPr lang="en-US" sz="10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Height 65in, Weight 114.4kg, BMI 40.1</a:t>
            </a:r>
          </a:p>
          <a:p>
            <a:pPr marL="285750" indent="-285750">
              <a:buFont typeface="Wingdings" charset="2"/>
              <a:buChar char="²"/>
            </a:pPr>
            <a:r>
              <a:rPr lang="en-US" sz="10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History of:</a:t>
            </a:r>
          </a:p>
          <a:p>
            <a:pPr marL="742950" lvl="1" indent="-285750">
              <a:buFont typeface="Courier New"/>
              <a:buChar char="o"/>
            </a:pPr>
            <a:r>
              <a:rPr lang="en-US" sz="8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40 Year Smoking History </a:t>
            </a:r>
          </a:p>
          <a:p>
            <a:pPr marL="742950" lvl="1" indent="-285750">
              <a:buFont typeface="Courier New"/>
              <a:buChar char="o"/>
            </a:pPr>
            <a:r>
              <a:rPr lang="en-US" sz="8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Recreational Drug Use: 19 years clean</a:t>
            </a:r>
          </a:p>
          <a:p>
            <a:pPr marL="742950" lvl="1" indent="-285750">
              <a:buFont typeface="Courier New"/>
              <a:buChar char="o"/>
            </a:pPr>
            <a:r>
              <a:rPr lang="en-US" sz="8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Obesity</a:t>
            </a:r>
          </a:p>
          <a:p>
            <a:pPr marL="742950" lvl="1" indent="-285750">
              <a:buFont typeface="Courier New"/>
              <a:buChar char="o"/>
            </a:pPr>
            <a:r>
              <a:rPr lang="en-US" sz="8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Diabetes</a:t>
            </a:r>
          </a:p>
          <a:p>
            <a:pPr marL="742950" lvl="1" indent="-285750">
              <a:buFont typeface="Courier New"/>
              <a:buChar char="o"/>
            </a:pPr>
            <a:r>
              <a:rPr lang="en-US" sz="8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GERD, </a:t>
            </a:r>
            <a:r>
              <a:rPr lang="en-US" sz="800" dirty="0" err="1" smtClean="0">
                <a:solidFill>
                  <a:srgbClr val="526DAD"/>
                </a:solidFill>
                <a:latin typeface="Bookman Old Style"/>
                <a:cs typeface="Bookman Old Style"/>
              </a:rPr>
              <a:t>Gastroparesis</a:t>
            </a:r>
            <a:r>
              <a:rPr lang="en-US" sz="8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, Gastritis </a:t>
            </a:r>
          </a:p>
          <a:p>
            <a:pPr marL="1200150" lvl="2" indent="-285750">
              <a:buFont typeface="Arial"/>
              <a:buChar char="•"/>
            </a:pPr>
            <a:r>
              <a:rPr lang="en-US" sz="8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Pyloric sphincter Botox injections 2012</a:t>
            </a:r>
          </a:p>
          <a:p>
            <a:pPr marL="742950" lvl="1" indent="-285750">
              <a:buFont typeface="Courier New"/>
              <a:buChar char="o"/>
            </a:pPr>
            <a:r>
              <a:rPr lang="en-US" sz="8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Hyperlipidemia</a:t>
            </a:r>
          </a:p>
          <a:p>
            <a:pPr marL="742950" lvl="1" indent="-285750">
              <a:buFont typeface="Courier New"/>
              <a:buChar char="o"/>
            </a:pPr>
            <a:r>
              <a:rPr lang="en-US" sz="8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Fatty Liver Disease</a:t>
            </a:r>
          </a:p>
          <a:p>
            <a:pPr marL="742950" lvl="1" indent="-285750">
              <a:buFont typeface="Courier New"/>
              <a:buChar char="o"/>
            </a:pPr>
            <a:r>
              <a:rPr lang="en-US" sz="8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Hypokalemia</a:t>
            </a:r>
          </a:p>
          <a:p>
            <a:pPr marL="285750" indent="-285750">
              <a:buFont typeface="Wingdings" charset="2"/>
              <a:buChar char="²"/>
            </a:pPr>
            <a:r>
              <a:rPr lang="en-US" sz="10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Family History:</a:t>
            </a:r>
          </a:p>
          <a:p>
            <a:pPr marL="742950" lvl="1" indent="-285750">
              <a:buFont typeface="Courier New"/>
              <a:buChar char="o"/>
            </a:pPr>
            <a:r>
              <a:rPr lang="en-US" sz="8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Father died 71yo; diabetes related illness </a:t>
            </a:r>
          </a:p>
          <a:p>
            <a:pPr marL="742950" lvl="1" indent="-285750">
              <a:buFont typeface="Courier New"/>
              <a:buChar char="o"/>
            </a:pPr>
            <a:r>
              <a:rPr lang="en-US" sz="8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Mother died 52yo; asbestosis</a:t>
            </a:r>
          </a:p>
          <a:p>
            <a:pPr marL="742950" lvl="1" indent="-285750">
              <a:buFont typeface="Courier New"/>
              <a:buChar char="o"/>
            </a:pPr>
            <a:r>
              <a:rPr lang="en-US" sz="8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Sister died 53yo; diabetic renal failure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392545" y="525882"/>
            <a:ext cx="8358910" cy="12798"/>
          </a:xfrm>
          <a:prstGeom prst="line">
            <a:avLst/>
          </a:prstGeom>
          <a:ln w="3175" cmpd="sng">
            <a:solidFill>
              <a:srgbClr val="151E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8786" y="5638800"/>
            <a:ext cx="2426428" cy="1136896"/>
          </a:xfrm>
          <a:prstGeom prst="rect">
            <a:avLst/>
          </a:prstGeom>
        </p:spPr>
      </p:pic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951084"/>
              </p:ext>
            </p:extLst>
          </p:nvPr>
        </p:nvGraphicFramePr>
        <p:xfrm>
          <a:off x="6003637" y="1077334"/>
          <a:ext cx="3124373" cy="200933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16758"/>
                <a:gridCol w="533991"/>
                <a:gridCol w="511680"/>
                <a:gridCol w="758384"/>
                <a:gridCol w="703560"/>
              </a:tblGrid>
              <a:tr h="950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Drug</a:t>
                      </a:r>
                      <a:endParaRPr lang="en-US" sz="600" b="1" i="0" u="none" strike="noStrike" dirty="0">
                        <a:solidFill>
                          <a:srgbClr val="151E87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Dose/Route</a:t>
                      </a:r>
                      <a:endParaRPr lang="en-US" sz="600" b="1" i="0" u="none" strike="noStrike" dirty="0">
                        <a:solidFill>
                          <a:srgbClr val="151E87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Frequency</a:t>
                      </a:r>
                      <a:endParaRPr lang="en-US" sz="600" b="1" i="0" u="none" strike="noStrike" dirty="0">
                        <a:solidFill>
                          <a:srgbClr val="151E87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Classification/Action</a:t>
                      </a:r>
                      <a:endParaRPr lang="en-US" sz="600" b="1" i="0" u="none" strike="noStrike" dirty="0">
                        <a:solidFill>
                          <a:srgbClr val="151E87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u="none" strike="noStrike" dirty="0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Rationale</a:t>
                      </a:r>
                      <a:endParaRPr lang="en-US" sz="600" b="1" i="0" u="none" strike="noStrike" dirty="0">
                        <a:solidFill>
                          <a:srgbClr val="151E87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444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Insulin </a:t>
                      </a:r>
                      <a:r>
                        <a:rPr lang="en-US" sz="600" u="none" strike="noStrike" dirty="0" err="1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Lispro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sliding scale </a:t>
                      </a:r>
                      <a:r>
                        <a:rPr lang="en-US" sz="600" u="none" strike="noStrike" dirty="0" smtClean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SC INJ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Before meals </a:t>
                      </a:r>
                      <a:r>
                        <a:rPr lang="en-US" sz="600" u="none" strike="noStrike" dirty="0" smtClean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&amp; HIS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Fast Acting Insulin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Glucose Control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8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Insulin NPH/REG 70/30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 smtClean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28units SC INJ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 smtClean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Once Daily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Combination Insulin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Diabetes Management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94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Pantoprazole Sodium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 smtClean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40mg </a:t>
                      </a:r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PO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 smtClean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Once Daily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Protein-Pump Inhibitor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GERD/Erosive esophagitis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07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 err="1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Sucralfate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 smtClean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1G=10mL </a:t>
                      </a:r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PO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Before meals </a:t>
                      </a:r>
                      <a:r>
                        <a:rPr lang="en-US" sz="600" u="none" strike="noStrike" dirty="0" smtClean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&amp; HIS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Aluminum Salt Complex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Erosive esophagitis</a:t>
                      </a:r>
                      <a:endParaRPr lang="en-US" sz="600" b="0" i="0" u="none" strike="noStrike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90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Acetaminophen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 smtClean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500mg </a:t>
                      </a:r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PO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Once Daily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Para-aminophenol Derivative Analgesic 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Mild knee pain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0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 err="1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Enalapril</a:t>
                      </a:r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 Maleate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 smtClean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5mg </a:t>
                      </a:r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PO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Once Daily</a:t>
                      </a:r>
                      <a:endParaRPr lang="en-US" sz="600" b="0" i="0" u="none" strike="noStrike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Antihypertensive: ACE Inhibitor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HTN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9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Escitalopram Oxalate</a:t>
                      </a:r>
                      <a:endParaRPr lang="en-US" sz="600" b="0" i="0" u="none" strike="noStrike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 smtClean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10mg </a:t>
                      </a:r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PO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Once Daily</a:t>
                      </a:r>
                      <a:endParaRPr lang="en-US" sz="600" b="0" i="0" u="none" strike="noStrike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SSRI Antidepressant 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Depression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45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Magnesium Gluconate</a:t>
                      </a:r>
                      <a:endParaRPr lang="en-US" sz="600" b="0" i="0" u="none" strike="noStrike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 smtClean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250mg </a:t>
                      </a:r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PO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Once Daily</a:t>
                      </a:r>
                      <a:endParaRPr lang="en-US" sz="600" b="0" i="0" u="none" strike="noStrike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Dietary Supplement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 err="1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Hypomagnesemia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02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Potassium Chloride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 smtClean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400mL </a:t>
                      </a:r>
                      <a:r>
                        <a:rPr lang="da-DK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IV (</a:t>
                      </a:r>
                      <a:r>
                        <a:rPr lang="da-DK" sz="600" u="none" strike="noStrike" dirty="0" smtClean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100mL</a:t>
                      </a:r>
                      <a:r>
                        <a:rPr lang="da-DK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/</a:t>
                      </a:r>
                      <a:r>
                        <a:rPr lang="da-DK" sz="600" u="none" strike="noStrike" dirty="0" err="1" smtClean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hr</a:t>
                      </a:r>
                      <a:r>
                        <a:rPr lang="da-DK" sz="600" u="none" strike="noStrike" dirty="0" smtClean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lang="da-DK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over </a:t>
                      </a:r>
                      <a:r>
                        <a:rPr lang="da-DK" sz="600" u="none" strike="noStrike" dirty="0" smtClean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4hrs</a:t>
                      </a:r>
                      <a:r>
                        <a:rPr lang="da-DK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)</a:t>
                      </a:r>
                      <a:endParaRPr lang="da-DK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Once 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Dietary Supplement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Hypokalemia</a:t>
                      </a:r>
                      <a:endParaRPr lang="en-US" sz="600" b="0" i="0" u="none" strike="noStrike" dirty="0">
                        <a:solidFill>
                          <a:srgbClr val="526DAD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6263" marR="6263" marT="6263" marB="0" anchor="ctr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689273"/>
              </p:ext>
            </p:extLst>
          </p:nvPr>
        </p:nvGraphicFramePr>
        <p:xfrm>
          <a:off x="1689672" y="4148483"/>
          <a:ext cx="1440619" cy="2587126"/>
        </p:xfrm>
        <a:graphic>
          <a:graphicData uri="http://schemas.openxmlformats.org/drawingml/2006/table">
            <a:tbl>
              <a:tblPr/>
              <a:tblGrid>
                <a:gridCol w="665815"/>
                <a:gridCol w="384489"/>
                <a:gridCol w="390315"/>
              </a:tblGrid>
              <a:tr h="8717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151E87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4/19/15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4/20/15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0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Glucose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1" u="none" strike="noStrike" dirty="0">
                          <a:solidFill>
                            <a:srgbClr val="FF0000"/>
                          </a:solidFill>
                          <a:effectLst/>
                          <a:latin typeface="Bookman Old Style"/>
                          <a:cs typeface="Bookman Old Style"/>
                        </a:rPr>
                        <a:t>165 H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1" u="none" strike="noStrike" dirty="0">
                          <a:solidFill>
                            <a:srgbClr val="FF0000"/>
                          </a:solidFill>
                          <a:effectLst/>
                          <a:latin typeface="Bookman Old Style"/>
                          <a:cs typeface="Bookman Old Style"/>
                        </a:rPr>
                        <a:t>272 H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5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Sodium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141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142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8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Potassium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1" u="none" strike="noStrike" dirty="0">
                          <a:solidFill>
                            <a:srgbClr val="FF0000"/>
                          </a:solidFill>
                          <a:effectLst/>
                          <a:latin typeface="Bookman Old Style"/>
                          <a:cs typeface="Bookman Old Style"/>
                        </a:rPr>
                        <a:t>2.3 CL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1" u="none" strike="noStrike" dirty="0">
                          <a:solidFill>
                            <a:srgbClr val="FF0000"/>
                          </a:solidFill>
                          <a:effectLst/>
                          <a:latin typeface="Bookman Old Style"/>
                          <a:cs typeface="Bookman Old Style"/>
                        </a:rPr>
                        <a:t>2.6 CL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9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Chloride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Bookman Old Style"/>
                          <a:cs typeface="Bookman Old Style"/>
                        </a:rPr>
                        <a:t>91 L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Bookman Old Style"/>
                          <a:cs typeface="Bookman Old Style"/>
                        </a:rPr>
                        <a:t>96 L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8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CO</a:t>
                      </a:r>
                      <a:r>
                        <a:rPr lang="en-US" sz="600" b="0" i="0" u="none" strike="noStrike" baseline="-25000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2</a:t>
                      </a:r>
                      <a:endParaRPr lang="en-US" sz="600" b="0" i="0" u="none" strike="noStrike">
                        <a:solidFill>
                          <a:srgbClr val="151E87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Bookman Old Style"/>
                          <a:cs typeface="Bookman Old Style"/>
                        </a:rPr>
                        <a:t>39 H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Bookman Old Style"/>
                          <a:cs typeface="Bookman Old Style"/>
                        </a:rPr>
                        <a:t>41 CH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67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Anion Gap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11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5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5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Creatinine Enz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0.6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0.61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9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BUN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6 L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10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7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Calcium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Bookman Old Style"/>
                          <a:cs typeface="Bookman Old Style"/>
                        </a:rPr>
                        <a:t>7.9 L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Bookman Old Style"/>
                          <a:cs typeface="Bookman Old Style"/>
                        </a:rPr>
                        <a:t>8.0 L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87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BUN/Creatinine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10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16.4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Cap Glucolse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Bookman Old Style"/>
                          <a:cs typeface="Bookman Old Style"/>
                        </a:rPr>
                        <a:t>188 H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Bookman Old Style"/>
                          <a:cs typeface="Bookman Old Style"/>
                        </a:rPr>
                        <a:t>340 H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6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WBC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8.5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7.1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RBC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4.7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4.45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7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HGB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14.5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13.5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17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HCT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41.5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39.6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77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MCV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88.4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88.9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4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MCH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30.9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30.4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7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MCHC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35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34.2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3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RDW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13.2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13.2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59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PLT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172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166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8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Auto Neut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67.7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58.4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91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Auto Lymp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24.2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31.8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804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Auto Mono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7.3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8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3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Abs </a:t>
                      </a:r>
                      <a:r>
                        <a:rPr lang="en-US" sz="600" b="0" i="0" u="none" strike="noStrike" dirty="0" err="1">
                          <a:solidFill>
                            <a:srgbClr val="151E87"/>
                          </a:solidFill>
                          <a:effectLst/>
                          <a:latin typeface="Bookman Old Style"/>
                          <a:cs typeface="Bookman Old Style"/>
                        </a:rPr>
                        <a:t>Neut</a:t>
                      </a:r>
                      <a:endParaRPr lang="en-US" sz="600" b="0" i="0" u="none" strike="noStrike" dirty="0">
                        <a:solidFill>
                          <a:srgbClr val="151E87"/>
                        </a:solidFill>
                        <a:effectLst/>
                        <a:latin typeface="Bookman Old Style"/>
                        <a:cs typeface="Bookman Old Style"/>
                      </a:endParaRP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5.7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526DAD"/>
                          </a:solidFill>
                          <a:effectLst/>
                          <a:latin typeface="Bookman Old Style"/>
                          <a:cs typeface="Bookman Old Style"/>
                        </a:rPr>
                        <a:t>4.1</a:t>
                      </a:r>
                    </a:p>
                  </a:txBody>
                  <a:tcPr marL="11707" marR="11707" marT="11707" marB="0" anchor="b"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6439598" y="5181600"/>
            <a:ext cx="2614286" cy="147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51E87"/>
                </a:solidFill>
                <a:latin typeface="Bookman Old Style"/>
                <a:cs typeface="Bookman Old Style"/>
              </a:rPr>
              <a:t>References</a:t>
            </a:r>
          </a:p>
          <a:p>
            <a:pPr indent="-457200"/>
            <a:r>
              <a:rPr lang="en-US" sz="800" dirty="0" err="1">
                <a:solidFill>
                  <a:srgbClr val="526DAD"/>
                </a:solidFill>
                <a:latin typeface="Bookman Old Style"/>
                <a:cs typeface="Bookman Old Style"/>
              </a:rPr>
              <a:t>Aschenbrenner</a:t>
            </a:r>
            <a:r>
              <a:rPr lang="en-US" sz="800" dirty="0">
                <a:solidFill>
                  <a:srgbClr val="526DAD"/>
                </a:solidFill>
                <a:latin typeface="Bookman Old Style"/>
                <a:cs typeface="Bookman Old Style"/>
              </a:rPr>
              <a:t>, D. S., &amp; Venable, S. J. </a:t>
            </a:r>
            <a:r>
              <a:rPr lang="en-US" sz="8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	(2012).  </a:t>
            </a:r>
            <a:r>
              <a:rPr lang="en-US" sz="800" i="1" dirty="0">
                <a:solidFill>
                  <a:srgbClr val="526DAD"/>
                </a:solidFill>
                <a:latin typeface="Bookman Old Style"/>
                <a:cs typeface="Bookman Old Style"/>
              </a:rPr>
              <a:t>Drug therapy in </a:t>
            </a:r>
            <a:r>
              <a:rPr lang="en-US" sz="800" i="1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nursing</a:t>
            </a:r>
            <a:r>
              <a:rPr lang="en-US" sz="800" dirty="0">
                <a:solidFill>
                  <a:srgbClr val="526DAD"/>
                </a:solidFill>
                <a:latin typeface="Bookman Old Style"/>
                <a:cs typeface="Bookman Old Style"/>
              </a:rPr>
              <a:t> </a:t>
            </a:r>
            <a:r>
              <a:rPr lang="en-US" sz="8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(4</a:t>
            </a:r>
            <a:r>
              <a:rPr lang="en-US" sz="800" baseline="300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th</a:t>
            </a:r>
            <a:r>
              <a:rPr lang="en-US" sz="8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 	ed.).  Philadelphia: </a:t>
            </a:r>
            <a:r>
              <a:rPr lang="en-US" sz="800" dirty="0" err="1" smtClean="0">
                <a:solidFill>
                  <a:srgbClr val="526DAD"/>
                </a:solidFill>
                <a:latin typeface="Bookman Old Style"/>
                <a:cs typeface="Bookman Old Style"/>
              </a:rPr>
              <a:t>Wolters</a:t>
            </a:r>
            <a:r>
              <a:rPr lang="en-US" sz="8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 	Kluwer 	Health/Lippincott Williams </a:t>
            </a:r>
            <a:r>
              <a:rPr lang="en-US" sz="800" dirty="0">
                <a:solidFill>
                  <a:srgbClr val="526DAD"/>
                </a:solidFill>
                <a:latin typeface="Bookman Old Style"/>
                <a:cs typeface="Bookman Old Style"/>
              </a:rPr>
              <a:t>&amp; Wilkins</a:t>
            </a:r>
            <a:r>
              <a:rPr lang="en-US" sz="8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.</a:t>
            </a:r>
          </a:p>
          <a:p>
            <a:pPr indent="-457200"/>
            <a:r>
              <a:rPr lang="en-US" sz="8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American </a:t>
            </a:r>
            <a:r>
              <a:rPr lang="en-US" sz="800" dirty="0">
                <a:solidFill>
                  <a:srgbClr val="526DAD"/>
                </a:solidFill>
                <a:latin typeface="Bookman Old Style"/>
                <a:cs typeface="Bookman Old Style"/>
              </a:rPr>
              <a:t>Diabetes Association. </a:t>
            </a:r>
            <a:r>
              <a:rPr lang="en-US" sz="8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(2014, 	June 27).  </a:t>
            </a:r>
            <a:r>
              <a:rPr lang="en-US" sz="800" dirty="0" err="1" smtClean="0">
                <a:solidFill>
                  <a:srgbClr val="526DAD"/>
                </a:solidFill>
                <a:latin typeface="Bookman Old Style"/>
                <a:cs typeface="Bookman Old Style"/>
              </a:rPr>
              <a:t>Gastroparesis</a:t>
            </a:r>
            <a:r>
              <a:rPr lang="en-US" sz="800" dirty="0">
                <a:solidFill>
                  <a:srgbClr val="526DAD"/>
                </a:solidFill>
                <a:latin typeface="Bookman Old Style"/>
                <a:cs typeface="Bookman Old Style"/>
              </a:rPr>
              <a:t>. </a:t>
            </a:r>
            <a:r>
              <a:rPr lang="en-US" sz="8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	Retrieved 	April </a:t>
            </a:r>
            <a:r>
              <a:rPr lang="en-US" sz="800" dirty="0">
                <a:solidFill>
                  <a:srgbClr val="526DAD"/>
                </a:solidFill>
                <a:latin typeface="Bookman Old Style"/>
                <a:cs typeface="Bookman Old Style"/>
              </a:rPr>
              <a:t>25, 2015, from </a:t>
            </a:r>
            <a:r>
              <a:rPr lang="en-US" sz="8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http</a:t>
            </a:r>
            <a:r>
              <a:rPr lang="en-US" sz="800" dirty="0">
                <a:solidFill>
                  <a:srgbClr val="526DAD"/>
                </a:solidFill>
                <a:latin typeface="Bookman Old Style"/>
                <a:cs typeface="Bookman Old Style"/>
              </a:rPr>
              <a:t>:/</a:t>
            </a:r>
            <a:r>
              <a:rPr lang="en-US" sz="8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/	www.diabetes.org/living</a:t>
            </a:r>
            <a:r>
              <a:rPr lang="en-US" sz="800" dirty="0">
                <a:solidFill>
                  <a:srgbClr val="526DAD"/>
                </a:solidFill>
                <a:latin typeface="Bookman Old Style"/>
                <a:cs typeface="Bookman Old Style"/>
              </a:rPr>
              <a:t>-with-diabetes</a:t>
            </a:r>
            <a:r>
              <a:rPr lang="en-US" sz="8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/	complications/</a:t>
            </a:r>
            <a:r>
              <a:rPr lang="en-US" sz="800" dirty="0" err="1" smtClean="0">
                <a:solidFill>
                  <a:srgbClr val="526DAD"/>
                </a:solidFill>
                <a:latin typeface="Bookman Old Style"/>
                <a:cs typeface="Bookman Old Style"/>
              </a:rPr>
              <a:t>gastroparesis.html</a:t>
            </a:r>
            <a:endParaRPr lang="en-US" sz="800" dirty="0">
              <a:solidFill>
                <a:srgbClr val="526DAD"/>
              </a:solidFill>
              <a:latin typeface="Bookman Old Style"/>
              <a:cs typeface="Bookman Old Style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-15093" y="4157008"/>
            <a:ext cx="16941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charset="2"/>
              <a:buChar char="²"/>
            </a:pPr>
            <a:r>
              <a:rPr lang="en-US" sz="10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EGD w/ biopsy: severe erosive esophagitis throughout mid-esophagus.</a:t>
            </a:r>
          </a:p>
          <a:p>
            <a:pPr marL="171450" indent="-171450">
              <a:buFont typeface="Wingdings" charset="2"/>
              <a:buChar char="²"/>
            </a:pPr>
            <a:r>
              <a:rPr lang="en-US" sz="10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Abdomen: soft, non-tender, bowl sounds present in all quadrants.</a:t>
            </a:r>
          </a:p>
          <a:p>
            <a:pPr marL="171450" indent="-171450">
              <a:buFont typeface="Wingdings" charset="2"/>
              <a:buChar char="²"/>
            </a:pPr>
            <a:r>
              <a:rPr lang="en-US" sz="1000" dirty="0" smtClean="0">
                <a:solidFill>
                  <a:srgbClr val="526DAD"/>
                </a:solidFill>
                <a:latin typeface="Bookman Old Style"/>
                <a:cs typeface="Bookman Old Style"/>
              </a:rPr>
              <a:t>No nausea or vomiting, tolerating diet.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474393" y="3842006"/>
            <a:ext cx="2195214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dirty="0" smtClean="0">
                <a:solidFill>
                  <a:srgbClr val="151E87"/>
                </a:solidFill>
                <a:latin typeface="Bookman Old Style"/>
                <a:cs typeface="Bookman Old Style"/>
              </a:rPr>
              <a:t>http://</a:t>
            </a:r>
            <a:r>
              <a:rPr lang="en-US" sz="400" dirty="0" err="1" smtClean="0">
                <a:solidFill>
                  <a:srgbClr val="151E87"/>
                </a:solidFill>
                <a:latin typeface="Bookman Old Style"/>
                <a:cs typeface="Bookman Old Style"/>
              </a:rPr>
              <a:t>www.familyhealthonline.ca</a:t>
            </a:r>
            <a:r>
              <a:rPr lang="en-US" sz="400" dirty="0" smtClean="0">
                <a:solidFill>
                  <a:srgbClr val="151E87"/>
                </a:solidFill>
                <a:latin typeface="Bookman Old Style"/>
                <a:cs typeface="Bookman Old Style"/>
              </a:rPr>
              <a:t>/</a:t>
            </a:r>
            <a:r>
              <a:rPr lang="en-US" sz="400" dirty="0" err="1" smtClean="0">
                <a:solidFill>
                  <a:srgbClr val="151E87"/>
                </a:solidFill>
                <a:latin typeface="Bookman Old Style"/>
                <a:cs typeface="Bookman Old Style"/>
              </a:rPr>
              <a:t>fho</a:t>
            </a:r>
            <a:r>
              <a:rPr lang="en-US" sz="400" dirty="0" smtClean="0">
                <a:solidFill>
                  <a:srgbClr val="151E87"/>
                </a:solidFill>
                <a:latin typeface="Bookman Old Style"/>
                <a:cs typeface="Bookman Old Style"/>
              </a:rPr>
              <a:t>/diabetes/DI_gastroparesis_MDb09.asp</a:t>
            </a:r>
            <a:endParaRPr lang="en-US" sz="400" dirty="0">
              <a:solidFill>
                <a:srgbClr val="151E87"/>
              </a:solidFill>
              <a:latin typeface="Bookman Old Style"/>
              <a:cs typeface="Bookman Old Style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60310" y="6735609"/>
            <a:ext cx="25146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dirty="0" smtClean="0">
                <a:solidFill>
                  <a:srgbClr val="151E87"/>
                </a:solidFill>
                <a:latin typeface="Bookman Old Style"/>
                <a:cs typeface="Bookman Old Style"/>
              </a:rPr>
              <a:t>http://</a:t>
            </a:r>
            <a:r>
              <a:rPr lang="en-US" sz="400" dirty="0" err="1" smtClean="0">
                <a:solidFill>
                  <a:srgbClr val="151E87"/>
                </a:solidFill>
                <a:latin typeface="Bookman Old Style"/>
                <a:cs typeface="Bookman Old Style"/>
              </a:rPr>
              <a:t>www.lgmpharma.com</a:t>
            </a:r>
            <a:r>
              <a:rPr lang="en-US" sz="400" dirty="0" smtClean="0">
                <a:solidFill>
                  <a:srgbClr val="151E87"/>
                </a:solidFill>
                <a:latin typeface="Bookman Old Style"/>
                <a:cs typeface="Bookman Old Style"/>
              </a:rPr>
              <a:t>/blog/</a:t>
            </a:r>
            <a:r>
              <a:rPr lang="en-US" sz="400" dirty="0" err="1" smtClean="0">
                <a:solidFill>
                  <a:srgbClr val="151E87"/>
                </a:solidFill>
                <a:latin typeface="Bookman Old Style"/>
                <a:cs typeface="Bookman Old Style"/>
              </a:rPr>
              <a:t>wp</a:t>
            </a:r>
            <a:r>
              <a:rPr lang="en-US" sz="400" dirty="0" smtClean="0">
                <a:solidFill>
                  <a:srgbClr val="151E87"/>
                </a:solidFill>
                <a:latin typeface="Bookman Old Style"/>
                <a:cs typeface="Bookman Old Style"/>
              </a:rPr>
              <a:t>-content/uploads/2012/06/erosive-</a:t>
            </a:r>
            <a:r>
              <a:rPr lang="en-US" sz="400" dirty="0" err="1" smtClean="0">
                <a:solidFill>
                  <a:srgbClr val="151E87"/>
                </a:solidFill>
                <a:latin typeface="Bookman Old Style"/>
                <a:cs typeface="Bookman Old Style"/>
              </a:rPr>
              <a:t>esophagitis.jpg</a:t>
            </a:r>
            <a:endParaRPr lang="en-US" sz="400" dirty="0">
              <a:solidFill>
                <a:srgbClr val="151E87"/>
              </a:solidFill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3270128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1973</TotalTime>
  <Words>506</Words>
  <Application>Microsoft Macintosh PowerPoint</Application>
  <PresentationFormat>On-screen Show (4:3)</PresentationFormat>
  <Paragraphs>165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Loreal Brown</dc:creator>
  <cp:lastModifiedBy>Loreal Brown</cp:lastModifiedBy>
  <cp:revision>32</cp:revision>
  <cp:lastPrinted>2015-04-30T01:00:34Z</cp:lastPrinted>
  <dcterms:created xsi:type="dcterms:W3CDTF">2015-04-28T16:14:21Z</dcterms:created>
  <dcterms:modified xsi:type="dcterms:W3CDTF">2015-04-30T01:28:44Z</dcterms:modified>
</cp:coreProperties>
</file>