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
  </p:notesMasterIdLst>
  <p:handoutMasterIdLst>
    <p:handoutMasterId r:id="rId4"/>
  </p:handoutMasterIdLst>
  <p:sldIdLst>
    <p:sldId id="257" r:id="rId2"/>
  </p:sldIdLst>
  <p:sldSz cx="43891200" cy="32918400"/>
  <p:notesSz cx="6858000" cy="929640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A6CF95"/>
    <a:srgbClr val="C5DDAD"/>
    <a:srgbClr val="666699"/>
    <a:srgbClr val="CC9900"/>
    <a:srgbClr val="FFFFFF"/>
    <a:srgbClr val="CCCC00"/>
    <a:srgbClr val="99CC00"/>
    <a:srgbClr val="CCFF99"/>
    <a:srgbClr val="336600"/>
    <a:srgbClr val="CC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204" autoAdjust="0"/>
    <p:restoredTop sz="97484" autoAdjust="0"/>
  </p:normalViewPr>
  <p:slideViewPr>
    <p:cSldViewPr snapToGrid="0">
      <p:cViewPr>
        <p:scale>
          <a:sx n="40" d="100"/>
          <a:sy n="40" d="100"/>
        </p:scale>
        <p:origin x="1494" y="1680"/>
      </p:cViewPr>
      <p:guideLst>
        <p:guide orient="horz" pos="20313"/>
        <p:guide pos="504"/>
      </p:guideLst>
    </p:cSldViewPr>
  </p:slideViewPr>
  <p:outlineViewPr>
    <p:cViewPr varScale="1">
      <p:scale>
        <a:sx n="170" d="200"/>
        <a:sy n="170" d="200"/>
      </p:scale>
      <p:origin x="-786" y="-9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9" d="100"/>
          <a:sy n="59" d="100"/>
        </p:scale>
        <p:origin x="-1752" y="-72"/>
      </p:cViewPr>
      <p:guideLst>
        <p:guide orient="horz" pos="2903"/>
        <p:guide pos="2115"/>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ryn\Documents\UNH%20schoolwork\invasives%20final%20ciona%20report%20data%2011-29-2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ryn\Documents\UNH%20schoolwork\tech%20oyster%20feeding%20data%204-16-201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Eryn\Documents\UNH%20schoolwork\tech%20oyster%20feeding%20data%204-16-201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Eryn\Documents\UNH%20schoolwork\tech%20oyster%20feeding%20data%204-16-201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Eryn\Documents\UNH%20schoolwork\tech%20oyster%20feeding%20data%204-16-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6.4628228547346386E-2"/>
          <c:y val="4.1482341365979003E-2"/>
          <c:w val="0.77720251951215291"/>
          <c:h val="0.7729025826696081"/>
        </c:manualLayout>
      </c:layout>
      <c:barChart>
        <c:barDir val="col"/>
        <c:grouping val="stacked"/>
        <c:ser>
          <c:idx val="0"/>
          <c:order val="0"/>
          <c:tx>
            <c:strRef>
              <c:f>'p change total'!$AM$31</c:f>
              <c:strCache>
                <c:ptCount val="1"/>
                <c:pt idx="0">
                  <c:v>phytoplankton</c:v>
                </c:pt>
              </c:strCache>
            </c:strRef>
          </c:tx>
          <c:errBars>
            <c:errBarType val="both"/>
            <c:errValType val="cust"/>
            <c:plus>
              <c:numRef>
                <c:f>'p change total'!$W$46</c:f>
                <c:numCache>
                  <c:formatCode>General</c:formatCode>
                  <c:ptCount val="1"/>
                  <c:pt idx="0">
                    <c:v>0.88830540684363135</c:v>
                  </c:pt>
                </c:numCache>
              </c:numRef>
            </c:plus>
            <c:minus>
              <c:numRef>
                <c:f>'p change total'!$W$46</c:f>
                <c:numCache>
                  <c:formatCode>General</c:formatCode>
                  <c:ptCount val="1"/>
                  <c:pt idx="0">
                    <c:v>0.88830540684363135</c:v>
                  </c:pt>
                </c:numCache>
              </c:numRef>
            </c:minus>
          </c:errBars>
          <c:cat>
            <c:multiLvlStrRef>
              <c:f>'p change total'!$AK$32:$AL$40</c:f>
              <c:multiLvlStrCache>
                <c:ptCount val="9"/>
                <c:lvl>
                  <c:pt idx="0">
                    <c:v>Phyto Only</c:v>
                  </c:pt>
                  <c:pt idx="1">
                    <c:v>Both Zoo/Phtyo</c:v>
                  </c:pt>
                  <c:pt idx="2">
                    <c:v>Zoo only</c:v>
                  </c:pt>
                  <c:pt idx="3">
                    <c:v>Phyto Only</c:v>
                  </c:pt>
                  <c:pt idx="4">
                    <c:v>Both Zoo/Phtyo</c:v>
                  </c:pt>
                  <c:pt idx="5">
                    <c:v>Zoo only</c:v>
                  </c:pt>
                  <c:pt idx="6">
                    <c:v>Phyto Only</c:v>
                  </c:pt>
                  <c:pt idx="7">
                    <c:v>Both Zoo/Phtyo</c:v>
                  </c:pt>
                  <c:pt idx="8">
                    <c:v>Zoo only</c:v>
                  </c:pt>
                </c:lvl>
                <c:lvl>
                  <c:pt idx="0">
                    <c:v>1000 μm</c:v>
                  </c:pt>
                  <c:pt idx="3">
                    <c:v>500 μm</c:v>
                  </c:pt>
                  <c:pt idx="6">
                    <c:v>250 μm</c:v>
                  </c:pt>
                </c:lvl>
              </c:multiLvlStrCache>
            </c:multiLvlStrRef>
          </c:cat>
          <c:val>
            <c:numRef>
              <c:f>'p change total'!$AM$32:$AM$40</c:f>
              <c:numCache>
                <c:formatCode>General</c:formatCode>
                <c:ptCount val="9"/>
                <c:pt idx="0">
                  <c:v>-98.393730227207371</c:v>
                </c:pt>
                <c:pt idx="1">
                  <c:v>-98.189531205061769</c:v>
                </c:pt>
                <c:pt idx="2">
                  <c:v>0</c:v>
                </c:pt>
                <c:pt idx="3">
                  <c:v>-94.658869395711463</c:v>
                </c:pt>
                <c:pt idx="4">
                  <c:v>-92.217428817946498</c:v>
                </c:pt>
                <c:pt idx="5">
                  <c:v>0</c:v>
                </c:pt>
                <c:pt idx="6">
                  <c:v>0</c:v>
                </c:pt>
                <c:pt idx="7">
                  <c:v>-85.452976704055203</c:v>
                </c:pt>
                <c:pt idx="8">
                  <c:v>0</c:v>
                </c:pt>
              </c:numCache>
            </c:numRef>
          </c:val>
        </c:ser>
        <c:ser>
          <c:idx val="1"/>
          <c:order val="1"/>
          <c:tx>
            <c:strRef>
              <c:f>'p change total'!$AN$31</c:f>
              <c:strCache>
                <c:ptCount val="1"/>
                <c:pt idx="0">
                  <c:v>zooplankton</c:v>
                </c:pt>
              </c:strCache>
            </c:strRef>
          </c:tx>
          <c:spPr>
            <a:solidFill>
              <a:schemeClr val="accent1">
                <a:lumMod val="40000"/>
                <a:lumOff val="60000"/>
              </a:schemeClr>
            </a:solidFill>
          </c:spPr>
          <c:errBars>
            <c:errBarType val="both"/>
            <c:errValType val="cust"/>
            <c:plus>
              <c:numRef>
                <c:f>'p change total'!$W$40:$W$42</c:f>
                <c:numCache>
                  <c:formatCode>General</c:formatCode>
                  <c:ptCount val="3"/>
                  <c:pt idx="0">
                    <c:v>4.0005952380952364E-2</c:v>
                  </c:pt>
                  <c:pt idx="1">
                    <c:v>1.011579867647824</c:v>
                  </c:pt>
                  <c:pt idx="2">
                    <c:v>0.58046776093104635</c:v>
                  </c:pt>
                </c:numCache>
              </c:numRef>
            </c:plus>
            <c:minus>
              <c:numRef>
                <c:f>'p change total'!$W$40:$W$42</c:f>
                <c:numCache>
                  <c:formatCode>General</c:formatCode>
                  <c:ptCount val="3"/>
                  <c:pt idx="0">
                    <c:v>4.0005952380952364E-2</c:v>
                  </c:pt>
                  <c:pt idx="1">
                    <c:v>1.011579867647824</c:v>
                  </c:pt>
                  <c:pt idx="2">
                    <c:v>0.58046776093104635</c:v>
                  </c:pt>
                </c:numCache>
              </c:numRef>
            </c:minus>
          </c:errBars>
          <c:cat>
            <c:multiLvlStrRef>
              <c:f>'p change total'!$AK$32:$AL$40</c:f>
              <c:multiLvlStrCache>
                <c:ptCount val="9"/>
                <c:lvl>
                  <c:pt idx="0">
                    <c:v>Phyto Only</c:v>
                  </c:pt>
                  <c:pt idx="1">
                    <c:v>Both Zoo/Phtyo</c:v>
                  </c:pt>
                  <c:pt idx="2">
                    <c:v>Zoo only</c:v>
                  </c:pt>
                  <c:pt idx="3">
                    <c:v>Phyto Only</c:v>
                  </c:pt>
                  <c:pt idx="4">
                    <c:v>Both Zoo/Phtyo</c:v>
                  </c:pt>
                  <c:pt idx="5">
                    <c:v>Zoo only</c:v>
                  </c:pt>
                  <c:pt idx="6">
                    <c:v>Phyto Only</c:v>
                  </c:pt>
                  <c:pt idx="7">
                    <c:v>Both Zoo/Phtyo</c:v>
                  </c:pt>
                  <c:pt idx="8">
                    <c:v>Zoo only</c:v>
                  </c:pt>
                </c:lvl>
                <c:lvl>
                  <c:pt idx="0">
                    <c:v>1000 μm</c:v>
                  </c:pt>
                  <c:pt idx="3">
                    <c:v>500 μm</c:v>
                  </c:pt>
                  <c:pt idx="6">
                    <c:v>250 μm</c:v>
                  </c:pt>
                </c:lvl>
              </c:multiLvlStrCache>
            </c:multiLvlStrRef>
          </c:cat>
          <c:val>
            <c:numRef>
              <c:f>'p change total'!$AN$32:$AN$40</c:f>
              <c:numCache>
                <c:formatCode>General</c:formatCode>
                <c:ptCount val="9"/>
                <c:pt idx="0">
                  <c:v>0</c:v>
                </c:pt>
                <c:pt idx="1">
                  <c:v>0</c:v>
                </c:pt>
                <c:pt idx="2">
                  <c:v>-77.24614566719832</c:v>
                </c:pt>
                <c:pt idx="3">
                  <c:v>0</c:v>
                </c:pt>
                <c:pt idx="4">
                  <c:v>-89.533492822966465</c:v>
                </c:pt>
                <c:pt idx="5">
                  <c:v>-80.741626794258408</c:v>
                </c:pt>
                <c:pt idx="6">
                  <c:v>0</c:v>
                </c:pt>
                <c:pt idx="7">
                  <c:v>-93.340421761474403</c:v>
                </c:pt>
                <c:pt idx="8">
                  <c:v>-90.526138578770158</c:v>
                </c:pt>
              </c:numCache>
            </c:numRef>
          </c:val>
        </c:ser>
        <c:overlap val="100"/>
        <c:axId val="68884352"/>
        <c:axId val="68885888"/>
      </c:barChart>
      <c:catAx>
        <c:axId val="68884352"/>
        <c:scaling>
          <c:orientation val="minMax"/>
        </c:scaling>
        <c:axPos val="b"/>
        <c:tickLblPos val="nextTo"/>
        <c:crossAx val="68885888"/>
        <c:crosses val="autoZero"/>
        <c:auto val="1"/>
        <c:lblAlgn val="ctr"/>
        <c:lblOffset val="100"/>
      </c:catAx>
      <c:valAx>
        <c:axId val="68885888"/>
        <c:scaling>
          <c:orientation val="minMax"/>
          <c:max val="1"/>
          <c:min val="-200"/>
        </c:scaling>
        <c:axPos val="l"/>
        <c:numFmt formatCode="General" sourceLinked="1"/>
        <c:tickLblPos val="nextTo"/>
        <c:crossAx val="68884352"/>
        <c:crosses val="autoZero"/>
        <c:crossBetween val="between"/>
      </c:valAx>
    </c:plotArea>
    <c:legend>
      <c:legendPos val="r"/>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Sheet1!$T$28</c:f>
              <c:strCache>
                <c:ptCount val="1"/>
                <c:pt idx="0">
                  <c:v>Length (cm)</c:v>
                </c:pt>
              </c:strCache>
            </c:strRef>
          </c:tx>
          <c:errBars>
            <c:errBarType val="both"/>
            <c:errValType val="cust"/>
            <c:plus>
              <c:numRef>
                <c:f>Sheet1!$B$25:$L$25</c:f>
                <c:numCache>
                  <c:formatCode>General</c:formatCode>
                  <c:ptCount val="11"/>
                  <c:pt idx="0">
                    <c:v>7.5277265270907806E-2</c:v>
                  </c:pt>
                  <c:pt idx="1">
                    <c:v>8.1649658092772706E-2</c:v>
                  </c:pt>
                  <c:pt idx="2">
                    <c:v>0.12247448713915884</c:v>
                  </c:pt>
                  <c:pt idx="3">
                    <c:v>0.10488088481701495</c:v>
                  </c:pt>
                  <c:pt idx="4">
                    <c:v>8.1649658092772748E-2</c:v>
                  </c:pt>
                  <c:pt idx="5">
                    <c:v>0</c:v>
                  </c:pt>
                  <c:pt idx="6">
                    <c:v>0.1966384160500344</c:v>
                  </c:pt>
                  <c:pt idx="7">
                    <c:v>9.729507111181017E-16</c:v>
                  </c:pt>
                  <c:pt idx="8">
                    <c:v>0.16329931618554541</c:v>
                  </c:pt>
                  <c:pt idx="9">
                    <c:v>4.0824829046386173E-2</c:v>
                  </c:pt>
                  <c:pt idx="10">
                    <c:v>8.9442719099991616E-2</c:v>
                  </c:pt>
                </c:numCache>
              </c:numRef>
            </c:plus>
            <c:minus>
              <c:numRef>
                <c:f>Sheet1!$B$25:$L$25</c:f>
                <c:numCache>
                  <c:formatCode>General</c:formatCode>
                  <c:ptCount val="11"/>
                  <c:pt idx="0">
                    <c:v>7.5277265270907806E-2</c:v>
                  </c:pt>
                  <c:pt idx="1">
                    <c:v>8.1649658092772706E-2</c:v>
                  </c:pt>
                  <c:pt idx="2">
                    <c:v>0.12247448713915884</c:v>
                  </c:pt>
                  <c:pt idx="3">
                    <c:v>0.10488088481701495</c:v>
                  </c:pt>
                  <c:pt idx="4">
                    <c:v>8.1649658092772748E-2</c:v>
                  </c:pt>
                  <c:pt idx="5">
                    <c:v>0</c:v>
                  </c:pt>
                  <c:pt idx="6">
                    <c:v>0.1966384160500344</c:v>
                  </c:pt>
                  <c:pt idx="7">
                    <c:v>9.729507111181017E-16</c:v>
                  </c:pt>
                  <c:pt idx="8">
                    <c:v>0.16329931618554541</c:v>
                  </c:pt>
                  <c:pt idx="9">
                    <c:v>4.0824829046386173E-2</c:v>
                  </c:pt>
                  <c:pt idx="10">
                    <c:v>8.9442719099991616E-2</c:v>
                  </c:pt>
                </c:numCache>
              </c:numRef>
            </c:minus>
          </c:errBars>
          <c:cat>
            <c:multiLvlStrRef>
              <c:f>Sheet1!$U$26:$AF$27</c:f>
              <c:multiLvlStrCache>
                <c:ptCount val="12"/>
                <c:lvl>
                  <c:pt idx="0">
                    <c:v>Oyster 1</c:v>
                  </c:pt>
                  <c:pt idx="1">
                    <c:v>Oyster 2</c:v>
                  </c:pt>
                  <c:pt idx="2">
                    <c:v>Oyster 3</c:v>
                  </c:pt>
                  <c:pt idx="3">
                    <c:v>Oyster 4</c:v>
                  </c:pt>
                  <c:pt idx="4">
                    <c:v>Oyster 1</c:v>
                  </c:pt>
                  <c:pt idx="5">
                    <c:v>Oyster 2</c:v>
                  </c:pt>
                  <c:pt idx="6">
                    <c:v>Oyster 3</c:v>
                  </c:pt>
                  <c:pt idx="7">
                    <c:v>Oyster 4</c:v>
                  </c:pt>
                  <c:pt idx="8">
                    <c:v>Oyster 1</c:v>
                  </c:pt>
                  <c:pt idx="9">
                    <c:v>Oyster 2</c:v>
                  </c:pt>
                  <c:pt idx="10">
                    <c:v>Oyster 3</c:v>
                  </c:pt>
                  <c:pt idx="11">
                    <c:v>Oyster 4</c:v>
                  </c:pt>
                </c:lvl>
                <c:lvl>
                  <c:pt idx="0">
                    <c:v>Tank 4</c:v>
                  </c:pt>
                  <c:pt idx="4">
                    <c:v>Tank 5</c:v>
                  </c:pt>
                  <c:pt idx="8">
                    <c:v>Tank 6</c:v>
                  </c:pt>
                </c:lvl>
              </c:multiLvlStrCache>
            </c:multiLvlStrRef>
          </c:cat>
          <c:val>
            <c:numRef>
              <c:f>Sheet1!$U$28:$AF$28</c:f>
              <c:numCache>
                <c:formatCode>General</c:formatCode>
                <c:ptCount val="12"/>
                <c:pt idx="0">
                  <c:v>4.3833299999999999</c:v>
                </c:pt>
                <c:pt idx="1">
                  <c:v>4.1333000000000002</c:v>
                </c:pt>
                <c:pt idx="2">
                  <c:v>5.3666700000000001</c:v>
                </c:pt>
                <c:pt idx="3">
                  <c:v>4.5999999999999996</c:v>
                </c:pt>
                <c:pt idx="4">
                  <c:v>5.5</c:v>
                </c:pt>
                <c:pt idx="5">
                  <c:v>5</c:v>
                </c:pt>
                <c:pt idx="6">
                  <c:v>5.95</c:v>
                </c:pt>
                <c:pt idx="7">
                  <c:v>4</c:v>
                </c:pt>
                <c:pt idx="8">
                  <c:v>4.3166700000000002</c:v>
                </c:pt>
                <c:pt idx="9">
                  <c:v>5</c:v>
                </c:pt>
                <c:pt idx="10">
                  <c:v>4.5999999999999996</c:v>
                </c:pt>
                <c:pt idx="11">
                  <c:v>5.0667</c:v>
                </c:pt>
              </c:numCache>
            </c:numRef>
          </c:val>
        </c:ser>
        <c:ser>
          <c:idx val="1"/>
          <c:order val="1"/>
          <c:tx>
            <c:strRef>
              <c:f>Sheet1!$T$29</c:f>
              <c:strCache>
                <c:ptCount val="1"/>
                <c:pt idx="0">
                  <c:v>Width (cm)</c:v>
                </c:pt>
              </c:strCache>
            </c:strRef>
          </c:tx>
          <c:spPr>
            <a:solidFill>
              <a:schemeClr val="accent1">
                <a:lumMod val="40000"/>
                <a:lumOff val="60000"/>
              </a:schemeClr>
            </a:solidFill>
          </c:spPr>
          <c:errBars>
            <c:errBarType val="both"/>
            <c:errValType val="cust"/>
            <c:plus>
              <c:numRef>
                <c:f>Sheet1!$B$25:$L$25</c:f>
                <c:numCache>
                  <c:formatCode>General</c:formatCode>
                  <c:ptCount val="11"/>
                  <c:pt idx="0">
                    <c:v>7.5277265270907806E-2</c:v>
                  </c:pt>
                  <c:pt idx="1">
                    <c:v>8.1649658092772706E-2</c:v>
                  </c:pt>
                  <c:pt idx="2">
                    <c:v>0.12247448713915884</c:v>
                  </c:pt>
                  <c:pt idx="3">
                    <c:v>0.10488088481701495</c:v>
                  </c:pt>
                  <c:pt idx="4">
                    <c:v>8.1649658092772748E-2</c:v>
                  </c:pt>
                  <c:pt idx="5">
                    <c:v>0</c:v>
                  </c:pt>
                  <c:pt idx="6">
                    <c:v>0.1966384160500344</c:v>
                  </c:pt>
                  <c:pt idx="7">
                    <c:v>9.729507111181017E-16</c:v>
                  </c:pt>
                  <c:pt idx="8">
                    <c:v>0.16329931618554541</c:v>
                  </c:pt>
                  <c:pt idx="9">
                    <c:v>4.0824829046386173E-2</c:v>
                  </c:pt>
                  <c:pt idx="10">
                    <c:v>8.9442719099991616E-2</c:v>
                  </c:pt>
                </c:numCache>
              </c:numRef>
            </c:plus>
            <c:minus>
              <c:numRef>
                <c:f>Sheet1!$B$25:$L$25</c:f>
                <c:numCache>
                  <c:formatCode>General</c:formatCode>
                  <c:ptCount val="11"/>
                  <c:pt idx="0">
                    <c:v>7.5277265270907806E-2</c:v>
                  </c:pt>
                  <c:pt idx="1">
                    <c:v>8.1649658092772706E-2</c:v>
                  </c:pt>
                  <c:pt idx="2">
                    <c:v>0.12247448713915884</c:v>
                  </c:pt>
                  <c:pt idx="3">
                    <c:v>0.10488088481701495</c:v>
                  </c:pt>
                  <c:pt idx="4">
                    <c:v>8.1649658092772748E-2</c:v>
                  </c:pt>
                  <c:pt idx="5">
                    <c:v>0</c:v>
                  </c:pt>
                  <c:pt idx="6">
                    <c:v>0.1966384160500344</c:v>
                  </c:pt>
                  <c:pt idx="7">
                    <c:v>9.729507111181017E-16</c:v>
                  </c:pt>
                  <c:pt idx="8">
                    <c:v>0.16329931618554541</c:v>
                  </c:pt>
                  <c:pt idx="9">
                    <c:v>4.0824829046386173E-2</c:v>
                  </c:pt>
                  <c:pt idx="10">
                    <c:v>8.9442719099991616E-2</c:v>
                  </c:pt>
                </c:numCache>
              </c:numRef>
            </c:minus>
          </c:errBars>
          <c:cat>
            <c:multiLvlStrRef>
              <c:f>Sheet1!$U$26:$AF$27</c:f>
              <c:multiLvlStrCache>
                <c:ptCount val="12"/>
                <c:lvl>
                  <c:pt idx="0">
                    <c:v>Oyster 1</c:v>
                  </c:pt>
                  <c:pt idx="1">
                    <c:v>Oyster 2</c:v>
                  </c:pt>
                  <c:pt idx="2">
                    <c:v>Oyster 3</c:v>
                  </c:pt>
                  <c:pt idx="3">
                    <c:v>Oyster 4</c:v>
                  </c:pt>
                  <c:pt idx="4">
                    <c:v>Oyster 1</c:v>
                  </c:pt>
                  <c:pt idx="5">
                    <c:v>Oyster 2</c:v>
                  </c:pt>
                  <c:pt idx="6">
                    <c:v>Oyster 3</c:v>
                  </c:pt>
                  <c:pt idx="7">
                    <c:v>Oyster 4</c:v>
                  </c:pt>
                  <c:pt idx="8">
                    <c:v>Oyster 1</c:v>
                  </c:pt>
                  <c:pt idx="9">
                    <c:v>Oyster 2</c:v>
                  </c:pt>
                  <c:pt idx="10">
                    <c:v>Oyster 3</c:v>
                  </c:pt>
                  <c:pt idx="11">
                    <c:v>Oyster 4</c:v>
                  </c:pt>
                </c:lvl>
                <c:lvl>
                  <c:pt idx="0">
                    <c:v>Tank 4</c:v>
                  </c:pt>
                  <c:pt idx="4">
                    <c:v>Tank 5</c:v>
                  </c:pt>
                  <c:pt idx="8">
                    <c:v>Tank 6</c:v>
                  </c:pt>
                </c:lvl>
              </c:multiLvlStrCache>
            </c:multiLvlStrRef>
          </c:cat>
          <c:val>
            <c:numRef>
              <c:f>Sheet1!$U$29:$AF$29</c:f>
              <c:numCache>
                <c:formatCode>General</c:formatCode>
                <c:ptCount val="12"/>
                <c:pt idx="0">
                  <c:v>5.0666700000000002</c:v>
                </c:pt>
                <c:pt idx="1">
                  <c:v>4.1333000000000002</c:v>
                </c:pt>
                <c:pt idx="2">
                  <c:v>5.0833300000000001</c:v>
                </c:pt>
                <c:pt idx="3">
                  <c:v>5.0833300000000001</c:v>
                </c:pt>
                <c:pt idx="4">
                  <c:v>6.5</c:v>
                </c:pt>
                <c:pt idx="5">
                  <c:v>4.95</c:v>
                </c:pt>
                <c:pt idx="6">
                  <c:v>6.7166700000000024</c:v>
                </c:pt>
                <c:pt idx="7">
                  <c:v>4.7833300000000003</c:v>
                </c:pt>
                <c:pt idx="8">
                  <c:v>5.5833300000000001</c:v>
                </c:pt>
                <c:pt idx="9">
                  <c:v>5.0833300000000001</c:v>
                </c:pt>
                <c:pt idx="10">
                  <c:v>4.5</c:v>
                </c:pt>
                <c:pt idx="11">
                  <c:v>6.1</c:v>
                </c:pt>
              </c:numCache>
            </c:numRef>
          </c:val>
        </c:ser>
        <c:gapWidth val="300"/>
        <c:axId val="76515584"/>
        <c:axId val="82200448"/>
      </c:barChart>
      <c:catAx>
        <c:axId val="76515584"/>
        <c:scaling>
          <c:orientation val="minMax"/>
        </c:scaling>
        <c:axPos val="b"/>
        <c:title>
          <c:tx>
            <c:rich>
              <a:bodyPr/>
              <a:lstStyle/>
              <a:p>
                <a:pPr>
                  <a:defRPr/>
                </a:pPr>
                <a:r>
                  <a:rPr lang="en-US"/>
                  <a:t>Organism #</a:t>
                </a:r>
              </a:p>
            </c:rich>
          </c:tx>
          <c:layout/>
        </c:title>
        <c:majorTickMark val="none"/>
        <c:tickLblPos val="nextTo"/>
        <c:crossAx val="82200448"/>
        <c:crosses val="autoZero"/>
        <c:auto val="1"/>
        <c:lblAlgn val="ctr"/>
        <c:lblOffset val="100"/>
      </c:catAx>
      <c:valAx>
        <c:axId val="82200448"/>
        <c:scaling>
          <c:orientation val="minMax"/>
        </c:scaling>
        <c:axPos val="l"/>
        <c:title>
          <c:tx>
            <c:rich>
              <a:bodyPr/>
              <a:lstStyle/>
              <a:p>
                <a:pPr>
                  <a:defRPr/>
                </a:pPr>
                <a:r>
                  <a:rPr lang="en-US"/>
                  <a:t>Average</a:t>
                </a:r>
                <a:r>
                  <a:rPr lang="en-US" baseline="0"/>
                  <a:t> Change (cm)</a:t>
                </a:r>
                <a:endParaRPr lang="en-US"/>
              </a:p>
            </c:rich>
          </c:tx>
          <c:layout/>
        </c:title>
        <c:numFmt formatCode="General" sourceLinked="1"/>
        <c:tickLblPos val="nextTo"/>
        <c:crossAx val="76515584"/>
        <c:crosses val="autoZero"/>
        <c:crossBetween val="between"/>
      </c:valAx>
    </c:plotArea>
    <c:legend>
      <c:legendPos val="r"/>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Sheet1!$T$23</c:f>
              <c:strCache>
                <c:ptCount val="1"/>
                <c:pt idx="0">
                  <c:v>Length (cm)</c:v>
                </c:pt>
              </c:strCache>
            </c:strRef>
          </c:tx>
          <c:errBars>
            <c:errBarType val="both"/>
            <c:errValType val="cust"/>
            <c:plus>
              <c:numRef>
                <c:f>Sheet1!$B$26:$L$26</c:f>
                <c:numCache>
                  <c:formatCode>General</c:formatCode>
                  <c:ptCount val="11"/>
                  <c:pt idx="0">
                    <c:v>3.0731814857642852E-2</c:v>
                  </c:pt>
                  <c:pt idx="1">
                    <c:v>3.3333333333333381E-2</c:v>
                  </c:pt>
                  <c:pt idx="2">
                    <c:v>0.05</c:v>
                  </c:pt>
                  <c:pt idx="3">
                    <c:v>4.2817441928883745E-2</c:v>
                  </c:pt>
                  <c:pt idx="4">
                    <c:v>3.3333333333333395E-2</c:v>
                  </c:pt>
                  <c:pt idx="5">
                    <c:v>0</c:v>
                  </c:pt>
                  <c:pt idx="6">
                    <c:v>8.0277297191948357E-2</c:v>
                  </c:pt>
                  <c:pt idx="7">
                    <c:v>3.9720546451956466E-16</c:v>
                  </c:pt>
                  <c:pt idx="8">
                    <c:v>6.6666666666666721E-2</c:v>
                  </c:pt>
                  <c:pt idx="9">
                    <c:v>1.6666666666666621E-2</c:v>
                  </c:pt>
                  <c:pt idx="10">
                    <c:v>3.6514837167011135E-2</c:v>
                  </c:pt>
                </c:numCache>
              </c:numRef>
            </c:plus>
            <c:minus>
              <c:numRef>
                <c:f>Sheet1!$B$26:$L$26</c:f>
                <c:numCache>
                  <c:formatCode>General</c:formatCode>
                  <c:ptCount val="11"/>
                  <c:pt idx="0">
                    <c:v>3.0731814857642852E-2</c:v>
                  </c:pt>
                  <c:pt idx="1">
                    <c:v>3.3333333333333381E-2</c:v>
                  </c:pt>
                  <c:pt idx="2">
                    <c:v>0.05</c:v>
                  </c:pt>
                  <c:pt idx="3">
                    <c:v>4.2817441928883745E-2</c:v>
                  </c:pt>
                  <c:pt idx="4">
                    <c:v>3.3333333333333395E-2</c:v>
                  </c:pt>
                  <c:pt idx="5">
                    <c:v>0</c:v>
                  </c:pt>
                  <c:pt idx="6">
                    <c:v>8.0277297191948357E-2</c:v>
                  </c:pt>
                  <c:pt idx="7">
                    <c:v>3.9720546451956466E-16</c:v>
                  </c:pt>
                  <c:pt idx="8">
                    <c:v>6.6666666666666721E-2</c:v>
                  </c:pt>
                  <c:pt idx="9">
                    <c:v>1.6666666666666621E-2</c:v>
                  </c:pt>
                  <c:pt idx="10">
                    <c:v>3.6514837167011135E-2</c:v>
                  </c:pt>
                </c:numCache>
              </c:numRef>
            </c:minus>
          </c:errBars>
          <c:cat>
            <c:multiLvlStrRef>
              <c:f>Sheet1!$U$21:$AF$22</c:f>
              <c:multiLvlStrCache>
                <c:ptCount val="12"/>
                <c:lvl>
                  <c:pt idx="0">
                    <c:v>Oyster 1</c:v>
                  </c:pt>
                  <c:pt idx="1">
                    <c:v>Oyster 2</c:v>
                  </c:pt>
                  <c:pt idx="2">
                    <c:v>Oyster 3</c:v>
                  </c:pt>
                  <c:pt idx="3">
                    <c:v>Oyster 4</c:v>
                  </c:pt>
                  <c:pt idx="4">
                    <c:v>Oyster 1</c:v>
                  </c:pt>
                  <c:pt idx="5">
                    <c:v>Oyster 2</c:v>
                  </c:pt>
                  <c:pt idx="6">
                    <c:v>Oyster 3</c:v>
                  </c:pt>
                  <c:pt idx="7">
                    <c:v>Oyster 4</c:v>
                  </c:pt>
                  <c:pt idx="8">
                    <c:v>Oyster 1</c:v>
                  </c:pt>
                  <c:pt idx="9">
                    <c:v>Oyster 2</c:v>
                  </c:pt>
                  <c:pt idx="10">
                    <c:v>Oyster 3</c:v>
                  </c:pt>
                  <c:pt idx="11">
                    <c:v>Oyster 4</c:v>
                  </c:pt>
                </c:lvl>
                <c:lvl>
                  <c:pt idx="0">
                    <c:v>Tank 1</c:v>
                  </c:pt>
                  <c:pt idx="4">
                    <c:v>Tank 2</c:v>
                  </c:pt>
                  <c:pt idx="8">
                    <c:v>Tank 3</c:v>
                  </c:pt>
                </c:lvl>
              </c:multiLvlStrCache>
            </c:multiLvlStrRef>
          </c:cat>
          <c:val>
            <c:numRef>
              <c:f>Sheet1!$U$23:$AF$23</c:f>
              <c:numCache>
                <c:formatCode>General</c:formatCode>
                <c:ptCount val="12"/>
                <c:pt idx="0">
                  <c:v>3.9666699999999988</c:v>
                </c:pt>
                <c:pt idx="1">
                  <c:v>4.3333000000000004</c:v>
                </c:pt>
                <c:pt idx="2">
                  <c:v>5.4</c:v>
                </c:pt>
                <c:pt idx="3">
                  <c:v>4.7</c:v>
                </c:pt>
                <c:pt idx="4">
                  <c:v>4.1166700000000001</c:v>
                </c:pt>
                <c:pt idx="5">
                  <c:v>3.5833300000000015</c:v>
                </c:pt>
                <c:pt idx="6">
                  <c:v>4.4000000000000004</c:v>
                </c:pt>
                <c:pt idx="7">
                  <c:v>5.8666700000000001</c:v>
                </c:pt>
                <c:pt idx="8">
                  <c:v>4.0833300000000001</c:v>
                </c:pt>
                <c:pt idx="9">
                  <c:v>4.0999999999999996</c:v>
                </c:pt>
                <c:pt idx="10">
                  <c:v>5.2666700000000004</c:v>
                </c:pt>
                <c:pt idx="11">
                  <c:v>5.8666700000000001</c:v>
                </c:pt>
              </c:numCache>
            </c:numRef>
          </c:val>
        </c:ser>
        <c:ser>
          <c:idx val="1"/>
          <c:order val="1"/>
          <c:tx>
            <c:strRef>
              <c:f>Sheet1!$T$24</c:f>
              <c:strCache>
                <c:ptCount val="1"/>
                <c:pt idx="0">
                  <c:v>Width (cm)</c:v>
                </c:pt>
              </c:strCache>
            </c:strRef>
          </c:tx>
          <c:spPr>
            <a:solidFill>
              <a:schemeClr val="accent1">
                <a:lumMod val="40000"/>
                <a:lumOff val="60000"/>
              </a:schemeClr>
            </a:solidFill>
          </c:spPr>
          <c:errBars>
            <c:errBarType val="both"/>
            <c:errValType val="cust"/>
            <c:plus>
              <c:numRef>
                <c:f>Sheet1!$B$26:$L$26</c:f>
                <c:numCache>
                  <c:formatCode>General</c:formatCode>
                  <c:ptCount val="11"/>
                  <c:pt idx="0">
                    <c:v>3.0731814857642852E-2</c:v>
                  </c:pt>
                  <c:pt idx="1">
                    <c:v>3.3333333333333381E-2</c:v>
                  </c:pt>
                  <c:pt idx="2">
                    <c:v>0.05</c:v>
                  </c:pt>
                  <c:pt idx="3">
                    <c:v>4.2817441928883745E-2</c:v>
                  </c:pt>
                  <c:pt idx="4">
                    <c:v>3.3333333333333395E-2</c:v>
                  </c:pt>
                  <c:pt idx="5">
                    <c:v>0</c:v>
                  </c:pt>
                  <c:pt idx="6">
                    <c:v>8.0277297191948357E-2</c:v>
                  </c:pt>
                  <c:pt idx="7">
                    <c:v>3.9720546451956466E-16</c:v>
                  </c:pt>
                  <c:pt idx="8">
                    <c:v>6.6666666666666721E-2</c:v>
                  </c:pt>
                  <c:pt idx="9">
                    <c:v>1.6666666666666621E-2</c:v>
                  </c:pt>
                  <c:pt idx="10">
                    <c:v>3.6514837167011135E-2</c:v>
                  </c:pt>
                </c:numCache>
              </c:numRef>
            </c:plus>
            <c:minus>
              <c:numRef>
                <c:f>Sheet1!$B$26:$L$26</c:f>
                <c:numCache>
                  <c:formatCode>General</c:formatCode>
                  <c:ptCount val="11"/>
                  <c:pt idx="0">
                    <c:v>3.0731814857642852E-2</c:v>
                  </c:pt>
                  <c:pt idx="1">
                    <c:v>3.3333333333333381E-2</c:v>
                  </c:pt>
                  <c:pt idx="2">
                    <c:v>0.05</c:v>
                  </c:pt>
                  <c:pt idx="3">
                    <c:v>4.2817441928883745E-2</c:v>
                  </c:pt>
                  <c:pt idx="4">
                    <c:v>3.3333333333333395E-2</c:v>
                  </c:pt>
                  <c:pt idx="5">
                    <c:v>0</c:v>
                  </c:pt>
                  <c:pt idx="6">
                    <c:v>8.0277297191948357E-2</c:v>
                  </c:pt>
                  <c:pt idx="7">
                    <c:v>3.9720546451956466E-16</c:v>
                  </c:pt>
                  <c:pt idx="8">
                    <c:v>6.6666666666666721E-2</c:v>
                  </c:pt>
                  <c:pt idx="9">
                    <c:v>1.6666666666666621E-2</c:v>
                  </c:pt>
                  <c:pt idx="10">
                    <c:v>3.6514837167011135E-2</c:v>
                  </c:pt>
                </c:numCache>
              </c:numRef>
            </c:minus>
          </c:errBars>
          <c:cat>
            <c:multiLvlStrRef>
              <c:f>Sheet1!$U$21:$AF$22</c:f>
              <c:multiLvlStrCache>
                <c:ptCount val="12"/>
                <c:lvl>
                  <c:pt idx="0">
                    <c:v>Oyster 1</c:v>
                  </c:pt>
                  <c:pt idx="1">
                    <c:v>Oyster 2</c:v>
                  </c:pt>
                  <c:pt idx="2">
                    <c:v>Oyster 3</c:v>
                  </c:pt>
                  <c:pt idx="3">
                    <c:v>Oyster 4</c:v>
                  </c:pt>
                  <c:pt idx="4">
                    <c:v>Oyster 1</c:v>
                  </c:pt>
                  <c:pt idx="5">
                    <c:v>Oyster 2</c:v>
                  </c:pt>
                  <c:pt idx="6">
                    <c:v>Oyster 3</c:v>
                  </c:pt>
                  <c:pt idx="7">
                    <c:v>Oyster 4</c:v>
                  </c:pt>
                  <c:pt idx="8">
                    <c:v>Oyster 1</c:v>
                  </c:pt>
                  <c:pt idx="9">
                    <c:v>Oyster 2</c:v>
                  </c:pt>
                  <c:pt idx="10">
                    <c:v>Oyster 3</c:v>
                  </c:pt>
                  <c:pt idx="11">
                    <c:v>Oyster 4</c:v>
                  </c:pt>
                </c:lvl>
                <c:lvl>
                  <c:pt idx="0">
                    <c:v>Tank 1</c:v>
                  </c:pt>
                  <c:pt idx="4">
                    <c:v>Tank 2</c:v>
                  </c:pt>
                  <c:pt idx="8">
                    <c:v>Tank 3</c:v>
                  </c:pt>
                </c:lvl>
              </c:multiLvlStrCache>
            </c:multiLvlStrRef>
          </c:cat>
          <c:val>
            <c:numRef>
              <c:f>Sheet1!$U$24:$AF$24</c:f>
              <c:numCache>
                <c:formatCode>General</c:formatCode>
                <c:ptCount val="12"/>
                <c:pt idx="0">
                  <c:v>3.9499999999999997</c:v>
                </c:pt>
                <c:pt idx="1">
                  <c:v>4.8</c:v>
                </c:pt>
                <c:pt idx="2">
                  <c:v>6.3333000000000004</c:v>
                </c:pt>
                <c:pt idx="3">
                  <c:v>4.5</c:v>
                </c:pt>
                <c:pt idx="4">
                  <c:v>4.8499999999999996</c:v>
                </c:pt>
                <c:pt idx="5">
                  <c:v>3.7</c:v>
                </c:pt>
                <c:pt idx="6">
                  <c:v>5.35</c:v>
                </c:pt>
                <c:pt idx="7">
                  <c:v>5.5833300000000001</c:v>
                </c:pt>
                <c:pt idx="8">
                  <c:v>4</c:v>
                </c:pt>
                <c:pt idx="9">
                  <c:v>4.3166700000000002</c:v>
                </c:pt>
                <c:pt idx="10">
                  <c:v>5.4833300000000014</c:v>
                </c:pt>
                <c:pt idx="11">
                  <c:v>5.5833300000000001</c:v>
                </c:pt>
              </c:numCache>
            </c:numRef>
          </c:val>
        </c:ser>
        <c:gapWidth val="300"/>
        <c:axId val="71853184"/>
        <c:axId val="71855104"/>
      </c:barChart>
      <c:catAx>
        <c:axId val="71853184"/>
        <c:scaling>
          <c:orientation val="minMax"/>
        </c:scaling>
        <c:axPos val="b"/>
        <c:title>
          <c:tx>
            <c:rich>
              <a:bodyPr/>
              <a:lstStyle/>
              <a:p>
                <a:pPr>
                  <a:defRPr/>
                </a:pPr>
                <a:r>
                  <a:rPr lang="en-US"/>
                  <a:t>Organism</a:t>
                </a:r>
                <a:r>
                  <a:rPr lang="en-US" baseline="0"/>
                  <a:t> #</a:t>
                </a:r>
                <a:endParaRPr lang="en-US"/>
              </a:p>
            </c:rich>
          </c:tx>
          <c:layout/>
        </c:title>
        <c:majorTickMark val="none"/>
        <c:tickLblPos val="nextTo"/>
        <c:crossAx val="71855104"/>
        <c:crosses val="autoZero"/>
        <c:auto val="1"/>
        <c:lblAlgn val="ctr"/>
        <c:lblOffset val="100"/>
      </c:catAx>
      <c:valAx>
        <c:axId val="71855104"/>
        <c:scaling>
          <c:orientation val="minMax"/>
        </c:scaling>
        <c:axPos val="l"/>
        <c:title>
          <c:tx>
            <c:rich>
              <a:bodyPr/>
              <a:lstStyle/>
              <a:p>
                <a:pPr>
                  <a:defRPr/>
                </a:pPr>
                <a:r>
                  <a:rPr lang="en-US"/>
                  <a:t>Average</a:t>
                </a:r>
                <a:r>
                  <a:rPr lang="en-US" baseline="0"/>
                  <a:t> Change (cm)</a:t>
                </a:r>
                <a:endParaRPr lang="en-US"/>
              </a:p>
            </c:rich>
          </c:tx>
          <c:layout/>
        </c:title>
        <c:numFmt formatCode="General" sourceLinked="1"/>
        <c:tickLblPos val="nextTo"/>
        <c:crossAx val="71853184"/>
        <c:crosses val="autoZero"/>
        <c:crossBetween val="between"/>
      </c:valAx>
    </c:plotArea>
    <c:legend>
      <c:legendPos val="r"/>
      <c:layout/>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Sheet1!$AH$29</c:f>
              <c:strCache>
                <c:ptCount val="1"/>
                <c:pt idx="0">
                  <c:v>Weight (g)</c:v>
                </c:pt>
              </c:strCache>
            </c:strRef>
          </c:tx>
          <c:errBars>
            <c:errBarType val="both"/>
            <c:errValType val="cust"/>
            <c:plus>
              <c:numRef>
                <c:f>Sheet1!$B$26:$L$26</c:f>
                <c:numCache>
                  <c:formatCode>General</c:formatCode>
                  <c:ptCount val="11"/>
                  <c:pt idx="0">
                    <c:v>3.0731814857642852E-2</c:v>
                  </c:pt>
                  <c:pt idx="1">
                    <c:v>3.3333333333333381E-2</c:v>
                  </c:pt>
                  <c:pt idx="2">
                    <c:v>0.05</c:v>
                  </c:pt>
                  <c:pt idx="3">
                    <c:v>4.2817441928883745E-2</c:v>
                  </c:pt>
                  <c:pt idx="4">
                    <c:v>3.3333333333333395E-2</c:v>
                  </c:pt>
                  <c:pt idx="5">
                    <c:v>0</c:v>
                  </c:pt>
                  <c:pt idx="6">
                    <c:v>8.0277297191948357E-2</c:v>
                  </c:pt>
                  <c:pt idx="7">
                    <c:v>3.9720546451956466E-16</c:v>
                  </c:pt>
                  <c:pt idx="8">
                    <c:v>6.6666666666666721E-2</c:v>
                  </c:pt>
                  <c:pt idx="9">
                    <c:v>1.6666666666666621E-2</c:v>
                  </c:pt>
                  <c:pt idx="10">
                    <c:v>3.6514837167011135E-2</c:v>
                  </c:pt>
                </c:numCache>
              </c:numRef>
            </c:plus>
            <c:minus>
              <c:numRef>
                <c:f>Sheet1!$B$26:$L$26</c:f>
                <c:numCache>
                  <c:formatCode>General</c:formatCode>
                  <c:ptCount val="11"/>
                  <c:pt idx="0">
                    <c:v>3.0731814857642852E-2</c:v>
                  </c:pt>
                  <c:pt idx="1">
                    <c:v>3.3333333333333381E-2</c:v>
                  </c:pt>
                  <c:pt idx="2">
                    <c:v>0.05</c:v>
                  </c:pt>
                  <c:pt idx="3">
                    <c:v>4.2817441928883745E-2</c:v>
                  </c:pt>
                  <c:pt idx="4">
                    <c:v>3.3333333333333395E-2</c:v>
                  </c:pt>
                  <c:pt idx="5">
                    <c:v>0</c:v>
                  </c:pt>
                  <c:pt idx="6">
                    <c:v>8.0277297191948357E-2</c:v>
                  </c:pt>
                  <c:pt idx="7">
                    <c:v>3.9720546451956466E-16</c:v>
                  </c:pt>
                  <c:pt idx="8">
                    <c:v>6.6666666666666721E-2</c:v>
                  </c:pt>
                  <c:pt idx="9">
                    <c:v>1.6666666666666621E-2</c:v>
                  </c:pt>
                  <c:pt idx="10">
                    <c:v>3.6514837167011135E-2</c:v>
                  </c:pt>
                </c:numCache>
              </c:numRef>
            </c:minus>
          </c:errBars>
          <c:cat>
            <c:multiLvlStrRef>
              <c:f>Sheet1!$AI$27:$AT$28</c:f>
              <c:multiLvlStrCache>
                <c:ptCount val="12"/>
                <c:lvl>
                  <c:pt idx="0">
                    <c:v>Oyster 1</c:v>
                  </c:pt>
                  <c:pt idx="1">
                    <c:v>Oyster 2</c:v>
                  </c:pt>
                  <c:pt idx="2">
                    <c:v>Oyster 3</c:v>
                  </c:pt>
                  <c:pt idx="3">
                    <c:v>Oyster 4</c:v>
                  </c:pt>
                  <c:pt idx="4">
                    <c:v>Oyster 1</c:v>
                  </c:pt>
                  <c:pt idx="5">
                    <c:v>Oyster 2</c:v>
                  </c:pt>
                  <c:pt idx="6">
                    <c:v>Oyster 3</c:v>
                  </c:pt>
                  <c:pt idx="7">
                    <c:v>Oyster 4</c:v>
                  </c:pt>
                  <c:pt idx="8">
                    <c:v>Oyster 1</c:v>
                  </c:pt>
                  <c:pt idx="9">
                    <c:v>Oyster 2</c:v>
                  </c:pt>
                  <c:pt idx="10">
                    <c:v>Oyster 3</c:v>
                  </c:pt>
                  <c:pt idx="11">
                    <c:v>Oyster 4</c:v>
                  </c:pt>
                </c:lvl>
                <c:lvl>
                  <c:pt idx="0">
                    <c:v>Tank 4</c:v>
                  </c:pt>
                  <c:pt idx="4">
                    <c:v>Tank 5</c:v>
                  </c:pt>
                  <c:pt idx="8">
                    <c:v>Tank 6</c:v>
                  </c:pt>
                </c:lvl>
              </c:multiLvlStrCache>
            </c:multiLvlStrRef>
          </c:cat>
          <c:val>
            <c:numRef>
              <c:f>Sheet1!$AI$29:$AT$29</c:f>
              <c:numCache>
                <c:formatCode>General</c:formatCode>
                <c:ptCount val="12"/>
                <c:pt idx="0">
                  <c:v>10.950000000000005</c:v>
                </c:pt>
                <c:pt idx="1">
                  <c:v>9.1332999999999984</c:v>
                </c:pt>
                <c:pt idx="2">
                  <c:v>20.066669999999981</c:v>
                </c:pt>
                <c:pt idx="3">
                  <c:v>11.283329999999999</c:v>
                </c:pt>
                <c:pt idx="4">
                  <c:v>23.966699999999978</c:v>
                </c:pt>
                <c:pt idx="5">
                  <c:v>15.7667</c:v>
                </c:pt>
                <c:pt idx="6">
                  <c:v>42.766700000000021</c:v>
                </c:pt>
                <c:pt idx="7">
                  <c:v>42.766700000000021</c:v>
                </c:pt>
                <c:pt idx="8">
                  <c:v>17.313829999999999</c:v>
                </c:pt>
                <c:pt idx="9">
                  <c:v>27</c:v>
                </c:pt>
                <c:pt idx="10">
                  <c:v>31.05</c:v>
                </c:pt>
                <c:pt idx="11">
                  <c:v>16.0167</c:v>
                </c:pt>
              </c:numCache>
            </c:numRef>
          </c:val>
        </c:ser>
        <c:gapWidth val="300"/>
        <c:axId val="72250496"/>
        <c:axId val="72375680"/>
      </c:barChart>
      <c:catAx>
        <c:axId val="72250496"/>
        <c:scaling>
          <c:orientation val="minMax"/>
        </c:scaling>
        <c:axPos val="b"/>
        <c:title>
          <c:tx>
            <c:rich>
              <a:bodyPr/>
              <a:lstStyle/>
              <a:p>
                <a:pPr>
                  <a:defRPr/>
                </a:pPr>
                <a:r>
                  <a:rPr lang="en-US"/>
                  <a:t>Organism #</a:t>
                </a:r>
              </a:p>
            </c:rich>
          </c:tx>
          <c:layout/>
        </c:title>
        <c:majorTickMark val="none"/>
        <c:tickLblPos val="nextTo"/>
        <c:crossAx val="72375680"/>
        <c:crosses val="autoZero"/>
        <c:auto val="1"/>
        <c:lblAlgn val="ctr"/>
        <c:lblOffset val="100"/>
      </c:catAx>
      <c:valAx>
        <c:axId val="72375680"/>
        <c:scaling>
          <c:orientation val="minMax"/>
        </c:scaling>
        <c:axPos val="l"/>
        <c:title>
          <c:tx>
            <c:rich>
              <a:bodyPr/>
              <a:lstStyle/>
              <a:p>
                <a:pPr>
                  <a:defRPr/>
                </a:pPr>
                <a:r>
                  <a:rPr lang="en-US"/>
                  <a:t>Average Change (g)</a:t>
                </a:r>
              </a:p>
            </c:rich>
          </c:tx>
          <c:layout/>
        </c:title>
        <c:numFmt formatCode="General" sourceLinked="1"/>
        <c:tickLblPos val="nextTo"/>
        <c:crossAx val="72250496"/>
        <c:crosses val="autoZero"/>
        <c:crossBetween val="between"/>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Sheet1!$AH$23</c:f>
              <c:strCache>
                <c:ptCount val="1"/>
                <c:pt idx="0">
                  <c:v>Weight (g)</c:v>
                </c:pt>
              </c:strCache>
            </c:strRef>
          </c:tx>
          <c:errBars>
            <c:errBarType val="both"/>
            <c:errValType val="cust"/>
            <c:plus>
              <c:numRef>
                <c:f>Sheet1!$B$25:$L$25</c:f>
                <c:numCache>
                  <c:formatCode>General</c:formatCode>
                  <c:ptCount val="11"/>
                  <c:pt idx="0">
                    <c:v>7.5277265270907806E-2</c:v>
                  </c:pt>
                  <c:pt idx="1">
                    <c:v>8.1649658092772706E-2</c:v>
                  </c:pt>
                  <c:pt idx="2">
                    <c:v>0.12247448713915884</c:v>
                  </c:pt>
                  <c:pt idx="3">
                    <c:v>0.10488088481701495</c:v>
                  </c:pt>
                  <c:pt idx="4">
                    <c:v>8.1649658092772748E-2</c:v>
                  </c:pt>
                  <c:pt idx="5">
                    <c:v>0</c:v>
                  </c:pt>
                  <c:pt idx="6">
                    <c:v>0.1966384160500344</c:v>
                  </c:pt>
                  <c:pt idx="7">
                    <c:v>9.729507111181017E-16</c:v>
                  </c:pt>
                  <c:pt idx="8">
                    <c:v>0.16329931618554541</c:v>
                  </c:pt>
                  <c:pt idx="9">
                    <c:v>4.0824829046386173E-2</c:v>
                  </c:pt>
                  <c:pt idx="10">
                    <c:v>8.9442719099991616E-2</c:v>
                  </c:pt>
                </c:numCache>
              </c:numRef>
            </c:plus>
            <c:minus>
              <c:numRef>
                <c:f>Sheet1!$B$25:$L$25</c:f>
                <c:numCache>
                  <c:formatCode>General</c:formatCode>
                  <c:ptCount val="11"/>
                  <c:pt idx="0">
                    <c:v>7.5277265270907806E-2</c:v>
                  </c:pt>
                  <c:pt idx="1">
                    <c:v>8.1649658092772706E-2</c:v>
                  </c:pt>
                  <c:pt idx="2">
                    <c:v>0.12247448713915884</c:v>
                  </c:pt>
                  <c:pt idx="3">
                    <c:v>0.10488088481701495</c:v>
                  </c:pt>
                  <c:pt idx="4">
                    <c:v>8.1649658092772748E-2</c:v>
                  </c:pt>
                  <c:pt idx="5">
                    <c:v>0</c:v>
                  </c:pt>
                  <c:pt idx="6">
                    <c:v>0.1966384160500344</c:v>
                  </c:pt>
                  <c:pt idx="7">
                    <c:v>9.729507111181017E-16</c:v>
                  </c:pt>
                  <c:pt idx="8">
                    <c:v>0.16329931618554541</c:v>
                  </c:pt>
                  <c:pt idx="9">
                    <c:v>4.0824829046386173E-2</c:v>
                  </c:pt>
                  <c:pt idx="10">
                    <c:v>8.9442719099991616E-2</c:v>
                  </c:pt>
                </c:numCache>
              </c:numRef>
            </c:minus>
          </c:errBars>
          <c:cat>
            <c:multiLvlStrRef>
              <c:f>Sheet1!$AI$21:$AT$22</c:f>
              <c:multiLvlStrCache>
                <c:ptCount val="12"/>
                <c:lvl>
                  <c:pt idx="0">
                    <c:v>Oyster 1</c:v>
                  </c:pt>
                  <c:pt idx="1">
                    <c:v>Oyster 2</c:v>
                  </c:pt>
                  <c:pt idx="2">
                    <c:v>Oyster 3</c:v>
                  </c:pt>
                  <c:pt idx="3">
                    <c:v>Oyster 4</c:v>
                  </c:pt>
                  <c:pt idx="4">
                    <c:v>Oyster 1</c:v>
                  </c:pt>
                  <c:pt idx="5">
                    <c:v>Oyster 2</c:v>
                  </c:pt>
                  <c:pt idx="6">
                    <c:v>Oyster 3</c:v>
                  </c:pt>
                  <c:pt idx="7">
                    <c:v>Oyster 4</c:v>
                  </c:pt>
                  <c:pt idx="8">
                    <c:v>Oyster 1</c:v>
                  </c:pt>
                  <c:pt idx="9">
                    <c:v>Oyster 2</c:v>
                  </c:pt>
                  <c:pt idx="10">
                    <c:v>Oyster 3</c:v>
                  </c:pt>
                  <c:pt idx="11">
                    <c:v>Oyster 4</c:v>
                  </c:pt>
                </c:lvl>
                <c:lvl>
                  <c:pt idx="0">
                    <c:v>Tank 1</c:v>
                  </c:pt>
                  <c:pt idx="4">
                    <c:v>Tank 2</c:v>
                  </c:pt>
                  <c:pt idx="8">
                    <c:v>Tank 3</c:v>
                  </c:pt>
                </c:lvl>
              </c:multiLvlStrCache>
            </c:multiLvlStrRef>
          </c:cat>
          <c:val>
            <c:numRef>
              <c:f>Sheet1!$AI$23:$AT$23</c:f>
              <c:numCache>
                <c:formatCode>General</c:formatCode>
                <c:ptCount val="12"/>
                <c:pt idx="0">
                  <c:v>8.9833300000000005</c:v>
                </c:pt>
                <c:pt idx="1">
                  <c:v>26.150000000000009</c:v>
                </c:pt>
                <c:pt idx="2">
                  <c:v>20.333300000000001</c:v>
                </c:pt>
                <c:pt idx="3">
                  <c:v>10.8833</c:v>
                </c:pt>
                <c:pt idx="4">
                  <c:v>7.6499999999999995</c:v>
                </c:pt>
                <c:pt idx="5">
                  <c:v>4.7833300000000003</c:v>
                </c:pt>
                <c:pt idx="6">
                  <c:v>9.2000000000000011</c:v>
                </c:pt>
                <c:pt idx="7">
                  <c:v>33.566700000000012</c:v>
                </c:pt>
                <c:pt idx="8">
                  <c:v>6.52</c:v>
                </c:pt>
                <c:pt idx="9">
                  <c:v>6.9667000000000003</c:v>
                </c:pt>
                <c:pt idx="10">
                  <c:v>33</c:v>
                </c:pt>
                <c:pt idx="11">
                  <c:v>32.566700000000012</c:v>
                </c:pt>
              </c:numCache>
            </c:numRef>
          </c:val>
        </c:ser>
        <c:gapWidth val="300"/>
        <c:axId val="76274688"/>
        <c:axId val="76318976"/>
      </c:barChart>
      <c:catAx>
        <c:axId val="76274688"/>
        <c:scaling>
          <c:orientation val="minMax"/>
        </c:scaling>
        <c:axPos val="b"/>
        <c:title>
          <c:tx>
            <c:rich>
              <a:bodyPr/>
              <a:lstStyle/>
              <a:p>
                <a:pPr>
                  <a:defRPr/>
                </a:pPr>
                <a:r>
                  <a:rPr lang="en-US"/>
                  <a:t>Organism #</a:t>
                </a:r>
              </a:p>
            </c:rich>
          </c:tx>
          <c:layout/>
        </c:title>
        <c:majorTickMark val="none"/>
        <c:tickLblPos val="nextTo"/>
        <c:crossAx val="76318976"/>
        <c:crosses val="autoZero"/>
        <c:auto val="1"/>
        <c:lblAlgn val="ctr"/>
        <c:lblOffset val="100"/>
      </c:catAx>
      <c:valAx>
        <c:axId val="76318976"/>
        <c:scaling>
          <c:orientation val="minMax"/>
        </c:scaling>
        <c:axPos val="l"/>
        <c:title>
          <c:tx>
            <c:rich>
              <a:bodyPr/>
              <a:lstStyle/>
              <a:p>
                <a:pPr>
                  <a:defRPr/>
                </a:pPr>
                <a:r>
                  <a:rPr lang="en-US"/>
                  <a:t>Average</a:t>
                </a:r>
                <a:r>
                  <a:rPr lang="en-US" baseline="0"/>
                  <a:t> Change (g)</a:t>
                </a:r>
                <a:endParaRPr lang="en-US"/>
              </a:p>
            </c:rich>
          </c:tx>
          <c:layout/>
        </c:title>
        <c:numFmt formatCode="General" sourceLinked="1"/>
        <c:tickLblPos val="nextTo"/>
        <c:crossAx val="76274688"/>
        <c:crosses val="autoZero"/>
        <c:crossBetween val="between"/>
      </c:valAx>
    </c:plotArea>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84500" cy="460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919" tIns="45459" rIns="90919" bIns="45459" numCol="1" anchor="t" anchorCtr="0" compatLnSpc="1">
            <a:prstTxWarp prst="textNoShape">
              <a:avLst/>
            </a:prstTxWarp>
          </a:bodyPr>
          <a:lstStyle>
            <a:lvl1pPr defTabSz="909638">
              <a:defRPr sz="1200">
                <a:solidFill>
                  <a:srgbClr val="000000"/>
                </a:solidFill>
                <a:latin typeface="Times New Roman" pitchFamily="18" charset="0"/>
              </a:defRPr>
            </a:lvl1pPr>
          </a:lstStyle>
          <a:p>
            <a:endParaRPr lang="en-US"/>
          </a:p>
        </p:txBody>
      </p:sp>
      <p:sp>
        <p:nvSpPr>
          <p:cNvPr id="10243" name="Rectangle 3"/>
          <p:cNvSpPr>
            <a:spLocks noGrp="1" noChangeArrowheads="1"/>
          </p:cNvSpPr>
          <p:nvPr>
            <p:ph type="dt" sz="quarter" idx="1"/>
          </p:nvPr>
        </p:nvSpPr>
        <p:spPr bwMode="auto">
          <a:xfrm>
            <a:off x="3879850" y="0"/>
            <a:ext cx="2982913" cy="460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919" tIns="45459" rIns="90919" bIns="45459" numCol="1" anchor="t" anchorCtr="0" compatLnSpc="1">
            <a:prstTxWarp prst="textNoShape">
              <a:avLst/>
            </a:prstTxWarp>
          </a:bodyPr>
          <a:lstStyle>
            <a:lvl1pPr algn="r" defTabSz="909638">
              <a:defRPr sz="1200">
                <a:solidFill>
                  <a:srgbClr val="000000"/>
                </a:solidFill>
                <a:latin typeface="Times New Roman" pitchFamily="18" charset="0"/>
              </a:defRPr>
            </a:lvl1pPr>
          </a:lstStyle>
          <a:p>
            <a:endParaRPr lang="en-US"/>
          </a:p>
        </p:txBody>
      </p:sp>
      <p:sp>
        <p:nvSpPr>
          <p:cNvPr id="10244" name="Rectangle 4"/>
          <p:cNvSpPr>
            <a:spLocks noGrp="1" noChangeArrowheads="1"/>
          </p:cNvSpPr>
          <p:nvPr>
            <p:ph type="ftr" sz="quarter" idx="2"/>
          </p:nvPr>
        </p:nvSpPr>
        <p:spPr bwMode="auto">
          <a:xfrm>
            <a:off x="0" y="8832850"/>
            <a:ext cx="2984500" cy="460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919" tIns="45459" rIns="90919" bIns="45459" numCol="1" anchor="b" anchorCtr="0" compatLnSpc="1">
            <a:prstTxWarp prst="textNoShape">
              <a:avLst/>
            </a:prstTxWarp>
          </a:bodyPr>
          <a:lstStyle>
            <a:lvl1pPr defTabSz="909638">
              <a:defRPr sz="1200">
                <a:solidFill>
                  <a:srgbClr val="000000"/>
                </a:solidFill>
                <a:latin typeface="Times New Roman" pitchFamily="18" charset="0"/>
              </a:defRPr>
            </a:lvl1pPr>
          </a:lstStyle>
          <a:p>
            <a:endParaRPr lang="en-US"/>
          </a:p>
        </p:txBody>
      </p:sp>
      <p:sp>
        <p:nvSpPr>
          <p:cNvPr id="10245" name="Rectangle 5"/>
          <p:cNvSpPr>
            <a:spLocks noGrp="1" noChangeArrowheads="1"/>
          </p:cNvSpPr>
          <p:nvPr>
            <p:ph type="sldNum" sz="quarter" idx="3"/>
          </p:nvPr>
        </p:nvSpPr>
        <p:spPr bwMode="auto">
          <a:xfrm>
            <a:off x="3879850" y="8832850"/>
            <a:ext cx="2982913" cy="460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919" tIns="45459" rIns="90919" bIns="45459" numCol="1" anchor="b" anchorCtr="0" compatLnSpc="1">
            <a:prstTxWarp prst="textNoShape">
              <a:avLst/>
            </a:prstTxWarp>
          </a:bodyPr>
          <a:lstStyle>
            <a:lvl1pPr algn="r" defTabSz="909638">
              <a:defRPr sz="1200">
                <a:solidFill>
                  <a:srgbClr val="000000"/>
                </a:solidFill>
                <a:latin typeface="Times New Roman" pitchFamily="18" charset="0"/>
              </a:defRPr>
            </a:lvl1pPr>
          </a:lstStyle>
          <a:p>
            <a:fld id="{03D1A15C-E0DE-40CC-9AA7-975A56D14028}" type="slidenum">
              <a:rPr lang="en-US"/>
              <a:pPr/>
              <a:t>‹#›</a:t>
            </a:fld>
            <a:endParaRPr lang="en-US"/>
          </a:p>
        </p:txBody>
      </p:sp>
    </p:spTree>
    <p:extLst>
      <p:ext uri="{BB962C8B-B14F-4D97-AF65-F5344CB8AC3E}">
        <p14:creationId xmlns="" xmlns:p14="http://schemas.microsoft.com/office/powerpoint/2010/main" val="913301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296400"/>
          </a:xfrm>
          <a:prstGeom prst="roundRect">
            <a:avLst>
              <a:gd name="adj" fmla="val 19"/>
            </a:avLst>
          </a:prstGeom>
          <a:solidFill>
            <a:srgbClr val="FFFFFF"/>
          </a:solidFill>
          <a:ln>
            <a:noFill/>
          </a:ln>
          <a:extLst>
            <a:ext uri="{91240B29-F687-4F45-9708-019B960494DF}">
              <a14:hiddenLine xmlns="" xmlns:a14="http://schemas.microsoft.com/office/drawing/2010/main" w="9360">
                <a:solidFill>
                  <a:srgbClr val="000000"/>
                </a:solidFill>
                <a:round/>
                <a:headEnd/>
                <a:tailEnd/>
              </a14:hiddenLine>
            </a:ext>
          </a:extLst>
        </p:spPr>
        <p:txBody>
          <a:bodyPr wrap="none" anchor="ctr"/>
          <a:lstStyle/>
          <a:p>
            <a:endParaRPr lang="en-US"/>
          </a:p>
        </p:txBody>
      </p:sp>
      <p:sp>
        <p:nvSpPr>
          <p:cNvPr id="2050" name="AutoShape 2"/>
          <p:cNvSpPr>
            <a:spLocks noChangeArrowheads="1"/>
          </p:cNvSpPr>
          <p:nvPr/>
        </p:nvSpPr>
        <p:spPr bwMode="auto">
          <a:xfrm>
            <a:off x="0" y="0"/>
            <a:ext cx="6858000" cy="9296400"/>
          </a:xfrm>
          <a:prstGeom prst="roundRect">
            <a:avLst>
              <a:gd name="adj" fmla="val 19"/>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051" name="AutoShape 3"/>
          <p:cNvSpPr>
            <a:spLocks noChangeArrowheads="1"/>
          </p:cNvSpPr>
          <p:nvPr/>
        </p:nvSpPr>
        <p:spPr bwMode="auto">
          <a:xfrm>
            <a:off x="0" y="0"/>
            <a:ext cx="6858000" cy="9296400"/>
          </a:xfrm>
          <a:prstGeom prst="roundRect">
            <a:avLst>
              <a:gd name="adj" fmla="val 19"/>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052" name="AutoShape 4"/>
          <p:cNvSpPr>
            <a:spLocks noChangeArrowheads="1"/>
          </p:cNvSpPr>
          <p:nvPr/>
        </p:nvSpPr>
        <p:spPr bwMode="auto">
          <a:xfrm>
            <a:off x="0" y="0"/>
            <a:ext cx="6858000" cy="9296400"/>
          </a:xfrm>
          <a:prstGeom prst="roundRect">
            <a:avLst>
              <a:gd name="adj" fmla="val 19"/>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053" name="AutoShape 5"/>
          <p:cNvSpPr>
            <a:spLocks noChangeArrowheads="1"/>
          </p:cNvSpPr>
          <p:nvPr/>
        </p:nvSpPr>
        <p:spPr bwMode="auto">
          <a:xfrm>
            <a:off x="0" y="0"/>
            <a:ext cx="6858000" cy="9296400"/>
          </a:xfrm>
          <a:prstGeom prst="roundRect">
            <a:avLst>
              <a:gd name="adj" fmla="val 19"/>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054" name="AutoShape 6"/>
          <p:cNvSpPr>
            <a:spLocks noChangeArrowheads="1"/>
          </p:cNvSpPr>
          <p:nvPr/>
        </p:nvSpPr>
        <p:spPr bwMode="auto">
          <a:xfrm>
            <a:off x="0" y="0"/>
            <a:ext cx="6858000" cy="9296400"/>
          </a:xfrm>
          <a:prstGeom prst="roundRect">
            <a:avLst>
              <a:gd name="adj" fmla="val 19"/>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055" name="Rectangle 7"/>
          <p:cNvSpPr>
            <a:spLocks noGrp="1" noRot="1" noChangeAspect="1" noChangeArrowheads="1" noTextEdit="1"/>
          </p:cNvSpPr>
          <p:nvPr>
            <p:ph type="sldImg"/>
          </p:nvPr>
        </p:nvSpPr>
        <p:spPr bwMode="auto">
          <a:xfrm>
            <a:off x="-12179300" y="-9261475"/>
            <a:ext cx="31213425" cy="23409275"/>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2056" name="Rectangle 8"/>
          <p:cNvSpPr txBox="1">
            <a:spLocks noGrp="1" noChangeArrowheads="1"/>
          </p:cNvSpPr>
          <p:nvPr>
            <p:ph type="body" idx="1"/>
          </p:nvPr>
        </p:nvSpPr>
        <p:spPr bwMode="auto">
          <a:xfrm>
            <a:off x="915988" y="4416425"/>
            <a:ext cx="5024437" cy="418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smtClean="0"/>
          </a:p>
        </p:txBody>
      </p:sp>
      <p:sp>
        <p:nvSpPr>
          <p:cNvPr id="2057" name="Text Box 9"/>
          <p:cNvSpPr txBox="1">
            <a:spLocks noChangeArrowheads="1"/>
          </p:cNvSpPr>
          <p:nvPr/>
        </p:nvSpPr>
        <p:spPr bwMode="auto">
          <a:xfrm>
            <a:off x="3886200" y="8832850"/>
            <a:ext cx="2970213"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993" tIns="46175" rIns="91993" bIns="46175" anchor="b">
            <a:spAutoFit/>
          </a:bodyPr>
          <a:lstStyle>
            <a:lvl1pPr defTabSz="909638">
              <a:tabLst>
                <a:tab pos="0" algn="l"/>
                <a:tab pos="444500" algn="l"/>
                <a:tab pos="892175" algn="l"/>
                <a:tab pos="1338263" algn="l"/>
                <a:tab pos="1785938" algn="l"/>
                <a:tab pos="2232025" algn="l"/>
                <a:tab pos="2678113" algn="l"/>
                <a:tab pos="3125788" algn="l"/>
                <a:tab pos="3571875" algn="l"/>
                <a:tab pos="4017963" algn="l"/>
                <a:tab pos="4465638" algn="l"/>
                <a:tab pos="4911725" algn="l"/>
                <a:tab pos="5359400" algn="l"/>
                <a:tab pos="5805488" algn="l"/>
                <a:tab pos="6251575" algn="l"/>
                <a:tab pos="6699250" algn="l"/>
                <a:tab pos="7145338" algn="l"/>
                <a:tab pos="7593013" algn="l"/>
                <a:tab pos="8039100" algn="l"/>
                <a:tab pos="8485188" algn="l"/>
                <a:tab pos="8932863" algn="l"/>
              </a:tabLst>
              <a:defRPr sz="2400">
                <a:solidFill>
                  <a:schemeClr val="tx1"/>
                </a:solidFill>
                <a:latin typeface="Times New Roman" pitchFamily="18" charset="0"/>
              </a:defRPr>
            </a:lvl1pPr>
            <a:lvl2pPr marL="454025" defTabSz="909638">
              <a:tabLst>
                <a:tab pos="0" algn="l"/>
                <a:tab pos="444500" algn="l"/>
                <a:tab pos="892175" algn="l"/>
                <a:tab pos="1338263" algn="l"/>
                <a:tab pos="1785938" algn="l"/>
                <a:tab pos="2232025" algn="l"/>
                <a:tab pos="2678113" algn="l"/>
                <a:tab pos="3125788" algn="l"/>
                <a:tab pos="3571875" algn="l"/>
                <a:tab pos="4017963" algn="l"/>
                <a:tab pos="4465638" algn="l"/>
                <a:tab pos="4911725" algn="l"/>
                <a:tab pos="5359400" algn="l"/>
                <a:tab pos="5805488" algn="l"/>
                <a:tab pos="6251575" algn="l"/>
                <a:tab pos="6699250" algn="l"/>
                <a:tab pos="7145338" algn="l"/>
                <a:tab pos="7593013" algn="l"/>
                <a:tab pos="8039100" algn="l"/>
                <a:tab pos="8485188" algn="l"/>
                <a:tab pos="8932863" algn="l"/>
              </a:tabLst>
              <a:defRPr sz="2400">
                <a:solidFill>
                  <a:schemeClr val="tx1"/>
                </a:solidFill>
                <a:latin typeface="Times New Roman" pitchFamily="18" charset="0"/>
              </a:defRPr>
            </a:lvl2pPr>
            <a:lvl3pPr marL="909638" defTabSz="909638">
              <a:tabLst>
                <a:tab pos="0" algn="l"/>
                <a:tab pos="444500" algn="l"/>
                <a:tab pos="892175" algn="l"/>
                <a:tab pos="1338263" algn="l"/>
                <a:tab pos="1785938" algn="l"/>
                <a:tab pos="2232025" algn="l"/>
                <a:tab pos="2678113" algn="l"/>
                <a:tab pos="3125788" algn="l"/>
                <a:tab pos="3571875" algn="l"/>
                <a:tab pos="4017963" algn="l"/>
                <a:tab pos="4465638" algn="l"/>
                <a:tab pos="4911725" algn="l"/>
                <a:tab pos="5359400" algn="l"/>
                <a:tab pos="5805488" algn="l"/>
                <a:tab pos="6251575" algn="l"/>
                <a:tab pos="6699250" algn="l"/>
                <a:tab pos="7145338" algn="l"/>
                <a:tab pos="7593013" algn="l"/>
                <a:tab pos="8039100" algn="l"/>
                <a:tab pos="8485188" algn="l"/>
                <a:tab pos="8932863" algn="l"/>
              </a:tabLst>
              <a:defRPr sz="2400">
                <a:solidFill>
                  <a:schemeClr val="tx1"/>
                </a:solidFill>
                <a:latin typeface="Times New Roman" pitchFamily="18" charset="0"/>
              </a:defRPr>
            </a:lvl3pPr>
            <a:lvl4pPr marL="1363663" defTabSz="909638">
              <a:tabLst>
                <a:tab pos="0" algn="l"/>
                <a:tab pos="444500" algn="l"/>
                <a:tab pos="892175" algn="l"/>
                <a:tab pos="1338263" algn="l"/>
                <a:tab pos="1785938" algn="l"/>
                <a:tab pos="2232025" algn="l"/>
                <a:tab pos="2678113" algn="l"/>
                <a:tab pos="3125788" algn="l"/>
                <a:tab pos="3571875" algn="l"/>
                <a:tab pos="4017963" algn="l"/>
                <a:tab pos="4465638" algn="l"/>
                <a:tab pos="4911725" algn="l"/>
                <a:tab pos="5359400" algn="l"/>
                <a:tab pos="5805488" algn="l"/>
                <a:tab pos="6251575" algn="l"/>
                <a:tab pos="6699250" algn="l"/>
                <a:tab pos="7145338" algn="l"/>
                <a:tab pos="7593013" algn="l"/>
                <a:tab pos="8039100" algn="l"/>
                <a:tab pos="8485188" algn="l"/>
                <a:tab pos="8932863" algn="l"/>
              </a:tabLst>
              <a:defRPr sz="2400">
                <a:solidFill>
                  <a:schemeClr val="tx1"/>
                </a:solidFill>
                <a:latin typeface="Times New Roman" pitchFamily="18" charset="0"/>
              </a:defRPr>
            </a:lvl4pPr>
            <a:lvl5pPr marL="1817688" defTabSz="909638">
              <a:tabLst>
                <a:tab pos="0" algn="l"/>
                <a:tab pos="444500" algn="l"/>
                <a:tab pos="892175" algn="l"/>
                <a:tab pos="1338263" algn="l"/>
                <a:tab pos="1785938" algn="l"/>
                <a:tab pos="2232025" algn="l"/>
                <a:tab pos="2678113" algn="l"/>
                <a:tab pos="3125788" algn="l"/>
                <a:tab pos="3571875" algn="l"/>
                <a:tab pos="4017963" algn="l"/>
                <a:tab pos="4465638" algn="l"/>
                <a:tab pos="4911725" algn="l"/>
                <a:tab pos="5359400" algn="l"/>
                <a:tab pos="5805488" algn="l"/>
                <a:tab pos="6251575" algn="l"/>
                <a:tab pos="6699250" algn="l"/>
                <a:tab pos="7145338" algn="l"/>
                <a:tab pos="7593013" algn="l"/>
                <a:tab pos="8039100" algn="l"/>
                <a:tab pos="8485188" algn="l"/>
                <a:tab pos="8932863" algn="l"/>
              </a:tabLst>
              <a:defRPr sz="2400">
                <a:solidFill>
                  <a:schemeClr val="tx1"/>
                </a:solidFill>
                <a:latin typeface="Times New Roman" pitchFamily="18" charset="0"/>
              </a:defRPr>
            </a:lvl5pPr>
            <a:lvl6pPr marL="2274888" defTabSz="909638" eaLnBrk="0" fontAlgn="base" hangingPunct="0">
              <a:spcBef>
                <a:spcPct val="0"/>
              </a:spcBef>
              <a:spcAft>
                <a:spcPct val="0"/>
              </a:spcAft>
              <a:tabLst>
                <a:tab pos="0" algn="l"/>
                <a:tab pos="444500" algn="l"/>
                <a:tab pos="892175" algn="l"/>
                <a:tab pos="1338263" algn="l"/>
                <a:tab pos="1785938" algn="l"/>
                <a:tab pos="2232025" algn="l"/>
                <a:tab pos="2678113" algn="l"/>
                <a:tab pos="3125788" algn="l"/>
                <a:tab pos="3571875" algn="l"/>
                <a:tab pos="4017963" algn="l"/>
                <a:tab pos="4465638" algn="l"/>
                <a:tab pos="4911725" algn="l"/>
                <a:tab pos="5359400" algn="l"/>
                <a:tab pos="5805488" algn="l"/>
                <a:tab pos="6251575" algn="l"/>
                <a:tab pos="6699250" algn="l"/>
                <a:tab pos="7145338" algn="l"/>
                <a:tab pos="7593013" algn="l"/>
                <a:tab pos="8039100" algn="l"/>
                <a:tab pos="8485188" algn="l"/>
                <a:tab pos="8932863" algn="l"/>
              </a:tabLst>
              <a:defRPr sz="2400">
                <a:solidFill>
                  <a:schemeClr val="tx1"/>
                </a:solidFill>
                <a:latin typeface="Times New Roman" pitchFamily="18" charset="0"/>
              </a:defRPr>
            </a:lvl6pPr>
            <a:lvl7pPr marL="2732088" defTabSz="909638" eaLnBrk="0" fontAlgn="base" hangingPunct="0">
              <a:spcBef>
                <a:spcPct val="0"/>
              </a:spcBef>
              <a:spcAft>
                <a:spcPct val="0"/>
              </a:spcAft>
              <a:tabLst>
                <a:tab pos="0" algn="l"/>
                <a:tab pos="444500" algn="l"/>
                <a:tab pos="892175" algn="l"/>
                <a:tab pos="1338263" algn="l"/>
                <a:tab pos="1785938" algn="l"/>
                <a:tab pos="2232025" algn="l"/>
                <a:tab pos="2678113" algn="l"/>
                <a:tab pos="3125788" algn="l"/>
                <a:tab pos="3571875" algn="l"/>
                <a:tab pos="4017963" algn="l"/>
                <a:tab pos="4465638" algn="l"/>
                <a:tab pos="4911725" algn="l"/>
                <a:tab pos="5359400" algn="l"/>
                <a:tab pos="5805488" algn="l"/>
                <a:tab pos="6251575" algn="l"/>
                <a:tab pos="6699250" algn="l"/>
                <a:tab pos="7145338" algn="l"/>
                <a:tab pos="7593013" algn="l"/>
                <a:tab pos="8039100" algn="l"/>
                <a:tab pos="8485188" algn="l"/>
                <a:tab pos="8932863" algn="l"/>
              </a:tabLst>
              <a:defRPr sz="2400">
                <a:solidFill>
                  <a:schemeClr val="tx1"/>
                </a:solidFill>
                <a:latin typeface="Times New Roman" pitchFamily="18" charset="0"/>
              </a:defRPr>
            </a:lvl7pPr>
            <a:lvl8pPr marL="3189288" defTabSz="909638" eaLnBrk="0" fontAlgn="base" hangingPunct="0">
              <a:spcBef>
                <a:spcPct val="0"/>
              </a:spcBef>
              <a:spcAft>
                <a:spcPct val="0"/>
              </a:spcAft>
              <a:tabLst>
                <a:tab pos="0" algn="l"/>
                <a:tab pos="444500" algn="l"/>
                <a:tab pos="892175" algn="l"/>
                <a:tab pos="1338263" algn="l"/>
                <a:tab pos="1785938" algn="l"/>
                <a:tab pos="2232025" algn="l"/>
                <a:tab pos="2678113" algn="l"/>
                <a:tab pos="3125788" algn="l"/>
                <a:tab pos="3571875" algn="l"/>
                <a:tab pos="4017963" algn="l"/>
                <a:tab pos="4465638" algn="l"/>
                <a:tab pos="4911725" algn="l"/>
                <a:tab pos="5359400" algn="l"/>
                <a:tab pos="5805488" algn="l"/>
                <a:tab pos="6251575" algn="l"/>
                <a:tab pos="6699250" algn="l"/>
                <a:tab pos="7145338" algn="l"/>
                <a:tab pos="7593013" algn="l"/>
                <a:tab pos="8039100" algn="l"/>
                <a:tab pos="8485188" algn="l"/>
                <a:tab pos="8932863" algn="l"/>
              </a:tabLst>
              <a:defRPr sz="2400">
                <a:solidFill>
                  <a:schemeClr val="tx1"/>
                </a:solidFill>
                <a:latin typeface="Times New Roman" pitchFamily="18" charset="0"/>
              </a:defRPr>
            </a:lvl8pPr>
            <a:lvl9pPr marL="3646488" defTabSz="909638" eaLnBrk="0" fontAlgn="base" hangingPunct="0">
              <a:spcBef>
                <a:spcPct val="0"/>
              </a:spcBef>
              <a:spcAft>
                <a:spcPct val="0"/>
              </a:spcAft>
              <a:tabLst>
                <a:tab pos="0" algn="l"/>
                <a:tab pos="444500" algn="l"/>
                <a:tab pos="892175" algn="l"/>
                <a:tab pos="1338263" algn="l"/>
                <a:tab pos="1785938" algn="l"/>
                <a:tab pos="2232025" algn="l"/>
                <a:tab pos="2678113" algn="l"/>
                <a:tab pos="3125788" algn="l"/>
                <a:tab pos="3571875" algn="l"/>
                <a:tab pos="4017963" algn="l"/>
                <a:tab pos="4465638" algn="l"/>
                <a:tab pos="4911725" algn="l"/>
                <a:tab pos="5359400" algn="l"/>
                <a:tab pos="5805488" algn="l"/>
                <a:tab pos="6251575" algn="l"/>
                <a:tab pos="6699250" algn="l"/>
                <a:tab pos="7145338" algn="l"/>
                <a:tab pos="7593013" algn="l"/>
                <a:tab pos="8039100" algn="l"/>
                <a:tab pos="8485188" algn="l"/>
                <a:tab pos="8932863" algn="l"/>
              </a:tabLst>
              <a:defRPr sz="2400">
                <a:solidFill>
                  <a:schemeClr val="tx1"/>
                </a:solidFill>
                <a:latin typeface="Times New Roman" pitchFamily="18" charset="0"/>
              </a:defRPr>
            </a:lvl9pPr>
          </a:lstStyle>
          <a:p>
            <a:pPr algn="r" eaLnBrk="1" hangingPunct="1">
              <a:buClr>
                <a:srgbClr val="000000"/>
              </a:buClr>
              <a:buFont typeface="Times New Roman" pitchFamily="18" charset="0"/>
              <a:buNone/>
            </a:pPr>
            <a:r>
              <a:rPr lang="en-GB" sz="1200"/>
              <a:t>1</a:t>
            </a:r>
          </a:p>
        </p:txBody>
      </p:sp>
    </p:spTree>
    <p:extLst>
      <p:ext uri="{BB962C8B-B14F-4D97-AF65-F5344CB8AC3E}">
        <p14:creationId xmlns="" xmlns:p14="http://schemas.microsoft.com/office/powerpoint/2010/main" val="213366289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2179300" y="-9261475"/>
            <a:ext cx="31213425" cy="23409275"/>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64515" name="Rectangle 3"/>
          <p:cNvSpPr txBox="1">
            <a:spLocks noGrp="1" noChangeArrowheads="1"/>
          </p:cNvSpPr>
          <p:nvPr>
            <p:ph type="body" idx="1"/>
          </p:nvPr>
        </p:nvSpPr>
        <p:spPr bwMode="auto">
          <a:xfrm>
            <a:off x="915988" y="4416425"/>
            <a:ext cx="5024437" cy="418147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919" tIns="45459" rIns="90919" bIns="45459" anchor="ct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675"/>
            <a:ext cx="3730752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125"/>
            <a:ext cx="3072384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 xmlns:p14="http://schemas.microsoft.com/office/powerpoint/2010/main" val="334803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992423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68325" y="2925763"/>
            <a:ext cx="9324109" cy="26327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91840" y="2925763"/>
            <a:ext cx="27843480" cy="26327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070471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291841" y="2925763"/>
            <a:ext cx="37300593" cy="547846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291840" y="9509126"/>
            <a:ext cx="18583102" cy="9794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22007946" y="9509126"/>
            <a:ext cx="18584487" cy="9794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291840" y="19456401"/>
            <a:ext cx="18583102" cy="9796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2007946" y="19456401"/>
            <a:ext cx="18584487" cy="9796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252004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632843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793" y="21153439"/>
            <a:ext cx="37307520"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793" y="13952538"/>
            <a:ext cx="37307520"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71570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91840" y="9509125"/>
            <a:ext cx="18583102" cy="19743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07946" y="9509125"/>
            <a:ext cx="18584487" cy="19743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74527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7625"/>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9176"/>
            <a:ext cx="19393593"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4560" y="10439401"/>
            <a:ext cx="19393593"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0" y="7369176"/>
            <a:ext cx="1940052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120" y="10439401"/>
            <a:ext cx="1940052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366583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3638768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986173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1" y="1311275"/>
            <a:ext cx="14440593"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240"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1" y="6888163"/>
            <a:ext cx="14440593"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6079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673" y="23042564"/>
            <a:ext cx="26334720"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3673" y="2941639"/>
            <a:ext cx="26334720"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03673" y="25763539"/>
            <a:ext cx="26334720"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17837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3291841" y="2925763"/>
            <a:ext cx="37300593" cy="54784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59395" name="Rectangle 3"/>
          <p:cNvSpPr>
            <a:spLocks noGrp="1" noChangeArrowheads="1"/>
          </p:cNvSpPr>
          <p:nvPr>
            <p:ph type="body" idx="1"/>
          </p:nvPr>
        </p:nvSpPr>
        <p:spPr bwMode="auto">
          <a:xfrm>
            <a:off x="3291841" y="9509125"/>
            <a:ext cx="37300593" cy="197437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46088" rtl="0" fontAlgn="base">
        <a:spcBef>
          <a:spcPct val="0"/>
        </a:spcBef>
        <a:spcAft>
          <a:spcPct val="0"/>
        </a:spcAft>
        <a:buClr>
          <a:srgbClr val="000000"/>
        </a:buClr>
        <a:buSzPct val="100000"/>
        <a:buFont typeface="Times New Roman" pitchFamily="18" charset="0"/>
        <a:defRPr sz="4200">
          <a:solidFill>
            <a:srgbClr val="000000"/>
          </a:solidFill>
          <a:latin typeface="+mj-lt"/>
          <a:ea typeface="+mj-ea"/>
          <a:cs typeface="+mj-cs"/>
        </a:defRPr>
      </a:lvl1pPr>
      <a:lvl2pPr algn="l" defTabSz="446088" rtl="0" fontAlgn="base">
        <a:spcBef>
          <a:spcPct val="0"/>
        </a:spcBef>
        <a:spcAft>
          <a:spcPct val="0"/>
        </a:spcAft>
        <a:buClr>
          <a:srgbClr val="000000"/>
        </a:buClr>
        <a:buSzPct val="100000"/>
        <a:buFont typeface="Times New Roman" pitchFamily="18" charset="0"/>
        <a:defRPr sz="4200">
          <a:solidFill>
            <a:srgbClr val="000000"/>
          </a:solidFill>
          <a:latin typeface="Times New Roman" pitchFamily="18" charset="0"/>
        </a:defRPr>
      </a:lvl2pPr>
      <a:lvl3pPr algn="l" defTabSz="446088" rtl="0" fontAlgn="base">
        <a:spcBef>
          <a:spcPct val="0"/>
        </a:spcBef>
        <a:spcAft>
          <a:spcPct val="0"/>
        </a:spcAft>
        <a:buClr>
          <a:srgbClr val="000000"/>
        </a:buClr>
        <a:buSzPct val="100000"/>
        <a:buFont typeface="Times New Roman" pitchFamily="18" charset="0"/>
        <a:defRPr sz="4200">
          <a:solidFill>
            <a:srgbClr val="000000"/>
          </a:solidFill>
          <a:latin typeface="Times New Roman" pitchFamily="18" charset="0"/>
        </a:defRPr>
      </a:lvl3pPr>
      <a:lvl4pPr algn="l" defTabSz="446088" rtl="0" fontAlgn="base">
        <a:spcBef>
          <a:spcPct val="0"/>
        </a:spcBef>
        <a:spcAft>
          <a:spcPct val="0"/>
        </a:spcAft>
        <a:buClr>
          <a:srgbClr val="000000"/>
        </a:buClr>
        <a:buSzPct val="100000"/>
        <a:buFont typeface="Times New Roman" pitchFamily="18" charset="0"/>
        <a:defRPr sz="4200">
          <a:solidFill>
            <a:srgbClr val="000000"/>
          </a:solidFill>
          <a:latin typeface="Times New Roman" pitchFamily="18" charset="0"/>
        </a:defRPr>
      </a:lvl4pPr>
      <a:lvl5pPr algn="l" defTabSz="446088" rtl="0" fontAlgn="base">
        <a:spcBef>
          <a:spcPct val="0"/>
        </a:spcBef>
        <a:spcAft>
          <a:spcPct val="0"/>
        </a:spcAft>
        <a:buClr>
          <a:srgbClr val="000000"/>
        </a:buClr>
        <a:buSzPct val="100000"/>
        <a:buFont typeface="Times New Roman" pitchFamily="18" charset="0"/>
        <a:defRPr sz="4200">
          <a:solidFill>
            <a:srgbClr val="000000"/>
          </a:solidFill>
          <a:latin typeface="Times New Roman" pitchFamily="18" charset="0"/>
        </a:defRPr>
      </a:lvl5pPr>
      <a:lvl6pPr marL="457200" algn="l" defTabSz="446088" rtl="0" fontAlgn="base">
        <a:spcBef>
          <a:spcPct val="0"/>
        </a:spcBef>
        <a:spcAft>
          <a:spcPct val="0"/>
        </a:spcAft>
        <a:buClr>
          <a:srgbClr val="000000"/>
        </a:buClr>
        <a:buSzPct val="100000"/>
        <a:buFont typeface="Times New Roman" pitchFamily="18" charset="0"/>
        <a:defRPr sz="4200">
          <a:solidFill>
            <a:srgbClr val="000000"/>
          </a:solidFill>
          <a:latin typeface="Times New Roman" pitchFamily="18" charset="0"/>
        </a:defRPr>
      </a:lvl6pPr>
      <a:lvl7pPr marL="914400" algn="l" defTabSz="446088" rtl="0" fontAlgn="base">
        <a:spcBef>
          <a:spcPct val="0"/>
        </a:spcBef>
        <a:spcAft>
          <a:spcPct val="0"/>
        </a:spcAft>
        <a:buClr>
          <a:srgbClr val="000000"/>
        </a:buClr>
        <a:buSzPct val="100000"/>
        <a:buFont typeface="Times New Roman" pitchFamily="18" charset="0"/>
        <a:defRPr sz="4200">
          <a:solidFill>
            <a:srgbClr val="000000"/>
          </a:solidFill>
          <a:latin typeface="Times New Roman" pitchFamily="18" charset="0"/>
        </a:defRPr>
      </a:lvl7pPr>
      <a:lvl8pPr marL="1371600" algn="l" defTabSz="446088" rtl="0" fontAlgn="base">
        <a:spcBef>
          <a:spcPct val="0"/>
        </a:spcBef>
        <a:spcAft>
          <a:spcPct val="0"/>
        </a:spcAft>
        <a:buClr>
          <a:srgbClr val="000000"/>
        </a:buClr>
        <a:buSzPct val="100000"/>
        <a:buFont typeface="Times New Roman" pitchFamily="18" charset="0"/>
        <a:defRPr sz="4200">
          <a:solidFill>
            <a:srgbClr val="000000"/>
          </a:solidFill>
          <a:latin typeface="Times New Roman" pitchFamily="18" charset="0"/>
        </a:defRPr>
      </a:lvl8pPr>
      <a:lvl9pPr marL="1828800" algn="l" defTabSz="446088" rtl="0" fontAlgn="base">
        <a:spcBef>
          <a:spcPct val="0"/>
        </a:spcBef>
        <a:spcAft>
          <a:spcPct val="0"/>
        </a:spcAft>
        <a:buClr>
          <a:srgbClr val="000000"/>
        </a:buClr>
        <a:buSzPct val="100000"/>
        <a:buFont typeface="Times New Roman" pitchFamily="18" charset="0"/>
        <a:defRPr sz="4200">
          <a:solidFill>
            <a:srgbClr val="000000"/>
          </a:solidFill>
          <a:latin typeface="Times New Roman" pitchFamily="18" charset="0"/>
        </a:defRPr>
      </a:lvl9pPr>
    </p:titleStyle>
    <p:bodyStyle>
      <a:lvl1pPr marL="1676400" indent="-1676400" algn="l" defTabSz="446088" rtl="0" fontAlgn="base">
        <a:spcBef>
          <a:spcPts val="3838"/>
        </a:spcBef>
        <a:spcAft>
          <a:spcPct val="0"/>
        </a:spcAft>
        <a:buClr>
          <a:srgbClr val="000000"/>
        </a:buClr>
        <a:buSzPct val="100000"/>
        <a:buFont typeface="Times New Roman" pitchFamily="18" charset="0"/>
        <a:buChar char="•"/>
        <a:defRPr sz="15600">
          <a:solidFill>
            <a:srgbClr val="000000"/>
          </a:solidFill>
          <a:latin typeface="+mn-lt"/>
          <a:ea typeface="+mn-ea"/>
          <a:cs typeface="+mn-cs"/>
        </a:defRPr>
      </a:lvl1pPr>
      <a:lvl2pPr marL="3640138" indent="-1403350" algn="l" defTabSz="446088" rtl="0" fontAlgn="base">
        <a:spcBef>
          <a:spcPts val="3375"/>
        </a:spcBef>
        <a:spcAft>
          <a:spcPct val="0"/>
        </a:spcAft>
        <a:buClr>
          <a:srgbClr val="000000"/>
        </a:buClr>
        <a:buSzPct val="100000"/>
        <a:buFont typeface="Times New Roman" pitchFamily="18" charset="0"/>
        <a:buChar char="–"/>
        <a:defRPr sz="14000">
          <a:solidFill>
            <a:srgbClr val="000000"/>
          </a:solidFill>
          <a:latin typeface="+mn-lt"/>
        </a:defRPr>
      </a:lvl2pPr>
      <a:lvl3pPr marL="5605463" indent="-1114425" algn="l" defTabSz="446088" rtl="0" fontAlgn="base">
        <a:spcBef>
          <a:spcPts val="2863"/>
        </a:spcBef>
        <a:spcAft>
          <a:spcPct val="0"/>
        </a:spcAft>
        <a:buClr>
          <a:srgbClr val="000000"/>
        </a:buClr>
        <a:buSzPct val="100000"/>
        <a:buFont typeface="Times New Roman" pitchFamily="18" charset="0"/>
        <a:buChar char="•"/>
        <a:defRPr sz="12000">
          <a:solidFill>
            <a:srgbClr val="000000"/>
          </a:solidFill>
          <a:latin typeface="+mn-lt"/>
        </a:defRPr>
      </a:lvl3pPr>
      <a:lvl4pPr marL="7858125" indent="-1122363" algn="l" defTabSz="446088" rtl="0" fontAlgn="base">
        <a:spcBef>
          <a:spcPts val="2400"/>
        </a:spcBef>
        <a:spcAft>
          <a:spcPct val="0"/>
        </a:spcAft>
        <a:buClr>
          <a:srgbClr val="000000"/>
        </a:buClr>
        <a:buSzPct val="100000"/>
        <a:buFont typeface="Times New Roman" pitchFamily="18" charset="0"/>
        <a:buChar char="–"/>
        <a:defRPr sz="9900">
          <a:solidFill>
            <a:srgbClr val="000000"/>
          </a:solidFill>
          <a:latin typeface="+mn-lt"/>
        </a:defRPr>
      </a:lvl4pPr>
      <a:lvl5pPr marL="10104438" indent="-1122363" algn="l" defTabSz="446088" rtl="0" fontAlgn="base">
        <a:spcBef>
          <a:spcPts val="2400"/>
        </a:spcBef>
        <a:spcAft>
          <a:spcPct val="0"/>
        </a:spcAft>
        <a:buClr>
          <a:srgbClr val="000000"/>
        </a:buClr>
        <a:buSzPct val="100000"/>
        <a:buFont typeface="Times New Roman" pitchFamily="18" charset="0"/>
        <a:buChar char="»"/>
        <a:defRPr sz="9900">
          <a:solidFill>
            <a:srgbClr val="000000"/>
          </a:solidFill>
          <a:latin typeface="+mn-lt"/>
        </a:defRPr>
      </a:lvl5pPr>
      <a:lvl6pPr marL="10561638" indent="-1122363" algn="l" defTabSz="446088" rtl="0" fontAlgn="base">
        <a:spcBef>
          <a:spcPts val="2400"/>
        </a:spcBef>
        <a:spcAft>
          <a:spcPct val="0"/>
        </a:spcAft>
        <a:buClr>
          <a:srgbClr val="000000"/>
        </a:buClr>
        <a:buSzPct val="100000"/>
        <a:buFont typeface="Times New Roman" pitchFamily="18" charset="0"/>
        <a:buChar char="»"/>
        <a:defRPr sz="9900">
          <a:solidFill>
            <a:srgbClr val="000000"/>
          </a:solidFill>
          <a:latin typeface="+mn-lt"/>
        </a:defRPr>
      </a:lvl6pPr>
      <a:lvl7pPr marL="11018838" indent="-1122363" algn="l" defTabSz="446088" rtl="0" fontAlgn="base">
        <a:spcBef>
          <a:spcPts val="2400"/>
        </a:spcBef>
        <a:spcAft>
          <a:spcPct val="0"/>
        </a:spcAft>
        <a:buClr>
          <a:srgbClr val="000000"/>
        </a:buClr>
        <a:buSzPct val="100000"/>
        <a:buFont typeface="Times New Roman" pitchFamily="18" charset="0"/>
        <a:buChar char="»"/>
        <a:defRPr sz="9900">
          <a:solidFill>
            <a:srgbClr val="000000"/>
          </a:solidFill>
          <a:latin typeface="+mn-lt"/>
        </a:defRPr>
      </a:lvl7pPr>
      <a:lvl8pPr marL="11476038" indent="-1122363" algn="l" defTabSz="446088" rtl="0" fontAlgn="base">
        <a:spcBef>
          <a:spcPts val="2400"/>
        </a:spcBef>
        <a:spcAft>
          <a:spcPct val="0"/>
        </a:spcAft>
        <a:buClr>
          <a:srgbClr val="000000"/>
        </a:buClr>
        <a:buSzPct val="100000"/>
        <a:buFont typeface="Times New Roman" pitchFamily="18" charset="0"/>
        <a:buChar char="»"/>
        <a:defRPr sz="9900">
          <a:solidFill>
            <a:srgbClr val="000000"/>
          </a:solidFill>
          <a:latin typeface="+mn-lt"/>
        </a:defRPr>
      </a:lvl8pPr>
      <a:lvl9pPr marL="11933238" indent="-1122363" algn="l" defTabSz="446088" rtl="0" fontAlgn="base">
        <a:spcBef>
          <a:spcPts val="2400"/>
        </a:spcBef>
        <a:spcAft>
          <a:spcPct val="0"/>
        </a:spcAft>
        <a:buClr>
          <a:srgbClr val="000000"/>
        </a:buClr>
        <a:buSzPct val="100000"/>
        <a:buFont typeface="Times New Roman" pitchFamily="18" charset="0"/>
        <a:buChar char="»"/>
        <a:defRPr sz="99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chart" Target="../charts/chart3.xml"/><Relationship Id="rId3" Type="http://schemas.openxmlformats.org/officeDocument/2006/relationships/image" Target="../media/image1.gif"/><Relationship Id="rId7" Type="http://schemas.openxmlformats.org/officeDocument/2006/relationships/image" Target="../media/image5.jpeg"/><Relationship Id="rId12"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3.png"/><Relationship Id="rId15" Type="http://schemas.openxmlformats.org/officeDocument/2006/relationships/chart" Target="../charts/chart5.xml"/><Relationship Id="rId10" Type="http://schemas.openxmlformats.org/officeDocument/2006/relationships/image" Target="../media/image7.jpeg"/><Relationship Id="rId4" Type="http://schemas.openxmlformats.org/officeDocument/2006/relationships/image" Target="../media/image2.png"/><Relationship Id="rId9" Type="http://schemas.openxmlformats.org/officeDocument/2006/relationships/image" Target="../media/image6.jpeg"/><Relationship Id="rId1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ounded Rectangle 66"/>
          <p:cNvSpPr/>
          <p:nvPr/>
        </p:nvSpPr>
        <p:spPr bwMode="auto">
          <a:xfrm>
            <a:off x="11968596" y="24393803"/>
            <a:ext cx="8929189" cy="7610655"/>
          </a:xfrm>
          <a:prstGeom prst="roundRect">
            <a:avLst>
              <a:gd name="adj" fmla="val 14235"/>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150000"/>
              </a:lnSpc>
            </a:pPr>
            <a:endParaRPr lang="en-US" sz="2400" dirty="0"/>
          </a:p>
        </p:txBody>
      </p:sp>
      <p:sp>
        <p:nvSpPr>
          <p:cNvPr id="8" name="Rounded Rectangle 7"/>
          <p:cNvSpPr/>
          <p:nvPr/>
        </p:nvSpPr>
        <p:spPr bwMode="auto">
          <a:xfrm>
            <a:off x="804950" y="1087440"/>
            <a:ext cx="42108120" cy="4999036"/>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2000" dirty="0">
              <a:latin typeface="Bell MT" pitchFamily="18" charset="0"/>
              <a:cs typeface="Arabic Typesetting" pitchFamily="66" charset="-78"/>
            </a:endParaRPr>
          </a:p>
          <a:p>
            <a:pPr algn="ctr"/>
            <a:endParaRPr lang="en-US" sz="9600" dirty="0" smtClean="0">
              <a:latin typeface="Bell MT" pitchFamily="18" charset="0"/>
              <a:cs typeface="Arabic Typesetting" pitchFamily="66" charset="-78"/>
            </a:endParaRPr>
          </a:p>
          <a:p>
            <a:pPr algn="ctr"/>
            <a:r>
              <a:rPr lang="en-US" sz="11500" dirty="0" smtClean="0">
                <a:latin typeface="Bell MT" pitchFamily="18" charset="0"/>
                <a:cs typeface="Arabic Typesetting" pitchFamily="66" charset="-78"/>
              </a:rPr>
              <a:t>Integrated Aquaculture Hatchery System</a:t>
            </a:r>
          </a:p>
          <a:p>
            <a:pPr algn="ctr"/>
            <a:endParaRPr lang="en-US" sz="2400" dirty="0" smtClean="0">
              <a:latin typeface="Bell MT" pitchFamily="18" charset="0"/>
              <a:cs typeface="Arabic Typesetting" pitchFamily="66" charset="-78"/>
            </a:endParaRPr>
          </a:p>
        </p:txBody>
      </p:sp>
      <p:sp>
        <p:nvSpPr>
          <p:cNvPr id="9" name="Rounded Rectangle 8"/>
          <p:cNvSpPr/>
          <p:nvPr/>
        </p:nvSpPr>
        <p:spPr bwMode="auto">
          <a:xfrm>
            <a:off x="32994598" y="6838122"/>
            <a:ext cx="9918470" cy="16381635"/>
          </a:xfrm>
          <a:prstGeom prst="roundRect">
            <a:avLst>
              <a:gd name="adj" fmla="val 14235"/>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0" fontAlgn="base" latinLnBrk="0" hangingPunct="0">
              <a:lnSpc>
                <a:spcPct val="100000"/>
              </a:lnSpc>
              <a:spcBef>
                <a:spcPct val="0"/>
              </a:spcBef>
              <a:spcAft>
                <a:spcPct val="0"/>
              </a:spcAft>
              <a:buClrTx/>
              <a:buSzTx/>
              <a:buFontTx/>
              <a:buNone/>
              <a:tabLst/>
            </a:pPr>
            <a:endParaRPr lang="en-US" sz="2400" dirty="0" smtClean="0">
              <a:latin typeface="Arial" pitchFamily="34" charset="0"/>
              <a:cs typeface="Arial" pitchFamily="34" charset="0"/>
            </a:endParaRPr>
          </a:p>
          <a:p>
            <a:pPr marL="0" marR="0" indent="0" algn="just" defTabSz="914400" rtl="0" eaLnBrk="0" fontAlgn="base" latinLnBrk="0" hangingPunct="0">
              <a:lnSpc>
                <a:spcPct val="100000"/>
              </a:lnSpc>
              <a:spcBef>
                <a:spcPct val="0"/>
              </a:spcBef>
              <a:spcAft>
                <a:spcPct val="0"/>
              </a:spcAft>
              <a:buClrTx/>
              <a:buSzTx/>
              <a:buFontTx/>
              <a:buNone/>
              <a:tabLst/>
            </a:pPr>
            <a:endParaRPr lang="en-US" sz="2400" dirty="0">
              <a:latin typeface="Arial" pitchFamily="34" charset="0"/>
              <a:cs typeface="Arial" pitchFamily="34" charset="0"/>
            </a:endParaRPr>
          </a:p>
          <a:p>
            <a:pPr marL="342900" indent="-342900" algn="just">
              <a:lnSpc>
                <a:spcPct val="150000"/>
              </a:lnSpc>
              <a:buFont typeface="Arial" panose="020B0604020202020204" pitchFamily="34" charset="0"/>
              <a:buChar char="•"/>
            </a:pPr>
            <a:r>
              <a:rPr lang="en-US" sz="2400" b="1" dirty="0">
                <a:latin typeface="Arial" pitchFamily="34" charset="0"/>
                <a:cs typeface="Arial" pitchFamily="34" charset="0"/>
              </a:rPr>
              <a:t>The system should be simple and affordable</a:t>
            </a:r>
            <a:endParaRPr lang="en-US" sz="2400" dirty="0">
              <a:latin typeface="Arial" pitchFamily="34" charset="0"/>
              <a:cs typeface="Arial" pitchFamily="34" charset="0"/>
            </a:endParaRPr>
          </a:p>
          <a:p>
            <a:pPr marL="800100" lvl="1" indent="-342900" algn="just">
              <a:lnSpc>
                <a:spcPct val="150000"/>
              </a:lnSpc>
              <a:buFont typeface="Arial" panose="020B0604020202020204" pitchFamily="34" charset="0"/>
              <a:buChar char="•"/>
            </a:pPr>
            <a:r>
              <a:rPr lang="en-US" sz="2400" dirty="0">
                <a:latin typeface="Arial" pitchFamily="34" charset="0"/>
                <a:cs typeface="Arial" pitchFamily="34" charset="0"/>
              </a:rPr>
              <a:t>Ideally, the system that we design should be easily purchased and fabricated, so that new aquaculture enterprises can begin without requiring a large investment of capital. All parts should preferably be available in a local hardware store, </a:t>
            </a:r>
            <a:r>
              <a:rPr lang="en-US" sz="2400" dirty="0" smtClean="0">
                <a:latin typeface="Arial" pitchFamily="34" charset="0"/>
                <a:cs typeface="Arial" pitchFamily="34" charset="0"/>
              </a:rPr>
              <a:t>keeping construction and maintenance uncomplicated and straightforward.</a:t>
            </a:r>
            <a:endParaRPr lang="en-US" sz="2400" dirty="0">
              <a:latin typeface="Arial" pitchFamily="34" charset="0"/>
              <a:cs typeface="Arial" pitchFamily="34" charset="0"/>
            </a:endParaRPr>
          </a:p>
          <a:p>
            <a:pPr marL="342900" indent="-342900" algn="just">
              <a:lnSpc>
                <a:spcPct val="150000"/>
              </a:lnSpc>
              <a:buFont typeface="Arial" panose="020B0604020202020204" pitchFamily="34" charset="0"/>
              <a:buChar char="•"/>
            </a:pPr>
            <a:endParaRPr lang="en-US" sz="2400" b="1" dirty="0" smtClean="0">
              <a:latin typeface="Arial" pitchFamily="34" charset="0"/>
              <a:cs typeface="Arial" pitchFamily="34" charset="0"/>
            </a:endParaRPr>
          </a:p>
          <a:p>
            <a:pPr marL="342900" indent="-342900" algn="just">
              <a:lnSpc>
                <a:spcPct val="150000"/>
              </a:lnSpc>
              <a:buFont typeface="Arial" panose="020B0604020202020204" pitchFamily="34" charset="0"/>
              <a:buChar char="•"/>
            </a:pPr>
            <a:r>
              <a:rPr lang="en-US" sz="2400" b="1" dirty="0" smtClean="0">
                <a:latin typeface="Arial" pitchFamily="34" charset="0"/>
                <a:cs typeface="Arial" pitchFamily="34" charset="0"/>
              </a:rPr>
              <a:t>The </a:t>
            </a:r>
            <a:r>
              <a:rPr lang="en-US" sz="2400" b="1" dirty="0">
                <a:latin typeface="Arial" pitchFamily="34" charset="0"/>
                <a:cs typeface="Arial" pitchFamily="34" charset="0"/>
              </a:rPr>
              <a:t>system should accommodate multiple species</a:t>
            </a:r>
          </a:p>
          <a:p>
            <a:pPr marL="800100" lvl="1" indent="-342900" algn="just">
              <a:lnSpc>
                <a:spcPct val="150000"/>
              </a:lnSpc>
              <a:buFont typeface="Arial" panose="020B0604020202020204" pitchFamily="34" charset="0"/>
              <a:buChar char="•"/>
            </a:pPr>
            <a:r>
              <a:rPr lang="en-US" sz="2400" dirty="0" smtClean="0">
                <a:latin typeface="Arial" pitchFamily="34" charset="0"/>
                <a:cs typeface="Arial" pitchFamily="34" charset="0"/>
              </a:rPr>
              <a:t>Current hatchery systems are generally designed only for the spawning of a single species, which only occurs during part of the year. By creating a hatchery that can support multiple organisms that spawn at different times of the year, the system may be used by an aquaculture effort to diversify their cultured species, without extra infrastructure investment.</a:t>
            </a:r>
            <a:endParaRPr lang="en-US" sz="2400" dirty="0">
              <a:latin typeface="Arial" pitchFamily="34" charset="0"/>
              <a:cs typeface="Arial" pitchFamily="34" charset="0"/>
            </a:endParaRPr>
          </a:p>
          <a:p>
            <a:pPr marL="342900" marR="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endParaRPr lang="en-US" sz="2400" b="1" dirty="0" smtClean="0">
              <a:latin typeface="Arial" pitchFamily="34" charset="0"/>
              <a:cs typeface="Arial" pitchFamily="34" charset="0"/>
            </a:endParaRPr>
          </a:p>
          <a:p>
            <a:pPr marL="342900" marR="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sz="2400" b="1" dirty="0" smtClean="0">
                <a:latin typeface="Arial" pitchFamily="34" charset="0"/>
                <a:cs typeface="Arial" pitchFamily="34" charset="0"/>
              </a:rPr>
              <a:t>The system must maintain a constant, uniform flow</a:t>
            </a:r>
          </a:p>
          <a:p>
            <a:pPr marL="800100" lvl="1" indent="-342900" algn="just">
              <a:lnSpc>
                <a:spcPct val="150000"/>
              </a:lnSpc>
              <a:buFont typeface="Arial" panose="020B0604020202020204" pitchFamily="34" charset="0"/>
              <a:buChar char="•"/>
            </a:pPr>
            <a:r>
              <a:rPr lang="en-US" sz="2400" dirty="0" smtClean="0">
                <a:latin typeface="Arial" pitchFamily="34" charset="0"/>
                <a:cs typeface="Arial" pitchFamily="34" charset="0"/>
              </a:rPr>
              <a:t>This allows the cultured larvae to filter greater volumes of water, leading to faster growth.</a:t>
            </a:r>
          </a:p>
          <a:p>
            <a:pPr marL="800100" lvl="1" indent="-342900" algn="just">
              <a:lnSpc>
                <a:spcPct val="150000"/>
              </a:lnSpc>
              <a:buFont typeface="Arial" panose="020B0604020202020204" pitchFamily="34" charset="0"/>
              <a:buChar char="•"/>
            </a:pPr>
            <a:r>
              <a:rPr lang="en-US" sz="2400" dirty="0" smtClean="0">
                <a:latin typeface="Arial" pitchFamily="34" charset="0"/>
                <a:cs typeface="Arial" pitchFamily="34" charset="0"/>
              </a:rPr>
              <a:t>In addition, uniform flow prevents eddies and areas of low flow. This avoids having the developing organisms settle on the bottom, which would lead to their death.</a:t>
            </a:r>
          </a:p>
          <a:p>
            <a:pPr marL="800100" lvl="1" indent="-342900" algn="just">
              <a:lnSpc>
                <a:spcPct val="150000"/>
              </a:lnSpc>
              <a:buFont typeface="Arial" panose="020B0604020202020204" pitchFamily="34" charset="0"/>
              <a:buChar char="•"/>
            </a:pPr>
            <a:r>
              <a:rPr lang="en-US" sz="2400" dirty="0" smtClean="0">
                <a:latin typeface="Arial" pitchFamily="34" charset="0"/>
                <a:cs typeface="Arial" pitchFamily="34" charset="0"/>
              </a:rPr>
              <a:t>The hatchery must also take measures to avoid any areas of strong current within the tank, particularly near any meshes. Strong flow risks trapping the larvae against the mesh.</a:t>
            </a:r>
          </a:p>
          <a:p>
            <a:pPr lvl="1" algn="just">
              <a:lnSpc>
                <a:spcPct val="150000"/>
              </a:lnSpc>
            </a:pPr>
            <a:endParaRPr lang="en-US" sz="2400" dirty="0">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0120026" y="1357025"/>
            <a:ext cx="1884729" cy="1837113"/>
          </a:xfrm>
          <a:prstGeom prst="rect">
            <a:avLst/>
          </a:prstGeom>
        </p:spPr>
      </p:pic>
      <p:sp>
        <p:nvSpPr>
          <p:cNvPr id="29" name="Rounded Rectangle 28"/>
          <p:cNvSpPr/>
          <p:nvPr/>
        </p:nvSpPr>
        <p:spPr bwMode="auto">
          <a:xfrm>
            <a:off x="804949" y="6838122"/>
            <a:ext cx="9918470" cy="8190818"/>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lnSpc>
                <a:spcPct val="150000"/>
              </a:lnSpc>
            </a:pPr>
            <a:endParaRPr lang="en-US" sz="2400" dirty="0" smtClean="0">
              <a:latin typeface="Arial" pitchFamily="34" charset="0"/>
              <a:cs typeface="Arial" pitchFamily="34" charset="0"/>
            </a:endParaRPr>
          </a:p>
          <a:p>
            <a:pPr algn="just">
              <a:lnSpc>
                <a:spcPct val="150000"/>
              </a:lnSpc>
              <a:spcBef>
                <a:spcPts val="0"/>
              </a:spcBef>
              <a:spcAft>
                <a:spcPts val="0"/>
              </a:spcAft>
            </a:pPr>
            <a:r>
              <a:rPr lang="en-US" sz="2400" dirty="0" smtClean="0">
                <a:latin typeface="Arial" pitchFamily="34" charset="0"/>
                <a:cs typeface="Arial" pitchFamily="34" charset="0"/>
              </a:rPr>
              <a:t>Commercial fishing has been practiced for thousands of years.  Recently, overfishing has increased the demand for the development of more efficient aquaculture systems. Several species of interest in the Gulf of Maine region include the European</a:t>
            </a:r>
            <a:r>
              <a:rPr lang="en-US" sz="2400" dirty="0">
                <a:latin typeface="Arial" pitchFamily="34" charset="0"/>
                <a:cs typeface="Arial" pitchFamily="34" charset="0"/>
              </a:rPr>
              <a:t> oyster</a:t>
            </a:r>
            <a:r>
              <a:rPr lang="en-US" sz="2400" dirty="0" smtClean="0">
                <a:latin typeface="Arial" pitchFamily="34" charset="0"/>
                <a:cs typeface="Arial" pitchFamily="34" charset="0"/>
              </a:rPr>
              <a:t> </a:t>
            </a:r>
            <a:r>
              <a:rPr lang="en-US" sz="2400" dirty="0">
                <a:latin typeface="Arial" pitchFamily="34" charset="0"/>
                <a:cs typeface="Arial" pitchFamily="34" charset="0"/>
              </a:rPr>
              <a:t>and the </a:t>
            </a:r>
            <a:r>
              <a:rPr lang="en-US" sz="2400" dirty="0" smtClean="0">
                <a:latin typeface="Arial" pitchFamily="34" charset="0"/>
                <a:cs typeface="Arial" pitchFamily="34" charset="0"/>
              </a:rPr>
              <a:t>green </a:t>
            </a:r>
            <a:r>
              <a:rPr lang="en-US" sz="2400" dirty="0">
                <a:latin typeface="Arial" pitchFamily="34" charset="0"/>
                <a:cs typeface="Arial" pitchFamily="34" charset="0"/>
              </a:rPr>
              <a:t>sea urchin. </a:t>
            </a:r>
            <a:r>
              <a:rPr lang="en-US" sz="2400" dirty="0" smtClean="0">
                <a:latin typeface="Arial" pitchFamily="34" charset="0"/>
                <a:cs typeface="Arial" pitchFamily="34" charset="0"/>
              </a:rPr>
              <a:t>Both of these species </a:t>
            </a:r>
            <a:r>
              <a:rPr lang="en-US" sz="2400" dirty="0">
                <a:latin typeface="Arial" pitchFamily="34" charset="0"/>
                <a:cs typeface="Arial" pitchFamily="34" charset="0"/>
              </a:rPr>
              <a:t>c</a:t>
            </a:r>
            <a:r>
              <a:rPr lang="en-US" sz="2400" dirty="0" smtClean="0">
                <a:latin typeface="Arial" pitchFamily="34" charset="0"/>
                <a:cs typeface="Arial" pitchFamily="34" charset="0"/>
              </a:rPr>
              <a:t>an be easily spawned and held in a recirculating system during  larval development as well as can be held during the grow out stage to legal size.  Typically, they are kept in distinct aquaculture systems. Our project sought to create an aquaculture system that could spawn both the urchins and oysters without necessitating different systems, while also being simple, affordable, and easily maintained, Additionally, we investigated the use of the vase 	tunicate as a biological component of this system.</a:t>
            </a:r>
          </a:p>
        </p:txBody>
      </p:sp>
      <p:sp>
        <p:nvSpPr>
          <p:cNvPr id="7" name="Rounded Rectangle 6"/>
          <p:cNvSpPr/>
          <p:nvPr/>
        </p:nvSpPr>
        <p:spPr bwMode="auto">
          <a:xfrm>
            <a:off x="11944533" y="6741869"/>
            <a:ext cx="19780828" cy="16363407"/>
          </a:xfrm>
          <a:prstGeom prst="roundRect">
            <a:avLst>
              <a:gd name="adj" fmla="val 10205"/>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1" i="0" u="sng" strike="noStrike" cap="none" normalizeH="0" baseline="0" dirty="0" smtClean="0">
              <a:ln>
                <a:noFill/>
              </a:ln>
              <a:solidFill>
                <a:schemeClr val="tx1"/>
              </a:solidFill>
              <a:effectLst/>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4400" b="1" u="sng" dirty="0">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4400" b="1" u="sng" dirty="0">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1" i="0" u="sng" strike="noStrike" cap="none" normalizeH="0" baseline="0" dirty="0" smtClean="0">
              <a:ln>
                <a:noFill/>
              </a:ln>
              <a:solidFill>
                <a:schemeClr val="tx1"/>
              </a:solidFill>
              <a:effectLst/>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4400" b="1" u="sng" dirty="0">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4400" dirty="0">
              <a:latin typeface="Arial" pitchFamily="34" charset="0"/>
              <a:cs typeface="Arial" pitchFamily="34" charset="0"/>
            </a:endParaRPr>
          </a:p>
        </p:txBody>
      </p:sp>
      <p:sp>
        <p:nvSpPr>
          <p:cNvPr id="11" name="Rounded Rectangle 10"/>
          <p:cNvSpPr/>
          <p:nvPr/>
        </p:nvSpPr>
        <p:spPr bwMode="auto">
          <a:xfrm>
            <a:off x="32994600" y="24444142"/>
            <a:ext cx="9918470" cy="7610655"/>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dirty="0">
              <a:latin typeface="Arial" pitchFamily="34" charset="0"/>
              <a:cs typeface="Arial" pitchFamily="34" charset="0"/>
            </a:endParaRP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Many thanks to the UNH Tech 797 for providing funds for this project.</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Additionally, this project would have never been possible without the support of our advisor, Professor Larry Harris.</a:t>
            </a:r>
          </a:p>
          <a:p>
            <a:endParaRPr lang="en-US" sz="2400" dirty="0">
              <a:latin typeface="Arial" pitchFamily="34" charset="0"/>
              <a:cs typeface="Arial" pitchFamily="34" charset="0"/>
            </a:endParaRPr>
          </a:p>
          <a:p>
            <a:endParaRPr lang="en-US" sz="2400" dirty="0" smtClean="0">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sng" strike="noStrike" cap="none" normalizeH="0" baseline="0" dirty="0" smtClean="0">
              <a:ln>
                <a:noFill/>
              </a:ln>
              <a:solidFill>
                <a:schemeClr val="tx1"/>
              </a:solidFill>
              <a:effectLst/>
              <a:latin typeface="Arial" pitchFamily="34" charset="0"/>
              <a:cs typeface="Arial" pitchFamily="34" charset="0"/>
            </a:endParaRPr>
          </a:p>
          <a:p>
            <a:pPr lvl="1"/>
            <a:r>
              <a:rPr lang="en-US" dirty="0" smtClean="0"/>
              <a:t>P</a:t>
            </a:r>
            <a:r>
              <a:rPr lang="en-US" sz="1400" dirty="0" smtClean="0"/>
              <a:t> </a:t>
            </a:r>
            <a:r>
              <a:rPr lang="en-US" dirty="0" smtClean="0"/>
              <a:t>Russell</a:t>
            </a:r>
            <a:r>
              <a:rPr lang="en-US" dirty="0"/>
              <a:t>, M.P. 2000. A tank-system design for the hatchery production of sea-urchin larvae. In Proceedings of the Workshop on the Co-ordination of Green Sea Urchin Research in Atlantic Canada. June 1 - 2, 2000, </a:t>
            </a:r>
            <a:r>
              <a:rPr lang="en-US" dirty="0" err="1"/>
              <a:t>Université</a:t>
            </a:r>
            <a:r>
              <a:rPr lang="en-US" dirty="0"/>
              <a:t> de Moncton. [http://oursin/pdf/bert.pdf].</a:t>
            </a:r>
          </a:p>
        </p:txBody>
      </p:sp>
      <p:sp>
        <p:nvSpPr>
          <p:cNvPr id="14" name="Rounded Rectangle 13"/>
          <p:cNvSpPr/>
          <p:nvPr/>
        </p:nvSpPr>
        <p:spPr bwMode="auto">
          <a:xfrm>
            <a:off x="3088696" y="7163948"/>
            <a:ext cx="5350976" cy="537029"/>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strike="noStrike" cap="none" normalizeH="0" baseline="0" dirty="0" smtClean="0">
                <a:ln>
                  <a:noFill/>
                </a:ln>
                <a:solidFill>
                  <a:schemeClr val="tx1"/>
                </a:solidFill>
                <a:effectLst/>
                <a:latin typeface="Arial" pitchFamily="34" charset="0"/>
                <a:cs typeface="Arial" pitchFamily="34" charset="0"/>
              </a:rPr>
              <a:t>Introduction</a:t>
            </a:r>
            <a:endParaRPr lang="en-US" sz="4400" b="1" u="sng" dirty="0">
              <a:latin typeface="Arial" pitchFamily="34" charset="0"/>
              <a:cs typeface="Arial" pitchFamily="34" charset="0"/>
            </a:endParaRPr>
          </a:p>
        </p:txBody>
      </p:sp>
      <p:sp>
        <p:nvSpPr>
          <p:cNvPr id="15" name="Rounded Rectangle 14"/>
          <p:cNvSpPr/>
          <p:nvPr/>
        </p:nvSpPr>
        <p:spPr bwMode="auto">
          <a:xfrm>
            <a:off x="19183522" y="7160659"/>
            <a:ext cx="5350976" cy="537029"/>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dirty="0" smtClean="0">
                <a:latin typeface="Arial" pitchFamily="34" charset="0"/>
                <a:cs typeface="Arial" pitchFamily="34" charset="0"/>
              </a:rPr>
              <a:t>Preliminary Results</a:t>
            </a:r>
            <a:endParaRPr kumimoji="0" lang="en-US" sz="2400" b="1" i="0" strike="noStrike" cap="none" normalizeH="0" baseline="0" dirty="0" smtClean="0">
              <a:ln>
                <a:noFill/>
              </a:ln>
              <a:solidFill>
                <a:schemeClr val="tx1"/>
              </a:solidFill>
              <a:effectLst/>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4400" b="1" u="sng" dirty="0">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1" i="0" u="sng" strike="noStrike" cap="none" normalizeH="0" baseline="0" dirty="0" smtClean="0">
              <a:ln>
                <a:noFill/>
              </a:ln>
              <a:solidFill>
                <a:schemeClr val="tx1"/>
              </a:solidFill>
              <a:effectLst/>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4400" b="1" u="sng" dirty="0">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4400" dirty="0">
              <a:latin typeface="Arial" pitchFamily="34" charset="0"/>
              <a:cs typeface="Arial" pitchFamily="34" charset="0"/>
            </a:endParaRPr>
          </a:p>
        </p:txBody>
      </p:sp>
      <p:sp>
        <p:nvSpPr>
          <p:cNvPr id="19" name="Rounded Rectangle 18"/>
          <p:cNvSpPr/>
          <p:nvPr/>
        </p:nvSpPr>
        <p:spPr bwMode="auto">
          <a:xfrm>
            <a:off x="804949" y="24444142"/>
            <a:ext cx="9918472" cy="7610655"/>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endParaRPr lang="en-US" sz="2400" dirty="0" smtClean="0">
              <a:latin typeface="Arial" pitchFamily="34" charset="0"/>
              <a:cs typeface="Arial" pitchFamily="34" charset="0"/>
            </a:endParaRPr>
          </a:p>
          <a:p>
            <a:pPr algn="just"/>
            <a:endParaRPr lang="en-US" sz="2400" dirty="0">
              <a:latin typeface="Arial" pitchFamily="34" charset="0"/>
              <a:cs typeface="Arial" pitchFamily="34" charset="0"/>
            </a:endParaRPr>
          </a:p>
        </p:txBody>
      </p:sp>
      <p:sp>
        <p:nvSpPr>
          <p:cNvPr id="20" name="Rounded Rectangle 19"/>
          <p:cNvSpPr/>
          <p:nvPr/>
        </p:nvSpPr>
        <p:spPr bwMode="auto">
          <a:xfrm>
            <a:off x="13832546" y="24712657"/>
            <a:ext cx="5350976" cy="537029"/>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strike="noStrike" cap="none" normalizeH="0" baseline="0" dirty="0" smtClean="0">
                <a:ln>
                  <a:noFill/>
                </a:ln>
                <a:solidFill>
                  <a:schemeClr val="tx1"/>
                </a:solidFill>
                <a:effectLst/>
                <a:latin typeface="Arial" pitchFamily="34" charset="0"/>
                <a:cs typeface="Arial" pitchFamily="34" charset="0"/>
              </a:rPr>
              <a:t>Prototype Hatchery</a:t>
            </a:r>
          </a:p>
          <a:p>
            <a:pPr marL="0" marR="0" indent="0" algn="ctr" defTabSz="914400" rtl="0" eaLnBrk="0" fontAlgn="base" latinLnBrk="0" hangingPunct="0">
              <a:lnSpc>
                <a:spcPct val="100000"/>
              </a:lnSpc>
              <a:spcBef>
                <a:spcPct val="0"/>
              </a:spcBef>
              <a:spcAft>
                <a:spcPct val="0"/>
              </a:spcAft>
              <a:buClrTx/>
              <a:buSzTx/>
              <a:buFontTx/>
              <a:buNone/>
              <a:tabLst/>
            </a:pPr>
            <a:endParaRPr lang="en-US" sz="4400" b="1" u="sng" dirty="0">
              <a:latin typeface="Arial" pitchFamily="34" charset="0"/>
              <a:cs typeface="Arial" pitchFamily="34" charset="0"/>
            </a:endParaRPr>
          </a:p>
          <a:p>
            <a:pPr marL="0" marR="0" indent="0" algn="just" defTabSz="914400" rtl="0" eaLnBrk="0" fontAlgn="base" latinLnBrk="0" hangingPunct="0">
              <a:lnSpc>
                <a:spcPct val="100000"/>
              </a:lnSpc>
              <a:spcBef>
                <a:spcPct val="0"/>
              </a:spcBef>
              <a:spcAft>
                <a:spcPct val="0"/>
              </a:spcAft>
              <a:buClrTx/>
              <a:buSzTx/>
              <a:buFontTx/>
              <a:buNone/>
              <a:tabLst/>
            </a:pPr>
            <a:endParaRPr lang="en-US" sz="2400" dirty="0">
              <a:latin typeface="Arial" pitchFamily="34" charset="0"/>
              <a:cs typeface="Arial" pitchFamily="34" charset="0"/>
            </a:endParaRPr>
          </a:p>
        </p:txBody>
      </p:sp>
      <p:sp>
        <p:nvSpPr>
          <p:cNvPr id="32" name="Rounded Rectangle 31"/>
          <p:cNvSpPr/>
          <p:nvPr/>
        </p:nvSpPr>
        <p:spPr bwMode="auto">
          <a:xfrm>
            <a:off x="35278345" y="27662102"/>
            <a:ext cx="5350976" cy="537029"/>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strike="noStrike" cap="none" normalizeH="0" baseline="0" dirty="0" smtClean="0">
                <a:ln>
                  <a:noFill/>
                </a:ln>
                <a:solidFill>
                  <a:schemeClr val="tx1"/>
                </a:solidFill>
                <a:effectLst/>
                <a:latin typeface="Arial" pitchFamily="34" charset="0"/>
                <a:cs typeface="Arial" pitchFamily="34" charset="0"/>
              </a:rPr>
              <a:t>References</a:t>
            </a:r>
            <a:endParaRPr lang="en-US" sz="4400" b="1" u="sng" dirty="0">
              <a:latin typeface="Arial" pitchFamily="34" charset="0"/>
              <a:cs typeface="Arial" pitchFamily="34" charset="0"/>
            </a:endParaRPr>
          </a:p>
        </p:txBody>
      </p:sp>
      <p:sp>
        <p:nvSpPr>
          <p:cNvPr id="23" name="Rounded Rectangle 22"/>
          <p:cNvSpPr/>
          <p:nvPr/>
        </p:nvSpPr>
        <p:spPr bwMode="auto">
          <a:xfrm>
            <a:off x="34531417" y="7163948"/>
            <a:ext cx="6844836" cy="537030"/>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strike="noStrike" cap="none" normalizeH="0" baseline="0" dirty="0" smtClean="0">
                <a:ln>
                  <a:noFill/>
                </a:ln>
                <a:solidFill>
                  <a:schemeClr val="tx1"/>
                </a:solidFill>
                <a:effectLst/>
                <a:latin typeface="Arial" pitchFamily="34" charset="0"/>
                <a:cs typeface="Arial" pitchFamily="34" charset="0"/>
              </a:rPr>
              <a:t>Design Principles</a:t>
            </a:r>
          </a:p>
        </p:txBody>
      </p:sp>
      <p:sp>
        <p:nvSpPr>
          <p:cNvPr id="27" name="Rounded Rectangle 26"/>
          <p:cNvSpPr/>
          <p:nvPr/>
        </p:nvSpPr>
        <p:spPr bwMode="auto">
          <a:xfrm>
            <a:off x="21690667" y="24444142"/>
            <a:ext cx="10053204" cy="7610655"/>
          </a:xfrm>
          <a:prstGeom prst="roundRect">
            <a:avLst>
              <a:gd name="adj" fmla="val 14235"/>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lnSpc>
                <a:spcPct val="150000"/>
              </a:lnSpc>
            </a:pPr>
            <a:endParaRPr lang="en-US" sz="2400" dirty="0" smtClean="0"/>
          </a:p>
          <a:p>
            <a:pPr marR="0" algn="just" defTabSz="914400" rtl="0" eaLnBrk="0" fontAlgn="base" latinLnBrk="0" hangingPunct="0">
              <a:lnSpc>
                <a:spcPct val="100000"/>
              </a:lnSpc>
              <a:spcBef>
                <a:spcPct val="0"/>
              </a:spcBef>
              <a:spcAft>
                <a:spcPct val="0"/>
              </a:spcAft>
              <a:buClrTx/>
              <a:buSzTx/>
              <a:tabLst/>
            </a:pPr>
            <a:endParaRPr lang="en-US" sz="2400" dirty="0" smtClean="0">
              <a:latin typeface="Arial" pitchFamily="34" charset="0"/>
              <a:cs typeface="Arial" pitchFamily="34" charset="0"/>
            </a:endParaRPr>
          </a:p>
        </p:txBody>
      </p:sp>
      <p:sp>
        <p:nvSpPr>
          <p:cNvPr id="28" name="Rounded Rectangle 27"/>
          <p:cNvSpPr/>
          <p:nvPr/>
        </p:nvSpPr>
        <p:spPr bwMode="auto">
          <a:xfrm>
            <a:off x="24041781" y="24712657"/>
            <a:ext cx="5350976" cy="537029"/>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b="1" dirty="0">
                <a:latin typeface="Arial" pitchFamily="34" charset="0"/>
                <a:cs typeface="Arial" pitchFamily="34" charset="0"/>
              </a:rPr>
              <a:t>Fluid Flow Analysis</a:t>
            </a:r>
            <a:endParaRPr lang="en-US" sz="4400" b="1" u="sng" dirty="0">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1" i="0" u="sng" strike="noStrike" cap="none" normalizeH="0" baseline="0" dirty="0" smtClean="0">
              <a:ln>
                <a:noFill/>
              </a:ln>
              <a:solidFill>
                <a:schemeClr val="tx1"/>
              </a:solidFill>
              <a:effectLst/>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4400" b="1" u="sng" dirty="0">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4400" dirty="0">
              <a:latin typeface="Arial" pitchFamily="34" charset="0"/>
              <a:cs typeface="Arial" pitchFamily="34" charset="0"/>
            </a:endParaRPr>
          </a:p>
        </p:txBody>
      </p:sp>
      <p:sp>
        <p:nvSpPr>
          <p:cNvPr id="65" name="Rounded Rectangle 64"/>
          <p:cNvSpPr/>
          <p:nvPr/>
        </p:nvSpPr>
        <p:spPr bwMode="auto">
          <a:xfrm>
            <a:off x="35278345" y="24712657"/>
            <a:ext cx="5350976" cy="537029"/>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strike="noStrike" cap="none" normalizeH="0" baseline="0" dirty="0" smtClean="0">
                <a:ln>
                  <a:noFill/>
                </a:ln>
                <a:solidFill>
                  <a:schemeClr val="tx1"/>
                </a:solidFill>
                <a:effectLst/>
                <a:latin typeface="Arial" pitchFamily="34" charset="0"/>
                <a:cs typeface="Arial" pitchFamily="34" charset="0"/>
              </a:rPr>
              <a:t>Acknowledgements</a:t>
            </a:r>
            <a:endParaRPr lang="en-US" sz="4400" b="1" u="sng" dirty="0">
              <a:latin typeface="Arial" pitchFamily="34" charset="0"/>
              <a:cs typeface="Arial" pitchFamily="34" charset="0"/>
            </a:endParaRPr>
          </a:p>
        </p:txBody>
      </p:sp>
      <p:pic>
        <p:nvPicPr>
          <p:cNvPr id="46" name="Picture 4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00384" y="1682560"/>
            <a:ext cx="12056226" cy="1938993"/>
          </a:xfrm>
          <a:prstGeom prst="rect">
            <a:avLst/>
          </a:prstGeom>
        </p:spPr>
      </p:pic>
      <p:pic>
        <p:nvPicPr>
          <p:cNvPr id="47" name="Picture 4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7953833" y="1357026"/>
            <a:ext cx="1837113" cy="1837113"/>
          </a:xfrm>
          <a:prstGeom prst="rect">
            <a:avLst/>
          </a:prstGeom>
        </p:spPr>
      </p:pic>
      <p:sp>
        <p:nvSpPr>
          <p:cNvPr id="66" name="Rounded Rectangle 65"/>
          <p:cNvSpPr/>
          <p:nvPr/>
        </p:nvSpPr>
        <p:spPr bwMode="auto">
          <a:xfrm>
            <a:off x="804947" y="15539313"/>
            <a:ext cx="9918472" cy="8090708"/>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342900" marR="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2400" dirty="0" smtClean="0">
              <a:latin typeface="Arial" pitchFamily="34" charset="0"/>
              <a:cs typeface="Arial" pitchFamily="34" charset="0"/>
            </a:endParaRPr>
          </a:p>
          <a:p>
            <a:pPr marL="342900" indent="-342900" algn="just">
              <a:buFont typeface="Arial" panose="020B0604020202020204" pitchFamily="34" charset="0"/>
              <a:buChar char="•"/>
            </a:pPr>
            <a:r>
              <a:rPr lang="en-US" sz="2400" b="1" dirty="0" smtClean="0">
                <a:latin typeface="Arial" pitchFamily="34" charset="0"/>
                <a:cs typeface="Arial" pitchFamily="34" charset="0"/>
              </a:rPr>
              <a:t>Green Sea Urchin (</a:t>
            </a:r>
            <a:r>
              <a:rPr lang="en-US" sz="2400" b="1" i="1" dirty="0" err="1"/>
              <a:t>Strongylocentrotus</a:t>
            </a:r>
            <a:r>
              <a:rPr lang="en-US" sz="2400" b="1" i="1" dirty="0"/>
              <a:t> </a:t>
            </a:r>
            <a:r>
              <a:rPr lang="en-US" sz="2400" b="1" i="1" dirty="0" err="1" smtClean="0"/>
              <a:t>droebachiensis</a:t>
            </a:r>
            <a:r>
              <a:rPr lang="en-US" sz="2400" b="1" dirty="0"/>
              <a:t>)</a:t>
            </a:r>
            <a:endParaRPr lang="en-US" sz="2400" b="1" dirty="0" smtClean="0">
              <a:latin typeface="Arial" pitchFamily="34" charset="0"/>
              <a:cs typeface="Arial" pitchFamily="34" charset="0"/>
            </a:endParaRPr>
          </a:p>
          <a:p>
            <a:pPr marL="800100" lvl="1" indent="-342900" algn="just">
              <a:buFont typeface="Arial" panose="020B0604020202020204" pitchFamily="34" charset="0"/>
              <a:buChar char="•"/>
            </a:pPr>
            <a:r>
              <a:rPr lang="en-US" sz="2400" dirty="0" smtClean="0">
                <a:latin typeface="Arial" pitchFamily="34" charset="0"/>
                <a:cs typeface="Arial" pitchFamily="34" charset="0"/>
              </a:rPr>
              <a:t>Prized for their roe, green sea urchins are the focus of many Japanese aquaculture efforts. Additionally, there is an existing market in the Gulf of Maine region.</a:t>
            </a:r>
          </a:p>
          <a:p>
            <a:pPr marL="800100" lvl="1" indent="-342900" algn="just">
              <a:buFont typeface="Arial" panose="020B0604020202020204" pitchFamily="34" charset="0"/>
              <a:buChar char="•"/>
            </a:pPr>
            <a:endParaRPr lang="en-US" sz="2400" dirty="0" smtClean="0">
              <a:latin typeface="Arial" pitchFamily="34" charset="0"/>
              <a:cs typeface="Arial" pitchFamily="34" charset="0"/>
            </a:endParaRPr>
          </a:p>
          <a:p>
            <a:pPr marL="342900" indent="-342900" algn="just">
              <a:buFont typeface="Arial" panose="020B0604020202020204" pitchFamily="34" charset="0"/>
              <a:buChar char="•"/>
            </a:pPr>
            <a:r>
              <a:rPr lang="en-US" sz="2400" b="1" dirty="0" smtClean="0">
                <a:latin typeface="Arial" pitchFamily="34" charset="0"/>
                <a:cs typeface="Arial" pitchFamily="34" charset="0"/>
              </a:rPr>
              <a:t>European Oyster (</a:t>
            </a:r>
            <a:r>
              <a:rPr lang="en-US" sz="2400" b="1" i="1" dirty="0" err="1"/>
              <a:t>Ostrea</a:t>
            </a:r>
            <a:r>
              <a:rPr lang="en-US" sz="2400" b="1" i="1" dirty="0"/>
              <a:t> </a:t>
            </a:r>
            <a:r>
              <a:rPr lang="en-US" sz="2400" b="1" i="1" dirty="0" err="1" smtClean="0"/>
              <a:t>edulis</a:t>
            </a:r>
            <a:r>
              <a:rPr lang="en-US" sz="2400" b="1" dirty="0"/>
              <a:t>)</a:t>
            </a:r>
            <a:endParaRPr lang="en-US" sz="2400" dirty="0" smtClean="0">
              <a:latin typeface="Arial" pitchFamily="34" charset="0"/>
              <a:cs typeface="Arial" pitchFamily="34" charset="0"/>
            </a:endParaRPr>
          </a:p>
          <a:p>
            <a:pPr marL="800100" lvl="1" indent="-342900" algn="just">
              <a:buFont typeface="Arial" panose="020B0604020202020204" pitchFamily="34" charset="0"/>
              <a:buChar char="•"/>
            </a:pPr>
            <a:r>
              <a:rPr lang="en-US" sz="2400" dirty="0" smtClean="0">
                <a:latin typeface="Arial" pitchFamily="34" charset="0"/>
                <a:cs typeface="Arial" pitchFamily="34" charset="0"/>
              </a:rPr>
              <a:t>Already a valuable aquaculture product in Canada, oysters used to be commonplace in the Great Bay area, although they were American (rather than European) oysters. European oysters are considered more commercially viable.</a:t>
            </a:r>
          </a:p>
          <a:p>
            <a:pPr marL="800100" lvl="1" indent="-342900" algn="just">
              <a:buFont typeface="Arial" panose="020B0604020202020204" pitchFamily="34" charset="0"/>
              <a:buChar char="•"/>
            </a:pPr>
            <a:endParaRPr lang="en-US" sz="2400" dirty="0" smtClean="0">
              <a:latin typeface="Arial" pitchFamily="34" charset="0"/>
              <a:cs typeface="Arial" pitchFamily="34" charset="0"/>
            </a:endParaRPr>
          </a:p>
          <a:p>
            <a:pPr marL="342900" indent="-342900" algn="just">
              <a:buFont typeface="Arial" panose="020B0604020202020204" pitchFamily="34" charset="0"/>
              <a:buChar char="•"/>
            </a:pPr>
            <a:r>
              <a:rPr lang="en-US" sz="2400" b="1" dirty="0" smtClean="0">
                <a:latin typeface="Arial" pitchFamily="34" charset="0"/>
                <a:cs typeface="Arial" pitchFamily="34" charset="0"/>
              </a:rPr>
              <a:t>Vase Tunicate (</a:t>
            </a:r>
            <a:r>
              <a:rPr lang="en-US" sz="2400" b="1" i="1" dirty="0" err="1"/>
              <a:t>Ciona</a:t>
            </a:r>
            <a:r>
              <a:rPr lang="en-US" sz="2400" b="1" i="1" dirty="0"/>
              <a:t> </a:t>
            </a:r>
            <a:r>
              <a:rPr lang="en-US" sz="2400" b="1" i="1" dirty="0" err="1" smtClean="0"/>
              <a:t>intestinalis</a:t>
            </a:r>
            <a:r>
              <a:rPr lang="en-US" sz="2400" b="1" dirty="0" smtClean="0"/>
              <a:t>)</a:t>
            </a:r>
            <a:endParaRPr lang="en-US" sz="2400" b="1" dirty="0" smtClean="0">
              <a:latin typeface="Arial" pitchFamily="34" charset="0"/>
              <a:cs typeface="Arial" pitchFamily="34" charset="0"/>
            </a:endParaRPr>
          </a:p>
          <a:p>
            <a:pPr marL="800100" lvl="1" indent="-342900" algn="just">
              <a:buFont typeface="Arial" panose="020B0604020202020204" pitchFamily="34" charset="0"/>
              <a:buChar char="•"/>
            </a:pPr>
            <a:r>
              <a:rPr lang="en-US" sz="2400" dirty="0" smtClean="0">
                <a:latin typeface="Arial" pitchFamily="34" charset="0"/>
                <a:cs typeface="Arial" pitchFamily="34" charset="0"/>
              </a:rPr>
              <a:t>An invasive species, vase tunicates are filter-feeders that have to potential to remove pollutants from the water of the hatchery system. In addition, they may serve as a local source of protein to be fed to the developing urchins and oysters.</a:t>
            </a:r>
          </a:p>
        </p:txBody>
      </p:sp>
      <p:sp>
        <p:nvSpPr>
          <p:cNvPr id="49" name="Rounded Rectangle 48"/>
          <p:cNvSpPr/>
          <p:nvPr/>
        </p:nvSpPr>
        <p:spPr bwMode="auto">
          <a:xfrm>
            <a:off x="3147950" y="16031598"/>
            <a:ext cx="5350976" cy="537029"/>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strike="noStrike" cap="none" normalizeH="0" baseline="0" dirty="0" smtClean="0">
                <a:ln>
                  <a:noFill/>
                </a:ln>
                <a:solidFill>
                  <a:schemeClr val="tx1"/>
                </a:solidFill>
                <a:effectLst/>
                <a:latin typeface="Arial" pitchFamily="34" charset="0"/>
                <a:cs typeface="Arial" pitchFamily="34" charset="0"/>
              </a:rPr>
              <a:t>Species Included</a:t>
            </a:r>
            <a:endParaRPr lang="en-US" sz="2400" b="1" u="sng" dirty="0">
              <a:latin typeface="Arial" pitchFamily="34" charset="0"/>
              <a:cs typeface="Arial" pitchFamily="34" charset="0"/>
            </a:endParaRPr>
          </a:p>
        </p:txBody>
      </p:sp>
      <p:sp>
        <p:nvSpPr>
          <p:cNvPr id="68" name="Rounded Rectangle 67"/>
          <p:cNvSpPr/>
          <p:nvPr/>
        </p:nvSpPr>
        <p:spPr bwMode="auto">
          <a:xfrm>
            <a:off x="2802108" y="24712657"/>
            <a:ext cx="6042659" cy="537029"/>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b="1" dirty="0" smtClean="0">
                <a:latin typeface="Arial" pitchFamily="34" charset="0"/>
                <a:cs typeface="Arial" pitchFamily="34" charset="0"/>
              </a:rPr>
              <a:t>Methods</a:t>
            </a:r>
            <a:endParaRPr lang="en-US" sz="4400" b="1" u="sng" dirty="0">
              <a:latin typeface="Arial" pitchFamily="34" charset="0"/>
              <a:cs typeface="Arial" pitchFamily="34" charset="0"/>
            </a:endParaRPr>
          </a:p>
        </p:txBody>
      </p:sp>
      <p:sp>
        <p:nvSpPr>
          <p:cNvPr id="13" name="TextBox 12"/>
          <p:cNvSpPr txBox="1"/>
          <p:nvPr/>
        </p:nvSpPr>
        <p:spPr>
          <a:xfrm>
            <a:off x="12443558" y="4910870"/>
            <a:ext cx="18830925" cy="1015663"/>
          </a:xfrm>
          <a:prstGeom prst="rect">
            <a:avLst/>
          </a:prstGeom>
          <a:noFill/>
        </p:spPr>
        <p:txBody>
          <a:bodyPr wrap="none" rtlCol="0">
            <a:spAutoFit/>
          </a:bodyPr>
          <a:lstStyle/>
          <a:p>
            <a:pPr algn="ctr"/>
            <a:r>
              <a:rPr lang="en-US" sz="3600" i="1" dirty="0" smtClean="0"/>
              <a:t>Eryn Murphy, Nathan </a:t>
            </a:r>
            <a:r>
              <a:rPr lang="en-US" sz="3600" i="1" dirty="0" err="1" smtClean="0"/>
              <a:t>Battey</a:t>
            </a:r>
            <a:r>
              <a:rPr lang="en-US" sz="3600" i="1" dirty="0" smtClean="0"/>
              <a:t>, Eric Samuel, John Heavisides; Dr. Larry Harris, faculty adviser</a:t>
            </a:r>
          </a:p>
          <a:p>
            <a:pPr algn="ctr"/>
            <a:r>
              <a:rPr lang="en-US" sz="2400" i="1" dirty="0" smtClean="0"/>
              <a:t>Department of Biology, University of New Hampshire, Durham NH</a:t>
            </a:r>
          </a:p>
        </p:txBody>
      </p:sp>
      <p:sp>
        <p:nvSpPr>
          <p:cNvPr id="39" name="TextBox 38"/>
          <p:cNvSpPr txBox="1"/>
          <p:nvPr/>
        </p:nvSpPr>
        <p:spPr>
          <a:xfrm>
            <a:off x="26885622" y="25763017"/>
            <a:ext cx="4572000" cy="6278642"/>
          </a:xfrm>
          <a:prstGeom prst="rect">
            <a:avLst/>
          </a:prstGeom>
          <a:noFill/>
        </p:spPr>
        <p:txBody>
          <a:bodyPr wrap="square" rtlCol="0">
            <a:spAutoFit/>
          </a:bodyPr>
          <a:lstStyle/>
          <a:p>
            <a:pPr lvl="0"/>
            <a:r>
              <a:rPr lang="en-US" sz="2400" dirty="0" smtClean="0">
                <a:solidFill>
                  <a:srgbClr val="000000"/>
                </a:solidFill>
              </a:rPr>
              <a:t>Fluid flow within tanks with and without handles was analyzed using SOLIDWORKS Fluid Flow Simulation and in physical tests. Flow increased through the tube of the handle but decreased beneath where it protruded.  The effects of handle were negligible, but fully cylindrical bottles were  chosen for the hatcheries.  Simulations were also run to test inlet sizes for the central pipe in the tank.  It was found that a larger inlet circulated water the best and should be used in the hatchery.  </a:t>
            </a:r>
          </a:p>
          <a:p>
            <a:endParaRPr lang="en-US" dirty="0"/>
          </a:p>
        </p:txBody>
      </p:sp>
      <p:pic>
        <p:nvPicPr>
          <p:cNvPr id="40" name="Picture 2" descr="C:\Users\Eric\Documents\College\This is Senior Year\Fall\S Lab\Final Project\Capture\Handle Tall Cut Velocity Vectors.PNG"/>
          <p:cNvPicPr>
            <a:picLocks noChangeAspect="1" noChangeArrowheads="1"/>
          </p:cNvPicPr>
          <p:nvPr/>
        </p:nvPicPr>
        <p:blipFill>
          <a:blip r:embed="rId6" cstate="print"/>
          <a:srcRect/>
          <a:stretch>
            <a:fillRect/>
          </a:stretch>
        </p:blipFill>
        <p:spPr bwMode="auto">
          <a:xfrm>
            <a:off x="22085329" y="25612211"/>
            <a:ext cx="4800293" cy="5943600"/>
          </a:xfrm>
          <a:prstGeom prst="rect">
            <a:avLst/>
          </a:prstGeom>
          <a:noFill/>
        </p:spPr>
      </p:pic>
      <p:pic>
        <p:nvPicPr>
          <p:cNvPr id="44" name="Picture 3" descr="C:\Users\Eric\Pictures\2015\1 January\1-30 Ocean Project\SAM_4470 Crop.jpg"/>
          <p:cNvPicPr>
            <a:picLocks noChangeAspect="1" noChangeArrowheads="1"/>
          </p:cNvPicPr>
          <p:nvPr/>
        </p:nvPicPr>
        <p:blipFill>
          <a:blip r:embed="rId7" cstate="print"/>
          <a:srcRect/>
          <a:stretch>
            <a:fillRect/>
          </a:stretch>
        </p:blipFill>
        <p:spPr bwMode="auto">
          <a:xfrm>
            <a:off x="12432219" y="28199131"/>
            <a:ext cx="8001941" cy="3356680"/>
          </a:xfrm>
          <a:prstGeom prst="rect">
            <a:avLst/>
          </a:prstGeom>
          <a:noFill/>
        </p:spPr>
      </p:pic>
      <p:sp>
        <p:nvSpPr>
          <p:cNvPr id="2" name="TextBox 1"/>
          <p:cNvSpPr txBox="1"/>
          <p:nvPr/>
        </p:nvSpPr>
        <p:spPr>
          <a:xfrm>
            <a:off x="12043439" y="25763017"/>
            <a:ext cx="8929188" cy="2585323"/>
          </a:xfrm>
          <a:prstGeom prst="rect">
            <a:avLst/>
          </a:prstGeom>
          <a:noFill/>
        </p:spPr>
        <p:txBody>
          <a:bodyPr wrap="square" rtlCol="0">
            <a:spAutoFit/>
          </a:bodyPr>
          <a:lstStyle/>
          <a:p>
            <a:r>
              <a:rPr lang="en-US" sz="2400" dirty="0">
                <a:latin typeface="Arial" pitchFamily="34" charset="0"/>
                <a:cs typeface="Arial" pitchFamily="34" charset="0"/>
              </a:rPr>
              <a:t>The prototype hatchery was modeled after a system by Michael P. Russell of Villanova University.  One tank can be constructed from a 5 gallon water bottle, mesh, and PVC pipe.  Flow is created by an air stone and pumped air.  Two sets of three tanks were built for a total of $300, though costs can be lessened with more efficient purchasing and construction.  </a:t>
            </a:r>
          </a:p>
          <a:p>
            <a:endParaRPr lang="en-US" dirty="0"/>
          </a:p>
        </p:txBody>
      </p:sp>
      <p:graphicFrame>
        <p:nvGraphicFramePr>
          <p:cNvPr id="31" name="Chart 30"/>
          <p:cNvGraphicFramePr>
            <a:graphicFrameLocks/>
          </p:cNvGraphicFramePr>
          <p:nvPr>
            <p:extLst>
              <p:ext uri="{D42A27DB-BD31-4B8C-83A1-F6EECF244321}">
                <p14:modId xmlns="" xmlns:p14="http://schemas.microsoft.com/office/powerpoint/2010/main" val="3372111517"/>
              </p:ext>
            </p:extLst>
          </p:nvPr>
        </p:nvGraphicFramePr>
        <p:xfrm>
          <a:off x="12302640" y="8095891"/>
          <a:ext cx="9739213" cy="5475730"/>
        </p:xfrm>
        <a:graphic>
          <a:graphicData uri="http://schemas.openxmlformats.org/drawingml/2006/chart">
            <c:chart xmlns:c="http://schemas.openxmlformats.org/drawingml/2006/chart" xmlns:r="http://schemas.openxmlformats.org/officeDocument/2006/relationships" r:id="rId8"/>
          </a:graphicData>
        </a:graphic>
      </p:graphicFrame>
      <p:sp>
        <p:nvSpPr>
          <p:cNvPr id="3" name="TextBox 2"/>
          <p:cNvSpPr txBox="1"/>
          <p:nvPr/>
        </p:nvSpPr>
        <p:spPr>
          <a:xfrm>
            <a:off x="12602499" y="12646155"/>
            <a:ext cx="9506894" cy="646331"/>
          </a:xfrm>
          <a:prstGeom prst="rect">
            <a:avLst/>
          </a:prstGeom>
          <a:noFill/>
        </p:spPr>
        <p:txBody>
          <a:bodyPr wrap="square" rtlCol="0">
            <a:spAutoFit/>
          </a:bodyPr>
          <a:lstStyle/>
          <a:p>
            <a:r>
              <a:rPr lang="en-US" dirty="0" smtClean="0"/>
              <a:t>Figure1: Feeding trial with </a:t>
            </a:r>
            <a:r>
              <a:rPr lang="en-US" i="1" dirty="0" err="1" smtClean="0"/>
              <a:t>Ciona</a:t>
            </a:r>
            <a:r>
              <a:rPr lang="en-US" dirty="0" smtClean="0"/>
              <a:t> </a:t>
            </a:r>
            <a:r>
              <a:rPr lang="en-US" i="1" dirty="0" err="1" smtClean="0"/>
              <a:t>intestinalis</a:t>
            </a:r>
            <a:r>
              <a:rPr lang="en-US" dirty="0" smtClean="0"/>
              <a:t> to determine whether zooplankton or phytoplankton was a preferred food source</a:t>
            </a:r>
            <a:endParaRPr lang="en-US" dirty="0"/>
          </a:p>
        </p:txBody>
      </p:sp>
      <p:sp>
        <p:nvSpPr>
          <p:cNvPr id="4" name="TextBox 3"/>
          <p:cNvSpPr txBox="1"/>
          <p:nvPr/>
        </p:nvSpPr>
        <p:spPr>
          <a:xfrm>
            <a:off x="13523494" y="18119558"/>
            <a:ext cx="8072123" cy="646331"/>
          </a:xfrm>
          <a:prstGeom prst="rect">
            <a:avLst/>
          </a:prstGeom>
          <a:noFill/>
        </p:spPr>
        <p:txBody>
          <a:bodyPr wrap="square" rtlCol="0">
            <a:spAutoFit/>
          </a:bodyPr>
          <a:lstStyle/>
          <a:p>
            <a:r>
              <a:rPr lang="en-US" dirty="0" smtClean="0"/>
              <a:t>Figure 2:  Three control tanks where oysters were given only phytoplankton as a food source</a:t>
            </a:r>
            <a:r>
              <a:rPr lang="en-US" dirty="0" smtClean="0"/>
              <a:t>. Length and width taken from each oyster in tanks 1-3.</a:t>
            </a:r>
            <a:endParaRPr lang="en-US" dirty="0"/>
          </a:p>
        </p:txBody>
      </p:sp>
      <p:sp>
        <p:nvSpPr>
          <p:cNvPr id="6" name="TextBox 5"/>
          <p:cNvSpPr txBox="1"/>
          <p:nvPr/>
        </p:nvSpPr>
        <p:spPr>
          <a:xfrm>
            <a:off x="22547180" y="18095493"/>
            <a:ext cx="8373977" cy="923330"/>
          </a:xfrm>
          <a:prstGeom prst="rect">
            <a:avLst/>
          </a:prstGeom>
          <a:noFill/>
        </p:spPr>
        <p:txBody>
          <a:bodyPr wrap="square" rtlCol="0">
            <a:spAutoFit/>
          </a:bodyPr>
          <a:lstStyle/>
          <a:p>
            <a:r>
              <a:rPr lang="en-US" dirty="0" smtClean="0"/>
              <a:t>Figure 3:  Three trial tanks where oysters were given phytoplankton as well as food particulates from urchins as a food source</a:t>
            </a:r>
            <a:r>
              <a:rPr lang="en-US" dirty="0" smtClean="0"/>
              <a:t>.  </a:t>
            </a:r>
            <a:r>
              <a:rPr lang="en-US" dirty="0" smtClean="0"/>
              <a:t>Length and width taken from each oyster in tanks 4-6.</a:t>
            </a:r>
            <a:endParaRPr lang="en-US" dirty="0"/>
          </a:p>
        </p:txBody>
      </p:sp>
      <p:sp>
        <p:nvSpPr>
          <p:cNvPr id="10" name="TextBox 9"/>
          <p:cNvSpPr txBox="1"/>
          <p:nvPr/>
        </p:nvSpPr>
        <p:spPr>
          <a:xfrm>
            <a:off x="13751704" y="13469002"/>
            <a:ext cx="16387010" cy="1200329"/>
          </a:xfrm>
          <a:prstGeom prst="rect">
            <a:avLst/>
          </a:prstGeom>
          <a:noFill/>
        </p:spPr>
        <p:txBody>
          <a:bodyPr wrap="square" rtlCol="0">
            <a:spAutoFit/>
          </a:bodyPr>
          <a:lstStyle/>
          <a:p>
            <a:r>
              <a:rPr lang="en-US" sz="2400" dirty="0" smtClean="0"/>
              <a:t>Feeding trials done over a 2 month period on the European oyster show that overall, the oysters grew at a slightly faster rate when given both the phytoplankton as well as the particulate matter from the urchins.  Trials are currently still running as oysters grow at a slow rate.</a:t>
            </a:r>
            <a:endParaRPr lang="en-US" sz="2400" dirty="0"/>
          </a:p>
        </p:txBody>
      </p:sp>
      <p:sp>
        <p:nvSpPr>
          <p:cNvPr id="12" name="TextBox 11"/>
          <p:cNvSpPr txBox="1"/>
          <p:nvPr/>
        </p:nvSpPr>
        <p:spPr>
          <a:xfrm>
            <a:off x="22258421" y="8440540"/>
            <a:ext cx="8962106" cy="4370427"/>
          </a:xfrm>
          <a:prstGeom prst="rect">
            <a:avLst/>
          </a:prstGeom>
          <a:noFill/>
        </p:spPr>
        <p:txBody>
          <a:bodyPr wrap="square" rtlCol="0">
            <a:spAutoFit/>
          </a:bodyPr>
          <a:lstStyle/>
          <a:p>
            <a:r>
              <a:rPr lang="en-US" sz="2000" i="1" dirty="0" err="1">
                <a:latin typeface="Arial" panose="020B0604020202020204" pitchFamily="34" charset="0"/>
                <a:cs typeface="Arial" panose="020B0604020202020204" pitchFamily="34" charset="0"/>
              </a:rPr>
              <a:t>Ciona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intestinalis</a:t>
            </a: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had an overall filtration rate of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98.19% per 24 hours of phytoplankton in the combined container at 1000 </a:t>
            </a:r>
            <a:r>
              <a:rPr lang="el-GR" sz="2000" dirty="0">
                <a:latin typeface="Arial" panose="020B0604020202020204" pitchFamily="34" charset="0"/>
                <a:cs typeface="Arial" panose="020B0604020202020204" pitchFamily="34" charset="0"/>
              </a:rPr>
              <a:t>μ</a:t>
            </a:r>
            <a:r>
              <a:rPr lang="en-US" sz="2000" dirty="0">
                <a:latin typeface="Arial" panose="020B0604020202020204" pitchFamily="34" charset="0"/>
                <a:cs typeface="Arial" panose="020B0604020202020204" pitchFamily="34" charset="0"/>
              </a:rPr>
              <a:t>m</a:t>
            </a:r>
            <a:endParaRPr lang="en-US" sz="2000"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98.39% per 24 hours of phytoplankton at 1000 </a:t>
            </a:r>
            <a:r>
              <a:rPr lang="el-GR" sz="2000" dirty="0">
                <a:latin typeface="Arial" panose="020B0604020202020204" pitchFamily="34" charset="0"/>
                <a:cs typeface="Arial" panose="020B0604020202020204" pitchFamily="34" charset="0"/>
              </a:rPr>
              <a:t>μ</a:t>
            </a:r>
            <a:r>
              <a:rPr lang="en-US" sz="2000" dirty="0">
                <a:latin typeface="Arial" panose="020B0604020202020204" pitchFamily="34" charset="0"/>
                <a:cs typeface="Arial" panose="020B0604020202020204" pitchFamily="34" charset="0"/>
              </a:rPr>
              <a:t>m</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94.66% per 24 hours of phytoplankton at 500 </a:t>
            </a:r>
            <a:r>
              <a:rPr lang="el-GR" sz="2000" dirty="0">
                <a:latin typeface="Arial" panose="020B0604020202020204" pitchFamily="34" charset="0"/>
                <a:cs typeface="Arial" panose="020B0604020202020204" pitchFamily="34" charset="0"/>
              </a:rPr>
              <a:t>μ</a:t>
            </a:r>
            <a:r>
              <a:rPr lang="en-US" sz="2000" dirty="0">
                <a:latin typeface="Arial" panose="020B0604020202020204" pitchFamily="34" charset="0"/>
                <a:cs typeface="Arial" panose="020B0604020202020204" pitchFamily="34" charset="0"/>
              </a:rPr>
              <a:t>m</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92.22% per 24 hours of phytoplankton in the combined container at 500 </a:t>
            </a:r>
            <a:r>
              <a:rPr lang="el-GR" sz="2000" dirty="0">
                <a:latin typeface="Arial" panose="020B0604020202020204" pitchFamily="34" charset="0"/>
                <a:cs typeface="Arial" panose="020B0604020202020204" pitchFamily="34" charset="0"/>
              </a:rPr>
              <a:t>μ</a:t>
            </a:r>
            <a:r>
              <a:rPr lang="en-US" sz="2000" dirty="0">
                <a:latin typeface="Arial" panose="020B0604020202020204" pitchFamily="34" charset="0"/>
                <a:cs typeface="Arial" panose="020B0604020202020204" pitchFamily="34" charset="0"/>
              </a:rPr>
              <a:t>m</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85.45% per 24 hours of phytoplankton in the combined container at 250 </a:t>
            </a:r>
            <a:r>
              <a:rPr lang="el-GR" sz="2000" dirty="0">
                <a:latin typeface="Arial" panose="020B0604020202020204" pitchFamily="34" charset="0"/>
                <a:cs typeface="Arial" panose="020B0604020202020204" pitchFamily="34" charset="0"/>
              </a:rPr>
              <a:t>μ</a:t>
            </a:r>
            <a:r>
              <a:rPr lang="en-US" sz="2000" dirty="0">
                <a:latin typeface="Arial" panose="020B0604020202020204" pitchFamily="34" charset="0"/>
                <a:cs typeface="Arial" panose="020B0604020202020204" pitchFamily="34" charset="0"/>
              </a:rPr>
              <a:t>m</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77.25% per 24 hours of </a:t>
            </a:r>
            <a:r>
              <a:rPr lang="en-US" sz="2000" i="1" dirty="0" err="1">
                <a:latin typeface="Arial" panose="020B0604020202020204" pitchFamily="34" charset="0"/>
                <a:cs typeface="Arial" panose="020B0604020202020204" pitchFamily="34" charset="0"/>
              </a:rPr>
              <a:t>Artemia</a:t>
            </a:r>
            <a:r>
              <a:rPr lang="en-US" sz="2000" dirty="0">
                <a:latin typeface="Arial" panose="020B0604020202020204" pitchFamily="34" charset="0"/>
                <a:cs typeface="Arial" panose="020B0604020202020204" pitchFamily="34" charset="0"/>
              </a:rPr>
              <a:t> at 1000 </a:t>
            </a:r>
            <a:r>
              <a:rPr lang="el-GR" sz="2000" dirty="0">
                <a:latin typeface="Arial" panose="020B0604020202020204" pitchFamily="34" charset="0"/>
                <a:cs typeface="Arial" panose="020B0604020202020204" pitchFamily="34" charset="0"/>
              </a:rPr>
              <a:t>μ</a:t>
            </a:r>
            <a:r>
              <a:rPr lang="en-US" sz="2000" dirty="0">
                <a:latin typeface="Arial" panose="020B0604020202020204" pitchFamily="34" charset="0"/>
                <a:cs typeface="Arial" panose="020B0604020202020204" pitchFamily="34" charset="0"/>
              </a:rPr>
              <a:t>m</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80.74% per 24 hours of </a:t>
            </a:r>
            <a:r>
              <a:rPr lang="en-US" sz="2000" i="1" dirty="0" err="1">
                <a:latin typeface="Arial" panose="020B0604020202020204" pitchFamily="34" charset="0"/>
                <a:cs typeface="Arial" panose="020B0604020202020204" pitchFamily="34" charset="0"/>
              </a:rPr>
              <a:t>Artemia</a:t>
            </a:r>
            <a:r>
              <a:rPr lang="en-US" sz="2000" dirty="0">
                <a:latin typeface="Arial" panose="020B0604020202020204" pitchFamily="34" charset="0"/>
                <a:cs typeface="Arial" panose="020B0604020202020204" pitchFamily="34" charset="0"/>
              </a:rPr>
              <a:t> at 500 </a:t>
            </a:r>
            <a:r>
              <a:rPr lang="el-GR" sz="2000" dirty="0">
                <a:latin typeface="Arial" panose="020B0604020202020204" pitchFamily="34" charset="0"/>
                <a:cs typeface="Arial" panose="020B0604020202020204" pitchFamily="34" charset="0"/>
              </a:rPr>
              <a:t>μ</a:t>
            </a:r>
            <a:r>
              <a:rPr lang="en-US" sz="2000" dirty="0">
                <a:latin typeface="Arial" panose="020B0604020202020204" pitchFamily="34" charset="0"/>
                <a:cs typeface="Arial" panose="020B0604020202020204" pitchFamily="34" charset="0"/>
              </a:rPr>
              <a:t>m</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89.53% per 24 hours of </a:t>
            </a:r>
            <a:r>
              <a:rPr lang="en-US" sz="2000" i="1" dirty="0" err="1">
                <a:latin typeface="Arial" panose="020B0604020202020204" pitchFamily="34" charset="0"/>
                <a:cs typeface="Arial" panose="020B0604020202020204" pitchFamily="34" charset="0"/>
              </a:rPr>
              <a:t>Artemia</a:t>
            </a:r>
            <a:r>
              <a:rPr lang="en-US" sz="2000" dirty="0">
                <a:latin typeface="Arial" panose="020B0604020202020204" pitchFamily="34" charset="0"/>
                <a:cs typeface="Arial" panose="020B0604020202020204" pitchFamily="34" charset="0"/>
              </a:rPr>
              <a:t> in the combined container at 500 </a:t>
            </a:r>
            <a:r>
              <a:rPr lang="el-GR" sz="2000" dirty="0">
                <a:latin typeface="Arial" panose="020B0604020202020204" pitchFamily="34" charset="0"/>
                <a:cs typeface="Arial" panose="020B0604020202020204" pitchFamily="34" charset="0"/>
              </a:rPr>
              <a:t>μ</a:t>
            </a:r>
            <a:r>
              <a:rPr lang="en-US" sz="2000" dirty="0">
                <a:latin typeface="Arial" panose="020B0604020202020204" pitchFamily="34" charset="0"/>
                <a:cs typeface="Arial" panose="020B0604020202020204" pitchFamily="34" charset="0"/>
              </a:rPr>
              <a:t>m</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90.53% per 24 hours of </a:t>
            </a:r>
            <a:r>
              <a:rPr lang="en-US" sz="2000" i="1" dirty="0" err="1">
                <a:latin typeface="Arial" panose="020B0604020202020204" pitchFamily="34" charset="0"/>
                <a:cs typeface="Arial" panose="020B0604020202020204" pitchFamily="34" charset="0"/>
              </a:rPr>
              <a:t>Artemia</a:t>
            </a:r>
            <a:r>
              <a:rPr lang="en-US" sz="2000" dirty="0">
                <a:latin typeface="Arial" panose="020B0604020202020204" pitchFamily="34" charset="0"/>
                <a:cs typeface="Arial" panose="020B0604020202020204" pitchFamily="34" charset="0"/>
              </a:rPr>
              <a:t> at 250 </a:t>
            </a:r>
            <a:r>
              <a:rPr lang="el-GR" sz="2000" dirty="0">
                <a:latin typeface="Arial" panose="020B0604020202020204" pitchFamily="34" charset="0"/>
                <a:cs typeface="Arial" panose="020B0604020202020204" pitchFamily="34" charset="0"/>
              </a:rPr>
              <a:t>μ</a:t>
            </a:r>
            <a:r>
              <a:rPr lang="en-US" sz="2000" dirty="0">
                <a:latin typeface="Arial" panose="020B0604020202020204" pitchFamily="34" charset="0"/>
                <a:cs typeface="Arial" panose="020B0604020202020204" pitchFamily="34" charset="0"/>
              </a:rPr>
              <a:t>m</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93.34% per 24 hours of </a:t>
            </a:r>
            <a:r>
              <a:rPr lang="en-US" sz="2000" i="1" dirty="0" err="1">
                <a:latin typeface="Arial" panose="020B0604020202020204" pitchFamily="34" charset="0"/>
                <a:cs typeface="Arial" panose="020B0604020202020204" pitchFamily="34" charset="0"/>
              </a:rPr>
              <a:t>Artemia</a:t>
            </a:r>
            <a:r>
              <a:rPr lang="en-US" sz="2000" dirty="0">
                <a:latin typeface="Arial" panose="020B0604020202020204" pitchFamily="34" charset="0"/>
                <a:cs typeface="Arial" panose="020B0604020202020204" pitchFamily="34" charset="0"/>
              </a:rPr>
              <a:t> in the combined container at 250 </a:t>
            </a:r>
            <a:r>
              <a:rPr lang="el-GR" sz="2000" dirty="0">
                <a:latin typeface="Arial" panose="020B0604020202020204" pitchFamily="34" charset="0"/>
                <a:cs typeface="Arial" panose="020B0604020202020204" pitchFamily="34" charset="0"/>
              </a:rPr>
              <a:t>μ</a:t>
            </a:r>
            <a:r>
              <a:rPr lang="en-US" sz="2000" dirty="0">
                <a:latin typeface="Arial" panose="020B0604020202020204" pitchFamily="34" charset="0"/>
                <a:cs typeface="Arial" panose="020B0604020202020204" pitchFamily="34" charset="0"/>
              </a:rPr>
              <a:t>m</a:t>
            </a:r>
          </a:p>
          <a:p>
            <a:endParaRPr lang="en-US" dirty="0"/>
          </a:p>
        </p:txBody>
      </p:sp>
      <p:sp>
        <p:nvSpPr>
          <p:cNvPr id="16" name="TextBox 15"/>
          <p:cNvSpPr txBox="1"/>
          <p:nvPr/>
        </p:nvSpPr>
        <p:spPr>
          <a:xfrm>
            <a:off x="1183320" y="25249686"/>
            <a:ext cx="6983218" cy="7109639"/>
          </a:xfrm>
          <a:prstGeom prst="rect">
            <a:avLst/>
          </a:prstGeom>
          <a:noFill/>
        </p:spPr>
        <p:txBody>
          <a:bodyPr wrap="square" rtlCol="0">
            <a:spAutoFit/>
          </a:bodyPr>
          <a:lstStyle/>
          <a:p>
            <a:r>
              <a:rPr lang="en-US" sz="2400" i="1" dirty="0" smtClean="0"/>
              <a:t>C. </a:t>
            </a:r>
            <a:r>
              <a:rPr lang="en-US" sz="2400" i="1" dirty="0" err="1" smtClean="0"/>
              <a:t>Intestinalis</a:t>
            </a:r>
            <a:r>
              <a:rPr lang="en-US" sz="2400" dirty="0" smtClean="0"/>
              <a:t> were placed into 15 separate containers with 5 having phytoplankton as the sole source of food, 5 had zooplankton  (</a:t>
            </a:r>
            <a:r>
              <a:rPr lang="en-US" sz="2400" dirty="0" err="1" smtClean="0"/>
              <a:t>Artemia</a:t>
            </a:r>
            <a:r>
              <a:rPr lang="en-US" sz="2400" dirty="0" smtClean="0"/>
              <a:t>) as the sole source of soon, and the remaining 5 had  both phytoplankton and zooplankton.  Daily measurements were taken to test the percent removal of each food source.</a:t>
            </a:r>
          </a:p>
          <a:p>
            <a:endParaRPr lang="en-US" sz="2400" dirty="0"/>
          </a:p>
          <a:p>
            <a:r>
              <a:rPr lang="en-US" sz="2400" dirty="0" smtClean="0"/>
              <a:t>24 oysters were placed into 6 different tanks,, 4 per tank, with 3 of the tanks  containing a basket of 6 urchins above with a layer of kelp.  Phytoplankton concentrations were given to all 6 tanks daily and the 3 tanks with urchins also had the particulate that fell from the urchins as another source of food.</a:t>
            </a:r>
          </a:p>
          <a:p>
            <a:endParaRPr lang="en-US" sz="2400" dirty="0"/>
          </a:p>
          <a:p>
            <a:r>
              <a:rPr lang="en-US" sz="2400" dirty="0" smtClean="0"/>
              <a:t>Urchins were spawned in an attempt to create larvae for the prototype hatchery.  </a:t>
            </a:r>
            <a:endParaRPr lang="en-US" sz="2400" i="1" dirty="0"/>
          </a:p>
          <a:p>
            <a:endParaRPr lang="en-US" sz="2400" i="1" dirty="0"/>
          </a:p>
        </p:txBody>
      </p:sp>
      <p:pic>
        <p:nvPicPr>
          <p:cNvPr id="17" name="Picture 16"/>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8379982" y="25612211"/>
            <a:ext cx="1227552" cy="2182314"/>
          </a:xfrm>
          <a:prstGeom prst="rect">
            <a:avLst/>
          </a:prstGeom>
        </p:spPr>
      </p:pic>
      <p:pic>
        <p:nvPicPr>
          <p:cNvPr id="18" name="Picture 17"/>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8366002" y="28305188"/>
            <a:ext cx="1255512" cy="2232021"/>
          </a:xfrm>
          <a:prstGeom prst="rect">
            <a:avLst/>
          </a:prstGeom>
        </p:spPr>
      </p:pic>
      <p:pic>
        <p:nvPicPr>
          <p:cNvPr id="21" name="Picture 20"/>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7726322" y="30669441"/>
            <a:ext cx="2236889" cy="1258250"/>
          </a:xfrm>
          <a:prstGeom prst="rect">
            <a:avLst/>
          </a:prstGeom>
        </p:spPr>
      </p:pic>
      <p:graphicFrame>
        <p:nvGraphicFramePr>
          <p:cNvPr id="41" name="Chart 40"/>
          <p:cNvGraphicFramePr/>
          <p:nvPr/>
        </p:nvGraphicFramePr>
        <p:xfrm>
          <a:off x="22763748" y="14678527"/>
          <a:ext cx="6158733" cy="3465095"/>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2" name="Chart 41"/>
          <p:cNvGraphicFramePr/>
          <p:nvPr/>
        </p:nvGraphicFramePr>
        <p:xfrm>
          <a:off x="13800221" y="14606336"/>
          <a:ext cx="5907504" cy="3657599"/>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3" name="Chart 42"/>
          <p:cNvGraphicFramePr/>
          <p:nvPr/>
        </p:nvGraphicFramePr>
        <p:xfrm>
          <a:off x="13679904" y="19170515"/>
          <a:ext cx="6148138" cy="3352601"/>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5" name="Chart 44"/>
          <p:cNvGraphicFramePr/>
          <p:nvPr/>
        </p:nvGraphicFramePr>
        <p:xfrm>
          <a:off x="22418603" y="19236161"/>
          <a:ext cx="6032310" cy="3190704"/>
        </p:xfrm>
        <a:graphic>
          <a:graphicData uri="http://schemas.openxmlformats.org/drawingml/2006/chart">
            <c:chart xmlns:c="http://schemas.openxmlformats.org/drawingml/2006/chart" xmlns:r="http://schemas.openxmlformats.org/officeDocument/2006/relationships" r:id="rId15"/>
          </a:graphicData>
        </a:graphic>
      </p:graphicFrame>
      <p:sp>
        <p:nvSpPr>
          <p:cNvPr id="48" name="TextBox 47"/>
          <p:cNvSpPr txBox="1"/>
          <p:nvPr/>
        </p:nvSpPr>
        <p:spPr>
          <a:xfrm>
            <a:off x="22410822" y="22362693"/>
            <a:ext cx="8125724" cy="369332"/>
          </a:xfrm>
          <a:prstGeom prst="rect">
            <a:avLst/>
          </a:prstGeom>
          <a:noFill/>
        </p:spPr>
        <p:txBody>
          <a:bodyPr wrap="square" rtlCol="0">
            <a:spAutoFit/>
          </a:bodyPr>
          <a:lstStyle/>
          <a:p>
            <a:r>
              <a:rPr lang="en-US" dirty="0" smtClean="0"/>
              <a:t>Figure </a:t>
            </a:r>
            <a:r>
              <a:rPr lang="en-US" dirty="0" smtClean="0"/>
              <a:t>5:</a:t>
            </a:r>
            <a:r>
              <a:rPr lang="en-US" dirty="0" smtClean="0"/>
              <a:t>  Weight taken  from each oyster in tanks 4-6.</a:t>
            </a:r>
            <a:endParaRPr lang="en-US" dirty="0"/>
          </a:p>
        </p:txBody>
      </p:sp>
      <p:sp>
        <p:nvSpPr>
          <p:cNvPr id="50" name="TextBox 49"/>
          <p:cNvSpPr txBox="1"/>
          <p:nvPr/>
        </p:nvSpPr>
        <p:spPr>
          <a:xfrm>
            <a:off x="13467349" y="22466968"/>
            <a:ext cx="8125724" cy="369332"/>
          </a:xfrm>
          <a:prstGeom prst="rect">
            <a:avLst/>
          </a:prstGeom>
          <a:noFill/>
        </p:spPr>
        <p:txBody>
          <a:bodyPr wrap="square" rtlCol="0">
            <a:spAutoFit/>
          </a:bodyPr>
          <a:lstStyle/>
          <a:p>
            <a:r>
              <a:rPr lang="en-US" dirty="0" smtClean="0"/>
              <a:t>Figure 4</a:t>
            </a:r>
            <a:r>
              <a:rPr lang="en-US" dirty="0" smtClean="0"/>
              <a:t>:</a:t>
            </a:r>
            <a:r>
              <a:rPr lang="en-US" dirty="0" smtClean="0"/>
              <a:t>  Weight taken  from each oyster in tanks 1-3.</a:t>
            </a:r>
            <a:endParaRPr lang="en-US" dirty="0"/>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Blank Presentatio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26061</TotalTime>
  <Words>1222</Words>
  <Application>Microsoft Office PowerPoint</Application>
  <PresentationFormat>Custom</PresentationFormat>
  <Paragraphs>87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 Presentation</vt:lpstr>
      <vt:lpstr>Slide 1</vt:lpstr>
    </vt:vector>
  </TitlesOfParts>
  <Company>Mark Lessard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Heavisdes</dc:creator>
  <cp:lastModifiedBy>UIC_Admin</cp:lastModifiedBy>
  <cp:revision>636</cp:revision>
  <cp:lastPrinted>2006-06-26T12:29:01Z</cp:lastPrinted>
  <dcterms:modified xsi:type="dcterms:W3CDTF">2015-04-28T15:52:16Z</dcterms:modified>
</cp:coreProperties>
</file>