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2246414" rtl="0" eaLnBrk="1" latinLnBrk="0" hangingPunct="1">
      <a:defRPr sz="8800" kern="1200">
        <a:solidFill>
          <a:schemeClr val="tx1"/>
        </a:solidFill>
        <a:latin typeface="+mn-lt"/>
        <a:ea typeface="+mn-ea"/>
        <a:cs typeface="+mn-cs"/>
      </a:defRPr>
    </a:lvl1pPr>
    <a:lvl2pPr marL="2246414" algn="l" defTabSz="2246414" rtl="0" eaLnBrk="1" latinLnBrk="0" hangingPunct="1">
      <a:defRPr sz="8800" kern="1200">
        <a:solidFill>
          <a:schemeClr val="tx1"/>
        </a:solidFill>
        <a:latin typeface="+mn-lt"/>
        <a:ea typeface="+mn-ea"/>
        <a:cs typeface="+mn-cs"/>
      </a:defRPr>
    </a:lvl2pPr>
    <a:lvl3pPr marL="4492827" algn="l" defTabSz="2246414" rtl="0" eaLnBrk="1" latinLnBrk="0" hangingPunct="1">
      <a:defRPr sz="8800" kern="1200">
        <a:solidFill>
          <a:schemeClr val="tx1"/>
        </a:solidFill>
        <a:latin typeface="+mn-lt"/>
        <a:ea typeface="+mn-ea"/>
        <a:cs typeface="+mn-cs"/>
      </a:defRPr>
    </a:lvl3pPr>
    <a:lvl4pPr marL="6739241" algn="l" defTabSz="2246414" rtl="0" eaLnBrk="1" latinLnBrk="0" hangingPunct="1">
      <a:defRPr sz="8800" kern="1200">
        <a:solidFill>
          <a:schemeClr val="tx1"/>
        </a:solidFill>
        <a:latin typeface="+mn-lt"/>
        <a:ea typeface="+mn-ea"/>
        <a:cs typeface="+mn-cs"/>
      </a:defRPr>
    </a:lvl4pPr>
    <a:lvl5pPr marL="8985649" algn="l" defTabSz="2246414" rtl="0" eaLnBrk="1" latinLnBrk="0" hangingPunct="1">
      <a:defRPr sz="8800" kern="1200">
        <a:solidFill>
          <a:schemeClr val="tx1"/>
        </a:solidFill>
        <a:latin typeface="+mn-lt"/>
        <a:ea typeface="+mn-ea"/>
        <a:cs typeface="+mn-cs"/>
      </a:defRPr>
    </a:lvl5pPr>
    <a:lvl6pPr marL="11232063" algn="l" defTabSz="2246414" rtl="0" eaLnBrk="1" latinLnBrk="0" hangingPunct="1">
      <a:defRPr sz="8800" kern="1200">
        <a:solidFill>
          <a:schemeClr val="tx1"/>
        </a:solidFill>
        <a:latin typeface="+mn-lt"/>
        <a:ea typeface="+mn-ea"/>
        <a:cs typeface="+mn-cs"/>
      </a:defRPr>
    </a:lvl6pPr>
    <a:lvl7pPr marL="13478476" algn="l" defTabSz="2246414" rtl="0" eaLnBrk="1" latinLnBrk="0" hangingPunct="1">
      <a:defRPr sz="8800" kern="1200">
        <a:solidFill>
          <a:schemeClr val="tx1"/>
        </a:solidFill>
        <a:latin typeface="+mn-lt"/>
        <a:ea typeface="+mn-ea"/>
        <a:cs typeface="+mn-cs"/>
      </a:defRPr>
    </a:lvl7pPr>
    <a:lvl8pPr marL="15724890" algn="l" defTabSz="2246414" rtl="0" eaLnBrk="1" latinLnBrk="0" hangingPunct="1">
      <a:defRPr sz="8800" kern="1200">
        <a:solidFill>
          <a:schemeClr val="tx1"/>
        </a:solidFill>
        <a:latin typeface="+mn-lt"/>
        <a:ea typeface="+mn-ea"/>
        <a:cs typeface="+mn-cs"/>
      </a:defRPr>
    </a:lvl8pPr>
    <a:lvl9pPr marL="17971303" algn="l" defTabSz="2246414" rtl="0" eaLnBrk="1" latinLnBrk="0" hangingPunct="1">
      <a:defRPr sz="8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9164" autoAdjust="0"/>
  </p:normalViewPr>
  <p:slideViewPr>
    <p:cSldViewPr snapToGrid="0" snapToObjects="1">
      <p:cViewPr>
        <p:scale>
          <a:sx n="156" d="100"/>
          <a:sy n="156" d="100"/>
        </p:scale>
        <p:origin x="10936" y="6128"/>
      </p:cViewPr>
      <p:guideLst>
        <p:guide orient="horz" pos="10368"/>
        <p:guide pos="13824"/>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18561216"/>
            <a:ext cx="43891200" cy="14357184"/>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12" name="Rectangle 11"/>
          <p:cNvSpPr/>
          <p:nvPr/>
        </p:nvSpPr>
        <p:spPr>
          <a:xfrm>
            <a:off x="0" y="0"/>
            <a:ext cx="43891200" cy="18561216"/>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dirty="0"/>
          </a:p>
        </p:txBody>
      </p:sp>
      <p:sp>
        <p:nvSpPr>
          <p:cNvPr id="13" name="Rectangle 12"/>
          <p:cNvSpPr/>
          <p:nvPr/>
        </p:nvSpPr>
        <p:spPr>
          <a:xfrm>
            <a:off x="0" y="12731093"/>
            <a:ext cx="43891200" cy="10972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14" name="Oval 13"/>
          <p:cNvSpPr/>
          <p:nvPr/>
        </p:nvSpPr>
        <p:spPr>
          <a:xfrm>
            <a:off x="0" y="7680960"/>
            <a:ext cx="43891200" cy="245059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3" name="Subtitle 2"/>
          <p:cNvSpPr>
            <a:spLocks noGrp="1"/>
          </p:cNvSpPr>
          <p:nvPr>
            <p:ph type="subTitle" idx="1"/>
          </p:nvPr>
        </p:nvSpPr>
        <p:spPr>
          <a:xfrm>
            <a:off x="7074216" y="24252223"/>
            <a:ext cx="27057648" cy="4234172"/>
          </a:xfrm>
        </p:spPr>
        <p:txBody>
          <a:bodyPr>
            <a:normAutofit/>
          </a:bodyPr>
          <a:lstStyle>
            <a:lvl1pPr marL="0" indent="0" algn="l">
              <a:buNone/>
              <a:defRPr sz="10800">
                <a:solidFill>
                  <a:schemeClr val="tx2"/>
                </a:solidFill>
              </a:defRPr>
            </a:lvl1pPr>
            <a:lvl2pPr marL="2246414" indent="0" algn="ctr">
              <a:buNone/>
              <a:defRPr>
                <a:solidFill>
                  <a:schemeClr val="tx1">
                    <a:tint val="75000"/>
                  </a:schemeClr>
                </a:solidFill>
              </a:defRPr>
            </a:lvl2pPr>
            <a:lvl3pPr marL="4492827" indent="0" algn="ctr">
              <a:buNone/>
              <a:defRPr>
                <a:solidFill>
                  <a:schemeClr val="tx1">
                    <a:tint val="75000"/>
                  </a:schemeClr>
                </a:solidFill>
              </a:defRPr>
            </a:lvl3pPr>
            <a:lvl4pPr marL="6739241" indent="0" algn="ctr">
              <a:buNone/>
              <a:defRPr>
                <a:solidFill>
                  <a:schemeClr val="tx1">
                    <a:tint val="75000"/>
                  </a:schemeClr>
                </a:solidFill>
              </a:defRPr>
            </a:lvl4pPr>
            <a:lvl5pPr marL="8985649" indent="0" algn="ctr">
              <a:buNone/>
              <a:defRPr>
                <a:solidFill>
                  <a:schemeClr val="tx1">
                    <a:tint val="75000"/>
                  </a:schemeClr>
                </a:solidFill>
              </a:defRPr>
            </a:lvl5pPr>
            <a:lvl6pPr marL="11232063" indent="0" algn="ctr">
              <a:buNone/>
              <a:defRPr>
                <a:solidFill>
                  <a:schemeClr val="tx1">
                    <a:tint val="75000"/>
                  </a:schemeClr>
                </a:solidFill>
              </a:defRPr>
            </a:lvl6pPr>
            <a:lvl7pPr marL="13478476" indent="0" algn="ctr">
              <a:buNone/>
              <a:defRPr>
                <a:solidFill>
                  <a:schemeClr val="tx1">
                    <a:tint val="75000"/>
                  </a:schemeClr>
                </a:solidFill>
              </a:defRPr>
            </a:lvl7pPr>
            <a:lvl8pPr marL="15724890" indent="0" algn="ctr">
              <a:buNone/>
              <a:defRPr>
                <a:solidFill>
                  <a:schemeClr val="tx1">
                    <a:tint val="75000"/>
                  </a:schemeClr>
                </a:solidFill>
              </a:defRPr>
            </a:lvl8pPr>
            <a:lvl9pPr marL="1797130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F0A32-44E0-6940-A75F-3F122A3B8DDA}" type="datetimeFigureOut">
              <a:rPr lang="en-US" smtClean="0"/>
              <a:t>5/14/15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460D-D0D8-0841-A711-336189991BC1}" type="slidenum">
              <a:rPr lang="en-US" smtClean="0"/>
              <a:t>‹#›</a:t>
            </a:fld>
            <a:endParaRPr lang="en-US"/>
          </a:p>
        </p:txBody>
      </p:sp>
      <p:sp>
        <p:nvSpPr>
          <p:cNvPr id="2" name="Title 1"/>
          <p:cNvSpPr>
            <a:spLocks noGrp="1"/>
          </p:cNvSpPr>
          <p:nvPr>
            <p:ph type="ctrTitle"/>
          </p:nvPr>
        </p:nvSpPr>
        <p:spPr>
          <a:xfrm>
            <a:off x="3924395" y="15034999"/>
            <a:ext cx="34441685" cy="8607202"/>
          </a:xfrm>
          <a:effectLst/>
        </p:spPr>
        <p:txBody>
          <a:bodyPr>
            <a:noAutofit/>
          </a:bodyPr>
          <a:lstStyle>
            <a:lvl1pPr marL="3144980" indent="-2246414" algn="l">
              <a:defRPr sz="265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9144000" y="3511292"/>
            <a:ext cx="30723840" cy="166786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F0A32-44E0-6940-A75F-3F122A3B8DDA}" type="datetimeFigureOut">
              <a:rPr lang="en-US" smtClean="0"/>
              <a:t>5/14/15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460D-D0D8-0841-A711-336189991BC1}"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38038" y="1807288"/>
            <a:ext cx="9875520" cy="25144028"/>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15955750" y="3511298"/>
            <a:ext cx="23180578" cy="23494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0F0A32-44E0-6940-A75F-3F122A3B8DDA}" type="datetimeFigureOut">
              <a:rPr lang="en-US" smtClean="0"/>
              <a:t>5/14/15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460D-D0D8-0841-A711-336189991BC1}"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0F0A32-44E0-6940-A75F-3F122A3B8DDA}" type="datetimeFigureOut">
              <a:rPr lang="en-US" smtClean="0"/>
              <a:t>5/14/15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460D-D0D8-0841-A711-336189991BC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5486400" y="3511296"/>
            <a:ext cx="30723840" cy="166786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18561216"/>
            <a:ext cx="43891200" cy="14357184"/>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8" name="Rectangle 7"/>
          <p:cNvSpPr/>
          <p:nvPr/>
        </p:nvSpPr>
        <p:spPr>
          <a:xfrm>
            <a:off x="0" y="0"/>
            <a:ext cx="43891200" cy="18561216"/>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dirty="0"/>
          </a:p>
        </p:txBody>
      </p:sp>
      <p:sp>
        <p:nvSpPr>
          <p:cNvPr id="9" name="Rectangle 8"/>
          <p:cNvSpPr/>
          <p:nvPr/>
        </p:nvSpPr>
        <p:spPr>
          <a:xfrm>
            <a:off x="0" y="12731093"/>
            <a:ext cx="43891200" cy="10972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10" name="Oval 9"/>
          <p:cNvSpPr/>
          <p:nvPr/>
        </p:nvSpPr>
        <p:spPr>
          <a:xfrm>
            <a:off x="0" y="7680960"/>
            <a:ext cx="43891200" cy="245059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2" name="Title 1"/>
          <p:cNvSpPr>
            <a:spLocks noGrp="1"/>
          </p:cNvSpPr>
          <p:nvPr>
            <p:ph type="title"/>
          </p:nvPr>
        </p:nvSpPr>
        <p:spPr>
          <a:xfrm>
            <a:off x="9759337" y="10428710"/>
            <a:ext cx="28639997" cy="11632061"/>
          </a:xfrm>
          <a:effectLst/>
        </p:spPr>
        <p:txBody>
          <a:bodyPr anchor="b"/>
          <a:lstStyle>
            <a:lvl1pPr algn="r">
              <a:defRPr sz="22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707704" y="22116053"/>
            <a:ext cx="28658371" cy="4010208"/>
          </a:xfrm>
        </p:spPr>
        <p:txBody>
          <a:bodyPr anchor="t"/>
          <a:lstStyle>
            <a:lvl1pPr marL="0" indent="0" algn="r">
              <a:buNone/>
              <a:defRPr sz="9800">
                <a:solidFill>
                  <a:schemeClr val="tx2"/>
                </a:solidFill>
              </a:defRPr>
            </a:lvl1pPr>
            <a:lvl2pPr marL="2246414" indent="0">
              <a:buNone/>
              <a:defRPr sz="8800">
                <a:solidFill>
                  <a:schemeClr val="tx1">
                    <a:tint val="75000"/>
                  </a:schemeClr>
                </a:solidFill>
              </a:defRPr>
            </a:lvl2pPr>
            <a:lvl3pPr marL="4492827" indent="0">
              <a:buNone/>
              <a:defRPr sz="7900">
                <a:solidFill>
                  <a:schemeClr val="tx1">
                    <a:tint val="75000"/>
                  </a:schemeClr>
                </a:solidFill>
              </a:defRPr>
            </a:lvl3pPr>
            <a:lvl4pPr marL="6739241" indent="0">
              <a:buNone/>
              <a:defRPr sz="6900">
                <a:solidFill>
                  <a:schemeClr val="tx1">
                    <a:tint val="75000"/>
                  </a:schemeClr>
                </a:solidFill>
              </a:defRPr>
            </a:lvl4pPr>
            <a:lvl5pPr marL="8985649" indent="0">
              <a:buNone/>
              <a:defRPr sz="6900">
                <a:solidFill>
                  <a:schemeClr val="tx1">
                    <a:tint val="75000"/>
                  </a:schemeClr>
                </a:solidFill>
              </a:defRPr>
            </a:lvl5pPr>
            <a:lvl6pPr marL="11232063" indent="0">
              <a:buNone/>
              <a:defRPr sz="6900">
                <a:solidFill>
                  <a:schemeClr val="tx1">
                    <a:tint val="75000"/>
                  </a:schemeClr>
                </a:solidFill>
              </a:defRPr>
            </a:lvl6pPr>
            <a:lvl7pPr marL="13478476" indent="0">
              <a:buNone/>
              <a:defRPr sz="6900">
                <a:solidFill>
                  <a:schemeClr val="tx1">
                    <a:tint val="75000"/>
                  </a:schemeClr>
                </a:solidFill>
              </a:defRPr>
            </a:lvl7pPr>
            <a:lvl8pPr marL="15724890" indent="0">
              <a:buNone/>
              <a:defRPr sz="6900">
                <a:solidFill>
                  <a:schemeClr val="tx1">
                    <a:tint val="75000"/>
                  </a:schemeClr>
                </a:solidFill>
              </a:defRPr>
            </a:lvl8pPr>
            <a:lvl9pPr marL="17971303" indent="0">
              <a:buNone/>
              <a:defRPr sz="6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F0A32-44E0-6940-A75F-3F122A3B8DDA}" type="datetimeFigureOut">
              <a:rPr lang="en-US" smtClean="0"/>
              <a:t>5/14/15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460D-D0D8-0841-A711-336189991BC1}"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30F0A32-44E0-6940-A75F-3F122A3B8DDA}" type="datetimeFigureOut">
              <a:rPr lang="en-US" smtClean="0"/>
              <a:t>5/14/15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D460D-D0D8-0841-A711-336189991BC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5486396" y="3511292"/>
            <a:ext cx="16064179" cy="166786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22296731" y="3511296"/>
            <a:ext cx="16064179" cy="166786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86401" y="3511296"/>
            <a:ext cx="16064179" cy="3070858"/>
          </a:xfrm>
        </p:spPr>
        <p:txBody>
          <a:bodyPr anchor="b">
            <a:noAutofit/>
          </a:bodyPr>
          <a:lstStyle>
            <a:lvl1pPr marL="0" indent="0" algn="ctr">
              <a:buNone/>
              <a:defRPr lang="en-US" sz="118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246414" indent="0">
              <a:buNone/>
              <a:defRPr sz="9800" b="1"/>
            </a:lvl2pPr>
            <a:lvl3pPr marL="4492827" indent="0">
              <a:buNone/>
              <a:defRPr sz="8800" b="1"/>
            </a:lvl3pPr>
            <a:lvl4pPr marL="6739241" indent="0">
              <a:buNone/>
              <a:defRPr sz="7900" b="1"/>
            </a:lvl4pPr>
            <a:lvl5pPr marL="8985649" indent="0">
              <a:buNone/>
              <a:defRPr sz="7900" b="1"/>
            </a:lvl5pPr>
            <a:lvl6pPr marL="11232063" indent="0">
              <a:buNone/>
              <a:defRPr sz="7900" b="1"/>
            </a:lvl6pPr>
            <a:lvl7pPr marL="13478476" indent="0">
              <a:buNone/>
              <a:defRPr sz="7900" b="1"/>
            </a:lvl7pPr>
            <a:lvl8pPr marL="15724890" indent="0">
              <a:buNone/>
              <a:defRPr sz="7900" b="1"/>
            </a:lvl8pPr>
            <a:lvl9pPr marL="17971303" indent="0">
              <a:buNone/>
              <a:defRPr sz="7900" b="1"/>
            </a:lvl9pPr>
          </a:lstStyle>
          <a:p>
            <a:pPr lvl="0"/>
            <a:r>
              <a:rPr lang="en-US" smtClean="0"/>
              <a:t>Click to edit Master text styles</a:t>
            </a:r>
          </a:p>
        </p:txBody>
      </p:sp>
      <p:sp>
        <p:nvSpPr>
          <p:cNvPr id="4" name="Content Placeholder 3"/>
          <p:cNvSpPr>
            <a:spLocks noGrp="1"/>
          </p:cNvSpPr>
          <p:nvPr>
            <p:ph sz="half" idx="2"/>
          </p:nvPr>
        </p:nvSpPr>
        <p:spPr>
          <a:xfrm>
            <a:off x="5550947" y="6721570"/>
            <a:ext cx="16064179" cy="13167360"/>
          </a:xfrm>
        </p:spPr>
        <p:txBody>
          <a:bodyPr>
            <a:normAutofit/>
          </a:bodyPr>
          <a:lstStyle>
            <a:lvl1pPr>
              <a:defRPr sz="8800"/>
            </a:lvl1pPr>
            <a:lvl2pPr>
              <a:defRPr sz="8800"/>
            </a:lvl2pPr>
            <a:lvl3pPr>
              <a:defRPr sz="79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307051" y="3511296"/>
            <a:ext cx="16064179" cy="3070858"/>
          </a:xfrm>
        </p:spPr>
        <p:txBody>
          <a:bodyPr anchor="b">
            <a:noAutofit/>
          </a:bodyPr>
          <a:lstStyle>
            <a:lvl1pPr marL="0" indent="0" algn="ctr">
              <a:buNone/>
              <a:defRPr lang="en-US" sz="118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246414" indent="0">
              <a:buNone/>
              <a:defRPr sz="9800" b="1"/>
            </a:lvl2pPr>
            <a:lvl3pPr marL="4492827" indent="0">
              <a:buNone/>
              <a:defRPr sz="8800" b="1"/>
            </a:lvl3pPr>
            <a:lvl4pPr marL="6739241" indent="0">
              <a:buNone/>
              <a:defRPr sz="7900" b="1"/>
            </a:lvl4pPr>
            <a:lvl5pPr marL="8985649" indent="0">
              <a:buNone/>
              <a:defRPr sz="7900" b="1"/>
            </a:lvl5pPr>
            <a:lvl6pPr marL="11232063" indent="0">
              <a:buNone/>
              <a:defRPr sz="7900" b="1"/>
            </a:lvl6pPr>
            <a:lvl7pPr marL="13478476" indent="0">
              <a:buNone/>
              <a:defRPr sz="7900" b="1"/>
            </a:lvl7pPr>
            <a:lvl8pPr marL="15724890" indent="0">
              <a:buNone/>
              <a:defRPr sz="7900" b="1"/>
            </a:lvl8pPr>
            <a:lvl9pPr marL="17971303" indent="0">
              <a:buNone/>
              <a:defRPr sz="7900" b="1"/>
            </a:lvl9pPr>
          </a:lstStyle>
          <a:p>
            <a:pPr marL="0" lvl="0" indent="0" algn="ctr" defTabSz="4492827" rtl="0" eaLnBrk="1" latinLnBrk="0" hangingPunct="1">
              <a:spcBef>
                <a:spcPct val="20000"/>
              </a:spcBef>
              <a:spcAft>
                <a:spcPts val="1474"/>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22296121" y="6715354"/>
            <a:ext cx="16064179" cy="13167360"/>
          </a:xfrm>
        </p:spPr>
        <p:txBody>
          <a:bodyPr>
            <a:normAutofit/>
          </a:bodyPr>
          <a:lstStyle>
            <a:lvl1pPr>
              <a:defRPr sz="8800"/>
            </a:lvl1pPr>
            <a:lvl2pPr>
              <a:defRPr sz="8800"/>
            </a:lvl2pPr>
            <a:lvl3pPr>
              <a:defRPr sz="79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0F0A32-44E0-6940-A75F-3F122A3B8DDA}" type="datetimeFigureOut">
              <a:rPr lang="en-US" smtClean="0"/>
              <a:t>5/14/15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9D460D-D0D8-0841-A711-336189991BC1}"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0F0A32-44E0-6940-A75F-3F122A3B8DDA}" type="datetimeFigureOut">
              <a:rPr lang="en-US" smtClean="0"/>
              <a:t>5/14/15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D460D-D0D8-0841-A711-336189991BC1}"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F0A32-44E0-6940-A75F-3F122A3B8DDA}" type="datetimeFigureOut">
              <a:rPr lang="en-US" smtClean="0"/>
              <a:t>5/14/15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9D460D-D0D8-0841-A711-336189991BC1}"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7659" y="10607048"/>
            <a:ext cx="17453208" cy="6040766"/>
          </a:xfrm>
          <a:effectLst/>
        </p:spPr>
        <p:txBody>
          <a:bodyPr anchor="b">
            <a:noAutofit/>
          </a:bodyPr>
          <a:lstStyle>
            <a:lvl1pPr marL="1123204" indent="-1123204" algn="l">
              <a:defRPr sz="13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2048875" y="3511296"/>
            <a:ext cx="19282008" cy="23494704"/>
          </a:xfrm>
        </p:spPr>
        <p:txBody>
          <a:bodyPr anchor="ctr"/>
          <a:lstStyle>
            <a:lvl1pPr>
              <a:defRPr sz="10800"/>
            </a:lvl1pPr>
            <a:lvl2pPr>
              <a:defRPr sz="9800"/>
            </a:lvl2pPr>
            <a:lvl3pPr>
              <a:defRPr sz="8800"/>
            </a:lvl3pPr>
            <a:lvl4pPr>
              <a:defRPr sz="7900"/>
            </a:lvl4pPr>
            <a:lvl5pPr>
              <a:defRPr sz="6900"/>
            </a:lvl5pPr>
            <a:lvl6pPr>
              <a:defRPr sz="9800"/>
            </a:lvl6pPr>
            <a:lvl7pPr>
              <a:defRPr sz="9800"/>
            </a:lvl7pPr>
            <a:lvl8pPr>
              <a:defRPr sz="9800"/>
            </a:lvl8pPr>
            <a:lvl9pPr>
              <a:defRPr sz="9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63672" y="16789450"/>
            <a:ext cx="16265568" cy="10269686"/>
          </a:xfrm>
        </p:spPr>
        <p:txBody>
          <a:bodyPr/>
          <a:lstStyle>
            <a:lvl1pPr marL="0" indent="0">
              <a:buNone/>
              <a:defRPr sz="6900"/>
            </a:lvl1pPr>
            <a:lvl2pPr marL="2246414" indent="0">
              <a:buNone/>
              <a:defRPr sz="5900"/>
            </a:lvl2pPr>
            <a:lvl3pPr marL="4492827" indent="0">
              <a:buNone/>
              <a:defRPr sz="4900"/>
            </a:lvl3pPr>
            <a:lvl4pPr marL="6739241" indent="0">
              <a:buNone/>
              <a:defRPr sz="4400"/>
            </a:lvl4pPr>
            <a:lvl5pPr marL="8985649" indent="0">
              <a:buNone/>
              <a:defRPr sz="4400"/>
            </a:lvl5pPr>
            <a:lvl6pPr marL="11232063" indent="0">
              <a:buNone/>
              <a:defRPr sz="4400"/>
            </a:lvl6pPr>
            <a:lvl7pPr marL="13478476" indent="0">
              <a:buNone/>
              <a:defRPr sz="4400"/>
            </a:lvl7pPr>
            <a:lvl8pPr marL="15724890" indent="0">
              <a:buNone/>
              <a:defRPr sz="4400"/>
            </a:lvl8pPr>
            <a:lvl9pPr marL="17971303"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F0A32-44E0-6940-A75F-3F122A3B8DDA}" type="datetimeFigureOut">
              <a:rPr lang="en-US" smtClean="0"/>
              <a:t>5/14/15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D460D-D0D8-0841-A711-336189991BC1}"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18561216"/>
            <a:ext cx="43891200" cy="14357184"/>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9" name="Rectangle 8"/>
          <p:cNvSpPr/>
          <p:nvPr/>
        </p:nvSpPr>
        <p:spPr>
          <a:xfrm>
            <a:off x="0" y="0"/>
            <a:ext cx="43891200" cy="18561216"/>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dirty="0"/>
          </a:p>
        </p:txBody>
      </p:sp>
      <p:sp>
        <p:nvSpPr>
          <p:cNvPr id="10" name="Rectangle 9"/>
          <p:cNvSpPr/>
          <p:nvPr/>
        </p:nvSpPr>
        <p:spPr>
          <a:xfrm>
            <a:off x="0" y="12731093"/>
            <a:ext cx="43891200" cy="10972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11" name="Oval 10"/>
          <p:cNvSpPr/>
          <p:nvPr/>
        </p:nvSpPr>
        <p:spPr>
          <a:xfrm>
            <a:off x="0" y="7680960"/>
            <a:ext cx="43891200" cy="245059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3" name="Picture Placeholder 2"/>
          <p:cNvSpPr>
            <a:spLocks noGrp="1"/>
          </p:cNvSpPr>
          <p:nvPr>
            <p:ph type="pic" idx="1"/>
          </p:nvPr>
        </p:nvSpPr>
        <p:spPr>
          <a:xfrm>
            <a:off x="21480840" y="5486400"/>
            <a:ext cx="19751040" cy="15013469"/>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9800"/>
            </a:lvl1pPr>
            <a:lvl2pPr marL="2246414" indent="0">
              <a:buNone/>
              <a:defRPr sz="13800"/>
            </a:lvl2pPr>
            <a:lvl3pPr marL="4492827" indent="0">
              <a:buNone/>
              <a:defRPr sz="11800"/>
            </a:lvl3pPr>
            <a:lvl4pPr marL="6739241" indent="0">
              <a:buNone/>
              <a:defRPr sz="9800"/>
            </a:lvl4pPr>
            <a:lvl5pPr marL="8985649" indent="0">
              <a:buNone/>
              <a:defRPr sz="9800"/>
            </a:lvl5pPr>
            <a:lvl6pPr marL="11232063" indent="0">
              <a:buNone/>
              <a:defRPr sz="9800"/>
            </a:lvl6pPr>
            <a:lvl7pPr marL="13478476" indent="0">
              <a:buNone/>
              <a:defRPr sz="9800"/>
            </a:lvl7pPr>
            <a:lvl8pPr marL="15724890" indent="0">
              <a:buNone/>
              <a:defRPr sz="9800"/>
            </a:lvl8pPr>
            <a:lvl9pPr marL="17971303" indent="0">
              <a:buNone/>
              <a:defRPr sz="98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213859" y="4850333"/>
            <a:ext cx="17731747" cy="10382496"/>
          </a:xfrm>
        </p:spPr>
        <p:txBody>
          <a:bodyPr anchor="b"/>
          <a:lstStyle>
            <a:lvl1pPr marL="898566" indent="-898566">
              <a:buFont typeface="Georgia" pitchFamily="18" charset="0"/>
              <a:buChar char="*"/>
              <a:defRPr sz="7900"/>
            </a:lvl1pPr>
            <a:lvl2pPr marL="2246414" indent="0">
              <a:buNone/>
              <a:defRPr sz="5900"/>
            </a:lvl2pPr>
            <a:lvl3pPr marL="4492827" indent="0">
              <a:buNone/>
              <a:defRPr sz="4900"/>
            </a:lvl3pPr>
            <a:lvl4pPr marL="6739241" indent="0">
              <a:buNone/>
              <a:defRPr sz="4400"/>
            </a:lvl4pPr>
            <a:lvl5pPr marL="8985649" indent="0">
              <a:buNone/>
              <a:defRPr sz="4400"/>
            </a:lvl5pPr>
            <a:lvl6pPr marL="11232063" indent="0">
              <a:buNone/>
              <a:defRPr sz="4400"/>
            </a:lvl6pPr>
            <a:lvl7pPr marL="13478476" indent="0">
              <a:buNone/>
              <a:defRPr sz="4400"/>
            </a:lvl7pPr>
            <a:lvl8pPr marL="15724890" indent="0">
              <a:buNone/>
              <a:defRPr sz="4400"/>
            </a:lvl8pPr>
            <a:lvl9pPr marL="17971303"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F0A32-44E0-6940-A75F-3F122A3B8DDA}" type="datetimeFigureOut">
              <a:rPr lang="en-US" smtClean="0"/>
              <a:t>5/14/15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D460D-D0D8-0841-A711-336189991BC1}" type="slidenum">
              <a:rPr lang="en-US" smtClean="0"/>
              <a:t>‹#›</a:t>
            </a:fld>
            <a:endParaRPr lang="en-US"/>
          </a:p>
        </p:txBody>
      </p:sp>
      <p:sp>
        <p:nvSpPr>
          <p:cNvPr id="2" name="Title 1"/>
          <p:cNvSpPr>
            <a:spLocks noGrp="1"/>
          </p:cNvSpPr>
          <p:nvPr>
            <p:ph type="title"/>
          </p:nvPr>
        </p:nvSpPr>
        <p:spPr>
          <a:xfrm>
            <a:off x="3490891" y="21429221"/>
            <a:ext cx="30640982" cy="5486400"/>
          </a:xfrm>
        </p:spPr>
        <p:txBody>
          <a:bodyPr anchor="b">
            <a:noAutofit/>
          </a:bodyPr>
          <a:lstStyle>
            <a:lvl1pPr algn="l">
              <a:defRPr sz="22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24505920"/>
            <a:ext cx="43891200" cy="84124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8" name="Rectangle 7"/>
          <p:cNvSpPr/>
          <p:nvPr/>
        </p:nvSpPr>
        <p:spPr>
          <a:xfrm>
            <a:off x="0" y="0"/>
            <a:ext cx="43891200" cy="24505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dirty="0"/>
          </a:p>
        </p:txBody>
      </p:sp>
      <p:sp>
        <p:nvSpPr>
          <p:cNvPr id="9" name="Rectangle 8"/>
          <p:cNvSpPr/>
          <p:nvPr/>
        </p:nvSpPr>
        <p:spPr>
          <a:xfrm>
            <a:off x="0" y="18087860"/>
            <a:ext cx="43891200" cy="10972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10" name="Oval 9"/>
          <p:cNvSpPr/>
          <p:nvPr/>
        </p:nvSpPr>
        <p:spPr>
          <a:xfrm>
            <a:off x="0" y="7680960"/>
            <a:ext cx="43891200" cy="2450592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49281" tIns="224643" rIns="449281" bIns="224643" rtlCol="0" anchor="ctr"/>
          <a:lstStyle/>
          <a:p>
            <a:pPr algn="ctr"/>
            <a:endParaRPr lang="en-US"/>
          </a:p>
        </p:txBody>
      </p:sp>
      <p:sp>
        <p:nvSpPr>
          <p:cNvPr id="2" name="Title Placeholder 1"/>
          <p:cNvSpPr>
            <a:spLocks noGrp="1"/>
          </p:cNvSpPr>
          <p:nvPr>
            <p:ph type="title"/>
          </p:nvPr>
        </p:nvSpPr>
        <p:spPr>
          <a:xfrm>
            <a:off x="8607795" y="20986406"/>
            <a:ext cx="31260053" cy="5486400"/>
          </a:xfrm>
          <a:prstGeom prst="rect">
            <a:avLst/>
          </a:prstGeom>
          <a:effectLst/>
        </p:spPr>
        <p:txBody>
          <a:bodyPr vert="horz" lIns="449281" tIns="224643" rIns="449281" bIns="224643"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486400" y="3514848"/>
            <a:ext cx="30723840" cy="16678656"/>
          </a:xfrm>
          <a:prstGeom prst="rect">
            <a:avLst/>
          </a:prstGeom>
        </p:spPr>
        <p:txBody>
          <a:bodyPr vert="horz" lIns="449281" tIns="224643" rIns="449281" bIns="2246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626560" y="29626562"/>
            <a:ext cx="12070080" cy="1752600"/>
          </a:xfrm>
          <a:prstGeom prst="rect">
            <a:avLst/>
          </a:prstGeom>
        </p:spPr>
        <p:txBody>
          <a:bodyPr vert="horz" lIns="449281" tIns="224643" rIns="449281" bIns="224643" rtlCol="0" anchor="ctr"/>
          <a:lstStyle>
            <a:lvl1pPr algn="r">
              <a:defRPr sz="5400" b="1">
                <a:solidFill>
                  <a:schemeClr val="tx1">
                    <a:lumMod val="50000"/>
                    <a:lumOff val="50000"/>
                  </a:schemeClr>
                </a:solidFill>
              </a:defRPr>
            </a:lvl1pPr>
          </a:lstStyle>
          <a:p>
            <a:fld id="{E30F0A32-44E0-6940-A75F-3F122A3B8DDA}" type="datetimeFigureOut">
              <a:rPr lang="en-US" smtClean="0"/>
              <a:t>5/14/15</a:t>
            </a:fld>
            <a:endParaRPr lang="en-US"/>
          </a:p>
        </p:txBody>
      </p:sp>
      <p:sp>
        <p:nvSpPr>
          <p:cNvPr id="5" name="Footer Placeholder 4"/>
          <p:cNvSpPr>
            <a:spLocks noGrp="1"/>
          </p:cNvSpPr>
          <p:nvPr>
            <p:ph type="ftr" sz="quarter" idx="3"/>
          </p:nvPr>
        </p:nvSpPr>
        <p:spPr>
          <a:xfrm>
            <a:off x="2194563" y="29626562"/>
            <a:ext cx="16093445" cy="1752600"/>
          </a:xfrm>
          <a:prstGeom prst="rect">
            <a:avLst/>
          </a:prstGeom>
        </p:spPr>
        <p:txBody>
          <a:bodyPr vert="horz" lIns="449281" tIns="224643" rIns="449281" bIns="224643" rtlCol="0" anchor="ctr"/>
          <a:lstStyle>
            <a:lvl1pPr algn="l">
              <a:defRPr sz="54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8288000" y="29626562"/>
            <a:ext cx="8778240" cy="1752600"/>
          </a:xfrm>
          <a:prstGeom prst="rect">
            <a:avLst/>
          </a:prstGeom>
        </p:spPr>
        <p:txBody>
          <a:bodyPr vert="horz" lIns="449281" tIns="224643" rIns="449281" bIns="224643" rtlCol="0" anchor="ctr"/>
          <a:lstStyle>
            <a:lvl1pPr algn="ctr">
              <a:defRPr sz="5900" b="1">
                <a:solidFill>
                  <a:schemeClr val="tx1">
                    <a:lumMod val="50000"/>
                    <a:lumOff val="50000"/>
                  </a:schemeClr>
                </a:solidFill>
              </a:defRPr>
            </a:lvl1pPr>
          </a:lstStyle>
          <a:p>
            <a:fld id="{3F9D460D-D0D8-0841-A711-336189991B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marL="1572490" indent="-1572490" algn="r" defTabSz="4492827" rtl="0" eaLnBrk="1" latinLnBrk="0" hangingPunct="1">
        <a:spcBef>
          <a:spcPct val="0"/>
        </a:spcBef>
        <a:buClr>
          <a:schemeClr val="accent6">
            <a:lumMod val="75000"/>
          </a:schemeClr>
        </a:buClr>
        <a:buSzPct val="128000"/>
        <a:buFont typeface="Georgia" pitchFamily="18" charset="0"/>
        <a:buChar char="*"/>
        <a:defRPr sz="22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123204" indent="-898566" algn="l" defTabSz="4492827" rtl="0" eaLnBrk="1" latinLnBrk="0" hangingPunct="1">
        <a:spcBef>
          <a:spcPct val="20000"/>
        </a:spcBef>
        <a:spcAft>
          <a:spcPts val="1474"/>
        </a:spcAft>
        <a:buClr>
          <a:schemeClr val="accent6">
            <a:lumMod val="75000"/>
          </a:schemeClr>
        </a:buClr>
        <a:buSzPct val="130000"/>
        <a:buFont typeface="Georgia" pitchFamily="18" charset="0"/>
        <a:buChar char="*"/>
        <a:defRPr sz="10800" kern="1200">
          <a:solidFill>
            <a:schemeClr val="tx1">
              <a:lumMod val="75000"/>
              <a:lumOff val="25000"/>
            </a:schemeClr>
          </a:solidFill>
          <a:latin typeface="+mn-lt"/>
          <a:ea typeface="+mn-ea"/>
          <a:cs typeface="+mn-cs"/>
        </a:defRPr>
      </a:lvl1pPr>
      <a:lvl2pPr marL="2695694" indent="-898566" algn="l" defTabSz="4492827" rtl="0" eaLnBrk="1" latinLnBrk="0" hangingPunct="1">
        <a:spcBef>
          <a:spcPct val="20000"/>
        </a:spcBef>
        <a:spcAft>
          <a:spcPts val="1474"/>
        </a:spcAft>
        <a:buClr>
          <a:schemeClr val="accent6">
            <a:lumMod val="75000"/>
          </a:schemeClr>
        </a:buClr>
        <a:buSzPct val="130000"/>
        <a:buFont typeface="Georgia" pitchFamily="18" charset="0"/>
        <a:buChar char="*"/>
        <a:defRPr sz="9800" kern="1200">
          <a:solidFill>
            <a:schemeClr val="tx1">
              <a:lumMod val="75000"/>
              <a:lumOff val="25000"/>
            </a:schemeClr>
          </a:solidFill>
          <a:latin typeface="+mn-lt"/>
          <a:ea typeface="+mn-ea"/>
          <a:cs typeface="+mn-cs"/>
        </a:defRPr>
      </a:lvl2pPr>
      <a:lvl3pPr marL="4043541" indent="-898566" algn="l" defTabSz="4492827" rtl="0" eaLnBrk="1" latinLnBrk="0" hangingPunct="1">
        <a:spcBef>
          <a:spcPct val="20000"/>
        </a:spcBef>
        <a:spcAft>
          <a:spcPts val="1474"/>
        </a:spcAft>
        <a:buClr>
          <a:schemeClr val="accent6">
            <a:lumMod val="75000"/>
          </a:schemeClr>
        </a:buClr>
        <a:buSzPct val="130000"/>
        <a:buFont typeface="Georgia" pitchFamily="18" charset="0"/>
        <a:buChar char="*"/>
        <a:defRPr sz="8800" kern="1200">
          <a:solidFill>
            <a:schemeClr val="tx1">
              <a:lumMod val="75000"/>
              <a:lumOff val="25000"/>
            </a:schemeClr>
          </a:solidFill>
          <a:latin typeface="+mn-lt"/>
          <a:ea typeface="+mn-ea"/>
          <a:cs typeface="+mn-cs"/>
        </a:defRPr>
      </a:lvl3pPr>
      <a:lvl4pPr marL="5391388" indent="-898566" algn="l" defTabSz="4492827" rtl="0" eaLnBrk="1" latinLnBrk="0" hangingPunct="1">
        <a:spcBef>
          <a:spcPct val="20000"/>
        </a:spcBef>
        <a:spcAft>
          <a:spcPts val="1474"/>
        </a:spcAft>
        <a:buClr>
          <a:schemeClr val="accent6">
            <a:lumMod val="75000"/>
          </a:schemeClr>
        </a:buClr>
        <a:buSzPct val="130000"/>
        <a:buFont typeface="Georgia" pitchFamily="18" charset="0"/>
        <a:buChar char="*"/>
        <a:defRPr sz="7900" kern="1200">
          <a:solidFill>
            <a:schemeClr val="tx1">
              <a:lumMod val="75000"/>
              <a:lumOff val="25000"/>
            </a:schemeClr>
          </a:solidFill>
          <a:latin typeface="+mn-lt"/>
          <a:ea typeface="+mn-ea"/>
          <a:cs typeface="+mn-cs"/>
        </a:defRPr>
      </a:lvl4pPr>
      <a:lvl5pPr marL="6829097" indent="-898566" algn="l" defTabSz="4492827" rtl="0" eaLnBrk="1" latinLnBrk="0" hangingPunct="1">
        <a:spcBef>
          <a:spcPct val="20000"/>
        </a:spcBef>
        <a:spcAft>
          <a:spcPts val="1474"/>
        </a:spcAft>
        <a:buClr>
          <a:schemeClr val="accent6">
            <a:lumMod val="75000"/>
          </a:schemeClr>
        </a:buClr>
        <a:buSzPct val="130000"/>
        <a:buFont typeface="Georgia" pitchFamily="18" charset="0"/>
        <a:buChar char="*"/>
        <a:defRPr sz="6900" kern="1200">
          <a:solidFill>
            <a:schemeClr val="tx1">
              <a:lumMod val="75000"/>
              <a:lumOff val="25000"/>
            </a:schemeClr>
          </a:solidFill>
          <a:latin typeface="+mn-lt"/>
          <a:ea typeface="+mn-ea"/>
          <a:cs typeface="+mn-cs"/>
        </a:defRPr>
      </a:lvl5pPr>
      <a:lvl6pPr marL="8176944" indent="-898566" algn="l" defTabSz="4492827" rtl="0" eaLnBrk="1" latinLnBrk="0" hangingPunct="1">
        <a:spcBef>
          <a:spcPct val="20000"/>
        </a:spcBef>
        <a:spcAft>
          <a:spcPts val="1474"/>
        </a:spcAft>
        <a:buClr>
          <a:schemeClr val="accent6">
            <a:lumMod val="75000"/>
          </a:schemeClr>
        </a:buClr>
        <a:buSzPct val="130000"/>
        <a:buFont typeface="Georgia" pitchFamily="18" charset="0"/>
        <a:buChar char="*"/>
        <a:defRPr sz="6900" kern="1200">
          <a:solidFill>
            <a:schemeClr val="tx1">
              <a:lumMod val="75000"/>
              <a:lumOff val="25000"/>
            </a:schemeClr>
          </a:solidFill>
          <a:latin typeface="+mn-lt"/>
          <a:ea typeface="+mn-ea"/>
          <a:cs typeface="+mn-cs"/>
        </a:defRPr>
      </a:lvl6pPr>
      <a:lvl7pPr marL="9659573" indent="-898566" algn="l" defTabSz="4492827" rtl="0" eaLnBrk="1" latinLnBrk="0" hangingPunct="1">
        <a:spcBef>
          <a:spcPct val="20000"/>
        </a:spcBef>
        <a:spcAft>
          <a:spcPts val="1474"/>
        </a:spcAft>
        <a:buClr>
          <a:schemeClr val="accent6">
            <a:lumMod val="75000"/>
          </a:schemeClr>
        </a:buClr>
        <a:buSzPct val="130000"/>
        <a:buFont typeface="Georgia" pitchFamily="18" charset="0"/>
        <a:buChar char="*"/>
        <a:defRPr sz="6900" kern="1200">
          <a:solidFill>
            <a:schemeClr val="tx1">
              <a:lumMod val="75000"/>
              <a:lumOff val="25000"/>
            </a:schemeClr>
          </a:solidFill>
          <a:latin typeface="+mn-lt"/>
          <a:ea typeface="+mn-ea"/>
          <a:cs typeface="+mn-cs"/>
        </a:defRPr>
      </a:lvl7pPr>
      <a:lvl8pPr marL="11232063" indent="-898566" algn="l" defTabSz="4492827" rtl="0" eaLnBrk="1" latinLnBrk="0" hangingPunct="1">
        <a:spcBef>
          <a:spcPct val="20000"/>
        </a:spcBef>
        <a:spcAft>
          <a:spcPts val="1474"/>
        </a:spcAft>
        <a:buClr>
          <a:schemeClr val="accent6">
            <a:lumMod val="75000"/>
          </a:schemeClr>
        </a:buClr>
        <a:buSzPct val="130000"/>
        <a:buFont typeface="Georgia" pitchFamily="18" charset="0"/>
        <a:buChar char="*"/>
        <a:defRPr sz="6900" kern="1200">
          <a:solidFill>
            <a:schemeClr val="tx1">
              <a:lumMod val="75000"/>
              <a:lumOff val="25000"/>
            </a:schemeClr>
          </a:solidFill>
          <a:latin typeface="+mn-lt"/>
          <a:ea typeface="+mn-ea"/>
          <a:cs typeface="+mn-cs"/>
        </a:defRPr>
      </a:lvl8pPr>
      <a:lvl9pPr marL="12714696" indent="-898566" algn="l" defTabSz="4492827" rtl="0" eaLnBrk="1" latinLnBrk="0" hangingPunct="1">
        <a:spcBef>
          <a:spcPct val="20000"/>
        </a:spcBef>
        <a:spcAft>
          <a:spcPts val="1474"/>
        </a:spcAft>
        <a:buClr>
          <a:schemeClr val="accent6">
            <a:lumMod val="75000"/>
          </a:schemeClr>
        </a:buClr>
        <a:buSzPct val="130000"/>
        <a:buFont typeface="Georgia" pitchFamily="18" charset="0"/>
        <a:buChar char="*"/>
        <a:defRPr sz="6900" kern="1200">
          <a:solidFill>
            <a:schemeClr val="tx1">
              <a:lumMod val="75000"/>
              <a:lumOff val="25000"/>
            </a:schemeClr>
          </a:solidFill>
          <a:latin typeface="+mn-lt"/>
          <a:ea typeface="+mn-ea"/>
          <a:cs typeface="+mn-cs"/>
        </a:defRPr>
      </a:lvl9pPr>
    </p:bodyStyle>
    <p:otherStyle>
      <a:defPPr>
        <a:defRPr lang="en-US"/>
      </a:defPPr>
      <a:lvl1pPr marL="0" algn="l" defTabSz="4492827" rtl="0" eaLnBrk="1" latinLnBrk="0" hangingPunct="1">
        <a:defRPr sz="8800" kern="1200">
          <a:solidFill>
            <a:schemeClr val="tx1"/>
          </a:solidFill>
          <a:latin typeface="+mn-lt"/>
          <a:ea typeface="+mn-ea"/>
          <a:cs typeface="+mn-cs"/>
        </a:defRPr>
      </a:lvl1pPr>
      <a:lvl2pPr marL="2246414" algn="l" defTabSz="4492827" rtl="0" eaLnBrk="1" latinLnBrk="0" hangingPunct="1">
        <a:defRPr sz="8800" kern="1200">
          <a:solidFill>
            <a:schemeClr val="tx1"/>
          </a:solidFill>
          <a:latin typeface="+mn-lt"/>
          <a:ea typeface="+mn-ea"/>
          <a:cs typeface="+mn-cs"/>
        </a:defRPr>
      </a:lvl2pPr>
      <a:lvl3pPr marL="4492827" algn="l" defTabSz="4492827" rtl="0" eaLnBrk="1" latinLnBrk="0" hangingPunct="1">
        <a:defRPr sz="8800" kern="1200">
          <a:solidFill>
            <a:schemeClr val="tx1"/>
          </a:solidFill>
          <a:latin typeface="+mn-lt"/>
          <a:ea typeface="+mn-ea"/>
          <a:cs typeface="+mn-cs"/>
        </a:defRPr>
      </a:lvl3pPr>
      <a:lvl4pPr marL="6739241" algn="l" defTabSz="4492827" rtl="0" eaLnBrk="1" latinLnBrk="0" hangingPunct="1">
        <a:defRPr sz="8800" kern="1200">
          <a:solidFill>
            <a:schemeClr val="tx1"/>
          </a:solidFill>
          <a:latin typeface="+mn-lt"/>
          <a:ea typeface="+mn-ea"/>
          <a:cs typeface="+mn-cs"/>
        </a:defRPr>
      </a:lvl4pPr>
      <a:lvl5pPr marL="8985649" algn="l" defTabSz="4492827" rtl="0" eaLnBrk="1" latinLnBrk="0" hangingPunct="1">
        <a:defRPr sz="8800" kern="1200">
          <a:solidFill>
            <a:schemeClr val="tx1"/>
          </a:solidFill>
          <a:latin typeface="+mn-lt"/>
          <a:ea typeface="+mn-ea"/>
          <a:cs typeface="+mn-cs"/>
        </a:defRPr>
      </a:lvl5pPr>
      <a:lvl6pPr marL="11232063" algn="l" defTabSz="4492827" rtl="0" eaLnBrk="1" latinLnBrk="0" hangingPunct="1">
        <a:defRPr sz="8800" kern="1200">
          <a:solidFill>
            <a:schemeClr val="tx1"/>
          </a:solidFill>
          <a:latin typeface="+mn-lt"/>
          <a:ea typeface="+mn-ea"/>
          <a:cs typeface="+mn-cs"/>
        </a:defRPr>
      </a:lvl6pPr>
      <a:lvl7pPr marL="13478476" algn="l" defTabSz="4492827" rtl="0" eaLnBrk="1" latinLnBrk="0" hangingPunct="1">
        <a:defRPr sz="8800" kern="1200">
          <a:solidFill>
            <a:schemeClr val="tx1"/>
          </a:solidFill>
          <a:latin typeface="+mn-lt"/>
          <a:ea typeface="+mn-ea"/>
          <a:cs typeface="+mn-cs"/>
        </a:defRPr>
      </a:lvl7pPr>
      <a:lvl8pPr marL="15724890" algn="l" defTabSz="4492827" rtl="0" eaLnBrk="1" latinLnBrk="0" hangingPunct="1">
        <a:defRPr sz="8800" kern="1200">
          <a:solidFill>
            <a:schemeClr val="tx1"/>
          </a:solidFill>
          <a:latin typeface="+mn-lt"/>
          <a:ea typeface="+mn-ea"/>
          <a:cs typeface="+mn-cs"/>
        </a:defRPr>
      </a:lvl8pPr>
      <a:lvl9pPr marL="17971303" algn="l" defTabSz="4492827"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088" y="3395040"/>
            <a:ext cx="36193358" cy="1807890"/>
          </a:xfrm>
          <a:prstGeom prst="rect">
            <a:avLst/>
          </a:prstGeom>
          <a:noFill/>
        </p:spPr>
        <p:txBody>
          <a:bodyPr wrap="square" lIns="449281" tIns="224643" rIns="449281" bIns="224643" rtlCol="0">
            <a:spAutoFit/>
          </a:bodyPr>
          <a:lstStyle/>
          <a:p>
            <a:endParaRPr lang="en-US" dirty="0"/>
          </a:p>
        </p:txBody>
      </p:sp>
      <p:sp>
        <p:nvSpPr>
          <p:cNvPr id="9" name="Rounded Rectangle 8"/>
          <p:cNvSpPr/>
          <p:nvPr/>
        </p:nvSpPr>
        <p:spPr>
          <a:xfrm>
            <a:off x="713123" y="625165"/>
            <a:ext cx="41527157" cy="6916910"/>
          </a:xfrm>
          <a:prstGeom prst="roundRect">
            <a:avLst/>
          </a:prstGeom>
          <a:ln/>
        </p:spPr>
        <p:style>
          <a:lnRef idx="2">
            <a:schemeClr val="accent1"/>
          </a:lnRef>
          <a:fillRef idx="1">
            <a:schemeClr val="lt1"/>
          </a:fillRef>
          <a:effectRef idx="0">
            <a:schemeClr val="accent1"/>
          </a:effectRef>
          <a:fontRef idx="minor">
            <a:schemeClr val="dk1"/>
          </a:fontRef>
        </p:style>
        <p:txBody>
          <a:bodyPr lIns="449281" tIns="224643" rIns="449281" bIns="224643" rtlCol="0" anchor="ctr"/>
          <a:lstStyle/>
          <a:p>
            <a:pPr algn="ctr"/>
            <a:endParaRPr lang="en-US" dirty="0" smtClean="0">
              <a:solidFill>
                <a:srgbClr val="000000"/>
              </a:solidFill>
            </a:endParaRPr>
          </a:p>
          <a:p>
            <a:pPr algn="ctr"/>
            <a:r>
              <a:rPr lang="en-US" dirty="0" smtClean="0">
                <a:solidFill>
                  <a:srgbClr val="000000"/>
                </a:solidFill>
              </a:rPr>
              <a:t>Incarcerated Fathers Skype with Their Children from Prison: Outcome Indicators of Children’s Well-Being</a:t>
            </a:r>
          </a:p>
          <a:p>
            <a:pPr algn="ctr"/>
            <a:r>
              <a:rPr lang="en-US" sz="6900" dirty="0">
                <a:solidFill>
                  <a:srgbClr val="000000"/>
                </a:solidFill>
                <a:latin typeface="Bangla MN"/>
                <a:cs typeface="Bangla MN"/>
              </a:rPr>
              <a:t>Kerry Kazura, Ph.D.</a:t>
            </a:r>
          </a:p>
          <a:p>
            <a:pPr algn="ctr"/>
            <a:r>
              <a:rPr lang="en-US" sz="6900" dirty="0">
                <a:solidFill>
                  <a:srgbClr val="000000"/>
                </a:solidFill>
                <a:latin typeface="Bangla MN"/>
                <a:cs typeface="Bangla MN"/>
              </a:rPr>
              <a:t>Human Development and Family Studies</a:t>
            </a:r>
          </a:p>
          <a:p>
            <a:pPr algn="ctr"/>
            <a:r>
              <a:rPr lang="en-US" sz="6900" dirty="0">
                <a:solidFill>
                  <a:srgbClr val="000000"/>
                </a:solidFill>
                <a:latin typeface="Bangla MN"/>
                <a:cs typeface="Bangla MN"/>
              </a:rPr>
              <a:t>University of New Hampshire</a:t>
            </a:r>
          </a:p>
          <a:p>
            <a:pPr algn="ctr"/>
            <a:r>
              <a:rPr lang="en-US" dirty="0" smtClean="0">
                <a:solidFill>
                  <a:srgbClr val="000000"/>
                </a:solidFill>
              </a:rPr>
              <a:t> </a:t>
            </a:r>
            <a:endParaRPr lang="en-US" dirty="0">
              <a:solidFill>
                <a:srgbClr val="000000"/>
              </a:solidFill>
            </a:endParaRPr>
          </a:p>
        </p:txBody>
      </p:sp>
      <p:sp>
        <p:nvSpPr>
          <p:cNvPr id="5" name="Rounded Rectangle 4"/>
          <p:cNvSpPr/>
          <p:nvPr/>
        </p:nvSpPr>
        <p:spPr>
          <a:xfrm>
            <a:off x="1464612" y="8035230"/>
            <a:ext cx="9444331" cy="164530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3200" dirty="0" smtClean="0">
              <a:solidFill>
                <a:srgbClr val="0000FF"/>
              </a:solidFill>
              <a:latin typeface="Times"/>
              <a:cs typeface="Times"/>
            </a:endParaRPr>
          </a:p>
          <a:p>
            <a:pPr algn="ctr"/>
            <a:endParaRPr lang="en-US" sz="3200" dirty="0">
              <a:solidFill>
                <a:srgbClr val="0000FF"/>
              </a:solidFill>
              <a:latin typeface="Times"/>
              <a:cs typeface="Times"/>
            </a:endParaRPr>
          </a:p>
          <a:p>
            <a:pPr algn="ctr"/>
            <a:endParaRPr lang="en-US" sz="3200" dirty="0" smtClean="0">
              <a:solidFill>
                <a:srgbClr val="0000FF"/>
              </a:solidFill>
              <a:latin typeface="Times"/>
              <a:cs typeface="Times"/>
            </a:endParaRPr>
          </a:p>
          <a:p>
            <a:pPr algn="ctr"/>
            <a:r>
              <a:rPr lang="en-US" sz="3200" dirty="0" smtClean="0">
                <a:solidFill>
                  <a:srgbClr val="0000FF"/>
                </a:solidFill>
                <a:latin typeface="Times"/>
                <a:cs typeface="Times"/>
              </a:rPr>
              <a:t>Introduction</a:t>
            </a:r>
          </a:p>
          <a:p>
            <a:pPr algn="ctr"/>
            <a:endParaRPr lang="en-US" sz="3200" dirty="0" smtClean="0">
              <a:solidFill>
                <a:srgbClr val="0000FF"/>
              </a:solidFill>
              <a:latin typeface="Times"/>
              <a:cs typeface="Times"/>
            </a:endParaRPr>
          </a:p>
          <a:p>
            <a:r>
              <a:rPr lang="en-US" sz="3200" b="1" dirty="0"/>
              <a:t>• </a:t>
            </a:r>
            <a:r>
              <a:rPr lang="en-US" sz="3200" dirty="0">
                <a:latin typeface="Times"/>
                <a:cs typeface="Times"/>
              </a:rPr>
              <a:t>Parental incarceration is a dynamic experience that impacts children’s lives to varying degrees across their lifespan. </a:t>
            </a:r>
            <a:endParaRPr lang="en-US" sz="3200" dirty="0" smtClean="0">
              <a:latin typeface="Times"/>
              <a:cs typeface="Times"/>
            </a:endParaRPr>
          </a:p>
          <a:p>
            <a:endParaRPr lang="en-US" sz="3200" dirty="0">
              <a:latin typeface="Times"/>
              <a:cs typeface="Times"/>
            </a:endParaRPr>
          </a:p>
          <a:p>
            <a:r>
              <a:rPr lang="en-US" sz="3200" dirty="0">
                <a:latin typeface="Times"/>
                <a:cs typeface="Times"/>
              </a:rPr>
              <a:t>• There is little research on the impact of prison visitations has on children’s development</a:t>
            </a:r>
            <a:r>
              <a:rPr lang="en-US" sz="3200" dirty="0" smtClean="0">
                <a:latin typeface="Times"/>
                <a:cs typeface="Times"/>
              </a:rPr>
              <a:t>.</a:t>
            </a:r>
          </a:p>
          <a:p>
            <a:endParaRPr lang="en-US" sz="3200" dirty="0">
              <a:latin typeface="Times"/>
              <a:cs typeface="Times"/>
            </a:endParaRPr>
          </a:p>
          <a:p>
            <a:r>
              <a:rPr lang="en-US" sz="3200" dirty="0">
                <a:latin typeface="Times"/>
                <a:cs typeface="Times"/>
              </a:rPr>
              <a:t>•Programs that aid children with incarcerated parents have adopted a wide range of formats which have been delivered by a variety of agencies: family support providers, state agencies, and community and faith based organizations. </a:t>
            </a:r>
            <a:endParaRPr lang="en-US" sz="3200" dirty="0" smtClean="0">
              <a:latin typeface="Times"/>
              <a:cs typeface="Times"/>
            </a:endParaRPr>
          </a:p>
          <a:p>
            <a:endParaRPr lang="en-US" sz="3200" dirty="0">
              <a:latin typeface="Times"/>
              <a:cs typeface="Times"/>
            </a:endParaRPr>
          </a:p>
          <a:p>
            <a:r>
              <a:rPr lang="en-US" sz="3200" dirty="0">
                <a:latin typeface="Times"/>
                <a:cs typeface="Times"/>
              </a:rPr>
              <a:t>• The Family Connections Center (FCC) was founded in 1998 from a partnership created among the New Hampshire’s Department of Corrections, University of New Hampshire’s (UNH) Department of </a:t>
            </a:r>
            <a:r>
              <a:rPr lang="en-US" sz="3200" dirty="0" smtClean="0">
                <a:latin typeface="Times"/>
                <a:cs typeface="Times"/>
              </a:rPr>
              <a:t>Human Development &amp; Family Studies. </a:t>
            </a:r>
          </a:p>
          <a:p>
            <a:endParaRPr lang="en-US" sz="3200" dirty="0">
              <a:latin typeface="Times"/>
              <a:cs typeface="Times"/>
            </a:endParaRPr>
          </a:p>
          <a:p>
            <a:r>
              <a:rPr lang="en-US" sz="3200" dirty="0" smtClean="0">
                <a:latin typeface="Times"/>
                <a:cs typeface="Times"/>
              </a:rPr>
              <a:t>•</a:t>
            </a:r>
            <a:r>
              <a:rPr lang="en-US" sz="3200" dirty="0">
                <a:latin typeface="Times"/>
                <a:cs typeface="Times"/>
              </a:rPr>
              <a:t>Programming objectives are to strengthen at-risk families and improve the healthy development of children with incarcerated parents through a family-centered approach</a:t>
            </a:r>
            <a:r>
              <a:rPr lang="en-US" sz="3200" dirty="0" smtClean="0">
                <a:latin typeface="Times"/>
                <a:cs typeface="Times"/>
              </a:rPr>
              <a:t>.</a:t>
            </a:r>
          </a:p>
          <a:p>
            <a:endParaRPr lang="en-US" sz="3200" dirty="0">
              <a:latin typeface="Times"/>
              <a:cs typeface="Times"/>
            </a:endParaRPr>
          </a:p>
          <a:p>
            <a:r>
              <a:rPr lang="en-US" sz="3200" dirty="0">
                <a:latin typeface="Times"/>
                <a:cs typeface="Times"/>
              </a:rPr>
              <a:t>• The goal of this study was to evaluate the effectiveness </a:t>
            </a:r>
            <a:r>
              <a:rPr lang="en-US" sz="3200" dirty="0" smtClean="0">
                <a:latin typeface="Times"/>
                <a:cs typeface="Times"/>
              </a:rPr>
              <a:t>of </a:t>
            </a:r>
            <a:r>
              <a:rPr lang="en-US" sz="3200" dirty="0">
                <a:latin typeface="Times"/>
                <a:cs typeface="Times"/>
              </a:rPr>
              <a:t>S</a:t>
            </a:r>
            <a:r>
              <a:rPr lang="en-US" sz="3200" dirty="0" smtClean="0">
                <a:latin typeface="Times"/>
                <a:cs typeface="Times"/>
              </a:rPr>
              <a:t>kype visitation from prison across </a:t>
            </a:r>
            <a:r>
              <a:rPr lang="en-US" sz="3200" dirty="0">
                <a:latin typeface="Times"/>
                <a:cs typeface="Times"/>
              </a:rPr>
              <a:t>Visit 1 to Visit 3.</a:t>
            </a:r>
          </a:p>
          <a:p>
            <a:pPr algn="ctr"/>
            <a:endParaRPr lang="en-US" sz="3200" dirty="0" smtClean="0">
              <a:latin typeface="Times"/>
              <a:cs typeface="Times"/>
            </a:endParaRPr>
          </a:p>
          <a:p>
            <a:pPr algn="ctr"/>
            <a:endParaRPr lang="en-US" sz="3200" dirty="0" smtClean="0">
              <a:latin typeface="Times"/>
              <a:cs typeface="Times"/>
            </a:endParaRPr>
          </a:p>
          <a:p>
            <a:pPr algn="ctr"/>
            <a:endParaRPr lang="en-US" sz="3200" dirty="0">
              <a:latin typeface="Times"/>
              <a:cs typeface="Times"/>
            </a:endParaRPr>
          </a:p>
        </p:txBody>
      </p:sp>
      <p:pic>
        <p:nvPicPr>
          <p:cNvPr id="6" name="Picture 5" descr="concord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1981" y="24980468"/>
            <a:ext cx="8189849" cy="577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pic>
      <p:sp>
        <p:nvSpPr>
          <p:cNvPr id="3" name="Rounded Rectangle 2"/>
          <p:cNvSpPr/>
          <p:nvPr/>
        </p:nvSpPr>
        <p:spPr>
          <a:xfrm>
            <a:off x="11910286" y="8051512"/>
            <a:ext cx="8165427" cy="1326179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solidFill>
                  <a:srgbClr val="0000FF"/>
                </a:solidFill>
                <a:latin typeface="Times"/>
                <a:cs typeface="Times"/>
              </a:rPr>
              <a:t>Participants</a:t>
            </a:r>
          </a:p>
          <a:p>
            <a:pPr algn="ctr"/>
            <a:endParaRPr lang="en-US" sz="3200" dirty="0" smtClean="0">
              <a:solidFill>
                <a:srgbClr val="0000FF"/>
              </a:solidFill>
              <a:latin typeface="Times"/>
              <a:cs typeface="Times"/>
            </a:endParaRPr>
          </a:p>
          <a:p>
            <a:r>
              <a:rPr lang="en-US" sz="3200" dirty="0">
                <a:latin typeface="Times"/>
                <a:cs typeface="Times"/>
              </a:rPr>
              <a:t>The following analyses were conducted using data from 32 incarcerated fathers (21 inmates from the Berlin facility and 11 from the Concord facility) and their children.  </a:t>
            </a:r>
            <a:endParaRPr lang="en-US" sz="3200" dirty="0" smtClean="0">
              <a:latin typeface="Times"/>
              <a:cs typeface="Times"/>
            </a:endParaRPr>
          </a:p>
          <a:p>
            <a:endParaRPr lang="en-US" sz="3200" dirty="0" smtClean="0">
              <a:latin typeface="Times"/>
              <a:cs typeface="Times"/>
            </a:endParaRPr>
          </a:p>
          <a:p>
            <a:pPr marL="457200" indent="-457200">
              <a:buFont typeface="Arial"/>
              <a:buChar char="•"/>
            </a:pPr>
            <a:r>
              <a:rPr lang="en-US" sz="3200" dirty="0" smtClean="0">
                <a:latin typeface="Times"/>
                <a:cs typeface="Times"/>
              </a:rPr>
              <a:t>Fathers</a:t>
            </a:r>
            <a:r>
              <a:rPr lang="en-US" sz="3200" dirty="0">
                <a:latin typeface="Times"/>
                <a:cs typeface="Times"/>
              </a:rPr>
              <a:t>’ ages ranged from 25 to 45 (M=34.37, SD=7.43), with the majority reporting they were Caucasian n=25</a:t>
            </a:r>
            <a:r>
              <a:rPr lang="en-US" sz="3200" dirty="0" smtClean="0">
                <a:latin typeface="Times"/>
                <a:cs typeface="Times"/>
              </a:rPr>
              <a:t>.</a:t>
            </a:r>
          </a:p>
          <a:p>
            <a:endParaRPr lang="en-US" sz="3200" dirty="0" smtClean="0">
              <a:latin typeface="Times"/>
              <a:cs typeface="Times"/>
            </a:endParaRPr>
          </a:p>
          <a:p>
            <a:pPr marL="457200" indent="-457200">
              <a:buFont typeface="Arial"/>
              <a:buChar char="•"/>
            </a:pPr>
            <a:r>
              <a:rPr lang="en-US" sz="3200" dirty="0" smtClean="0">
                <a:latin typeface="Times"/>
                <a:cs typeface="Times"/>
              </a:rPr>
              <a:t>Twenty </a:t>
            </a:r>
            <a:r>
              <a:rPr lang="en-US" sz="3200" dirty="0">
                <a:latin typeface="Times"/>
                <a:cs typeface="Times"/>
              </a:rPr>
              <a:t>inmates reported that they were single, 8 were married, two were divorced, one person chose not to answer.  </a:t>
            </a:r>
            <a:endParaRPr lang="en-US" sz="3200" dirty="0" smtClean="0">
              <a:latin typeface="Times"/>
              <a:cs typeface="Times"/>
            </a:endParaRPr>
          </a:p>
          <a:p>
            <a:endParaRPr lang="en-US" sz="3200" dirty="0" smtClean="0">
              <a:latin typeface="Times"/>
              <a:cs typeface="Times"/>
            </a:endParaRPr>
          </a:p>
          <a:p>
            <a:pPr marL="457200" indent="-457200">
              <a:buFont typeface="Arial"/>
              <a:buChar char="•"/>
            </a:pPr>
            <a:r>
              <a:rPr lang="en-US" sz="3200" dirty="0" smtClean="0">
                <a:latin typeface="Times"/>
                <a:cs typeface="Times"/>
              </a:rPr>
              <a:t>The </a:t>
            </a:r>
            <a:r>
              <a:rPr lang="en-US" sz="3200" dirty="0">
                <a:latin typeface="Times"/>
                <a:cs typeface="Times"/>
              </a:rPr>
              <a:t>number of children inmates had ranged from one to five (M= 2.19, SD=1.11). </a:t>
            </a:r>
            <a:endParaRPr lang="en-US" sz="3200" dirty="0" smtClean="0">
              <a:latin typeface="Times"/>
              <a:cs typeface="Times"/>
            </a:endParaRPr>
          </a:p>
          <a:p>
            <a:pPr marL="457200" indent="-457200">
              <a:buFont typeface="Arial"/>
              <a:buChar char="•"/>
            </a:pPr>
            <a:endParaRPr lang="en-US" sz="3200" dirty="0">
              <a:latin typeface="Times"/>
              <a:cs typeface="Times"/>
            </a:endParaRPr>
          </a:p>
          <a:p>
            <a:pPr marL="457200" indent="-457200">
              <a:buFont typeface="Arial"/>
              <a:buChar char="•"/>
            </a:pPr>
            <a:r>
              <a:rPr lang="en-US" sz="3200" dirty="0" smtClean="0">
                <a:latin typeface="Times"/>
                <a:cs typeface="Times"/>
              </a:rPr>
              <a:t>The </a:t>
            </a:r>
            <a:r>
              <a:rPr lang="en-US" sz="3200" dirty="0">
                <a:latin typeface="Times"/>
                <a:cs typeface="Times"/>
              </a:rPr>
              <a:t>ages of the target children that came for visits ranged from four months old to 23 years old (M=7.75, SD=5.21). </a:t>
            </a:r>
          </a:p>
          <a:p>
            <a:pPr algn="ctr"/>
            <a:endParaRPr lang="en-US" dirty="0"/>
          </a:p>
        </p:txBody>
      </p:sp>
      <p:pic>
        <p:nvPicPr>
          <p:cNvPr id="12" name="Picture 11" descr="video visits 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63208" y="8401578"/>
            <a:ext cx="6107996" cy="8065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pic>
      <p:sp>
        <p:nvSpPr>
          <p:cNvPr id="13" name="Rounded Rectangle 12"/>
          <p:cNvSpPr/>
          <p:nvPr/>
        </p:nvSpPr>
        <p:spPr>
          <a:xfrm>
            <a:off x="20637441" y="17218354"/>
            <a:ext cx="7701390" cy="541381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rgbClr val="0000FF"/>
                </a:solidFill>
                <a:latin typeface="Times"/>
                <a:cs typeface="Times"/>
              </a:rPr>
              <a:t>10 Parent Behaviors</a:t>
            </a:r>
          </a:p>
          <a:p>
            <a:pPr algn="ctr"/>
            <a:endParaRPr lang="en-US" sz="3200" dirty="0">
              <a:latin typeface="Times"/>
              <a:cs typeface="Times"/>
            </a:endParaRPr>
          </a:p>
          <a:p>
            <a:r>
              <a:rPr lang="en-US" sz="3200" dirty="0">
                <a:latin typeface="Times"/>
                <a:cs typeface="Times"/>
              </a:rPr>
              <a:t>Confidence	                    Anger</a:t>
            </a:r>
          </a:p>
          <a:p>
            <a:r>
              <a:rPr lang="en-US" sz="3200" dirty="0">
                <a:latin typeface="Times"/>
                <a:cs typeface="Times"/>
              </a:rPr>
              <a:t>Limit Setting	                    Responsiveness</a:t>
            </a:r>
          </a:p>
          <a:p>
            <a:r>
              <a:rPr lang="en-US" sz="3200" dirty="0">
                <a:latin typeface="Times"/>
                <a:cs typeface="Times"/>
              </a:rPr>
              <a:t>Expressiveness                  Interactive</a:t>
            </a:r>
          </a:p>
          <a:p>
            <a:r>
              <a:rPr lang="en-US" sz="3200" dirty="0">
                <a:latin typeface="Times"/>
                <a:cs typeface="Times"/>
              </a:rPr>
              <a:t>Maturity Demands            Happy/Sad</a:t>
            </a:r>
          </a:p>
          <a:p>
            <a:r>
              <a:rPr lang="en-US" sz="3200" dirty="0">
                <a:latin typeface="Times"/>
                <a:cs typeface="Times"/>
              </a:rPr>
              <a:t>Warmth/Coldness              Anxiety</a:t>
            </a:r>
          </a:p>
        </p:txBody>
      </p:sp>
      <p:sp>
        <p:nvSpPr>
          <p:cNvPr id="14" name="Rounded Rectangle 13"/>
          <p:cNvSpPr/>
          <p:nvPr/>
        </p:nvSpPr>
        <p:spPr>
          <a:xfrm>
            <a:off x="20637441" y="23625370"/>
            <a:ext cx="7701390" cy="541381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solidFill>
                  <a:srgbClr val="0000FF"/>
                </a:solidFill>
                <a:latin typeface="Times"/>
                <a:cs typeface="Times"/>
              </a:rPr>
              <a:t>6 Child Behaviors</a:t>
            </a:r>
          </a:p>
          <a:p>
            <a:endParaRPr lang="en-US" sz="3200" dirty="0">
              <a:latin typeface="Times"/>
              <a:cs typeface="Times"/>
            </a:endParaRPr>
          </a:p>
          <a:p>
            <a:r>
              <a:rPr lang="en-US" sz="3200" dirty="0" smtClean="0">
                <a:latin typeface="Times"/>
                <a:cs typeface="Times"/>
              </a:rPr>
              <a:t>	Happy</a:t>
            </a:r>
            <a:r>
              <a:rPr lang="en-US" sz="3200" dirty="0">
                <a:latin typeface="Times"/>
                <a:cs typeface="Times"/>
              </a:rPr>
              <a:t>/Sad</a:t>
            </a:r>
          </a:p>
          <a:p>
            <a:r>
              <a:rPr lang="en-US" sz="3200" dirty="0" smtClean="0">
                <a:latin typeface="Times"/>
                <a:cs typeface="Times"/>
              </a:rPr>
              <a:t>	Anger</a:t>
            </a:r>
            <a:endParaRPr lang="en-US" sz="3200" dirty="0">
              <a:latin typeface="Times"/>
              <a:cs typeface="Times"/>
            </a:endParaRPr>
          </a:p>
          <a:p>
            <a:r>
              <a:rPr lang="en-US" sz="3200" dirty="0" smtClean="0">
                <a:latin typeface="Times"/>
                <a:cs typeface="Times"/>
              </a:rPr>
              <a:t>	Expressiveness</a:t>
            </a:r>
            <a:r>
              <a:rPr lang="en-US" sz="3200" dirty="0">
                <a:latin typeface="Times"/>
                <a:cs typeface="Times"/>
              </a:rPr>
              <a:t>	</a:t>
            </a:r>
          </a:p>
          <a:p>
            <a:r>
              <a:rPr lang="en-US" sz="3200" dirty="0" smtClean="0">
                <a:latin typeface="Times"/>
                <a:cs typeface="Times"/>
              </a:rPr>
              <a:t>	Interactive</a:t>
            </a:r>
            <a:endParaRPr lang="en-US" sz="3200" dirty="0">
              <a:latin typeface="Times"/>
              <a:cs typeface="Times"/>
            </a:endParaRPr>
          </a:p>
          <a:p>
            <a:r>
              <a:rPr lang="en-US" sz="3200" dirty="0" smtClean="0">
                <a:latin typeface="Times"/>
                <a:cs typeface="Times"/>
              </a:rPr>
              <a:t>	Anxiety</a:t>
            </a:r>
            <a:endParaRPr lang="en-US" sz="3200" dirty="0" smtClean="0">
              <a:latin typeface="Times"/>
              <a:cs typeface="Times"/>
            </a:endParaRPr>
          </a:p>
          <a:p>
            <a:r>
              <a:rPr lang="en-US" sz="3200" dirty="0" smtClean="0">
                <a:latin typeface="Times"/>
                <a:cs typeface="Times"/>
              </a:rPr>
              <a:t>	Compliance</a:t>
            </a:r>
            <a:endParaRPr lang="en-US" sz="3200" dirty="0">
              <a:latin typeface="Times"/>
              <a:cs typeface="Times"/>
            </a:endParaRPr>
          </a:p>
        </p:txBody>
      </p:sp>
      <p:sp>
        <p:nvSpPr>
          <p:cNvPr id="15" name="Rounded Rectangle 14"/>
          <p:cNvSpPr/>
          <p:nvPr/>
        </p:nvSpPr>
        <p:spPr>
          <a:xfrm>
            <a:off x="29038958" y="8401578"/>
            <a:ext cx="12854643" cy="2080042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solidFill>
                  <a:srgbClr val="0000FF"/>
                </a:solidFill>
                <a:latin typeface="Times"/>
                <a:cs typeface="Times"/>
              </a:rPr>
              <a:t>Hierarchical Regressions Visit 1 and </a:t>
            </a:r>
            <a:r>
              <a:rPr lang="en-US" sz="3200" dirty="0" smtClean="0">
                <a:solidFill>
                  <a:srgbClr val="0000FF"/>
                </a:solidFill>
                <a:latin typeface="Times"/>
                <a:cs typeface="Times"/>
              </a:rPr>
              <a:t>Visit 3</a:t>
            </a:r>
          </a:p>
          <a:p>
            <a:endParaRPr lang="en-US" sz="3200" dirty="0" smtClean="0">
              <a:latin typeface="Times"/>
              <a:cs typeface="Times"/>
            </a:endParaRPr>
          </a:p>
          <a:p>
            <a:r>
              <a:rPr lang="en-US" sz="3200" dirty="0">
                <a:latin typeface="Times"/>
                <a:cs typeface="Times"/>
              </a:rPr>
              <a:t>In order to examine if there was a carry-over effect between visits a series of exploratory hierarchical regressions were conducted to examine if fathers behaviors at visit 1 were predictive of their child’s behavior at visit 3.  </a:t>
            </a:r>
            <a:endParaRPr lang="en-US" sz="3200" dirty="0" smtClean="0">
              <a:latin typeface="Times"/>
              <a:cs typeface="Times"/>
            </a:endParaRPr>
          </a:p>
          <a:p>
            <a:endParaRPr lang="en-US" sz="3200" dirty="0">
              <a:latin typeface="Times"/>
              <a:cs typeface="Times"/>
            </a:endParaRPr>
          </a:p>
          <a:p>
            <a:r>
              <a:rPr lang="en-US" sz="3200" dirty="0" smtClean="0">
                <a:latin typeface="Times"/>
                <a:cs typeface="Times"/>
              </a:rPr>
              <a:t>The </a:t>
            </a:r>
            <a:r>
              <a:rPr lang="en-US" sz="3200" dirty="0">
                <a:latin typeface="Times"/>
                <a:cs typeface="Times"/>
              </a:rPr>
              <a:t>first regression examined how well fathers’</a:t>
            </a:r>
            <a:r>
              <a:rPr lang="en-US" sz="3200" i="1" dirty="0">
                <a:latin typeface="Times"/>
                <a:cs typeface="Times"/>
              </a:rPr>
              <a:t> sadness</a:t>
            </a:r>
            <a:r>
              <a:rPr lang="en-US" sz="3200" dirty="0">
                <a:latin typeface="Times"/>
                <a:cs typeface="Times"/>
              </a:rPr>
              <a:t>, when controlling for children’s </a:t>
            </a:r>
            <a:r>
              <a:rPr lang="en-US" sz="3200" i="1" dirty="0">
                <a:latin typeface="Times"/>
                <a:cs typeface="Times"/>
              </a:rPr>
              <a:t>happiness</a:t>
            </a:r>
            <a:r>
              <a:rPr lang="en-US" sz="3200" dirty="0">
                <a:latin typeface="Times"/>
                <a:cs typeface="Times"/>
              </a:rPr>
              <a:t> at visit 1, predicted children’s </a:t>
            </a:r>
            <a:r>
              <a:rPr lang="en-US" sz="3200" i="1" dirty="0">
                <a:latin typeface="Times"/>
                <a:cs typeface="Times"/>
              </a:rPr>
              <a:t>happiness</a:t>
            </a:r>
            <a:r>
              <a:rPr lang="en-US" sz="3200" dirty="0">
                <a:latin typeface="Times"/>
                <a:cs typeface="Times"/>
              </a:rPr>
              <a:t> at visit 3. When children’s </a:t>
            </a:r>
            <a:r>
              <a:rPr lang="en-US" sz="3200" i="1" dirty="0">
                <a:latin typeface="Times"/>
                <a:cs typeface="Times"/>
              </a:rPr>
              <a:t>happiness</a:t>
            </a:r>
            <a:r>
              <a:rPr lang="en-US" sz="3200" dirty="0">
                <a:latin typeface="Times"/>
                <a:cs typeface="Times"/>
              </a:rPr>
              <a:t> at visit 1 was entered alone is did not significantly predict children’s </a:t>
            </a:r>
            <a:r>
              <a:rPr lang="en-US" sz="3200" i="1" dirty="0">
                <a:latin typeface="Times"/>
                <a:cs typeface="Times"/>
              </a:rPr>
              <a:t>happiness</a:t>
            </a:r>
            <a:r>
              <a:rPr lang="en-US" sz="3200" dirty="0">
                <a:latin typeface="Times"/>
                <a:cs typeface="Times"/>
              </a:rPr>
              <a:t> at visit 3; however, when fathers’ </a:t>
            </a:r>
            <a:r>
              <a:rPr lang="en-US" sz="3200" i="1" dirty="0">
                <a:latin typeface="Times"/>
                <a:cs typeface="Times"/>
              </a:rPr>
              <a:t>sadness</a:t>
            </a:r>
            <a:r>
              <a:rPr lang="en-US" sz="3200" dirty="0">
                <a:latin typeface="Times"/>
                <a:cs typeface="Times"/>
              </a:rPr>
              <a:t> level at visit 1 was added, it significantly improved the prediction </a:t>
            </a:r>
            <a:r>
              <a:rPr lang="en-US" sz="3200" i="1" dirty="0">
                <a:latin typeface="Times"/>
                <a:cs typeface="Times"/>
              </a:rPr>
              <a:t>R</a:t>
            </a:r>
            <a:r>
              <a:rPr lang="en-US" sz="3200" i="1" baseline="30000" dirty="0">
                <a:latin typeface="Times"/>
                <a:cs typeface="Times"/>
              </a:rPr>
              <a:t>2 </a:t>
            </a:r>
            <a:r>
              <a:rPr lang="en-US" sz="3200" dirty="0">
                <a:latin typeface="Times"/>
                <a:cs typeface="Times"/>
              </a:rPr>
              <a:t>change=.25, </a:t>
            </a:r>
            <a:r>
              <a:rPr lang="en-US" sz="3200" i="1" dirty="0">
                <a:latin typeface="Times"/>
                <a:cs typeface="Times"/>
              </a:rPr>
              <a:t>F</a:t>
            </a:r>
            <a:r>
              <a:rPr lang="en-US" sz="3200" dirty="0">
                <a:latin typeface="Times"/>
                <a:cs typeface="Times"/>
              </a:rPr>
              <a:t>(1,24)=8.06, p&lt;.05. Fathers </a:t>
            </a:r>
            <a:r>
              <a:rPr lang="en-US" sz="3200" i="1" dirty="0">
                <a:latin typeface="Times"/>
                <a:cs typeface="Times"/>
              </a:rPr>
              <a:t>sadness</a:t>
            </a:r>
            <a:r>
              <a:rPr lang="en-US" sz="3200" dirty="0">
                <a:latin typeface="Times"/>
                <a:cs typeface="Times"/>
              </a:rPr>
              <a:t> at visit 1 significantly and negatively predicted children’s </a:t>
            </a:r>
            <a:r>
              <a:rPr lang="en-US" sz="3200" i="1" dirty="0">
                <a:latin typeface="Times"/>
                <a:cs typeface="Times"/>
              </a:rPr>
              <a:t>happiness</a:t>
            </a:r>
            <a:r>
              <a:rPr lang="en-US" sz="3200" dirty="0">
                <a:latin typeface="Times"/>
                <a:cs typeface="Times"/>
              </a:rPr>
              <a:t> at visit 3, </a:t>
            </a:r>
            <a:r>
              <a:rPr lang="en-US" sz="3200" i="1" dirty="0">
                <a:latin typeface="Times"/>
                <a:cs typeface="Times"/>
              </a:rPr>
              <a:t>F</a:t>
            </a:r>
            <a:r>
              <a:rPr lang="en-US" sz="3200" dirty="0">
                <a:latin typeface="Times"/>
                <a:cs typeface="Times"/>
              </a:rPr>
              <a:t>(2,23)=4.56, p&lt;.05. Therefore, the happier fathers were during visit 1 predicted increase levels of happiness in children during visit 3</a:t>
            </a:r>
            <a:r>
              <a:rPr lang="en-US" sz="3200" dirty="0" smtClean="0">
                <a:latin typeface="Times"/>
                <a:cs typeface="Times"/>
              </a:rPr>
              <a:t>.</a:t>
            </a:r>
          </a:p>
          <a:p>
            <a:endParaRPr lang="en-US" sz="3200" dirty="0">
              <a:latin typeface="Times"/>
              <a:cs typeface="Times"/>
            </a:endParaRPr>
          </a:p>
          <a:p>
            <a:r>
              <a:rPr lang="en-US" sz="3200" dirty="0">
                <a:latin typeface="Times"/>
                <a:cs typeface="Times"/>
              </a:rPr>
              <a:t>The second hierarchical regression examined how well fathers’ </a:t>
            </a:r>
            <a:r>
              <a:rPr lang="en-US" sz="3200" i="1" dirty="0">
                <a:latin typeface="Times"/>
                <a:cs typeface="Times"/>
              </a:rPr>
              <a:t>level of confidence</a:t>
            </a:r>
            <a:r>
              <a:rPr lang="en-US" sz="3200" dirty="0">
                <a:latin typeface="Times"/>
                <a:cs typeface="Times"/>
              </a:rPr>
              <a:t>, when controlling for children’s behavior at visit 1, predicted children’s </a:t>
            </a:r>
            <a:r>
              <a:rPr lang="en-US" sz="3200" i="1" dirty="0">
                <a:latin typeface="Times"/>
                <a:cs typeface="Times"/>
              </a:rPr>
              <a:t>compliance</a:t>
            </a:r>
            <a:r>
              <a:rPr lang="en-US" sz="3200" dirty="0">
                <a:latin typeface="Times"/>
                <a:cs typeface="Times"/>
              </a:rPr>
              <a:t> at visit 3. When children’s </a:t>
            </a:r>
            <a:r>
              <a:rPr lang="en-US" sz="3200" i="1" dirty="0">
                <a:latin typeface="Times"/>
                <a:cs typeface="Times"/>
              </a:rPr>
              <a:t>compliance</a:t>
            </a:r>
            <a:r>
              <a:rPr lang="en-US" sz="3200" dirty="0">
                <a:latin typeface="Times"/>
                <a:cs typeface="Times"/>
              </a:rPr>
              <a:t> at visit 1 was entered alone it significantly predict children’s </a:t>
            </a:r>
            <a:r>
              <a:rPr lang="en-US" sz="3200" i="1" dirty="0">
                <a:latin typeface="Times"/>
                <a:cs typeface="Times"/>
              </a:rPr>
              <a:t>compliance</a:t>
            </a:r>
            <a:r>
              <a:rPr lang="en-US" sz="3200" dirty="0">
                <a:latin typeface="Times"/>
                <a:cs typeface="Times"/>
              </a:rPr>
              <a:t> at visit 3, </a:t>
            </a:r>
            <a:r>
              <a:rPr lang="en-US" sz="3200" i="1" dirty="0">
                <a:latin typeface="Times"/>
                <a:cs typeface="Times"/>
              </a:rPr>
              <a:t>F</a:t>
            </a:r>
            <a:r>
              <a:rPr lang="en-US" sz="3200" dirty="0">
                <a:latin typeface="Times"/>
                <a:cs typeface="Times"/>
              </a:rPr>
              <a:t>(1,23)=21.80, p&gt;.001, adjusted </a:t>
            </a:r>
            <a:r>
              <a:rPr lang="en-US" sz="3200" i="1" dirty="0">
                <a:latin typeface="Times"/>
                <a:cs typeface="Times"/>
              </a:rPr>
              <a:t>R</a:t>
            </a:r>
            <a:r>
              <a:rPr lang="en-US" sz="3200" i="1" baseline="30000" dirty="0">
                <a:latin typeface="Times"/>
                <a:cs typeface="Times"/>
              </a:rPr>
              <a:t>2</a:t>
            </a:r>
            <a:r>
              <a:rPr lang="en-US" sz="3200" dirty="0">
                <a:latin typeface="Times"/>
                <a:cs typeface="Times"/>
              </a:rPr>
              <a:t>=.48. However, when fathers’ </a:t>
            </a:r>
            <a:r>
              <a:rPr lang="en-US" sz="3200" i="1" dirty="0">
                <a:latin typeface="Times"/>
                <a:cs typeface="Times"/>
              </a:rPr>
              <a:t>confidence</a:t>
            </a:r>
            <a:r>
              <a:rPr lang="en-US" sz="3200" dirty="0">
                <a:latin typeface="Times"/>
                <a:cs typeface="Times"/>
              </a:rPr>
              <a:t> was added, it significantly improved the prediction, </a:t>
            </a:r>
            <a:r>
              <a:rPr lang="en-US" sz="3200" i="1" dirty="0">
                <a:latin typeface="Times"/>
                <a:cs typeface="Times"/>
              </a:rPr>
              <a:t>R</a:t>
            </a:r>
            <a:r>
              <a:rPr lang="en-US" sz="3200" i="1" baseline="30000" dirty="0">
                <a:latin typeface="Times"/>
                <a:cs typeface="Times"/>
              </a:rPr>
              <a:t>2 </a:t>
            </a:r>
            <a:r>
              <a:rPr lang="en-US" sz="3200" i="1" dirty="0">
                <a:latin typeface="Times"/>
                <a:cs typeface="Times"/>
              </a:rPr>
              <a:t>change</a:t>
            </a:r>
            <a:r>
              <a:rPr lang="en-US" sz="3200" dirty="0">
                <a:latin typeface="Times"/>
                <a:cs typeface="Times"/>
              </a:rPr>
              <a:t>=.13, </a:t>
            </a:r>
            <a:r>
              <a:rPr lang="en-US" sz="3200" i="1" dirty="0">
                <a:latin typeface="Times"/>
                <a:cs typeface="Times"/>
              </a:rPr>
              <a:t>F</a:t>
            </a:r>
            <a:r>
              <a:rPr lang="en-US" sz="3200" dirty="0">
                <a:latin typeface="Times"/>
                <a:cs typeface="Times"/>
              </a:rPr>
              <a:t>(2,22)=17.94, p&lt;.</a:t>
            </a:r>
            <a:r>
              <a:rPr lang="en-US" sz="3200">
                <a:latin typeface="Times"/>
                <a:cs typeface="Times"/>
              </a:rPr>
              <a:t>001</a:t>
            </a:r>
            <a:r>
              <a:rPr lang="en-US" sz="3200" smtClean="0">
                <a:latin typeface="Times"/>
                <a:cs typeface="Times"/>
              </a:rPr>
              <a:t>.</a:t>
            </a:r>
          </a:p>
          <a:p>
            <a:endParaRPr lang="en-US" sz="3200" dirty="0">
              <a:latin typeface="Times"/>
              <a:cs typeface="Times"/>
            </a:endParaRPr>
          </a:p>
          <a:p>
            <a:r>
              <a:rPr lang="en-US" sz="3200" dirty="0">
                <a:latin typeface="Times"/>
                <a:cs typeface="Times"/>
              </a:rPr>
              <a:t>The third hierarchical regression examined how fathers’ behaviors at visit 1 predicted children’s </a:t>
            </a:r>
            <a:r>
              <a:rPr lang="en-US" sz="3200" i="1" dirty="0">
                <a:latin typeface="Times"/>
                <a:cs typeface="Times"/>
              </a:rPr>
              <a:t>anger</a:t>
            </a:r>
            <a:r>
              <a:rPr lang="en-US" sz="3200" dirty="0">
                <a:latin typeface="Times"/>
                <a:cs typeface="Times"/>
              </a:rPr>
              <a:t> at visit 3, when controlling for children’s </a:t>
            </a:r>
            <a:r>
              <a:rPr lang="en-US" sz="3200" i="1" dirty="0">
                <a:latin typeface="Times"/>
                <a:cs typeface="Times"/>
              </a:rPr>
              <a:t>anger</a:t>
            </a:r>
            <a:r>
              <a:rPr lang="en-US" sz="3200" dirty="0">
                <a:latin typeface="Times"/>
                <a:cs typeface="Times"/>
              </a:rPr>
              <a:t> at visit 1. When children’s </a:t>
            </a:r>
            <a:r>
              <a:rPr lang="en-US" sz="3200" i="1" dirty="0">
                <a:latin typeface="Times"/>
                <a:cs typeface="Times"/>
              </a:rPr>
              <a:t>anger</a:t>
            </a:r>
            <a:r>
              <a:rPr lang="en-US" sz="3200" dirty="0">
                <a:latin typeface="Times"/>
                <a:cs typeface="Times"/>
              </a:rPr>
              <a:t> at visit 1 was entered alone it significantly predict children’s </a:t>
            </a:r>
            <a:r>
              <a:rPr lang="en-US" sz="3200" i="1" dirty="0">
                <a:latin typeface="Times"/>
                <a:cs typeface="Times"/>
              </a:rPr>
              <a:t>anger</a:t>
            </a:r>
            <a:r>
              <a:rPr lang="en-US" sz="3200" dirty="0">
                <a:latin typeface="Times"/>
                <a:cs typeface="Times"/>
              </a:rPr>
              <a:t> at visit 3, </a:t>
            </a:r>
            <a:r>
              <a:rPr lang="en-US" sz="3200" i="1" dirty="0">
                <a:latin typeface="Times"/>
                <a:cs typeface="Times"/>
              </a:rPr>
              <a:t>F</a:t>
            </a:r>
            <a:r>
              <a:rPr lang="en-US" sz="3200" dirty="0">
                <a:latin typeface="Times"/>
                <a:cs typeface="Times"/>
              </a:rPr>
              <a:t>(1,24)=8.03, p&gt;.001, adjusted </a:t>
            </a:r>
            <a:r>
              <a:rPr lang="en-US" sz="3200" i="1" dirty="0">
                <a:latin typeface="Times"/>
                <a:cs typeface="Times"/>
              </a:rPr>
              <a:t>R</a:t>
            </a:r>
            <a:r>
              <a:rPr lang="en-US" sz="3200" i="1" baseline="30000" dirty="0">
                <a:latin typeface="Times"/>
                <a:cs typeface="Times"/>
              </a:rPr>
              <a:t>2</a:t>
            </a:r>
            <a:r>
              <a:rPr lang="en-US" sz="3200" dirty="0">
                <a:latin typeface="Times"/>
                <a:cs typeface="Times"/>
              </a:rPr>
              <a:t>=.25. However, when the father variables were added, it significant improved the prediction, </a:t>
            </a:r>
            <a:r>
              <a:rPr lang="en-US" sz="3200" i="1" dirty="0">
                <a:latin typeface="Times"/>
                <a:cs typeface="Times"/>
              </a:rPr>
              <a:t>R</a:t>
            </a:r>
            <a:r>
              <a:rPr lang="en-US" sz="3200" i="1" baseline="30000" dirty="0">
                <a:latin typeface="Times"/>
                <a:cs typeface="Times"/>
              </a:rPr>
              <a:t>2 </a:t>
            </a:r>
            <a:r>
              <a:rPr lang="en-US" sz="3200" i="1" dirty="0">
                <a:latin typeface="Times"/>
                <a:cs typeface="Times"/>
              </a:rPr>
              <a:t>change</a:t>
            </a:r>
            <a:r>
              <a:rPr lang="en-US" sz="3200" dirty="0">
                <a:latin typeface="Times"/>
                <a:cs typeface="Times"/>
              </a:rPr>
              <a:t>=.35, </a:t>
            </a:r>
            <a:r>
              <a:rPr lang="en-US" sz="3200" i="1" dirty="0">
                <a:latin typeface="Times"/>
                <a:cs typeface="Times"/>
              </a:rPr>
              <a:t>F</a:t>
            </a:r>
            <a:r>
              <a:rPr lang="en-US" sz="3200" dirty="0">
                <a:latin typeface="Times"/>
                <a:cs typeface="Times"/>
              </a:rPr>
              <a:t>(5,19)=3.30, p&lt;.001. Beta scores indicated that fathers’ level of </a:t>
            </a:r>
            <a:r>
              <a:rPr lang="en-US" sz="3200" i="1" dirty="0">
                <a:latin typeface="Times"/>
                <a:cs typeface="Times"/>
              </a:rPr>
              <a:t>sadness</a:t>
            </a:r>
            <a:r>
              <a:rPr lang="en-US" sz="3200" dirty="0">
                <a:latin typeface="Times"/>
                <a:cs typeface="Times"/>
              </a:rPr>
              <a:t> (i.e. positive association) and </a:t>
            </a:r>
            <a:r>
              <a:rPr lang="en-US" sz="3200" i="1" dirty="0">
                <a:latin typeface="Times"/>
                <a:cs typeface="Times"/>
              </a:rPr>
              <a:t>maturity demands</a:t>
            </a:r>
            <a:r>
              <a:rPr lang="en-US" sz="3200" dirty="0">
                <a:latin typeface="Times"/>
                <a:cs typeface="Times"/>
              </a:rPr>
              <a:t> (i.e., negative association) contributed most to predicting children’s </a:t>
            </a:r>
            <a:r>
              <a:rPr lang="en-US" sz="3200" i="1" dirty="0">
                <a:latin typeface="Times"/>
                <a:cs typeface="Times"/>
              </a:rPr>
              <a:t>anger</a:t>
            </a:r>
            <a:r>
              <a:rPr lang="en-US" sz="3200" dirty="0">
                <a:latin typeface="Times"/>
                <a:cs typeface="Times"/>
              </a:rPr>
              <a:t> at visit 3. Therefore, a decrease in fathers’ sadness and increase in fathers’ maturity demands resulted in lower levels of children’s anger during visit 3.</a:t>
            </a:r>
          </a:p>
          <a:p>
            <a:pPr algn="ctr"/>
            <a:endParaRPr lang="en-US" sz="3200" dirty="0" smtClean="0">
              <a:latin typeface="Times"/>
              <a:cs typeface="Times"/>
            </a:endParaRPr>
          </a:p>
          <a:p>
            <a:pPr algn="ctr"/>
            <a:endParaRPr lang="en-US" sz="3200" dirty="0" smtClean="0">
              <a:latin typeface="Times"/>
              <a:cs typeface="Times"/>
            </a:endParaRPr>
          </a:p>
        </p:txBody>
      </p:sp>
      <p:sp>
        <p:nvSpPr>
          <p:cNvPr id="11" name="Rounded Rectangle 10"/>
          <p:cNvSpPr/>
          <p:nvPr/>
        </p:nvSpPr>
        <p:spPr>
          <a:xfrm>
            <a:off x="11910286" y="22900816"/>
            <a:ext cx="7701390" cy="791311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solidFill>
                  <a:srgbClr val="0000FF"/>
                </a:solidFill>
                <a:latin typeface="Times"/>
                <a:cs typeface="Times"/>
              </a:rPr>
              <a:t>Measure</a:t>
            </a:r>
          </a:p>
          <a:p>
            <a:pPr algn="ctr"/>
            <a:endParaRPr lang="en-US" sz="3200" dirty="0" smtClean="0">
              <a:solidFill>
                <a:srgbClr val="0000FF"/>
              </a:solidFill>
              <a:latin typeface="Times"/>
              <a:cs typeface="Times"/>
            </a:endParaRPr>
          </a:p>
          <a:p>
            <a:r>
              <a:rPr lang="en-US" sz="3200" b="1" i="1" dirty="0" smtClean="0">
                <a:latin typeface="Times"/>
                <a:cs typeface="Times"/>
              </a:rPr>
              <a:t>Parenting </a:t>
            </a:r>
            <a:r>
              <a:rPr lang="en-US" sz="3200" b="1" i="1" dirty="0">
                <a:latin typeface="Times"/>
                <a:cs typeface="Times"/>
              </a:rPr>
              <a:t>Behaviors.</a:t>
            </a:r>
            <a:r>
              <a:rPr lang="en-US" sz="3200" i="1" dirty="0">
                <a:latin typeface="Times"/>
                <a:cs typeface="Times"/>
              </a:rPr>
              <a:t> </a:t>
            </a:r>
            <a:r>
              <a:rPr lang="en-US" sz="3200" dirty="0">
                <a:latin typeface="Times"/>
                <a:cs typeface="Times"/>
              </a:rPr>
              <a:t>The Parenting Style rating scale (Cowan &amp; Cowen, 1988) was used to collect information on parents' interaction with their children.  This information allowed staff to employ a parenting skill training method.  Using the information gathered during the Skype interaction, staff met with the parent immediately after the visit to discuss the skills they demonstrated and techniques for overcoming challenges. </a:t>
            </a:r>
          </a:p>
        </p:txBody>
      </p:sp>
      <p:pic>
        <p:nvPicPr>
          <p:cNvPr id="7" name="Picture 6"/>
          <p:cNvPicPr>
            <a:picLocks noChangeAspect="1"/>
          </p:cNvPicPr>
          <p:nvPr/>
        </p:nvPicPr>
        <p:blipFill>
          <a:blip r:embed="rId4"/>
          <a:stretch>
            <a:fillRect/>
          </a:stretch>
        </p:blipFill>
        <p:spPr>
          <a:xfrm>
            <a:off x="36239256" y="3998052"/>
            <a:ext cx="2298700" cy="2794000"/>
          </a:xfrm>
          <a:prstGeom prst="rect">
            <a:avLst/>
          </a:prstGeom>
        </p:spPr>
      </p:pic>
    </p:spTree>
    <p:extLst>
      <p:ext uri="{BB962C8B-B14F-4D97-AF65-F5344CB8AC3E}">
        <p14:creationId xmlns:p14="http://schemas.microsoft.com/office/powerpoint/2010/main" val="2266910211"/>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155</TotalTime>
  <Words>836</Words>
  <Application>Microsoft Macintosh PowerPoint</Application>
  <PresentationFormat>Custom</PresentationFormat>
  <Paragraphs>61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Slipstream</vt:lpstr>
      <vt:lpstr>PowerPoint Presentation</vt:lpstr>
    </vt:vector>
  </TitlesOfParts>
  <Company>UNH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Kazura</dc:creator>
  <cp:lastModifiedBy>Kerry Kazura</cp:lastModifiedBy>
  <cp:revision>12</cp:revision>
  <dcterms:created xsi:type="dcterms:W3CDTF">2015-05-06T15:42:13Z</dcterms:created>
  <dcterms:modified xsi:type="dcterms:W3CDTF">2015-05-14T14:41:14Z</dcterms:modified>
</cp:coreProperties>
</file>