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Default Extension="gif" ContentType="image/gif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1" r:id="rId2"/>
  </p:sldIdLst>
  <p:sldSz cx="36576000" cy="23774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327950" algn="l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655899" algn="l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983849" algn="l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311798" algn="l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1639748" algn="l" defTabSz="327950" rtl="0" eaLnBrk="1" latinLnBrk="0" hangingPunct="1"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1967697" algn="l" defTabSz="327950" rtl="0" eaLnBrk="1" latinLnBrk="0" hangingPunct="1"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2295647" algn="l" defTabSz="327950" rtl="0" eaLnBrk="1" latinLnBrk="0" hangingPunct="1"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2623596" algn="l" defTabSz="327950" rtl="0" eaLnBrk="1" latinLnBrk="0" hangingPunct="1">
      <a:defRPr sz="68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8ECB91"/>
    <a:srgbClr val="CDE500"/>
    <a:srgbClr val="FB720A"/>
    <a:srgbClr val="7F86BB"/>
    <a:srgbClr val="FFFFCC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69" autoAdjust="0"/>
    <p:restoredTop sz="94660"/>
  </p:normalViewPr>
  <p:slideViewPr>
    <p:cSldViewPr showGuides="1">
      <p:cViewPr>
        <p:scale>
          <a:sx n="50" d="100"/>
          <a:sy n="50" d="100"/>
        </p:scale>
        <p:origin x="816" y="1304"/>
      </p:cViewPr>
      <p:guideLst>
        <p:guide orient="horz" pos="1632"/>
        <p:guide orient="horz" pos="2016"/>
        <p:guide orient="horz" pos="7440"/>
        <p:guide orient="horz" pos="12432"/>
        <p:guide pos="27216"/>
        <p:guide pos="-4416"/>
        <p:guide pos="1728"/>
        <p:guide pos="21120"/>
        <p:guide pos="18720"/>
        <p:guide pos="15504"/>
        <p:guide pos="2448"/>
        <p:guide pos="9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2974" y="7385932"/>
            <a:ext cx="31090054" cy="50951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5947" y="13471702"/>
            <a:ext cx="25604107" cy="6076597"/>
          </a:xfrm>
        </p:spPr>
        <p:txBody>
          <a:bodyPr/>
          <a:lstStyle>
            <a:lvl1pPr marL="0" indent="0" algn="ctr">
              <a:buNone/>
              <a:defRPr/>
            </a:lvl1pPr>
            <a:lvl2pPr marL="327950" indent="0" algn="ctr">
              <a:buNone/>
              <a:defRPr/>
            </a:lvl2pPr>
            <a:lvl3pPr marL="655899" indent="0" algn="ctr">
              <a:buNone/>
              <a:defRPr/>
            </a:lvl3pPr>
            <a:lvl4pPr marL="983849" indent="0" algn="ctr">
              <a:buNone/>
              <a:defRPr/>
            </a:lvl4pPr>
            <a:lvl5pPr marL="1311798" indent="0" algn="ctr">
              <a:buNone/>
              <a:defRPr/>
            </a:lvl5pPr>
            <a:lvl6pPr marL="1639748" indent="0" algn="ctr">
              <a:buNone/>
              <a:defRPr/>
            </a:lvl6pPr>
            <a:lvl7pPr marL="1967697" indent="0" algn="ctr">
              <a:buNone/>
              <a:defRPr/>
            </a:lvl7pPr>
            <a:lvl8pPr marL="2295647" indent="0" algn="ctr">
              <a:buNone/>
              <a:defRPr/>
            </a:lvl8pPr>
            <a:lvl9pPr marL="26235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9869E54-C5B5-C245-87E7-1D9A0AB7E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4235E2-65AC-6944-8716-E21AD525D1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8054" y="951618"/>
            <a:ext cx="8228920" cy="202855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9028" y="951618"/>
            <a:ext cx="24580169" cy="202855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581891-1FE7-B544-BC36-565750B5B2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8F5F5F-B7B9-BD49-82C5-040C22E654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0" y="15277484"/>
            <a:ext cx="31090054" cy="4721401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0" y="10076833"/>
            <a:ext cx="31090054" cy="5200650"/>
          </a:xfrm>
        </p:spPr>
        <p:txBody>
          <a:bodyPr anchor="b"/>
          <a:lstStyle>
            <a:lvl1pPr marL="0" indent="0">
              <a:buNone/>
              <a:defRPr sz="1400"/>
            </a:lvl1pPr>
            <a:lvl2pPr marL="327950" indent="0">
              <a:buNone/>
              <a:defRPr sz="1300"/>
            </a:lvl2pPr>
            <a:lvl3pPr marL="655899" indent="0">
              <a:buNone/>
              <a:defRPr sz="1100"/>
            </a:lvl3pPr>
            <a:lvl4pPr marL="983849" indent="0">
              <a:buNone/>
              <a:defRPr sz="1000"/>
            </a:lvl4pPr>
            <a:lvl5pPr marL="1311798" indent="0">
              <a:buNone/>
              <a:defRPr sz="1000"/>
            </a:lvl5pPr>
            <a:lvl6pPr marL="1639748" indent="0">
              <a:buNone/>
              <a:defRPr sz="1000"/>
            </a:lvl6pPr>
            <a:lvl7pPr marL="1967697" indent="0">
              <a:buNone/>
              <a:defRPr sz="1000"/>
            </a:lvl7pPr>
            <a:lvl8pPr marL="2295647" indent="0">
              <a:buNone/>
              <a:defRPr sz="1000"/>
            </a:lvl8pPr>
            <a:lvl9pPr marL="26235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3727EF-7306-4F48-9E69-E773BEDF9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27" y="5546901"/>
            <a:ext cx="16404544" cy="1569023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42429" y="5546901"/>
            <a:ext cx="16404545" cy="1569023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7F77353-8D60-FE47-A0FF-26928FA210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27" y="5322182"/>
            <a:ext cx="16160750" cy="2217385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7950" indent="0">
              <a:buNone/>
              <a:defRPr sz="1400" b="1"/>
            </a:lvl2pPr>
            <a:lvl3pPr marL="655899" indent="0">
              <a:buNone/>
              <a:defRPr sz="1300" b="1"/>
            </a:lvl3pPr>
            <a:lvl4pPr marL="983849" indent="0">
              <a:buNone/>
              <a:defRPr sz="1100" b="1"/>
            </a:lvl4pPr>
            <a:lvl5pPr marL="1311798" indent="0">
              <a:buNone/>
              <a:defRPr sz="1100" b="1"/>
            </a:lvl5pPr>
            <a:lvl6pPr marL="1639748" indent="0">
              <a:buNone/>
              <a:defRPr sz="1100" b="1"/>
            </a:lvl6pPr>
            <a:lvl7pPr marL="1967697" indent="0">
              <a:buNone/>
              <a:defRPr sz="1100" b="1"/>
            </a:lvl7pPr>
            <a:lvl8pPr marL="2295647" indent="0">
              <a:buNone/>
              <a:defRPr sz="1100" b="1"/>
            </a:lvl8pPr>
            <a:lvl9pPr marL="26235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27" y="7539567"/>
            <a:ext cx="16160750" cy="13697568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554" y="5322182"/>
            <a:ext cx="16166420" cy="2217385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7950" indent="0">
              <a:buNone/>
              <a:defRPr sz="1400" b="1"/>
            </a:lvl2pPr>
            <a:lvl3pPr marL="655899" indent="0">
              <a:buNone/>
              <a:defRPr sz="1300" b="1"/>
            </a:lvl3pPr>
            <a:lvl4pPr marL="983849" indent="0">
              <a:buNone/>
              <a:defRPr sz="1100" b="1"/>
            </a:lvl4pPr>
            <a:lvl5pPr marL="1311798" indent="0">
              <a:buNone/>
              <a:defRPr sz="1100" b="1"/>
            </a:lvl5pPr>
            <a:lvl6pPr marL="1639748" indent="0">
              <a:buNone/>
              <a:defRPr sz="1100" b="1"/>
            </a:lvl6pPr>
            <a:lvl7pPr marL="1967697" indent="0">
              <a:buNone/>
              <a:defRPr sz="1100" b="1"/>
            </a:lvl7pPr>
            <a:lvl8pPr marL="2295647" indent="0">
              <a:buNone/>
              <a:defRPr sz="1100" b="1"/>
            </a:lvl8pPr>
            <a:lvl9pPr marL="26235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554" y="7539567"/>
            <a:ext cx="16166420" cy="13697568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F46BF-7D0F-E544-B6D7-B02BAB1B24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BDE466-B155-7446-9970-BF4A3141DA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BEAEE-26C7-7140-90D9-D078A95155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027" y="947032"/>
            <a:ext cx="12033250" cy="402775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99974" y="947032"/>
            <a:ext cx="20447000" cy="2029010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9027" y="4974784"/>
            <a:ext cx="12033250" cy="16262350"/>
          </a:xfrm>
        </p:spPr>
        <p:txBody>
          <a:bodyPr/>
          <a:lstStyle>
            <a:lvl1pPr marL="0" indent="0">
              <a:buNone/>
              <a:defRPr sz="1000"/>
            </a:lvl1pPr>
            <a:lvl2pPr marL="327950" indent="0">
              <a:buNone/>
              <a:defRPr sz="900"/>
            </a:lvl2pPr>
            <a:lvl3pPr marL="655899" indent="0">
              <a:buNone/>
              <a:defRPr sz="700"/>
            </a:lvl3pPr>
            <a:lvl4pPr marL="983849" indent="0">
              <a:buNone/>
              <a:defRPr sz="600"/>
            </a:lvl4pPr>
            <a:lvl5pPr marL="1311798" indent="0">
              <a:buNone/>
              <a:defRPr sz="600"/>
            </a:lvl5pPr>
            <a:lvl6pPr marL="1639748" indent="0">
              <a:buNone/>
              <a:defRPr sz="600"/>
            </a:lvl6pPr>
            <a:lvl7pPr marL="1967697" indent="0">
              <a:buNone/>
              <a:defRPr sz="600"/>
            </a:lvl7pPr>
            <a:lvl8pPr marL="2295647" indent="0">
              <a:buNone/>
              <a:defRPr sz="600"/>
            </a:lvl8pPr>
            <a:lvl9pPr marL="26235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B7ADB6-3158-9C41-B178-E7B6CDA864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8697" y="16641851"/>
            <a:ext cx="21946054" cy="1965149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8697" y="2124517"/>
            <a:ext cx="21946054" cy="14263952"/>
          </a:xfrm>
        </p:spPr>
        <p:txBody>
          <a:bodyPr/>
          <a:lstStyle>
            <a:lvl1pPr marL="0" indent="0">
              <a:buNone/>
              <a:defRPr sz="2300"/>
            </a:lvl1pPr>
            <a:lvl2pPr marL="327950" indent="0">
              <a:buNone/>
              <a:defRPr sz="2000"/>
            </a:lvl2pPr>
            <a:lvl3pPr marL="655899" indent="0">
              <a:buNone/>
              <a:defRPr sz="1700"/>
            </a:lvl3pPr>
            <a:lvl4pPr marL="983849" indent="0">
              <a:buNone/>
              <a:defRPr sz="1400"/>
            </a:lvl4pPr>
            <a:lvl5pPr marL="1311798" indent="0">
              <a:buNone/>
              <a:defRPr sz="1400"/>
            </a:lvl5pPr>
            <a:lvl6pPr marL="1639748" indent="0">
              <a:buNone/>
              <a:defRPr sz="1400"/>
            </a:lvl6pPr>
            <a:lvl7pPr marL="1967697" indent="0">
              <a:buNone/>
              <a:defRPr sz="1400"/>
            </a:lvl7pPr>
            <a:lvl8pPr marL="2295647" indent="0">
              <a:buNone/>
              <a:defRPr sz="1400"/>
            </a:lvl8pPr>
            <a:lvl9pPr marL="2623596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8697" y="18607000"/>
            <a:ext cx="21946054" cy="2789502"/>
          </a:xfrm>
        </p:spPr>
        <p:txBody>
          <a:bodyPr/>
          <a:lstStyle>
            <a:lvl1pPr marL="0" indent="0">
              <a:buNone/>
              <a:defRPr sz="1000"/>
            </a:lvl1pPr>
            <a:lvl2pPr marL="327950" indent="0">
              <a:buNone/>
              <a:defRPr sz="900"/>
            </a:lvl2pPr>
            <a:lvl3pPr marL="655899" indent="0">
              <a:buNone/>
              <a:defRPr sz="700"/>
            </a:lvl3pPr>
            <a:lvl4pPr marL="983849" indent="0">
              <a:buNone/>
              <a:defRPr sz="600"/>
            </a:lvl4pPr>
            <a:lvl5pPr marL="1311798" indent="0">
              <a:buNone/>
              <a:defRPr sz="600"/>
            </a:lvl5pPr>
            <a:lvl6pPr marL="1639748" indent="0">
              <a:buNone/>
              <a:defRPr sz="600"/>
            </a:lvl6pPr>
            <a:lvl7pPr marL="1967697" indent="0">
              <a:buNone/>
              <a:defRPr sz="600"/>
            </a:lvl7pPr>
            <a:lvl8pPr marL="2295647" indent="0">
              <a:buNone/>
              <a:defRPr sz="600"/>
            </a:lvl8pPr>
            <a:lvl9pPr marL="26235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90E986-24C3-CB48-81B9-C26193E3F9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9028" y="951618"/>
            <a:ext cx="3291794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813" tIns="172407" rIns="344813" bIns="1724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9028" y="5546901"/>
            <a:ext cx="32917946" cy="1569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813" tIns="172407" rIns="344813" bIns="1724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9028" y="21649884"/>
            <a:ext cx="8533946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813" tIns="172407" rIns="344813" bIns="172407" numCol="1" anchor="t" anchorCtr="0" compatLnSpc="1">
            <a:prstTxWarp prst="textNoShape">
              <a:avLst/>
            </a:prstTxWarp>
          </a:bodyPr>
          <a:lstStyle>
            <a:lvl1pPr defTabSz="3448025">
              <a:defRPr sz="53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497028" y="21649884"/>
            <a:ext cx="11581946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813" tIns="172407" rIns="344813" bIns="172407" numCol="1" anchor="t" anchorCtr="0" compatLnSpc="1">
            <a:prstTxWarp prst="textNoShape">
              <a:avLst/>
            </a:prstTxWarp>
          </a:bodyPr>
          <a:lstStyle>
            <a:lvl1pPr algn="ctr" defTabSz="3448025">
              <a:defRPr sz="53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13028" y="21649884"/>
            <a:ext cx="8533946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44813" tIns="172407" rIns="344813" bIns="172407" numCol="1" anchor="t" anchorCtr="0" compatLnSpc="1">
            <a:prstTxWarp prst="textNoShape">
              <a:avLst/>
            </a:prstTxWarp>
          </a:bodyPr>
          <a:lstStyle>
            <a:lvl1pPr algn="r" defTabSz="3448025">
              <a:defRPr sz="5300"/>
            </a:lvl1pPr>
          </a:lstStyle>
          <a:p>
            <a:fld id="{3F7B7ECE-1032-A54C-8507-3D3793FB13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2pPr>
      <a:lvl3pPr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3pPr>
      <a:lvl4pPr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4pPr>
      <a:lvl5pPr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5pPr>
      <a:lvl6pPr marL="327950"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6pPr>
      <a:lvl7pPr marL="655899"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7pPr>
      <a:lvl8pPr marL="983849"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8pPr>
      <a:lvl9pPr marL="1311798" algn="ctr" defTabSz="3448025" rtl="0" fontAlgn="base">
        <a:spcBef>
          <a:spcPct val="0"/>
        </a:spcBef>
        <a:spcAft>
          <a:spcPct val="0"/>
        </a:spcAft>
        <a:defRPr sz="16600">
          <a:solidFill>
            <a:schemeClr val="tx2"/>
          </a:solidFill>
          <a:latin typeface="Arial" pitchFamily="-112" charset="0"/>
        </a:defRPr>
      </a:lvl9pPr>
    </p:titleStyle>
    <p:bodyStyle>
      <a:lvl1pPr marL="1293579" indent="-1293579" algn="l" defTabSz="3448025" rtl="0" fontAlgn="base">
        <a:spcBef>
          <a:spcPct val="20000"/>
        </a:spcBef>
        <a:spcAft>
          <a:spcPct val="0"/>
        </a:spcAft>
        <a:buChar char="•"/>
        <a:defRPr sz="12100">
          <a:solidFill>
            <a:schemeClr val="tx1"/>
          </a:solidFill>
          <a:latin typeface="+mn-lt"/>
          <a:ea typeface="+mn-ea"/>
          <a:cs typeface="+mn-cs"/>
        </a:defRPr>
      </a:lvl1pPr>
      <a:lvl2pPr marL="2801236" indent="-1077223" algn="l" defTabSz="3448025" rtl="0" fontAlgn="base">
        <a:spcBef>
          <a:spcPct val="20000"/>
        </a:spcBef>
        <a:spcAft>
          <a:spcPct val="0"/>
        </a:spcAft>
        <a:buChar char="–"/>
        <a:defRPr sz="10500">
          <a:solidFill>
            <a:schemeClr val="tx1"/>
          </a:solidFill>
          <a:latin typeface="+mn-lt"/>
          <a:ea typeface="ＭＳ Ｐゴシック" pitchFamily="-112" charset="-128"/>
        </a:defRPr>
      </a:lvl2pPr>
      <a:lvl3pPr marL="4310032" indent="-862007" algn="l" defTabSz="3448025" rtl="0" fontAlgn="base">
        <a:spcBef>
          <a:spcPct val="20000"/>
        </a:spcBef>
        <a:spcAft>
          <a:spcPct val="0"/>
        </a:spcAft>
        <a:buChar char="•"/>
        <a:defRPr sz="9000">
          <a:solidFill>
            <a:schemeClr val="tx1"/>
          </a:solidFill>
          <a:latin typeface="+mn-lt"/>
          <a:ea typeface="ＭＳ Ｐゴシック" pitchFamily="-112" charset="-128"/>
        </a:defRPr>
      </a:lvl3pPr>
      <a:lvl4pPr marL="6034045" indent="-862007" algn="l" defTabSz="3448025" rtl="0" fontAlgn="base">
        <a:spcBef>
          <a:spcPct val="20000"/>
        </a:spcBef>
        <a:spcAft>
          <a:spcPct val="0"/>
        </a:spcAft>
        <a:buChar char="–"/>
        <a:defRPr sz="7500">
          <a:solidFill>
            <a:schemeClr val="tx1"/>
          </a:solidFill>
          <a:latin typeface="+mn-lt"/>
          <a:ea typeface="ＭＳ Ｐゴシック" pitchFamily="-112" charset="-128"/>
        </a:defRPr>
      </a:lvl4pPr>
      <a:lvl5pPr marL="7758057" indent="-862007" algn="l" defTabSz="3448025" rtl="0" fontAlgn="base">
        <a:spcBef>
          <a:spcPct val="20000"/>
        </a:spcBef>
        <a:spcAft>
          <a:spcPct val="0"/>
        </a:spcAft>
        <a:buChar char="»"/>
        <a:defRPr sz="7500">
          <a:solidFill>
            <a:schemeClr val="tx1"/>
          </a:solidFill>
          <a:latin typeface="+mn-lt"/>
          <a:ea typeface="ＭＳ Ｐゴシック" pitchFamily="-112" charset="-128"/>
        </a:defRPr>
      </a:lvl5pPr>
      <a:lvl6pPr marL="8086007" indent="-862007" algn="l" defTabSz="3448025" rtl="0" fontAlgn="base">
        <a:spcBef>
          <a:spcPct val="20000"/>
        </a:spcBef>
        <a:spcAft>
          <a:spcPct val="0"/>
        </a:spcAft>
        <a:buChar char="»"/>
        <a:defRPr sz="7500">
          <a:solidFill>
            <a:schemeClr val="tx1"/>
          </a:solidFill>
          <a:latin typeface="+mn-lt"/>
          <a:ea typeface="ＭＳ Ｐゴシック" pitchFamily="-112" charset="-128"/>
        </a:defRPr>
      </a:lvl6pPr>
      <a:lvl7pPr marL="8413956" indent="-862007" algn="l" defTabSz="3448025" rtl="0" fontAlgn="base">
        <a:spcBef>
          <a:spcPct val="20000"/>
        </a:spcBef>
        <a:spcAft>
          <a:spcPct val="0"/>
        </a:spcAft>
        <a:buChar char="»"/>
        <a:defRPr sz="7500">
          <a:solidFill>
            <a:schemeClr val="tx1"/>
          </a:solidFill>
          <a:latin typeface="+mn-lt"/>
          <a:ea typeface="ＭＳ Ｐゴシック" pitchFamily="-112" charset="-128"/>
        </a:defRPr>
      </a:lvl7pPr>
      <a:lvl8pPr marL="8741906" indent="-862007" algn="l" defTabSz="3448025" rtl="0" fontAlgn="base">
        <a:spcBef>
          <a:spcPct val="20000"/>
        </a:spcBef>
        <a:spcAft>
          <a:spcPct val="0"/>
        </a:spcAft>
        <a:buChar char="»"/>
        <a:defRPr sz="7500">
          <a:solidFill>
            <a:schemeClr val="tx1"/>
          </a:solidFill>
          <a:latin typeface="+mn-lt"/>
          <a:ea typeface="ＭＳ Ｐゴシック" pitchFamily="-112" charset="-128"/>
        </a:defRPr>
      </a:lvl8pPr>
      <a:lvl9pPr marL="9069855" indent="-862007" algn="l" defTabSz="3448025" rtl="0" fontAlgn="base">
        <a:spcBef>
          <a:spcPct val="20000"/>
        </a:spcBef>
        <a:spcAft>
          <a:spcPct val="0"/>
        </a:spcAft>
        <a:buChar char="»"/>
        <a:defRPr sz="75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7950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5899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83849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11798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9748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67697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95647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596" algn="l" defTabSz="3279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jpeg"/><Relationship Id="rId21" Type="http://schemas.openxmlformats.org/officeDocument/2006/relationships/image" Target="../media/image20.jpeg"/><Relationship Id="rId22" Type="http://schemas.openxmlformats.org/officeDocument/2006/relationships/image" Target="../media/image21.png"/><Relationship Id="rId23" Type="http://schemas.openxmlformats.org/officeDocument/2006/relationships/image" Target="../media/image22.jpeg"/><Relationship Id="rId24" Type="http://schemas.openxmlformats.org/officeDocument/2006/relationships/image" Target="../media/image23.jpeg"/><Relationship Id="rId25" Type="http://schemas.openxmlformats.org/officeDocument/2006/relationships/image" Target="../media/image24.jpeg"/><Relationship Id="rId26" Type="http://schemas.openxmlformats.org/officeDocument/2006/relationships/image" Target="../media/image25.png"/><Relationship Id="rId27" Type="http://schemas.openxmlformats.org/officeDocument/2006/relationships/image" Target="../media/image26.tiff"/><Relationship Id="rId28" Type="http://schemas.openxmlformats.org/officeDocument/2006/relationships/image" Target="../media/image27.jpeg"/><Relationship Id="rId29" Type="http://schemas.openxmlformats.org/officeDocument/2006/relationships/image" Target="../media/image28.jpeg"/><Relationship Id="rId10" Type="http://schemas.openxmlformats.org/officeDocument/2006/relationships/image" Target="../media/image9.jpe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324" y="13923433"/>
            <a:ext cx="3929819" cy="2971800"/>
          </a:xfrm>
          <a:prstGeom prst="rect">
            <a:avLst/>
          </a:prstGeom>
        </p:spPr>
      </p:pic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0450286" y="2447837"/>
            <a:ext cx="15675429" cy="193763"/>
            <a:chOff x="1595683" y="8662990"/>
            <a:chExt cx="24170180" cy="962020"/>
          </a:xfrm>
        </p:grpSpPr>
        <p:sp>
          <p:nvSpPr>
            <p:cNvPr id="6" name="Rectangle 5"/>
            <p:cNvSpPr/>
            <p:nvPr/>
          </p:nvSpPr>
          <p:spPr>
            <a:xfrm>
              <a:off x="1595683" y="8662990"/>
              <a:ext cx="6042545" cy="962020"/>
            </a:xfrm>
            <a:prstGeom prst="rect">
              <a:avLst/>
            </a:prstGeom>
            <a:solidFill>
              <a:srgbClr val="D0E03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69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38228" y="8662990"/>
              <a:ext cx="6042545" cy="962020"/>
            </a:xfrm>
            <a:prstGeom prst="rect">
              <a:avLst/>
            </a:prstGeom>
            <a:solidFill>
              <a:srgbClr val="C340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69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680773" y="8662990"/>
              <a:ext cx="6042545" cy="962020"/>
            </a:xfrm>
            <a:prstGeom prst="rect">
              <a:avLst/>
            </a:prstGeom>
            <a:solidFill>
              <a:srgbClr val="E177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69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723318" y="8662990"/>
              <a:ext cx="6042545" cy="962020"/>
            </a:xfrm>
            <a:prstGeom prst="rect">
              <a:avLst/>
            </a:prstGeom>
            <a:solidFill>
              <a:srgbClr val="8389B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369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0" name="Picture 26" descr="picturepost.inside.pdf"/>
          <p:cNvPicPr>
            <a:picLocks noChangeAspect="1"/>
          </p:cNvPicPr>
          <p:nvPr/>
        </p:nvPicPr>
        <p:blipFill>
          <a:blip r:embed="rId3"/>
          <a:srcRect t="38409" r="75510"/>
          <a:stretch>
            <a:fillRect/>
          </a:stretch>
        </p:blipFill>
        <p:spPr bwMode="auto">
          <a:xfrm>
            <a:off x="638402" y="2181843"/>
            <a:ext cx="6713991" cy="1036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7" descr="picturepost.inside.pdf"/>
          <p:cNvPicPr>
            <a:picLocks noChangeAspect="1"/>
          </p:cNvPicPr>
          <p:nvPr/>
        </p:nvPicPr>
        <p:blipFill>
          <a:blip r:embed="rId4"/>
          <a:srcRect l="74297" t="36761" b="32854"/>
          <a:stretch>
            <a:fillRect/>
          </a:stretch>
        </p:blipFill>
        <p:spPr bwMode="auto">
          <a:xfrm>
            <a:off x="400277" y="16933069"/>
            <a:ext cx="7156223" cy="519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picturepost.inside.pdf"/>
          <p:cNvPicPr>
            <a:picLocks noChangeAspect="1"/>
          </p:cNvPicPr>
          <p:nvPr/>
        </p:nvPicPr>
        <p:blipFill>
          <a:blip r:embed="rId5"/>
          <a:srcRect l="25496" t="35527" r="47508" b="39030"/>
          <a:stretch>
            <a:fillRect/>
          </a:stretch>
        </p:blipFill>
        <p:spPr bwMode="auto">
          <a:xfrm>
            <a:off x="400277" y="12638176"/>
            <a:ext cx="6952116" cy="402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post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1286" y="550333"/>
            <a:ext cx="6204857" cy="1519164"/>
          </a:xfrm>
          <a:prstGeom prst="rect">
            <a:avLst/>
          </a:prstGeom>
        </p:spPr>
      </p:pic>
      <p:pic>
        <p:nvPicPr>
          <p:cNvPr id="14" name="Picture 13" descr="dew.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0"/>
            <a:ext cx="4136571" cy="23441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85910"/>
            <a:ext cx="36576000" cy="2128333"/>
          </a:xfrm>
          <a:prstGeom prst="rect">
            <a:avLst/>
          </a:prstGeom>
        </p:spPr>
        <p:txBody>
          <a:bodyPr wrap="square" lIns="65590" tIns="32795" rIns="65590" bIns="32795">
            <a:spAutoFit/>
          </a:bodyPr>
          <a:lstStyle/>
          <a:p>
            <a:pPr algn="ctr" defTabSz="3448025"/>
            <a:r>
              <a:rPr lang="en-US" sz="8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adeGothic Light"/>
                <a:cs typeface="TradeGothic Light"/>
              </a:rPr>
              <a:t>Local to Global Citizen Science  </a:t>
            </a:r>
            <a:r>
              <a:rPr lang="en-US" sz="8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8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mbria"/>
              </a:rPr>
              <a:t>Measuring the Environment through Digital Images</a:t>
            </a:r>
            <a:endParaRPr lang="en-US" sz="5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mbria"/>
            </a:endParaRPr>
          </a:p>
        </p:txBody>
      </p: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0" y="23049433"/>
            <a:ext cx="36576000" cy="780000"/>
          </a:xfrm>
          <a:prstGeom prst="rect">
            <a:avLst/>
          </a:prstGeom>
          <a:solidFill>
            <a:srgbClr val="7F86B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5590" tIns="32795" rIns="65590" bIns="32795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3186572" y="23114001"/>
            <a:ext cx="13171714" cy="68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pPr algn="r" defTabSz="3448025"/>
            <a:r>
              <a:rPr lang="en-US" sz="2000" dirty="0">
                <a:solidFill>
                  <a:schemeClr val="bg1"/>
                </a:solidFill>
              </a:rPr>
              <a:t>For more information, </a:t>
            </a:r>
            <a:r>
              <a:rPr lang="en-US" sz="2000" dirty="0" smtClean="0">
                <a:solidFill>
                  <a:schemeClr val="bg1"/>
                </a:solidFill>
              </a:rPr>
              <a:t>contact  Annette </a:t>
            </a:r>
            <a:r>
              <a:rPr lang="en-US" sz="2000" dirty="0">
                <a:solidFill>
                  <a:schemeClr val="bg1"/>
                </a:solidFill>
              </a:rPr>
              <a:t>Schloss annette.schloss@unh.edu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algn="r" defTabSz="3448025"/>
            <a:r>
              <a:rPr lang="en-US" sz="2000" dirty="0" smtClean="0">
                <a:solidFill>
                  <a:schemeClr val="bg1"/>
                </a:solidFill>
              </a:rPr>
              <a:t>or </a:t>
            </a:r>
            <a:r>
              <a:rPr lang="en-US" sz="2000" dirty="0">
                <a:solidFill>
                  <a:schemeClr val="bg1"/>
                </a:solidFill>
              </a:rPr>
              <a:t>Jeff </a:t>
            </a:r>
            <a:r>
              <a:rPr lang="en-US" sz="2000" dirty="0" err="1">
                <a:solidFill>
                  <a:schemeClr val="bg1"/>
                </a:solidFill>
              </a:rPr>
              <a:t>Beaudry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jbeaudry@usm.maine.edu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Rectangle 52"/>
          <p:cNvSpPr>
            <a:spLocks noChangeArrowheads="1"/>
          </p:cNvSpPr>
          <p:nvPr/>
        </p:nvSpPr>
        <p:spPr bwMode="auto">
          <a:xfrm>
            <a:off x="15185571" y="23040866"/>
            <a:ext cx="6355738" cy="7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5590" tIns="32795" rIns="65590" bIns="32795">
            <a:prstTxWarp prst="textNoShape">
              <a:avLst/>
            </a:prstTxWarp>
            <a:spAutoFit/>
          </a:bodyPr>
          <a:lstStyle/>
          <a:p>
            <a:r>
              <a:rPr lang="en-US" sz="4300" dirty="0" smtClean="0">
                <a:solidFill>
                  <a:schemeClr val="bg1"/>
                </a:solidFill>
              </a:rPr>
              <a:t>http://</a:t>
            </a:r>
            <a:r>
              <a:rPr lang="en-US" sz="4300" dirty="0" err="1" smtClean="0">
                <a:solidFill>
                  <a:schemeClr val="bg1"/>
                </a:solidFill>
              </a:rPr>
              <a:t>picturepost.unh.edu</a:t>
            </a:r>
            <a:endParaRPr lang="en-US" sz="4300" dirty="0">
              <a:solidFill>
                <a:schemeClr val="bg1"/>
              </a:solidFill>
            </a:endParaRPr>
          </a:p>
        </p:txBody>
      </p:sp>
      <p:pic>
        <p:nvPicPr>
          <p:cNvPr id="19" name="Picture 18" descr="NASA3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15" y="21664789"/>
            <a:ext cx="2549071" cy="2109611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177143" y="23114001"/>
            <a:ext cx="5823857" cy="68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pPr defTabSz="3448025"/>
            <a:r>
              <a:rPr lang="en-US" sz="2000" dirty="0" smtClean="0">
                <a:solidFill>
                  <a:schemeClr val="bg1"/>
                </a:solidFill>
              </a:rPr>
              <a:t>DEW and Picture Post have been developed with support from NASA.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4" name="Picture 29" descr="Screen shot 2011-05-11 at 5.29.54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17643" y="3789275"/>
            <a:ext cx="5919107" cy="365398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17" descr="my-yardpost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005277" y="3852334"/>
            <a:ext cx="2194152" cy="16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8557760" y="7759700"/>
            <a:ext cx="3755571" cy="34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Each post has its own page where you can: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Upload pictures for all 9 views of the site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Navigate through picture views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Comment on and tag pictures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Compare pictures with the daily image from the  Moderate Resolution Imaging </a:t>
            </a:r>
            <a:r>
              <a:rPr lang="en-US" sz="2000" dirty="0" err="1" smtClean="0"/>
              <a:t>Spectroradiometer</a:t>
            </a:r>
            <a:r>
              <a:rPr lang="en-US" sz="2000" dirty="0" smtClean="0"/>
              <a:t> (MODIS) aboard NASA’s TERRA satellite. </a:t>
            </a:r>
            <a:endParaRPr lang="en-US" sz="2000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-1647662" y="12893284"/>
            <a:ext cx="19513903" cy="1134"/>
          </a:xfrm>
          <a:prstGeom prst="line">
            <a:avLst/>
          </a:prstGeom>
          <a:ln>
            <a:solidFill>
              <a:srgbClr val="979B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14722928" y="5613400"/>
            <a:ext cx="2911929" cy="191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pPr>
              <a:spcAft>
                <a:spcPts val="861"/>
              </a:spcAft>
            </a:pPr>
            <a:r>
              <a:rPr lang="en-US" sz="2000" dirty="0">
                <a:latin typeface="Calibri" charset="0"/>
              </a:rPr>
              <a:t>The Picture Post as seen on </a:t>
            </a:r>
            <a:r>
              <a:rPr lang="en-US" sz="2000" dirty="0" smtClean="0">
                <a:latin typeface="Calibri" charset="0"/>
              </a:rPr>
              <a:t>the homepage  </a:t>
            </a:r>
            <a:r>
              <a:rPr lang="en-US" sz="2000" dirty="0">
                <a:latin typeface="Calibri" charset="0"/>
              </a:rPr>
              <a:t>map sits on the back deck with a view of the yard, garden boxes, and the woods behind. </a:t>
            </a:r>
            <a:r>
              <a:rPr lang="en-US" sz="2000" dirty="0" smtClean="0">
                <a:latin typeface="Calibri" charset="0"/>
              </a:rPr>
              <a:t>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2919983" y="4850075"/>
            <a:ext cx="3037455" cy="1610609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60"/>
          <p:cNvGrpSpPr>
            <a:grpSpLocks/>
          </p:cNvGrpSpPr>
          <p:nvPr/>
        </p:nvGrpSpPr>
        <p:grpSpPr bwMode="auto">
          <a:xfrm>
            <a:off x="12585474" y="7814733"/>
            <a:ext cx="4722812" cy="3582900"/>
            <a:chOff x="14445904" y="13084175"/>
            <a:chExt cx="6851650" cy="5180013"/>
          </a:xfrm>
        </p:grpSpPr>
        <p:pic>
          <p:nvPicPr>
            <p:cNvPr id="31" name="Picture 80" descr="Screen shot 2011-05-12 at 12.45.50 PM.png"/>
            <p:cNvPicPr>
              <a:picLocks noChangeAspect="1"/>
            </p:cNvPicPr>
            <p:nvPr/>
          </p:nvPicPr>
          <p:blipFill>
            <a:blip r:embed="rId11"/>
            <a:srcRect l="-2284" t="-2199" r="-3542"/>
            <a:stretch>
              <a:fillRect/>
            </a:stretch>
          </p:blipFill>
          <p:spPr bwMode="auto">
            <a:xfrm>
              <a:off x="14445904" y="13084175"/>
              <a:ext cx="6851650" cy="51800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pic>
        <p:pic>
          <p:nvPicPr>
            <p:cNvPr id="32" name="Picture 103" descr="Screen shot 2011-05-12 at 1.33.41 PM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712412" y="16214725"/>
              <a:ext cx="5649912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5" name="Group 84"/>
          <p:cNvGrpSpPr/>
          <p:nvPr/>
        </p:nvGrpSpPr>
        <p:grpSpPr>
          <a:xfrm>
            <a:off x="8774339" y="12486834"/>
            <a:ext cx="8261804" cy="10076832"/>
            <a:chOff x="12741275" y="17289463"/>
            <a:chExt cx="9353550" cy="1189990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8241963" y="17321213"/>
              <a:ext cx="3629025" cy="223837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8241963" y="17321213"/>
              <a:ext cx="304799" cy="369887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8" name="Picture 24" descr="my-yard-MODIS102010.png"/>
            <p:cNvPicPr>
              <a:picLocks noChangeAspect="1"/>
            </p:cNvPicPr>
            <p:nvPr/>
          </p:nvPicPr>
          <p:blipFill>
            <a:blip r:embed="rId13"/>
            <a:srcRect t="14714" r="56409" b="36844"/>
            <a:stretch>
              <a:fillRect/>
            </a:stretch>
          </p:blipFill>
          <p:spPr bwMode="auto">
            <a:xfrm>
              <a:off x="14288879" y="17289463"/>
              <a:ext cx="3597657" cy="2344599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39" name="Picture 25" descr="my-yard-MODSI111310.png"/>
            <p:cNvPicPr>
              <a:picLocks noChangeAspect="1"/>
            </p:cNvPicPr>
            <p:nvPr/>
          </p:nvPicPr>
          <p:blipFill>
            <a:blip r:embed="rId14"/>
            <a:srcRect t="15311" r="56433" b="37074"/>
            <a:stretch>
              <a:fillRect/>
            </a:stretch>
          </p:blipFill>
          <p:spPr bwMode="auto">
            <a:xfrm>
              <a:off x="14288879" y="19579157"/>
              <a:ext cx="3597657" cy="2342564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0" name="Picture 26" descr="my-yard-MODIS012211.png"/>
            <p:cNvPicPr>
              <a:picLocks/>
            </p:cNvPicPr>
            <p:nvPr/>
          </p:nvPicPr>
          <p:blipFill>
            <a:blip r:embed="rId15"/>
            <a:srcRect t="15604" r="56409" b="37154"/>
            <a:stretch>
              <a:fillRect/>
            </a:stretch>
          </p:blipFill>
          <p:spPr bwMode="auto">
            <a:xfrm>
              <a:off x="14288879" y="22017294"/>
              <a:ext cx="3597657" cy="2346631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1" name="Picture 27" descr="my-yard-MODIS050111.png"/>
            <p:cNvPicPr>
              <a:picLocks/>
            </p:cNvPicPr>
            <p:nvPr/>
          </p:nvPicPr>
          <p:blipFill>
            <a:blip r:embed="rId16"/>
            <a:srcRect t="14528" r="56409" b="37790"/>
            <a:stretch>
              <a:fillRect/>
            </a:stretch>
          </p:blipFill>
          <p:spPr bwMode="auto">
            <a:xfrm>
              <a:off x="14288879" y="24363925"/>
              <a:ext cx="3597657" cy="2393401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2" name="Picture 28" descr="my-yard-MODIS050711.png"/>
            <p:cNvPicPr>
              <a:picLocks noChangeAspect="1"/>
            </p:cNvPicPr>
            <p:nvPr/>
          </p:nvPicPr>
          <p:blipFill>
            <a:blip r:embed="rId17"/>
            <a:srcRect t="15775" r="56409" b="37460"/>
            <a:stretch>
              <a:fillRect/>
            </a:stretch>
          </p:blipFill>
          <p:spPr bwMode="auto">
            <a:xfrm>
              <a:off x="14288879" y="26844766"/>
              <a:ext cx="3597657" cy="2344597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3" name="Picture 24" descr="my-yard-MODIS102010.png"/>
            <p:cNvPicPr>
              <a:picLocks noChangeAspect="1"/>
            </p:cNvPicPr>
            <p:nvPr/>
          </p:nvPicPr>
          <p:blipFill>
            <a:blip r:embed="rId13"/>
            <a:srcRect l="53378" t="14714" b="36844"/>
            <a:stretch>
              <a:fillRect/>
            </a:stretch>
          </p:blipFill>
          <p:spPr bwMode="auto">
            <a:xfrm>
              <a:off x="18242403" y="17289463"/>
              <a:ext cx="3847761" cy="2344599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4" name="Picture 25" descr="my-yard-MODSI111310.png"/>
            <p:cNvPicPr>
              <a:picLocks noChangeAspect="1"/>
            </p:cNvPicPr>
            <p:nvPr/>
          </p:nvPicPr>
          <p:blipFill>
            <a:blip r:embed="rId14"/>
            <a:srcRect l="53348" t="15311" b="37074"/>
            <a:stretch>
              <a:fillRect/>
            </a:stretch>
          </p:blipFill>
          <p:spPr bwMode="auto">
            <a:xfrm>
              <a:off x="18242403" y="19579157"/>
              <a:ext cx="3852422" cy="2342564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5" name="Picture 26" descr="my-yard-MODIS012211.png"/>
            <p:cNvPicPr>
              <a:picLocks/>
            </p:cNvPicPr>
            <p:nvPr/>
          </p:nvPicPr>
          <p:blipFill>
            <a:blip r:embed="rId15"/>
            <a:srcRect l="53378" t="15604" b="37154"/>
            <a:stretch>
              <a:fillRect/>
            </a:stretch>
          </p:blipFill>
          <p:spPr bwMode="auto">
            <a:xfrm>
              <a:off x="18242403" y="22017294"/>
              <a:ext cx="3847761" cy="2346631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6" name="Picture 28" descr="my-yard-MODIS050711.png"/>
            <p:cNvPicPr>
              <a:picLocks noChangeAspect="1"/>
            </p:cNvPicPr>
            <p:nvPr/>
          </p:nvPicPr>
          <p:blipFill>
            <a:blip r:embed="rId17"/>
            <a:srcRect l="53378" t="15775" b="37460"/>
            <a:stretch>
              <a:fillRect/>
            </a:stretch>
          </p:blipFill>
          <p:spPr bwMode="auto">
            <a:xfrm>
              <a:off x="18242403" y="26844766"/>
              <a:ext cx="3847761" cy="2344597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  <p:grpSp>
          <p:nvGrpSpPr>
            <p:cNvPr id="47" name="Group 26"/>
            <p:cNvGrpSpPr>
              <a:grpSpLocks/>
            </p:cNvGrpSpPr>
            <p:nvPr/>
          </p:nvGrpSpPr>
          <p:grpSpPr bwMode="auto">
            <a:xfrm>
              <a:off x="18241963" y="19580223"/>
              <a:ext cx="3629025" cy="369888"/>
              <a:chOff x="11954627" y="1133258"/>
              <a:chExt cx="2472472" cy="288766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1954627" y="1133258"/>
                <a:ext cx="2472472" cy="174747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1954627" y="1133258"/>
                <a:ext cx="207662" cy="288766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8" name="Group 29"/>
            <p:cNvGrpSpPr>
              <a:grpSpLocks/>
            </p:cNvGrpSpPr>
            <p:nvPr/>
          </p:nvGrpSpPr>
          <p:grpSpPr bwMode="auto">
            <a:xfrm>
              <a:off x="18241963" y="22017038"/>
              <a:ext cx="3629025" cy="369887"/>
              <a:chOff x="11954627" y="1132752"/>
              <a:chExt cx="2472472" cy="28876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1954627" y="1132752"/>
                <a:ext cx="2472472" cy="174746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1954627" y="1132752"/>
                <a:ext cx="207662" cy="288765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9" name="Group 32"/>
            <p:cNvGrpSpPr>
              <a:grpSpLocks/>
            </p:cNvGrpSpPr>
            <p:nvPr/>
          </p:nvGrpSpPr>
          <p:grpSpPr bwMode="auto">
            <a:xfrm>
              <a:off x="18241963" y="24433213"/>
              <a:ext cx="3629025" cy="369887"/>
              <a:chOff x="11954627" y="1133068"/>
              <a:chExt cx="2472472" cy="288765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11954627" y="1133068"/>
                <a:ext cx="2472472" cy="174746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1954627" y="1133068"/>
                <a:ext cx="207662" cy="288765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0" name="Group 35"/>
            <p:cNvGrpSpPr>
              <a:grpSpLocks/>
            </p:cNvGrpSpPr>
            <p:nvPr/>
          </p:nvGrpSpPr>
          <p:grpSpPr bwMode="auto">
            <a:xfrm>
              <a:off x="18241963" y="26855738"/>
              <a:ext cx="3629025" cy="369887"/>
              <a:chOff x="11954627" y="1133050"/>
              <a:chExt cx="2472472" cy="288765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1954627" y="1133050"/>
                <a:ext cx="2472472" cy="174746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1954627" y="1133050"/>
                <a:ext cx="207662" cy="288765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1" name="TextBox 31"/>
            <p:cNvSpPr txBox="1">
              <a:spLocks noChangeArrowheads="1"/>
            </p:cNvSpPr>
            <p:nvPr/>
          </p:nvSpPr>
          <p:spPr bwMode="auto">
            <a:xfrm>
              <a:off x="12741275" y="25399999"/>
              <a:ext cx="2813125" cy="417977"/>
            </a:xfrm>
            <a:prstGeom prst="rect">
              <a:avLst/>
            </a:prstGeom>
            <a:solidFill>
              <a:srgbClr val="7CA444"/>
            </a:solidFill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latin typeface="Calibri" charset="0"/>
                </a:rPr>
                <a:t>First leaf</a:t>
              </a:r>
            </a:p>
          </p:txBody>
        </p:sp>
        <p:sp>
          <p:nvSpPr>
            <p:cNvPr id="52" name="TextBox 31"/>
            <p:cNvSpPr txBox="1">
              <a:spLocks noChangeArrowheads="1"/>
            </p:cNvSpPr>
            <p:nvPr/>
          </p:nvSpPr>
          <p:spPr bwMode="auto">
            <a:xfrm>
              <a:off x="12741275" y="18521364"/>
              <a:ext cx="2813125" cy="417977"/>
            </a:xfrm>
            <a:prstGeom prst="rect">
              <a:avLst/>
            </a:prstGeom>
            <a:solidFill>
              <a:srgbClr val="7CA444"/>
            </a:solidFill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latin typeface="Calibri" charset="0"/>
                </a:rPr>
                <a:t>50% colored leaves</a:t>
              </a:r>
            </a:p>
          </p:txBody>
        </p:sp>
        <p:sp>
          <p:nvSpPr>
            <p:cNvPr id="53" name="TextBox 31"/>
            <p:cNvSpPr txBox="1">
              <a:spLocks noChangeArrowheads="1"/>
            </p:cNvSpPr>
            <p:nvPr/>
          </p:nvSpPr>
          <p:spPr bwMode="auto">
            <a:xfrm>
              <a:off x="12741275" y="20540663"/>
              <a:ext cx="2813125" cy="417977"/>
            </a:xfrm>
            <a:prstGeom prst="rect">
              <a:avLst/>
            </a:prstGeom>
            <a:solidFill>
              <a:srgbClr val="7CA444"/>
            </a:solidFill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latin typeface="Calibri" charset="0"/>
                </a:rPr>
                <a:t>Leaf fall</a:t>
              </a:r>
            </a:p>
          </p:txBody>
        </p: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12741275" y="23013988"/>
              <a:ext cx="2813125" cy="417977"/>
            </a:xfrm>
            <a:prstGeom prst="rect">
              <a:avLst/>
            </a:prstGeom>
            <a:solidFill>
              <a:srgbClr val="7CA444"/>
            </a:solidFill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latin typeface="Calibri" charset="0"/>
                </a:rPr>
                <a:t>Winter dormancy</a:t>
              </a:r>
            </a:p>
          </p:txBody>
        </p:sp>
        <p:sp>
          <p:nvSpPr>
            <p:cNvPr id="55" name="TextBox 31"/>
            <p:cNvSpPr txBox="1">
              <a:spLocks noChangeArrowheads="1"/>
            </p:cNvSpPr>
            <p:nvPr/>
          </p:nvSpPr>
          <p:spPr bwMode="auto">
            <a:xfrm>
              <a:off x="12741275" y="27963813"/>
              <a:ext cx="2813125" cy="417977"/>
            </a:xfrm>
            <a:prstGeom prst="rect">
              <a:avLst/>
            </a:prstGeom>
            <a:solidFill>
              <a:srgbClr val="7CA444"/>
            </a:solidFill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latin typeface="Calibri" charset="0"/>
                </a:rPr>
                <a:t>20% full leaf size</a:t>
              </a:r>
            </a:p>
          </p:txBody>
        </p:sp>
        <p:pic>
          <p:nvPicPr>
            <p:cNvPr id="56" name="Picture 62" descr="Screen shot 2011-05-16 at 2.29.19 PM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8546668" y="24657050"/>
              <a:ext cx="3371313" cy="2100276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  <a:miter lim="800000"/>
              <a:headEnd/>
              <a:tailEnd/>
            </a:ln>
          </p:spPr>
        </p:pic>
      </p:grpSp>
      <p:sp>
        <p:nvSpPr>
          <p:cNvPr id="65" name="Rectangle 83"/>
          <p:cNvSpPr>
            <a:spLocks noChangeArrowheads="1"/>
          </p:cNvSpPr>
          <p:nvPr/>
        </p:nvSpPr>
        <p:spPr bwMode="auto">
          <a:xfrm>
            <a:off x="9906000" y="2930525"/>
            <a:ext cx="6293304" cy="77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590" tIns="32795" rIns="65590" bIns="3279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300" b="1" dirty="0" smtClean="0">
                <a:solidFill>
                  <a:srgbClr val="262626"/>
                </a:solidFill>
                <a:ea typeface="Arial" charset="0"/>
                <a:cs typeface="Arial" charset="0"/>
              </a:rPr>
              <a:t>Backyard Monitoring</a:t>
            </a:r>
            <a:endParaRPr lang="en-US" sz="2300" b="1" dirty="0">
              <a:solidFill>
                <a:srgbClr val="262626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2300" b="1" dirty="0">
                <a:solidFill>
                  <a:srgbClr val="262626"/>
                </a:solidFill>
                <a:ea typeface="Arial" charset="0"/>
                <a:cs typeface="Arial" charset="0"/>
              </a:rPr>
              <a:t>vegetation health and</a:t>
            </a:r>
            <a:r>
              <a:rPr lang="en-US" sz="2300" b="1" dirty="0" smtClean="0">
                <a:solidFill>
                  <a:srgbClr val="262626"/>
                </a:solidFill>
                <a:ea typeface="Arial" charset="0"/>
                <a:cs typeface="Arial" charset="0"/>
              </a:rPr>
              <a:t> seasonal change</a:t>
            </a:r>
            <a:endParaRPr lang="en-US" sz="2300" b="1" dirty="0">
              <a:solidFill>
                <a:srgbClr val="262626"/>
              </a:solidFill>
              <a:ea typeface="Arial" charset="0"/>
              <a:cs typeface="Arial" charset="0"/>
            </a:endParaRPr>
          </a:p>
        </p:txBody>
      </p:sp>
      <p:sp>
        <p:nvSpPr>
          <p:cNvPr id="68" name="TextBox 2"/>
          <p:cNvSpPr txBox="1">
            <a:spLocks noChangeArrowheads="1"/>
          </p:cNvSpPr>
          <p:nvPr/>
        </p:nvSpPr>
        <p:spPr bwMode="auto">
          <a:xfrm>
            <a:off x="29609143" y="9176614"/>
            <a:ext cx="5878286" cy="495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pPr>
              <a:spcAft>
                <a:spcPts val="430"/>
              </a:spcAft>
            </a:pPr>
            <a:r>
              <a:rPr lang="en-US" sz="2600" dirty="0" smtClean="0">
                <a:solidFill>
                  <a:srgbClr val="8ECB91"/>
                </a:solidFill>
              </a:rPr>
              <a:t>Why take and analyze pictures?</a:t>
            </a:r>
          </a:p>
          <a:p>
            <a:pPr>
              <a:spcAft>
                <a:spcPts val="430"/>
              </a:spcAft>
              <a:buFont typeface="Arial" charset="0"/>
              <a:buChar char="•"/>
            </a:pPr>
            <a:r>
              <a:rPr lang="en-US" sz="2600" dirty="0" smtClean="0"/>
              <a:t>Measure growth of trees &amp; other change-over-time</a:t>
            </a:r>
          </a:p>
          <a:p>
            <a:pPr>
              <a:spcAft>
                <a:spcPts val="430"/>
              </a:spcAft>
              <a:buFont typeface="Arial" charset="0"/>
              <a:buChar char="•"/>
            </a:pPr>
            <a:r>
              <a:rPr lang="en-US" sz="2600" dirty="0" smtClean="0"/>
              <a:t>Measure plant health</a:t>
            </a:r>
          </a:p>
          <a:p>
            <a:pPr>
              <a:spcAft>
                <a:spcPts val="430"/>
              </a:spcAft>
              <a:buFont typeface="Arial" charset="0"/>
              <a:buChar char="•"/>
            </a:pPr>
            <a:r>
              <a:rPr lang="en-US" sz="2600" dirty="0" smtClean="0"/>
              <a:t>Monitor response of community to development, recovery, greening &amp; sustainability efforts</a:t>
            </a:r>
          </a:p>
          <a:p>
            <a:pPr>
              <a:spcAft>
                <a:spcPts val="430"/>
              </a:spcAft>
              <a:buFont typeface="Arial" charset="0"/>
              <a:buChar char="•"/>
            </a:pPr>
            <a:r>
              <a:rPr lang="en-US" sz="2600" dirty="0" smtClean="0"/>
              <a:t> Monitor water levels, floods, drought</a:t>
            </a:r>
          </a:p>
          <a:p>
            <a:pPr>
              <a:spcAft>
                <a:spcPts val="430"/>
              </a:spcAft>
              <a:buFont typeface="Arial" charset="0"/>
              <a:buChar char="•"/>
            </a:pPr>
            <a:r>
              <a:rPr lang="en-US" sz="2600" dirty="0" smtClean="0"/>
              <a:t>Highlight invasive species</a:t>
            </a:r>
          </a:p>
          <a:p>
            <a:pPr>
              <a:spcAft>
                <a:spcPts val="430"/>
              </a:spcAft>
              <a:buFont typeface="Arial" charset="0"/>
              <a:buChar char="•"/>
            </a:pPr>
            <a:r>
              <a:rPr lang="en-US" sz="2600" dirty="0" smtClean="0"/>
              <a:t>Compare to satellite imagery</a:t>
            </a:r>
          </a:p>
          <a:p>
            <a:pPr>
              <a:spcAft>
                <a:spcPts val="430"/>
              </a:spcAft>
              <a:buFont typeface="Arial" charset="0"/>
              <a:buChar char="•"/>
            </a:pPr>
            <a:endParaRPr lang="en-US" sz="2600" dirty="0"/>
          </a:p>
        </p:txBody>
      </p:sp>
      <p:sp>
        <p:nvSpPr>
          <p:cNvPr id="69" name="Rectangle 68"/>
          <p:cNvSpPr/>
          <p:nvPr/>
        </p:nvSpPr>
        <p:spPr>
          <a:xfrm>
            <a:off x="29500286" y="3191933"/>
            <a:ext cx="6226679" cy="600165"/>
          </a:xfrm>
          <a:prstGeom prst="rect">
            <a:avLst/>
          </a:prstGeom>
        </p:spPr>
        <p:txBody>
          <a:bodyPr wrap="none" lIns="65590" tIns="32795" rIns="65590" bIns="32795">
            <a:spAutoFit/>
          </a:bodyPr>
          <a:lstStyle/>
          <a:p>
            <a:r>
              <a:rPr lang="en-US" sz="3400" dirty="0" smtClean="0">
                <a:ln>
                  <a:solidFill>
                    <a:srgbClr val="8ECB91"/>
                  </a:solidFill>
                </a:ln>
                <a:solidFill>
                  <a:srgbClr val="8ECB91"/>
                </a:solidFill>
                <a:latin typeface="+mn-lt"/>
                <a:cs typeface="Arial Narrow"/>
              </a:rPr>
              <a:t>Plants are like "green canaries” </a:t>
            </a:r>
            <a:endParaRPr lang="en-US" sz="3400" dirty="0">
              <a:ln>
                <a:solidFill>
                  <a:srgbClr val="8ECB91"/>
                </a:solidFill>
              </a:ln>
              <a:solidFill>
                <a:srgbClr val="8ECB91"/>
              </a:solidFill>
              <a:latin typeface="+mn-lt"/>
              <a:cs typeface="Arial Narrow"/>
            </a:endParaRPr>
          </a:p>
        </p:txBody>
      </p:sp>
      <p:pic>
        <p:nvPicPr>
          <p:cNvPr id="70" name="Picture 6" descr="1 Main Menu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0588857" y="20035733"/>
            <a:ext cx="1410367" cy="277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3" descr="7 Record Data Overlay On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1949572" y="20035733"/>
            <a:ext cx="1410367" cy="277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29881286" y="19345206"/>
            <a:ext cx="5715000" cy="466340"/>
          </a:xfrm>
          <a:prstGeom prst="rect">
            <a:avLst/>
          </a:prstGeom>
          <a:noFill/>
        </p:spPr>
        <p:txBody>
          <a:bodyPr wrap="square" lIns="65590" tIns="32795" rIns="65590" bIns="32795" rtlCol="0">
            <a:spAutoFit/>
          </a:bodyPr>
          <a:lstStyle/>
          <a:p>
            <a:pPr>
              <a:spcAft>
                <a:spcPts val="861"/>
              </a:spcAft>
              <a:buFont typeface="Arial"/>
              <a:buChar char="•"/>
            </a:pPr>
            <a:r>
              <a:rPr lang="en-US" sz="2600" dirty="0" smtClean="0"/>
              <a:t> </a:t>
            </a:r>
            <a:r>
              <a:rPr lang="en-US" sz="2600" dirty="0" err="1" smtClean="0"/>
              <a:t>iPhone</a:t>
            </a:r>
            <a:r>
              <a:rPr lang="en-US" sz="2600" dirty="0" smtClean="0"/>
              <a:t> Mobile Application</a:t>
            </a:r>
          </a:p>
        </p:txBody>
      </p:sp>
      <p:pic>
        <p:nvPicPr>
          <p:cNvPr id="73" name="Picture 72" descr="5 Navigate To Target Post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369098" y="20035733"/>
            <a:ext cx="1410759" cy="2772881"/>
          </a:xfrm>
          <a:prstGeom prst="rect">
            <a:avLst/>
          </a:prstGeom>
        </p:spPr>
      </p:pic>
      <p:pic>
        <p:nvPicPr>
          <p:cNvPr id="76" name="Picture 75" descr="Screen shot 2011-11-22 at 7.15.33 P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924693" y="8860367"/>
            <a:ext cx="9275726" cy="7649633"/>
          </a:xfrm>
          <a:prstGeom prst="rect">
            <a:avLst/>
          </a:pr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7" name="Rectangle 83"/>
          <p:cNvSpPr>
            <a:spLocks noChangeArrowheads="1"/>
          </p:cNvSpPr>
          <p:nvPr/>
        </p:nvSpPr>
        <p:spPr bwMode="auto">
          <a:xfrm>
            <a:off x="21172714" y="3280682"/>
            <a:ext cx="6293304" cy="4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590" tIns="32795" rIns="65590" bIns="3279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300" b="1" dirty="0" smtClean="0">
                <a:solidFill>
                  <a:srgbClr val="262626"/>
                </a:solidFill>
                <a:ea typeface="Arial" charset="0"/>
                <a:cs typeface="Arial" charset="0"/>
              </a:rPr>
              <a:t>Community Action</a:t>
            </a:r>
            <a:endParaRPr lang="en-US" sz="2300" b="1" dirty="0">
              <a:solidFill>
                <a:srgbClr val="262626"/>
              </a:solidFill>
              <a:ea typeface="Arial" charset="0"/>
              <a:cs typeface="Arial" charset="0"/>
            </a:endParaRPr>
          </a:p>
        </p:txBody>
      </p:sp>
      <p:sp>
        <p:nvSpPr>
          <p:cNvPr id="78" name="TextBox 31"/>
          <p:cNvSpPr txBox="1">
            <a:spLocks noChangeArrowheads="1"/>
          </p:cNvSpPr>
          <p:nvPr/>
        </p:nvSpPr>
        <p:spPr bwMode="auto">
          <a:xfrm>
            <a:off x="19005210" y="17225433"/>
            <a:ext cx="2694214" cy="137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r>
              <a:rPr lang="en-US" sz="1700" dirty="0"/>
              <a:t>Community Partners:</a:t>
            </a:r>
          </a:p>
          <a:p>
            <a:pPr>
              <a:buFont typeface="Arial"/>
              <a:buChar char="•"/>
            </a:pPr>
            <a:r>
              <a:rPr lang="en-US" sz="1700" dirty="0"/>
              <a:t>City of Portsmouth, NH</a:t>
            </a:r>
          </a:p>
          <a:p>
            <a:pPr>
              <a:buFont typeface="Arial"/>
              <a:buChar char="•"/>
            </a:pPr>
            <a:r>
              <a:rPr lang="en-US" sz="1700" dirty="0"/>
              <a:t>Jackson Estuarine Lab</a:t>
            </a:r>
          </a:p>
          <a:p>
            <a:pPr>
              <a:buFont typeface="Arial"/>
              <a:buChar char="•"/>
            </a:pPr>
            <a:r>
              <a:rPr lang="en-US" sz="1700" dirty="0"/>
              <a:t>Fifth grade students</a:t>
            </a:r>
            <a:r>
              <a:rPr lang="en-US" sz="1700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z="1700" dirty="0"/>
              <a:t> </a:t>
            </a:r>
            <a:r>
              <a:rPr lang="en-US" sz="1700" dirty="0" smtClean="0"/>
              <a:t>at </a:t>
            </a:r>
            <a:r>
              <a:rPr lang="en-US" sz="1700" dirty="0"/>
              <a:t>the Franklin </a:t>
            </a:r>
            <a:r>
              <a:rPr lang="en-US" sz="1700" dirty="0" smtClean="0"/>
              <a:t>School</a:t>
            </a:r>
            <a:endParaRPr lang="en-US" sz="1700" dirty="0"/>
          </a:p>
        </p:txBody>
      </p:sp>
      <p:sp>
        <p:nvSpPr>
          <p:cNvPr id="80" name="TextBox 31"/>
          <p:cNvSpPr txBox="1">
            <a:spLocks noChangeArrowheads="1"/>
          </p:cNvSpPr>
          <p:nvPr/>
        </p:nvSpPr>
        <p:spPr bwMode="auto">
          <a:xfrm>
            <a:off x="25309286" y="4127500"/>
            <a:ext cx="3048000" cy="1605113"/>
          </a:xfrm>
          <a:prstGeom prst="rect">
            <a:avLst/>
          </a:prstGeom>
          <a:solidFill>
            <a:srgbClr val="FFFFFF"/>
          </a:solidFill>
          <a:ln w="3175" cmpd="sng">
            <a:noFill/>
            <a:miter lim="800000"/>
            <a:headEnd/>
            <a:tailEnd/>
          </a:ln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pPr>
              <a:spcAft>
                <a:spcPts val="861"/>
              </a:spcAft>
            </a:pPr>
            <a:r>
              <a:rPr lang="en-US" sz="2000" dirty="0"/>
              <a:t>The shoreline along North Mill Pond, a tidal pond and marsh, was badly damaged by </a:t>
            </a:r>
            <a:r>
              <a:rPr lang="en-US" sz="2000" dirty="0" smtClean="0"/>
              <a:t>construction.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4883496" y="17225434"/>
            <a:ext cx="3137580" cy="1112671"/>
          </a:xfrm>
          <a:prstGeom prst="rect">
            <a:avLst/>
          </a:prstGeom>
        </p:spPr>
        <p:txBody>
          <a:bodyPr wrap="square" lIns="65590" tIns="32795" rIns="65590" bIns="32795">
            <a:spAutoFit/>
          </a:bodyPr>
          <a:lstStyle/>
          <a:p>
            <a:r>
              <a:rPr lang="en-US" sz="1700" dirty="0" smtClean="0"/>
              <a:t> Supporters: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US Fish and Wildlife Service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NH Charitable Foundation</a:t>
            </a:r>
          </a:p>
          <a:p>
            <a:pPr>
              <a:buFont typeface="Arial"/>
              <a:buChar char="•"/>
            </a:pPr>
            <a:r>
              <a:rPr lang="en-US" sz="1700" dirty="0" smtClean="0"/>
              <a:t>Partners for Wildlife</a:t>
            </a:r>
            <a:endParaRPr lang="en-US" sz="1700" dirty="0"/>
          </a:p>
        </p:txBody>
      </p:sp>
      <p:cxnSp>
        <p:nvCxnSpPr>
          <p:cNvPr id="82" name="Straight Connector 81"/>
          <p:cNvCxnSpPr/>
          <p:nvPr/>
        </p:nvCxnSpPr>
        <p:spPr>
          <a:xfrm rot="5400000">
            <a:off x="18981901" y="12893284"/>
            <a:ext cx="19513903" cy="1134"/>
          </a:xfrm>
          <a:prstGeom prst="line">
            <a:avLst/>
          </a:prstGeom>
          <a:ln>
            <a:solidFill>
              <a:srgbClr val="979B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24166286" y="10731866"/>
            <a:ext cx="3429000" cy="2200602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wrap="square" lIns="65590" tIns="32795" rIns="65590" bIns="32795">
            <a:spAutoFit/>
          </a:bodyPr>
          <a:lstStyle/>
          <a:p>
            <a:r>
              <a:rPr lang="en-US" sz="2300" b="1" dirty="0" smtClean="0"/>
              <a:t>A community group including a fifth grade class, worked together to restore the area and document their work with a picture post.</a:t>
            </a:r>
            <a:endParaRPr lang="en-US" sz="2300" b="1" dirty="0"/>
          </a:p>
        </p:txBody>
      </p:sp>
      <p:pic>
        <p:nvPicPr>
          <p:cNvPr id="90" name="Picture 89" descr="mp-before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886715" y="19261667"/>
            <a:ext cx="3555999" cy="2696633"/>
          </a:xfrm>
          <a:prstGeom prst="rect">
            <a:avLst/>
          </a:prstGeom>
        </p:spPr>
      </p:pic>
      <p:pic>
        <p:nvPicPr>
          <p:cNvPr id="91" name="Picture 90" descr="mp-plant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819428" y="19566606"/>
            <a:ext cx="3483429" cy="2641600"/>
          </a:xfrm>
          <a:prstGeom prst="rect">
            <a:avLst/>
          </a:prstGeom>
        </p:spPr>
      </p:pic>
      <p:pic>
        <p:nvPicPr>
          <p:cNvPr id="92" name="Picture 91" descr="mp-winter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152429" y="18766367"/>
            <a:ext cx="3320143" cy="251777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609143" y="15299267"/>
            <a:ext cx="3673929" cy="3797300"/>
          </a:xfrm>
          <a:prstGeom prst="rect">
            <a:avLst/>
          </a:prstGeom>
        </p:spPr>
      </p:pic>
      <p:pic>
        <p:nvPicPr>
          <p:cNvPr id="94" name="Picture 93" descr="Screen shot 2011-11-22 at 8.32.27 PM.tiff"/>
          <p:cNvPicPr>
            <a:picLocks noChangeAspect="1"/>
          </p:cNvPicPr>
          <p:nvPr/>
        </p:nvPicPr>
        <p:blipFill>
          <a:blip r:embed="rId27">
            <a:clrChange>
              <a:clrFrom>
                <a:srgbClr val="D3C2A9"/>
              </a:clrFrom>
              <a:clrTo>
                <a:srgbClr val="D3C2A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2572" y="4182533"/>
            <a:ext cx="6719797" cy="4622800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 bwMode="auto">
          <a:xfrm>
            <a:off x="8545286" y="12437533"/>
            <a:ext cx="8926286" cy="10401300"/>
          </a:xfrm>
          <a:prstGeom prst="rect">
            <a:avLst/>
          </a:prstGeom>
          <a:noFill/>
          <a:ln w="127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5590" tIns="32795" rIns="65590" bIns="32795" numCol="1" rtlCol="0" anchor="t" anchorCtr="0" compatLnSpc="1">
            <a:prstTxWarp prst="textNoShape">
              <a:avLst/>
            </a:prstTxWarp>
          </a:bodyPr>
          <a:lstStyle/>
          <a:p>
            <a:pPr defTabSz="3448025"/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rot="16200000" flipH="1">
            <a:off x="12155714" y="7182757"/>
            <a:ext cx="1651000" cy="163286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rot="10800000" flipV="1">
            <a:off x="13035643" y="11281834"/>
            <a:ext cx="2966357" cy="1540933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1"/>
          <p:cNvSpPr txBox="1">
            <a:spLocks noChangeArrowheads="1"/>
          </p:cNvSpPr>
          <p:nvPr/>
        </p:nvSpPr>
        <p:spPr bwMode="auto">
          <a:xfrm>
            <a:off x="8763000" y="11391900"/>
            <a:ext cx="8599714" cy="98956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5590" tIns="32795" rIns="65590" bIns="32795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Calibri" charset="0"/>
                <a:ea typeface="Arial" charset="0"/>
                <a:cs typeface="Arial" charset="0"/>
              </a:rPr>
              <a:t>Observations on the </a:t>
            </a:r>
            <a:r>
              <a:rPr lang="en-US" sz="2000" dirty="0" err="1" smtClean="0">
                <a:latin typeface="Calibri" charset="0"/>
                <a:ea typeface="Arial" charset="0"/>
                <a:cs typeface="Arial" charset="0"/>
              </a:rPr>
              <a:t>phenophases</a:t>
            </a:r>
            <a:r>
              <a:rPr lang="en-US" sz="2000" dirty="0" smtClean="0">
                <a:latin typeface="Calibri" charset="0"/>
                <a:ea typeface="Arial" charset="0"/>
                <a:cs typeface="Arial" charset="0"/>
              </a:rPr>
              <a:t> (seasonal events)  of the sugar maple tree in the UP view  </a:t>
            </a:r>
            <a:r>
              <a:rPr lang="en-US" sz="2000" dirty="0" smtClean="0">
                <a:solidFill>
                  <a:srgbClr val="333399"/>
                </a:solidFill>
                <a:latin typeface="Calibri" charset="0"/>
                <a:ea typeface="Arial" charset="0"/>
                <a:cs typeface="Arial" charset="0"/>
              </a:rPr>
              <a:t>are</a:t>
            </a:r>
            <a:r>
              <a:rPr lang="en-US" sz="2000" dirty="0" smtClean="0">
                <a:latin typeface="Calibri" charset="0"/>
                <a:ea typeface="Arial" charset="0"/>
                <a:cs typeface="Arial" charset="0"/>
              </a:rPr>
              <a:t> reported to Project Budburst. The </a:t>
            </a:r>
            <a:r>
              <a:rPr lang="en-US" sz="2000" dirty="0">
                <a:latin typeface="Calibri" charset="0"/>
                <a:ea typeface="Arial" charset="0"/>
                <a:cs typeface="Arial" charset="0"/>
              </a:rPr>
              <a:t>MODIS true color images on the </a:t>
            </a:r>
            <a:r>
              <a:rPr lang="en-US" sz="2000" dirty="0" smtClean="0">
                <a:latin typeface="Calibri" charset="0"/>
                <a:ea typeface="Arial" charset="0"/>
                <a:cs typeface="Arial" charset="0"/>
              </a:rPr>
              <a:t>right gives a birds-eye view of the day.</a:t>
            </a:r>
            <a:endParaRPr lang="en-US" sz="2000" dirty="0"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84" name="Picture 83" descr="mp-junk.jp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200429" y="5998633"/>
            <a:ext cx="3048000" cy="2311400"/>
          </a:xfrm>
          <a:prstGeom prst="rect">
            <a:avLst/>
          </a:prstGeom>
        </p:spPr>
      </p:pic>
      <p:pic>
        <p:nvPicPr>
          <p:cNvPr id="79" name="Picture 78" descr="Mill-pond-post.jp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267715" y="3962400"/>
            <a:ext cx="5406928" cy="4100254"/>
          </a:xfrm>
          <a:prstGeom prst="rect">
            <a:avLst/>
          </a:prstGeom>
          <a:ln w="12700" cmpd="sng">
            <a:solidFill>
              <a:schemeClr val="tx1">
                <a:lumMod val="85000"/>
                <a:lumOff val="15000"/>
              </a:schemeClr>
            </a:solidFill>
          </a:ln>
        </p:spPr>
      </p:pic>
      <p:cxnSp>
        <p:nvCxnSpPr>
          <p:cNvPr id="87" name="Straight Connector 86"/>
          <p:cNvCxnSpPr/>
          <p:nvPr/>
        </p:nvCxnSpPr>
        <p:spPr>
          <a:xfrm rot="5400000">
            <a:off x="8640473" y="12893284"/>
            <a:ext cx="19513903" cy="1134"/>
          </a:xfrm>
          <a:prstGeom prst="line">
            <a:avLst/>
          </a:prstGeom>
          <a:ln>
            <a:solidFill>
              <a:srgbClr val="979B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8422759" y="12893284"/>
            <a:ext cx="19513903" cy="1134"/>
          </a:xfrm>
          <a:prstGeom prst="line">
            <a:avLst/>
          </a:prstGeom>
          <a:ln>
            <a:solidFill>
              <a:srgbClr val="979B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80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5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80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5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322</Words>
  <Application>Microsoft Macintosh PowerPoint</Application>
  <PresentationFormat>Custom</PresentationFormat>
  <Paragraphs>40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Slide 1</vt:lpstr>
    </vt:vector>
  </TitlesOfParts>
  <Company>UMass Boston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pollard</dc:creator>
  <cp:keywords/>
  <cp:lastModifiedBy>Annette Schloss</cp:lastModifiedBy>
  <cp:revision>119</cp:revision>
  <cp:lastPrinted>2011-11-22T20:09:11Z</cp:lastPrinted>
  <dcterms:created xsi:type="dcterms:W3CDTF">2015-05-19T18:14:12Z</dcterms:created>
  <dcterms:modified xsi:type="dcterms:W3CDTF">2015-05-19T18:15:32Z</dcterms:modified>
</cp:coreProperties>
</file>