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7019925" cy="9305925"/>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6233" autoAdjust="0"/>
  </p:normalViewPr>
  <p:slideViewPr>
    <p:cSldViewPr snapToGrid="0">
      <p:cViewPr varScale="1">
        <p:scale>
          <a:sx n="21" d="100"/>
          <a:sy n="21" d="100"/>
        </p:scale>
        <p:origin x="78" y="168"/>
      </p:cViewPr>
      <p:guideLst>
        <p:guide orient="horz" pos="10368"/>
        <p:guide pos="13824"/>
      </p:guideLst>
    </p:cSldViewPr>
  </p:slideViewPr>
  <p:notesTextViewPr>
    <p:cViewPr>
      <p:scale>
        <a:sx n="3" d="2"/>
        <a:sy n="3" d="2"/>
      </p:scale>
      <p:origin x="0" y="0"/>
    </p:cViewPr>
  </p:notesTextViewPr>
  <p:notesViewPr>
    <p:cSldViewPr snapToGrid="0"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F1C0B079-A316-4C9B-B165-DF9EA8325D2C}" type="datetimeFigureOut">
              <a:rPr lang="en-US" smtClean="0"/>
              <a:t>5/21/2015</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38F28AB8-57D1-494F-9851-055AD867E790}" type="datetimeFigureOut">
              <a:rPr lang="en-US" smtClean="0"/>
              <a:t>5/21/2015</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5" name="Rectangle 44"/>
          <p:cNvSpPr/>
          <p:nvPr/>
        </p:nvSpPr>
        <p:spPr>
          <a:xfrm>
            <a:off x="685800" y="14798040"/>
            <a:ext cx="457200" cy="914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85800" y="23301960"/>
            <a:ext cx="457200" cy="914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101"/>
          <p:cNvSpPr>
            <a:spLocks noChangeArrowheads="1"/>
          </p:cNvSpPr>
          <p:nvPr userDrawn="1"/>
        </p:nvSpPr>
        <p:spPr bwMode="auto">
          <a:xfrm>
            <a:off x="1" y="32004000"/>
            <a:ext cx="43891200" cy="914400"/>
          </a:xfrm>
          <a:prstGeom prst="rect">
            <a:avLst/>
          </a:prstGeom>
          <a:solidFill>
            <a:schemeClr val="accent2">
              <a:lumMod val="60000"/>
              <a:lumOff val="40000"/>
            </a:schemeClr>
          </a:solidFill>
          <a:ln>
            <a:noFill/>
          </a:ln>
          <a:effectLst/>
        </p:spPr>
        <p:txBody>
          <a:bodyPr wrap="none" anchor="ctr"/>
          <a:lstStyle/>
          <a:p>
            <a:r>
              <a:rPr lang="en-US" dirty="0" smtClean="0"/>
              <a:t>`</a:t>
            </a:r>
            <a:endParaRPr lang="en-US" dirty="0"/>
          </a:p>
        </p:txBody>
      </p:sp>
      <p:sp>
        <p:nvSpPr>
          <p:cNvPr id="59" name="Line 112"/>
          <p:cNvSpPr>
            <a:spLocks noChangeShapeType="1"/>
          </p:cNvSpPr>
          <p:nvPr userDrawn="1"/>
        </p:nvSpPr>
        <p:spPr bwMode="white">
          <a:xfrm>
            <a:off x="0" y="32004000"/>
            <a:ext cx="43891200" cy="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Rectangle 42"/>
          <p:cNvSpPr/>
          <p:nvPr userDrawn="1"/>
        </p:nvSpPr>
        <p:spPr bwMode="white">
          <a:xfrm>
            <a:off x="29591222" y="6172200"/>
            <a:ext cx="13102114" cy="2532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bwMode="white">
          <a:xfrm>
            <a:off x="15363158" y="6172200"/>
            <a:ext cx="13102114" cy="2532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bwMode="white">
          <a:xfrm>
            <a:off x="1116805" y="6172200"/>
            <a:ext cx="13102114" cy="2532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6172200"/>
            <a:ext cx="457200" cy="914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01"/>
          <p:cNvSpPr>
            <a:spLocks noChangeArrowheads="1"/>
          </p:cNvSpPr>
          <p:nvPr userDrawn="1"/>
        </p:nvSpPr>
        <p:spPr bwMode="auto">
          <a:xfrm>
            <a:off x="1143001" y="3886200"/>
            <a:ext cx="42748200" cy="1600200"/>
          </a:xfrm>
          <a:prstGeom prst="rect">
            <a:avLst/>
          </a:prstGeom>
          <a:solidFill>
            <a:schemeClr val="accent2">
              <a:lumMod val="20000"/>
              <a:lumOff val="80000"/>
            </a:schemeClr>
          </a:solidFill>
          <a:ln>
            <a:noFill/>
          </a:ln>
          <a:effectLst/>
        </p:spPr>
        <p:txBody>
          <a:bodyPr wrap="none" anchor="ctr"/>
          <a:lstStyle/>
          <a:p>
            <a:endParaRPr lang="en-US"/>
          </a:p>
        </p:txBody>
      </p:sp>
      <p:sp>
        <p:nvSpPr>
          <p:cNvPr id="6" name="Title 5"/>
          <p:cNvSpPr>
            <a:spLocks noGrp="1"/>
          </p:cNvSpPr>
          <p:nvPr userDrawn="1">
            <p:ph type="title"/>
          </p:nvPr>
        </p:nvSpPr>
        <p:spPr/>
        <p:txBody>
          <a:bodyPr/>
          <a:lstStyle/>
          <a:p>
            <a:r>
              <a:rPr lang="en-US" smtClean="0"/>
              <a:t>Click to edit Master title style</a:t>
            </a:r>
            <a:endParaRPr lang="en-US"/>
          </a:p>
        </p:txBody>
      </p:sp>
      <p:sp>
        <p:nvSpPr>
          <p:cNvPr id="31" name="Text Placeholder 6"/>
          <p:cNvSpPr>
            <a:spLocks noGrp="1"/>
          </p:cNvSpPr>
          <p:nvPr userDrawn="1">
            <p:ph type="body" sz="quarter" idx="36"/>
          </p:nvPr>
        </p:nvSpPr>
        <p:spPr bwMode="auto">
          <a:xfrm>
            <a:off x="2209800" y="4083469"/>
            <a:ext cx="35661600" cy="1276992"/>
          </a:xfrm>
        </p:spPr>
        <p:txBody>
          <a:bodyPr anchor="ctr">
            <a:noAutofit/>
          </a:bodyPr>
          <a:lstStyle>
            <a:lvl1pPr marL="0" indent="0">
              <a:spcBef>
                <a:spcPts val="0"/>
              </a:spcBef>
              <a:buNone/>
              <a:defRPr sz="24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7" name="Text Placeholder 6"/>
          <p:cNvSpPr>
            <a:spLocks noGrp="1"/>
          </p:cNvSpPr>
          <p:nvPr userDrawn="1">
            <p:ph type="body" sz="quarter" idx="13" hasCustomPrompt="1"/>
          </p:nvPr>
        </p:nvSpPr>
        <p:spPr>
          <a:xfrm>
            <a:off x="1170431" y="6172200"/>
            <a:ext cx="13044367" cy="914400"/>
          </a:xfrm>
          <a:prstGeom prst="rect">
            <a:avLst/>
          </a:prstGeom>
          <a:solidFill>
            <a:schemeClr val="tx2"/>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19" name="Content Placeholder 17"/>
          <p:cNvSpPr>
            <a:spLocks noGrp="1"/>
          </p:cNvSpPr>
          <p:nvPr userDrawn="1">
            <p:ph sz="quarter" idx="24" hasCustomPrompt="1"/>
          </p:nvPr>
        </p:nvSpPr>
        <p:spPr>
          <a:xfrm>
            <a:off x="1174552" y="7086600"/>
            <a:ext cx="13048488" cy="6840825"/>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1" name="Text Placeholder 6"/>
          <p:cNvSpPr>
            <a:spLocks noGrp="1"/>
          </p:cNvSpPr>
          <p:nvPr userDrawn="1">
            <p:ph type="body" sz="quarter" idx="17" hasCustomPrompt="1"/>
          </p:nvPr>
        </p:nvSpPr>
        <p:spPr>
          <a:xfrm>
            <a:off x="1170431" y="14798040"/>
            <a:ext cx="13048488" cy="914400"/>
          </a:xfrm>
          <a:prstGeom prst="rect">
            <a:avLst/>
          </a:prstGeom>
          <a:solidFill>
            <a:schemeClr val="accent5"/>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userDrawn="1">
            <p:ph sz="quarter" idx="25" hasCustomPrompt="1"/>
          </p:nvPr>
        </p:nvSpPr>
        <p:spPr>
          <a:xfrm>
            <a:off x="1174552" y="15712439"/>
            <a:ext cx="13048488" cy="7440169"/>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userDrawn="1">
            <p:ph type="body" sz="quarter" idx="19" hasCustomPrompt="1"/>
          </p:nvPr>
        </p:nvSpPr>
        <p:spPr>
          <a:xfrm>
            <a:off x="1170431" y="23301960"/>
            <a:ext cx="13048488" cy="914400"/>
          </a:xfrm>
          <a:prstGeom prst="rect">
            <a:avLst/>
          </a:prstGeom>
          <a:solidFill>
            <a:schemeClr val="accent2">
              <a:lumMod val="75000"/>
            </a:schemeClr>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userDrawn="1">
            <p:ph sz="quarter" idx="26" hasCustomPrompt="1"/>
          </p:nvPr>
        </p:nvSpPr>
        <p:spPr>
          <a:xfrm>
            <a:off x="1174552" y="24216361"/>
            <a:ext cx="13048488" cy="7263385"/>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userDrawn="1">
            <p:ph type="body" sz="quarter" idx="21" hasCustomPrompt="1"/>
          </p:nvPr>
        </p:nvSpPr>
        <p:spPr>
          <a:xfrm>
            <a:off x="15416784" y="6172200"/>
            <a:ext cx="13048488" cy="914400"/>
          </a:xfrm>
          <a:prstGeom prst="rect">
            <a:avLst/>
          </a:prstGeom>
          <a:solidFill>
            <a:schemeClr val="accent2"/>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userDrawn="1">
            <p:ph sz="quarter" idx="27" hasCustomPrompt="1"/>
          </p:nvPr>
        </p:nvSpPr>
        <p:spPr>
          <a:xfrm>
            <a:off x="15416784" y="7086600"/>
            <a:ext cx="13048488" cy="4926126"/>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8" name="Content Placeholder 17"/>
          <p:cNvSpPr>
            <a:spLocks noGrp="1"/>
          </p:cNvSpPr>
          <p:nvPr userDrawn="1">
            <p:ph sz="quarter" idx="23" hasCustomPrompt="1"/>
          </p:nvPr>
        </p:nvSpPr>
        <p:spPr>
          <a:xfrm>
            <a:off x="15416784" y="12456478"/>
            <a:ext cx="13048488" cy="6172200"/>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57" name="Content Placeholder 17"/>
          <p:cNvSpPr>
            <a:spLocks noGrp="1"/>
          </p:cNvSpPr>
          <p:nvPr>
            <p:ph sz="quarter" idx="37" hasCustomPrompt="1"/>
          </p:nvPr>
        </p:nvSpPr>
        <p:spPr>
          <a:xfrm>
            <a:off x="15416784" y="19072430"/>
            <a:ext cx="13048488" cy="3918814"/>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 name="Text Placeholder 6"/>
          <p:cNvSpPr>
            <a:spLocks noGrp="1"/>
          </p:cNvSpPr>
          <p:nvPr userDrawn="1">
            <p:ph type="body" sz="quarter" idx="29" hasCustomPrompt="1"/>
          </p:nvPr>
        </p:nvSpPr>
        <p:spPr>
          <a:xfrm>
            <a:off x="15416784" y="23301960"/>
            <a:ext cx="13048488" cy="914400"/>
          </a:xfrm>
          <a:prstGeom prst="rect">
            <a:avLst/>
          </a:prstGeom>
          <a:solidFill>
            <a:schemeClr val="accent1"/>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userDrawn="1">
            <p:ph sz="quarter" idx="30" hasCustomPrompt="1"/>
          </p:nvPr>
        </p:nvSpPr>
        <p:spPr>
          <a:xfrm>
            <a:off x="15416784" y="24216361"/>
            <a:ext cx="13048488" cy="7260336"/>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userDrawn="1">
            <p:ph type="body" sz="quarter" idx="31" hasCustomPrompt="1"/>
          </p:nvPr>
        </p:nvSpPr>
        <p:spPr>
          <a:xfrm>
            <a:off x="29644848" y="6172200"/>
            <a:ext cx="13048488" cy="914400"/>
          </a:xfrm>
          <a:prstGeom prst="rect">
            <a:avLst/>
          </a:prstGeom>
          <a:solidFill>
            <a:schemeClr val="accent1"/>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userDrawn="1">
            <p:ph sz="quarter" idx="32" hasCustomPrompt="1"/>
          </p:nvPr>
        </p:nvSpPr>
        <p:spPr>
          <a:xfrm>
            <a:off x="29644848" y="7086600"/>
            <a:ext cx="13048488" cy="7315200"/>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userDrawn="1">
            <p:ph sz="quarter" idx="33" hasCustomPrompt="1"/>
          </p:nvPr>
        </p:nvSpPr>
        <p:spPr>
          <a:xfrm>
            <a:off x="29644848" y="15251886"/>
            <a:ext cx="13048488" cy="7315200"/>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9" name="Text Placeholder 6"/>
          <p:cNvSpPr>
            <a:spLocks noGrp="1"/>
          </p:cNvSpPr>
          <p:nvPr userDrawn="1">
            <p:ph type="body" sz="quarter" idx="34" hasCustomPrompt="1"/>
          </p:nvPr>
        </p:nvSpPr>
        <p:spPr>
          <a:xfrm>
            <a:off x="29644848" y="23301960"/>
            <a:ext cx="13048488" cy="914400"/>
          </a:xfrm>
          <a:prstGeom prst="rect">
            <a:avLst/>
          </a:prstGeom>
          <a:solidFill>
            <a:schemeClr val="accent3"/>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userDrawn="1">
            <p:ph sz="quarter" idx="35" hasCustomPrompt="1"/>
          </p:nvPr>
        </p:nvSpPr>
        <p:spPr>
          <a:xfrm>
            <a:off x="29644848" y="24216361"/>
            <a:ext cx="13048488" cy="7260336"/>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smtClean="0">
                <a:solidFill>
                  <a:prstClr val="white">
                    <a:lumMod val="50000"/>
                  </a:prstClr>
                </a:solidFill>
                <a:latin typeface="Calibri Light" panose="020F0302020204030204" pitchFamily="34" charset="0"/>
                <a:cs typeface="Calibri" panose="020F0502020204030204" pitchFamily="34" charset="0"/>
              </a:rPr>
              <a:t>poster </a:t>
            </a:r>
            <a:r>
              <a:rPr sz="6600" dirty="0" smtClean="0">
                <a:solidFill>
                  <a:prstClr val="white">
                    <a:lumMod val="50000"/>
                  </a:prstClr>
                </a:solidFill>
                <a:latin typeface="Calibri Light" panose="020F0302020204030204" pitchFamily="34" charset="0"/>
                <a:cs typeface="Calibri" panose="020F0502020204030204" pitchFamily="34" charset="0"/>
              </a:rPr>
              <a:t>are </a:t>
            </a:r>
            <a:r>
              <a:rPr sz="6600" dirty="0">
                <a:solidFill>
                  <a:prstClr val="white">
                    <a:lumMod val="50000"/>
                  </a:prstClr>
                </a:solidFill>
                <a:latin typeface="Calibri Light" panose="020F0302020204030204" pitchFamily="34" charset="0"/>
                <a:cs typeface="Calibri" panose="020F0502020204030204" pitchFamily="34" charset="0"/>
              </a:rPr>
              <a:t>formatted for you. </a:t>
            </a:r>
            <a:r>
              <a:rPr lang="en-US" sz="6600" dirty="0" smtClean="0">
                <a:solidFill>
                  <a:prstClr val="white">
                    <a:lumMod val="50000"/>
                  </a:prstClr>
                </a:solidFill>
                <a:latin typeface="Calibri Light" panose="020F0302020204030204" pitchFamily="34" charset="0"/>
                <a:cs typeface="Calibri" panose="020F0502020204030204" pitchFamily="34" charset="0"/>
              </a:rPr>
              <a:t>Type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a:t>
            </a:r>
            <a:r>
              <a:rPr sz="6600" dirty="0" smtClean="0">
                <a:solidFill>
                  <a:prstClr val="white">
                    <a:lumMod val="50000"/>
                  </a:prstClr>
                </a:solidFill>
                <a:latin typeface="Calibri Light" panose="020F0302020204030204" pitchFamily="34" charset="0"/>
                <a:cs typeface="Calibri" panose="020F0502020204030204" pitchFamily="34" charset="0"/>
              </a:rPr>
              <a:t>o </a:t>
            </a:r>
            <a:r>
              <a:rPr sz="6600" dirty="0">
                <a:solidFill>
                  <a:prstClr val="white">
                    <a:lumMod val="50000"/>
                  </a:prstClr>
                </a:solidFill>
                <a:latin typeface="Calibri Light" panose="020F0302020204030204" pitchFamily="34" charset="0"/>
                <a:cs typeface="Calibri" panose="020F0502020204030204" pitchFamily="34" charset="0"/>
              </a:rPr>
              <a:t>add or remove bullet points from text, just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smtClean="0">
                <a:solidFill>
                  <a:prstClr val="white">
                    <a:lumMod val="50000"/>
                  </a:prstClr>
                </a:solidFill>
                <a:latin typeface="Calibri Light" panose="020F0302020204030204" pitchFamily="34" charset="0"/>
                <a:cs typeface="Calibri" panose="020F0502020204030204" pitchFamily="34" charset="0"/>
              </a:rPr>
              <a:t>content</a:t>
            </a:r>
            <a:r>
              <a:rPr sz="6600" dirty="0" smtClean="0">
                <a:solidFill>
                  <a:prstClr val="white">
                    <a:lumMod val="50000"/>
                  </a:prstClr>
                </a:solidFill>
                <a:latin typeface="Calibri Light" panose="020F0302020204030204" pitchFamily="34" charset="0"/>
                <a:cs typeface="Calibri" panose="020F0502020204030204" pitchFamily="34" charset="0"/>
              </a:rPr>
              <a:t> </a:t>
            </a:r>
            <a:r>
              <a:rPr sz="6600" dirty="0">
                <a:solidFill>
                  <a:prstClr val="white">
                    <a:lumMod val="50000"/>
                  </a:prstClr>
                </a:solidFill>
                <a:latin typeface="Calibri Light" panose="020F0302020204030204" pitchFamily="34" charset="0"/>
                <a:cs typeface="Calibri" panose="020F0502020204030204" pitchFamily="34" charset="0"/>
              </a:rPr>
              <a:t>or body text, just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6600" dirty="0" smtClean="0">
                <a:solidFill>
                  <a:prstClr val="white">
                    <a:lumMod val="50000"/>
                  </a:prstClr>
                </a:solidFill>
                <a:latin typeface="Calibri Light" panose="020F0302020204030204" pitchFamily="34" charset="0"/>
                <a:cs typeface="Calibri" panose="020F0502020204030204" pitchFamily="34" charset="0"/>
              </a:rPr>
              <a:t>right-</a:t>
            </a:r>
            <a:r>
              <a:rPr sz="6600" dirty="0" smtClean="0">
                <a:solidFill>
                  <a:prstClr val="white">
                    <a:lumMod val="50000"/>
                  </a:prstClr>
                </a:solidFill>
                <a:latin typeface="Calibri Light" panose="020F0302020204030204" pitchFamily="34" charset="0"/>
                <a:cs typeface="Calibri" panose="020F0502020204030204" pitchFamily="34" charset="0"/>
              </a:rPr>
              <a:t>click </a:t>
            </a:r>
            <a:r>
              <a:rPr sz="6600" dirty="0">
                <a:solidFill>
                  <a:prstClr val="white">
                    <a:lumMod val="50000"/>
                  </a:prstClr>
                </a:solidFill>
                <a:latin typeface="Calibri Light" panose="020F0302020204030204" pitchFamily="34" charset="0"/>
                <a:cs typeface="Calibri" panose="020F0502020204030204" pitchFamily="34" charset="0"/>
              </a:rPr>
              <a:t>a </a:t>
            </a:r>
            <a:r>
              <a:rPr sz="6600" dirty="0" smtClean="0">
                <a:solidFill>
                  <a:prstClr val="white">
                    <a:lumMod val="50000"/>
                  </a:prstClr>
                </a:solidFill>
                <a:latin typeface="Calibri Light" panose="020F0302020204030204" pitchFamily="34" charset="0"/>
                <a:cs typeface="Calibri" panose="020F0502020204030204" pitchFamily="34" charset="0"/>
              </a:rPr>
              <a:t>picture</a:t>
            </a:r>
            <a:r>
              <a:rPr lang="en-US" sz="6600" dirty="0" smtClean="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6600" dirty="0" smtClean="0">
                <a:solidFill>
                  <a:prstClr val="white">
                    <a:lumMod val="50000"/>
                  </a:prstClr>
                </a:solidFill>
                <a:latin typeface="Calibri Light" panose="020F0302020204030204" pitchFamily="34" charset="0"/>
                <a:cs typeface="Calibri" panose="020F0502020204030204" pitchFamily="34" charset="0"/>
              </a:rPr>
              <a:t>esize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by dragging a corner.</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40" name="Line 115"/>
          <p:cNvSpPr>
            <a:spLocks noChangeShapeType="1"/>
          </p:cNvSpPr>
          <p:nvPr/>
        </p:nvSpPr>
        <p:spPr bwMode="white">
          <a:xfrm>
            <a:off x="1143000" y="617220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15"/>
          <p:cNvSpPr>
            <a:spLocks noChangeShapeType="1"/>
          </p:cNvSpPr>
          <p:nvPr/>
        </p:nvSpPr>
        <p:spPr bwMode="white">
          <a:xfrm>
            <a:off x="1143000" y="2330196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Rectangle 48"/>
          <p:cNvSpPr/>
          <p:nvPr userDrawn="1"/>
        </p:nvSpPr>
        <p:spPr>
          <a:xfrm>
            <a:off x="14927686" y="6172200"/>
            <a:ext cx="457200" cy="914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ine 115"/>
          <p:cNvSpPr>
            <a:spLocks noChangeShapeType="1"/>
          </p:cNvSpPr>
          <p:nvPr userDrawn="1"/>
        </p:nvSpPr>
        <p:spPr bwMode="white">
          <a:xfrm>
            <a:off x="15387315" y="617220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Rectangle 50"/>
          <p:cNvSpPr/>
          <p:nvPr userDrawn="1"/>
        </p:nvSpPr>
        <p:spPr>
          <a:xfrm>
            <a:off x="29138880" y="6172200"/>
            <a:ext cx="45720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ine 115"/>
          <p:cNvSpPr>
            <a:spLocks noChangeShapeType="1"/>
          </p:cNvSpPr>
          <p:nvPr userDrawn="1"/>
        </p:nvSpPr>
        <p:spPr bwMode="white">
          <a:xfrm>
            <a:off x="29596080" y="617220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Rectangle 52"/>
          <p:cNvSpPr/>
          <p:nvPr userDrawn="1"/>
        </p:nvSpPr>
        <p:spPr>
          <a:xfrm>
            <a:off x="29141928" y="23298912"/>
            <a:ext cx="457200" cy="914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ine 115"/>
          <p:cNvSpPr>
            <a:spLocks noChangeShapeType="1"/>
          </p:cNvSpPr>
          <p:nvPr userDrawn="1"/>
        </p:nvSpPr>
        <p:spPr bwMode="white">
          <a:xfrm>
            <a:off x="29596080" y="23298912"/>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Rectangle 54"/>
          <p:cNvSpPr/>
          <p:nvPr userDrawn="1"/>
        </p:nvSpPr>
        <p:spPr>
          <a:xfrm>
            <a:off x="14932152" y="23298912"/>
            <a:ext cx="45720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Line 115"/>
          <p:cNvSpPr>
            <a:spLocks noChangeShapeType="1"/>
          </p:cNvSpPr>
          <p:nvPr userDrawn="1"/>
        </p:nvSpPr>
        <p:spPr bwMode="white">
          <a:xfrm>
            <a:off x="15389352" y="23298912"/>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Date Placeholder 2"/>
          <p:cNvSpPr>
            <a:spLocks noGrp="1"/>
          </p:cNvSpPr>
          <p:nvPr userDrawn="1">
            <p:ph type="dt" sz="half" idx="10"/>
          </p:nvPr>
        </p:nvSpPr>
        <p:spPr/>
        <p:txBody>
          <a:bodyPr/>
          <a:lstStyle/>
          <a:p>
            <a:fld id="{ECAA57DF-1C19-4726-AB84-014692BAD8F5}" type="datetimeFigureOut">
              <a:rPr lang="en-US" smtClean="0"/>
              <a:t>5/21/2015</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91B4C631-C489-4C11-812F-2172FBEAE82B}" type="slidenum">
              <a:rPr lang="en-US" smtClean="0"/>
              <a:t>‹#›</a:t>
            </a:fld>
            <a:endParaRPr lang="en-US"/>
          </a:p>
        </p:txBody>
      </p:sp>
      <p:sp>
        <p:nvSpPr>
          <p:cNvPr id="46" name="Line 115"/>
          <p:cNvSpPr>
            <a:spLocks noChangeShapeType="1"/>
          </p:cNvSpPr>
          <p:nvPr/>
        </p:nvSpPr>
        <p:spPr bwMode="white">
          <a:xfrm>
            <a:off x="1143000" y="1479804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04"/>
          <p:cNvSpPr>
            <a:spLocks noChangeArrowheads="1"/>
          </p:cNvSpPr>
          <p:nvPr userDrawn="1"/>
        </p:nvSpPr>
        <p:spPr bwMode="auto">
          <a:xfrm flipH="1">
            <a:off x="685800" y="0"/>
            <a:ext cx="457200" cy="3886200"/>
          </a:xfrm>
          <a:prstGeom prst="rect">
            <a:avLst/>
          </a:prstGeom>
          <a:solidFill>
            <a:schemeClr val="accent2"/>
          </a:solidFill>
          <a:ln>
            <a:noFill/>
          </a:ln>
          <a:effectLst/>
        </p:spPr>
        <p:txBody>
          <a:bodyPr wrap="none" anchor="ctr"/>
          <a:lstStyle/>
          <a:p>
            <a:endParaRPr lang="en-US"/>
          </a:p>
        </p:txBody>
      </p:sp>
      <p:sp>
        <p:nvSpPr>
          <p:cNvPr id="7" name="Rectangle 6"/>
          <p:cNvSpPr/>
          <p:nvPr userDrawn="1"/>
        </p:nvSpPr>
        <p:spPr bwMode="auto">
          <a:xfrm>
            <a:off x="1142999" y="0"/>
            <a:ext cx="42748200" cy="3886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2209800" y="1219260"/>
            <a:ext cx="35661600" cy="25145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5/21/2015</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grpSp>
        <p:nvGrpSpPr>
          <p:cNvPr id="8" name="Group 7"/>
          <p:cNvGrpSpPr/>
          <p:nvPr userDrawn="1"/>
        </p:nvGrpSpPr>
        <p:grpSpPr bwMode="white">
          <a:xfrm>
            <a:off x="1143000" y="0"/>
            <a:ext cx="42748200" cy="5513832"/>
            <a:chOff x="1143000" y="0"/>
            <a:chExt cx="42748200" cy="5513832"/>
          </a:xfrm>
        </p:grpSpPr>
        <p:sp>
          <p:nvSpPr>
            <p:cNvPr id="9" name="Line 112"/>
            <p:cNvSpPr>
              <a:spLocks noChangeShapeType="1"/>
            </p:cNvSpPr>
            <p:nvPr userDrawn="1"/>
          </p:nvSpPr>
          <p:spPr bwMode="white">
            <a:xfrm>
              <a:off x="1143000" y="3899217"/>
              <a:ext cx="42748200" cy="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15"/>
            <p:cNvSpPr>
              <a:spLocks noChangeShapeType="1"/>
            </p:cNvSpPr>
            <p:nvPr userDrawn="1"/>
          </p:nvSpPr>
          <p:spPr bwMode="white">
            <a:xfrm>
              <a:off x="1143000" y="0"/>
              <a:ext cx="0" cy="5513832"/>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12"/>
            <p:cNvSpPr>
              <a:spLocks noChangeShapeType="1"/>
            </p:cNvSpPr>
            <p:nvPr userDrawn="1"/>
          </p:nvSpPr>
          <p:spPr bwMode="white">
            <a:xfrm>
              <a:off x="1143000" y="5486400"/>
              <a:ext cx="42748200" cy="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000" b="1" kern="1200">
          <a:solidFill>
            <a:schemeClr val="tx2"/>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7" name="Content Placeholder 36"/>
          <p:cNvPicPr>
            <a:picLocks noGrp="1"/>
          </p:cNvPicPr>
          <p:nvPr>
            <p:ph sz="quarter" idx="23"/>
          </p:nvPr>
        </p:nvPicPr>
        <p:blipFill rotWithShape="1">
          <a:blip r:embed="rId3">
            <a:extLst>
              <a:ext uri="{28A0092B-C50C-407E-A947-70E740481C1C}">
                <a14:useLocalDpi xmlns:a14="http://schemas.microsoft.com/office/drawing/2010/main" val="0"/>
              </a:ext>
            </a:extLst>
          </a:blip>
          <a:stretch/>
        </p:blipFill>
        <p:spPr bwMode="auto">
          <a:xfrm>
            <a:off x="17414182" y="15248344"/>
            <a:ext cx="8993099" cy="5065981"/>
          </a:xfrm>
          <a:prstGeom prst="rect">
            <a:avLst/>
          </a:prstGeom>
          <a:ln>
            <a:noFill/>
          </a:ln>
          <a:extLst>
            <a:ext uri="{53640926-AAD7-44D8-BBD7-CCE9431645EC}">
              <a14:shadowObscured xmlns:a14="http://schemas.microsoft.com/office/drawing/2010/main"/>
            </a:ext>
          </a:extLst>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02004" y="620878"/>
            <a:ext cx="4843796" cy="2623723"/>
          </a:xfrm>
          <a:prstGeom prst="rect">
            <a:avLst/>
          </a:prstGeom>
        </p:spPr>
      </p:pic>
      <p:sp>
        <p:nvSpPr>
          <p:cNvPr id="4" name="Title 3"/>
          <p:cNvSpPr>
            <a:spLocks noGrp="1"/>
          </p:cNvSpPr>
          <p:nvPr>
            <p:ph type="title"/>
          </p:nvPr>
        </p:nvSpPr>
        <p:spPr>
          <a:xfrm>
            <a:off x="2209800" y="482397"/>
            <a:ext cx="35661600" cy="3251403"/>
          </a:xfrm>
        </p:spPr>
        <p:txBody>
          <a:bodyPr>
            <a:normAutofit fontScale="90000"/>
          </a:bodyPr>
          <a:lstStyle/>
          <a:p>
            <a:r>
              <a:rPr lang="en-US" sz="9800" dirty="0" smtClean="0"/>
              <a:t>Mapping urban sprawl and impervious surfaces in New England over the past </a:t>
            </a:r>
            <a:r>
              <a:rPr lang="en-US" sz="9800" dirty="0"/>
              <a:t>four decades </a:t>
            </a:r>
            <a:r>
              <a:rPr lang="en-US" dirty="0" smtClean="0"/>
              <a:t/>
            </a:r>
            <a:br>
              <a:rPr lang="en-US" dirty="0" smtClean="0"/>
            </a:br>
            <a:r>
              <a:rPr lang="en-US" sz="5300" dirty="0" smtClean="0"/>
              <a:t>to support watershed </a:t>
            </a:r>
            <a:r>
              <a:rPr lang="en-US" sz="5300" dirty="0"/>
              <a:t>assessment and lake resource management</a:t>
            </a:r>
          </a:p>
        </p:txBody>
      </p:sp>
      <p:sp>
        <p:nvSpPr>
          <p:cNvPr id="23" name="Text Placeholder 22"/>
          <p:cNvSpPr>
            <a:spLocks noGrp="1"/>
          </p:cNvSpPr>
          <p:nvPr>
            <p:ph type="body" sz="quarter" idx="36"/>
          </p:nvPr>
        </p:nvSpPr>
        <p:spPr/>
        <p:txBody>
          <a:bodyPr/>
          <a:lstStyle/>
          <a:p>
            <a:r>
              <a:rPr lang="en-US" sz="4000" dirty="0" smtClean="0"/>
              <a:t>Megan </a:t>
            </a:r>
            <a:r>
              <a:rPr lang="en-US" sz="4000" dirty="0" err="1" smtClean="0"/>
              <a:t>Corbiere</a:t>
            </a:r>
            <a:r>
              <a:rPr lang="en-US" sz="4000" dirty="0" smtClean="0"/>
              <a:t> (mcorbiere@ags.io); Nathan </a:t>
            </a:r>
            <a:r>
              <a:rPr lang="en-US" sz="4000" dirty="0" err="1" smtClean="0"/>
              <a:t>Torbick</a:t>
            </a:r>
            <a:r>
              <a:rPr lang="en-US" sz="3600" dirty="0" smtClean="0"/>
              <a:t/>
            </a:r>
            <a:br>
              <a:rPr lang="en-US" sz="3600" dirty="0" smtClean="0"/>
            </a:br>
            <a:r>
              <a:rPr lang="en-US" sz="2800" dirty="0" smtClean="0"/>
              <a:t>Applied Geosolutions, 55 </a:t>
            </a:r>
            <a:r>
              <a:rPr lang="en-US" sz="2800" dirty="0"/>
              <a:t>Main Street, Suite 125, </a:t>
            </a:r>
            <a:r>
              <a:rPr lang="en-US" sz="2800" dirty="0" err="1"/>
              <a:t>Newmarket</a:t>
            </a:r>
            <a:r>
              <a:rPr lang="en-US" sz="2800" dirty="0"/>
              <a:t>, NH, 03857, </a:t>
            </a:r>
            <a:r>
              <a:rPr lang="en-US" sz="2800" dirty="0" smtClean="0"/>
              <a:t>USA</a:t>
            </a:r>
            <a:endParaRPr lang="en-US" sz="2800" dirty="0"/>
          </a:p>
        </p:txBody>
      </p:sp>
      <p:sp>
        <p:nvSpPr>
          <p:cNvPr id="5" name="Text Placeholder 4"/>
          <p:cNvSpPr>
            <a:spLocks noGrp="1"/>
          </p:cNvSpPr>
          <p:nvPr>
            <p:ph type="body" sz="quarter" idx="13"/>
          </p:nvPr>
        </p:nvSpPr>
        <p:spPr/>
        <p:txBody>
          <a:bodyPr/>
          <a:lstStyle/>
          <a:p>
            <a:r>
              <a:rPr lang="en-US" dirty="0" smtClean="0"/>
              <a:t>Abstract</a:t>
            </a:r>
            <a:endParaRPr lang="en-US" dirty="0"/>
          </a:p>
        </p:txBody>
      </p:sp>
      <p:sp>
        <p:nvSpPr>
          <p:cNvPr id="11" name="Content Placeholder 10"/>
          <p:cNvSpPr>
            <a:spLocks noGrp="1"/>
          </p:cNvSpPr>
          <p:nvPr>
            <p:ph sz="quarter" idx="24"/>
          </p:nvPr>
        </p:nvSpPr>
        <p:spPr>
          <a:xfrm>
            <a:off x="1174552" y="7086601"/>
            <a:ext cx="13048488" cy="7550572"/>
          </a:xfrm>
        </p:spPr>
        <p:txBody>
          <a:bodyPr>
            <a:normAutofit lnSpcReduction="10000"/>
          </a:bodyPr>
          <a:lstStyle/>
          <a:p>
            <a:pPr marL="0" indent="0">
              <a:buNone/>
            </a:pPr>
            <a:r>
              <a:rPr lang="en-US" sz="2600" dirty="0"/>
              <a:t>Impervious surfaces (IS) are known to adversely impact water quality, volume, and flow rates. </a:t>
            </a:r>
            <a:r>
              <a:rPr lang="en-US" sz="2600" dirty="0" smtClean="0"/>
              <a:t>Mapping urban expansion and IS has become a useful tool for supporting watershed assessments. The lack of large area time series maps for these metrics created the need to develop an approach and products that can easily be scaled. The </a:t>
            </a:r>
            <a:r>
              <a:rPr lang="en-US" sz="2600" dirty="0"/>
              <a:t>goal of this research was to map spatiotemporal changes in urban extent and IS </a:t>
            </a:r>
            <a:r>
              <a:rPr lang="en-US" sz="2600" dirty="0" smtClean="0"/>
              <a:t>over </a:t>
            </a:r>
            <a:r>
              <a:rPr lang="en-US" sz="2600" dirty="0"/>
              <a:t>the past four decades to support watershed assessment and lake resource management. </a:t>
            </a:r>
            <a:r>
              <a:rPr lang="en-US" sz="2600" dirty="0" smtClean="0"/>
              <a:t>A Classification and Regression Tree (CART) using random forest classified Landsat imagery into a scheme matching the 2011 National Land Cover Database (NLCD). Relationships </a:t>
            </a:r>
            <a:r>
              <a:rPr lang="en-US" sz="2600" dirty="0"/>
              <a:t>between NLCD 2011 IS values and corresponding Landsat TM Tasseled Cap transformations were used to map IS values across the study areas. </a:t>
            </a:r>
            <a:r>
              <a:rPr lang="en-US" sz="2600" dirty="0" smtClean="0"/>
              <a:t>The CART and IS models were applied to modern imagery and </a:t>
            </a:r>
            <a:r>
              <a:rPr lang="en-US" sz="2600" dirty="0" err="1" smtClean="0"/>
              <a:t>backcast</a:t>
            </a:r>
            <a:r>
              <a:rPr lang="en-US" sz="2600" dirty="0" smtClean="0"/>
              <a:t> to selected archived imagery to generate maps of urban and impervious surfaces. A </a:t>
            </a:r>
            <a:r>
              <a:rPr lang="en-US" sz="2600" dirty="0"/>
              <a:t>spatiotemporal analysis routine identified rates of urban sprawl and IS dynamics at pixel and watershed </a:t>
            </a:r>
            <a:r>
              <a:rPr lang="en-US" sz="2600" dirty="0" smtClean="0"/>
              <a:t>scales. </a:t>
            </a:r>
            <a:r>
              <a:rPr lang="en-US" sz="2600" dirty="0" err="1" smtClean="0"/>
              <a:t>Multiscale</a:t>
            </a:r>
            <a:r>
              <a:rPr lang="en-US" sz="2600" dirty="0" smtClean="0"/>
              <a:t> </a:t>
            </a:r>
            <a:r>
              <a:rPr lang="en-US" sz="2600" dirty="0"/>
              <a:t>spatiotemporal analyses show the highest urban expansion in watersheds along the coasts in southeastern New England and along highway corridors. Imperviousness intensity of urban existing in 1975 was highest </a:t>
            </a:r>
            <a:r>
              <a:rPr lang="en-US" sz="2600" dirty="0" smtClean="0"/>
              <a:t>in </a:t>
            </a:r>
            <a:r>
              <a:rPr lang="en-US" sz="2600" dirty="0"/>
              <a:t>the coastal northeast between 1975 -2011. The products will be used to support lake risk management and help identify potential stressors to lake health in the northeast.</a:t>
            </a:r>
          </a:p>
          <a:p>
            <a:pPr marL="0" indent="0">
              <a:buNone/>
            </a:pPr>
            <a:endParaRPr lang="en-US" dirty="0">
              <a:solidFill>
                <a:srgbClr val="00B050"/>
              </a:solidFill>
            </a:endParaRPr>
          </a:p>
        </p:txBody>
      </p:sp>
      <p:sp>
        <p:nvSpPr>
          <p:cNvPr id="7" name="Text Placeholder 6"/>
          <p:cNvSpPr>
            <a:spLocks noGrp="1"/>
          </p:cNvSpPr>
          <p:nvPr>
            <p:ph type="body" sz="quarter" idx="17"/>
          </p:nvPr>
        </p:nvSpPr>
        <p:spPr/>
        <p:txBody>
          <a:bodyPr/>
          <a:lstStyle/>
          <a:p>
            <a:r>
              <a:rPr lang="en-US" dirty="0" smtClean="0"/>
              <a:t>Background</a:t>
            </a:r>
            <a:endParaRPr lang="en-US" dirty="0"/>
          </a:p>
        </p:txBody>
      </p:sp>
      <p:sp>
        <p:nvSpPr>
          <p:cNvPr id="12" name="Content Placeholder 11"/>
          <p:cNvSpPr>
            <a:spLocks noGrp="1"/>
          </p:cNvSpPr>
          <p:nvPr>
            <p:ph sz="quarter" idx="25"/>
          </p:nvPr>
        </p:nvSpPr>
        <p:spPr/>
        <p:txBody>
          <a:bodyPr>
            <a:normAutofit/>
          </a:bodyPr>
          <a:lstStyle/>
          <a:p>
            <a:r>
              <a:rPr lang="en-US" sz="2400" dirty="0"/>
              <a:t>New </a:t>
            </a:r>
            <a:r>
              <a:rPr lang="en-US" sz="2400" dirty="0" smtClean="0"/>
              <a:t>England represents </a:t>
            </a:r>
            <a:r>
              <a:rPr lang="en-US" sz="2400" dirty="0"/>
              <a:t>a range of landscapes, populations, history, and lakes.</a:t>
            </a:r>
          </a:p>
          <a:p>
            <a:r>
              <a:rPr lang="en-US" sz="2400" dirty="0" smtClean="0"/>
              <a:t>Lakes </a:t>
            </a:r>
            <a:r>
              <a:rPr lang="en-US" sz="2400" dirty="0"/>
              <a:t>and the coast are critical to the environmental and economic livelihood of the region. </a:t>
            </a:r>
            <a:endParaRPr lang="en-US" sz="2400" dirty="0" smtClean="0"/>
          </a:p>
          <a:p>
            <a:pPr lvl="1"/>
            <a:r>
              <a:rPr lang="en-US" sz="2200" dirty="0"/>
              <a:t>There are over 10,000 waterbodies &gt;8 ha located throughout the northeast where second homes, camps, recreation, and lake front property influence taxes, decision making, seasonal economies, and watershed health. </a:t>
            </a:r>
          </a:p>
          <a:p>
            <a:pPr lvl="1"/>
            <a:r>
              <a:rPr lang="en-US" sz="2200" dirty="0"/>
              <a:t>In NH, lakes generate an additional $247 million in property taxes and $1.5 billion in total sales from recreation and drinking water (NH DES). </a:t>
            </a:r>
          </a:p>
          <a:p>
            <a:pPr lvl="1"/>
            <a:r>
              <a:rPr lang="en-US" sz="2200" dirty="0"/>
              <a:t>P</a:t>
            </a:r>
            <a:r>
              <a:rPr lang="en-US" sz="2200" dirty="0" smtClean="0"/>
              <a:t>erceived </a:t>
            </a:r>
            <a:r>
              <a:rPr lang="en-US" sz="2200" dirty="0"/>
              <a:t>declines in water clarity caused $100 million in lost sales and $25 million in lost income from 800 less jobs in the year </a:t>
            </a:r>
            <a:r>
              <a:rPr lang="en-US" sz="2200" dirty="0" smtClean="0"/>
              <a:t>2011.</a:t>
            </a:r>
          </a:p>
          <a:p>
            <a:r>
              <a:rPr lang="en-US" sz="2400" dirty="0" smtClean="0"/>
              <a:t>NLCD </a:t>
            </a:r>
            <a:r>
              <a:rPr lang="en-US" sz="2400" dirty="0" err="1" smtClean="0"/>
              <a:t>landcover</a:t>
            </a:r>
            <a:r>
              <a:rPr lang="en-US" sz="2400" dirty="0" smtClean="0"/>
              <a:t> and IS products are limited in temporal coverage. </a:t>
            </a:r>
          </a:p>
          <a:p>
            <a:pPr lvl="1"/>
            <a:r>
              <a:rPr lang="en-US" sz="2200" dirty="0" smtClean="0"/>
              <a:t>Consistent </a:t>
            </a:r>
            <a:r>
              <a:rPr lang="en-US" sz="2200" dirty="0"/>
              <a:t>classification schemes and IS mapping techniques across temporal windows and large areas are current obstacles for assessing the spatial and temporal patterns of changes in urban extent and impervious surfaces at the landscape scale across the northeast </a:t>
            </a:r>
            <a:r>
              <a:rPr lang="en-US" sz="2200" dirty="0" smtClean="0"/>
              <a:t>USA.</a:t>
            </a:r>
          </a:p>
          <a:p>
            <a:r>
              <a:rPr lang="en-US" sz="2400" b="1" dirty="0" smtClean="0"/>
              <a:t>We </a:t>
            </a:r>
            <a:r>
              <a:rPr lang="en-US" sz="2400" b="1" dirty="0"/>
              <a:t>take advantage of NLCD products and extend maps using </a:t>
            </a:r>
            <a:r>
              <a:rPr lang="en-US" sz="2400" b="1" dirty="0" smtClean="0"/>
              <a:t>a total of 81 scenes from Landsat </a:t>
            </a:r>
            <a:r>
              <a:rPr lang="en-US" sz="2400" b="1" dirty="0"/>
              <a:t>time series archives dating back to the </a:t>
            </a:r>
            <a:r>
              <a:rPr lang="en-US" sz="2400" b="1" dirty="0" smtClean="0"/>
              <a:t>mid-1970s (targeting the epochs of 1975, 1985, 1992, 1996, 2001, 2006, and 2011).</a:t>
            </a:r>
            <a:endParaRPr lang="en-US" sz="2400" b="1" dirty="0"/>
          </a:p>
          <a:p>
            <a:endParaRPr lang="en-US" dirty="0"/>
          </a:p>
        </p:txBody>
      </p:sp>
      <p:sp>
        <p:nvSpPr>
          <p:cNvPr id="8" name="Text Placeholder 7"/>
          <p:cNvSpPr>
            <a:spLocks noGrp="1"/>
          </p:cNvSpPr>
          <p:nvPr>
            <p:ph type="body" sz="quarter" idx="19"/>
          </p:nvPr>
        </p:nvSpPr>
        <p:spPr/>
        <p:txBody>
          <a:bodyPr/>
          <a:lstStyle/>
          <a:p>
            <a:r>
              <a:rPr lang="en-US" dirty="0" smtClean="0"/>
              <a:t>Methods</a:t>
            </a:r>
            <a:endParaRPr lang="en-US" dirty="0"/>
          </a:p>
        </p:txBody>
      </p:sp>
      <p:pic>
        <p:nvPicPr>
          <p:cNvPr id="36" name="Content Placeholder 26"/>
          <p:cNvPicPr>
            <a:picLocks noGrp="1"/>
          </p:cNvPicPr>
          <p:nvPr>
            <p:ph sz="quarter" idx="26"/>
          </p:nvPr>
        </p:nvPicPr>
        <p:blipFill rotWithShape="1">
          <a:blip r:embed="rId5">
            <a:extLst>
              <a:ext uri="{28A0092B-C50C-407E-A947-70E740481C1C}">
                <a14:useLocalDpi xmlns:a14="http://schemas.microsoft.com/office/drawing/2010/main" val="0"/>
              </a:ext>
            </a:extLst>
          </a:blip>
          <a:srcRect l="11674" t="6526" r="39247" b="25886"/>
          <a:stretch/>
        </p:blipFill>
        <p:spPr bwMode="auto">
          <a:xfrm>
            <a:off x="4049481" y="24601719"/>
            <a:ext cx="6618514" cy="4847771"/>
          </a:xfrm>
          <a:prstGeom prst="rect">
            <a:avLst/>
          </a:prstGeom>
          <a:ln>
            <a:noFill/>
          </a:ln>
          <a:extLst>
            <a:ext uri="{53640926-AAD7-44D8-BBD7-CCE9431645EC}">
              <a14:shadowObscured xmlns:a14="http://schemas.microsoft.com/office/drawing/2010/main"/>
            </a:ext>
          </a:extLst>
        </p:spPr>
      </p:pic>
      <p:sp>
        <p:nvSpPr>
          <p:cNvPr id="9" name="Text Placeholder 8"/>
          <p:cNvSpPr>
            <a:spLocks noGrp="1"/>
          </p:cNvSpPr>
          <p:nvPr>
            <p:ph type="body" sz="quarter" idx="21"/>
          </p:nvPr>
        </p:nvSpPr>
        <p:spPr/>
        <p:txBody>
          <a:bodyPr/>
          <a:lstStyle/>
          <a:p>
            <a:r>
              <a:rPr lang="en-US" smtClean="0"/>
              <a:t>Methods</a:t>
            </a:r>
            <a:endParaRPr lang="en-US" dirty="0"/>
          </a:p>
        </p:txBody>
      </p:sp>
      <p:sp>
        <p:nvSpPr>
          <p:cNvPr id="14" name="Content Placeholder 13"/>
          <p:cNvSpPr>
            <a:spLocks noGrp="1"/>
          </p:cNvSpPr>
          <p:nvPr>
            <p:ph sz="quarter" idx="27"/>
          </p:nvPr>
        </p:nvSpPr>
        <p:spPr>
          <a:xfrm>
            <a:off x="15416784" y="12885726"/>
            <a:ext cx="13048488" cy="2896297"/>
          </a:xfrm>
        </p:spPr>
        <p:txBody>
          <a:bodyPr>
            <a:normAutofit fontScale="92500" lnSpcReduction="20000"/>
          </a:bodyPr>
          <a:lstStyle/>
          <a:p>
            <a:r>
              <a:rPr lang="en-US" sz="2600" dirty="0" smtClean="0"/>
              <a:t>Hierarchical </a:t>
            </a:r>
            <a:r>
              <a:rPr lang="en-US" sz="2600" dirty="0"/>
              <a:t>classification </a:t>
            </a:r>
            <a:r>
              <a:rPr lang="en-US" sz="2600" dirty="0" smtClean="0"/>
              <a:t>outcomes for </a:t>
            </a:r>
            <a:r>
              <a:rPr lang="en-US" sz="2600" dirty="0" err="1" smtClean="0"/>
              <a:t>landcover</a:t>
            </a:r>
            <a:r>
              <a:rPr lang="en-US" sz="2600" dirty="0" smtClean="0"/>
              <a:t> maps were re-aggregated </a:t>
            </a:r>
            <a:r>
              <a:rPr lang="en-US" sz="2600" dirty="0"/>
              <a:t>into urban vs non-urban </a:t>
            </a:r>
            <a:r>
              <a:rPr lang="en-US" sz="2600" dirty="0" smtClean="0"/>
              <a:t>classes.</a:t>
            </a:r>
            <a:endParaRPr lang="en-US" sz="2600" dirty="0" smtClean="0"/>
          </a:p>
          <a:p>
            <a:r>
              <a:rPr lang="en-US" sz="2600" b="1" dirty="0" smtClean="0"/>
              <a:t>Relationships </a:t>
            </a:r>
            <a:r>
              <a:rPr lang="en-US" sz="2600" b="1" dirty="0"/>
              <a:t>between NLCD 2011 Impervious Surface values and corresponding Landsat TM Tasseled Cap transformations were investigated and used to map IS </a:t>
            </a:r>
            <a:r>
              <a:rPr lang="en-US" sz="2600" b="1" dirty="0" smtClean="0"/>
              <a:t>values</a:t>
            </a:r>
            <a:r>
              <a:rPr lang="en-US" sz="2600" b="1" dirty="0" smtClean="0"/>
              <a:t>.</a:t>
            </a:r>
          </a:p>
          <a:p>
            <a:r>
              <a:rPr lang="en-US" sz="2600" dirty="0"/>
              <a:t>A time series trend assessment was applied that examined the </a:t>
            </a:r>
            <a:r>
              <a:rPr lang="en-US" sz="2600" b="1" dirty="0"/>
              <a:t>change rates across years</a:t>
            </a:r>
            <a:r>
              <a:rPr lang="en-US" sz="2600" dirty="0"/>
              <a:t> and ultimately focused on slope across the four decade time span with six time steps (1975, 1985, 1996, 2001, 2006, 2011). </a:t>
            </a:r>
          </a:p>
          <a:p>
            <a:endParaRPr lang="en-US" sz="2400" b="1" dirty="0"/>
          </a:p>
        </p:txBody>
      </p:sp>
      <p:sp>
        <p:nvSpPr>
          <p:cNvPr id="15" name="Content Placeholder 14"/>
          <p:cNvSpPr>
            <a:spLocks noGrp="1"/>
          </p:cNvSpPr>
          <p:nvPr>
            <p:ph sz="quarter" idx="37"/>
          </p:nvPr>
        </p:nvSpPr>
        <p:spPr>
          <a:xfrm>
            <a:off x="15416784" y="20929602"/>
            <a:ext cx="13048488" cy="2235809"/>
          </a:xfrm>
        </p:spPr>
        <p:txBody>
          <a:bodyPr>
            <a:normAutofit fontScale="85000" lnSpcReduction="20000"/>
          </a:bodyPr>
          <a:lstStyle/>
          <a:p>
            <a:r>
              <a:rPr lang="en-US" dirty="0" smtClean="0"/>
              <a:t>For </a:t>
            </a:r>
            <a:r>
              <a:rPr lang="en-US" dirty="0"/>
              <a:t>MSS imagery, a modification was carried out. </a:t>
            </a:r>
            <a:endParaRPr lang="en-US" dirty="0" smtClean="0"/>
          </a:p>
          <a:p>
            <a:pPr lvl="1"/>
            <a:r>
              <a:rPr lang="en-US" dirty="0" smtClean="0"/>
              <a:t>Since </a:t>
            </a:r>
            <a:r>
              <a:rPr lang="en-US" dirty="0"/>
              <a:t>the MSS spectral bands differ from TM wavelength </a:t>
            </a:r>
            <a:r>
              <a:rPr lang="en-US" dirty="0" smtClean="0"/>
              <a:t>coverage, </a:t>
            </a:r>
            <a:r>
              <a:rPr lang="en-US" dirty="0"/>
              <a:t>the index approach trained on modern imagery was not appropriate for </a:t>
            </a:r>
            <a:r>
              <a:rPr lang="en-US" dirty="0" err="1"/>
              <a:t>backcasting</a:t>
            </a:r>
            <a:r>
              <a:rPr lang="en-US" dirty="0"/>
              <a:t> to </a:t>
            </a:r>
            <a:r>
              <a:rPr lang="en-US" dirty="0" smtClean="0"/>
              <a:t>the archives.</a:t>
            </a:r>
          </a:p>
          <a:p>
            <a:r>
              <a:rPr lang="en-US" dirty="0"/>
              <a:t>The 1975 imagery was classified using the CART approach </a:t>
            </a:r>
            <a:r>
              <a:rPr lang="en-US" dirty="0" smtClean="0"/>
              <a:t>with </a:t>
            </a:r>
            <a:r>
              <a:rPr lang="en-US" dirty="0"/>
              <a:t>a 2-band TC image (Brightness and Greenness) using </a:t>
            </a:r>
            <a:r>
              <a:rPr lang="en-US" dirty="0" smtClean="0"/>
              <a:t>a 2011 </a:t>
            </a:r>
            <a:r>
              <a:rPr lang="en-US" dirty="0"/>
              <a:t>training model and </a:t>
            </a:r>
            <a:r>
              <a:rPr lang="en-US" dirty="0" err="1"/>
              <a:t>backcast</a:t>
            </a:r>
            <a:r>
              <a:rPr lang="en-US" dirty="0"/>
              <a:t> to </a:t>
            </a:r>
            <a:r>
              <a:rPr lang="en-US" dirty="0" smtClean="0"/>
              <a:t>1975 images </a:t>
            </a:r>
            <a:r>
              <a:rPr lang="en-US" dirty="0"/>
              <a:t>with the same TC bands</a:t>
            </a:r>
            <a:r>
              <a:rPr lang="en-US" dirty="0" smtClean="0"/>
              <a:t>.</a:t>
            </a:r>
          </a:p>
        </p:txBody>
      </p:sp>
      <p:sp>
        <p:nvSpPr>
          <p:cNvPr id="16" name="Text Placeholder 15"/>
          <p:cNvSpPr>
            <a:spLocks noGrp="1"/>
          </p:cNvSpPr>
          <p:nvPr>
            <p:ph type="body" sz="quarter" idx="29"/>
          </p:nvPr>
        </p:nvSpPr>
        <p:spPr/>
        <p:txBody>
          <a:bodyPr/>
          <a:lstStyle/>
          <a:p>
            <a:r>
              <a:rPr lang="en-US" smtClean="0"/>
              <a:t>Results</a:t>
            </a:r>
            <a:endParaRPr lang="en-US" dirty="0"/>
          </a:p>
        </p:txBody>
      </p:sp>
      <p:sp>
        <p:nvSpPr>
          <p:cNvPr id="17" name="Content Placeholder 16"/>
          <p:cNvSpPr>
            <a:spLocks noGrp="1"/>
          </p:cNvSpPr>
          <p:nvPr>
            <p:ph sz="quarter" idx="30"/>
          </p:nvPr>
        </p:nvSpPr>
        <p:spPr>
          <a:xfrm>
            <a:off x="15416784" y="24216362"/>
            <a:ext cx="13048488" cy="2796761"/>
          </a:xfrm>
        </p:spPr>
        <p:txBody>
          <a:bodyPr>
            <a:normAutofit fontScale="92500"/>
          </a:bodyPr>
          <a:lstStyle/>
          <a:p>
            <a:r>
              <a:rPr lang="en-US" sz="2600" dirty="0"/>
              <a:t>Cross validation of the random forest CART performed using withheld samples had an overall accuracy and kappa of 0.67% and 61% for the 15 NLCD 2011 classes.</a:t>
            </a:r>
          </a:p>
          <a:p>
            <a:pPr lvl="1"/>
            <a:r>
              <a:rPr lang="en-US" sz="2200" dirty="0" smtClean="0"/>
              <a:t>Producer's </a:t>
            </a:r>
            <a:r>
              <a:rPr lang="en-US" sz="2200" dirty="0"/>
              <a:t>and User's accuracy for Developed Open Space, Developed Low, Medium, and High Intensity were 0.40, 0.69, 0.80, 0.92, and 0.60, 0.71, 0.84, 0.95, respectively.</a:t>
            </a:r>
          </a:p>
          <a:p>
            <a:r>
              <a:rPr lang="en-US" sz="2600" dirty="0"/>
              <a:t>The regression approach to use Landsat TC indices to map IS across New England was relatively robust with strong measures of performance; R2: 0.89 (p-value &lt;0.0001</a:t>
            </a:r>
            <a:r>
              <a:rPr lang="en-US" sz="2600" dirty="0" smtClean="0"/>
              <a:t>).</a:t>
            </a:r>
          </a:p>
        </p:txBody>
      </p:sp>
      <p:sp>
        <p:nvSpPr>
          <p:cNvPr id="18" name="Text Placeholder 17"/>
          <p:cNvSpPr>
            <a:spLocks noGrp="1"/>
          </p:cNvSpPr>
          <p:nvPr>
            <p:ph type="body" sz="quarter" idx="31"/>
          </p:nvPr>
        </p:nvSpPr>
        <p:spPr/>
        <p:txBody>
          <a:bodyPr/>
          <a:lstStyle/>
          <a:p>
            <a:r>
              <a:rPr lang="en-US" smtClean="0"/>
              <a:t>Results</a:t>
            </a:r>
            <a:endParaRPr lang="en-US" dirty="0"/>
          </a:p>
        </p:txBody>
      </p:sp>
      <p:pic>
        <p:nvPicPr>
          <p:cNvPr id="31" name="Content Placeholder 30"/>
          <p:cNvPicPr>
            <a:picLocks noGrp="1"/>
          </p:cNvPicPr>
          <p:nvPr>
            <p:ph sz="quarter" idx="32"/>
          </p:nvPr>
        </p:nvPicPr>
        <p:blipFill rotWithShape="1">
          <a:blip r:embed="rId6">
            <a:extLst>
              <a:ext uri="{28A0092B-C50C-407E-A947-70E740481C1C}">
                <a14:useLocalDpi xmlns:a14="http://schemas.microsoft.com/office/drawing/2010/main" val="0"/>
              </a:ext>
            </a:extLst>
          </a:blip>
          <a:srcRect l="1323" t="1911" r="42852"/>
          <a:stretch/>
        </p:blipFill>
        <p:spPr bwMode="auto">
          <a:xfrm>
            <a:off x="32623978" y="7282011"/>
            <a:ext cx="7090227" cy="6881153"/>
          </a:xfrm>
          <a:prstGeom prst="rect">
            <a:avLst/>
          </a:prstGeom>
          <a:ln>
            <a:noFill/>
          </a:ln>
          <a:extLst>
            <a:ext uri="{53640926-AAD7-44D8-BBD7-CCE9431645EC}">
              <a14:shadowObscured xmlns:a14="http://schemas.microsoft.com/office/drawing/2010/main"/>
            </a:ext>
          </a:extLst>
        </p:spPr>
      </p:pic>
      <p:pic>
        <p:nvPicPr>
          <p:cNvPr id="29" name="Content Placeholder 28"/>
          <p:cNvPicPr>
            <a:picLocks noGrp="1"/>
          </p:cNvPicPr>
          <p:nvPr>
            <p:ph sz="quarter" idx="33"/>
          </p:nvPr>
        </p:nvPicPr>
        <p:blipFill rotWithShape="1">
          <a:blip r:embed="rId7">
            <a:extLst>
              <a:ext uri="{28A0092B-C50C-407E-A947-70E740481C1C}">
                <a14:useLocalDpi xmlns:a14="http://schemas.microsoft.com/office/drawing/2010/main" val="0"/>
              </a:ext>
            </a:extLst>
          </a:blip>
          <a:srcRect l="1" t="9421" r="63920" b="9744"/>
          <a:stretch/>
        </p:blipFill>
        <p:spPr bwMode="auto">
          <a:xfrm>
            <a:off x="37958484" y="15063108"/>
            <a:ext cx="4682153" cy="5849256"/>
          </a:xfrm>
          <a:prstGeom prst="rect">
            <a:avLst/>
          </a:prstGeom>
          <a:ln>
            <a:noFill/>
          </a:ln>
          <a:extLst>
            <a:ext uri="{53640926-AAD7-44D8-BBD7-CCE9431645EC}">
              <a14:shadowObscured xmlns:a14="http://schemas.microsoft.com/office/drawing/2010/main"/>
            </a:ext>
          </a:extLst>
        </p:spPr>
      </p:pic>
      <p:sp>
        <p:nvSpPr>
          <p:cNvPr id="21" name="Text Placeholder 20"/>
          <p:cNvSpPr>
            <a:spLocks noGrp="1"/>
          </p:cNvSpPr>
          <p:nvPr>
            <p:ph type="body" sz="quarter" idx="34"/>
          </p:nvPr>
        </p:nvSpPr>
        <p:spPr/>
        <p:txBody>
          <a:bodyPr/>
          <a:lstStyle/>
          <a:p>
            <a:r>
              <a:rPr lang="en-US" smtClean="0"/>
              <a:t>Conclusions</a:t>
            </a:r>
            <a:endParaRPr lang="en-US" dirty="0"/>
          </a:p>
        </p:txBody>
      </p:sp>
      <p:sp>
        <p:nvSpPr>
          <p:cNvPr id="22" name="Content Placeholder 21"/>
          <p:cNvSpPr>
            <a:spLocks noGrp="1"/>
          </p:cNvSpPr>
          <p:nvPr>
            <p:ph sz="quarter" idx="35"/>
          </p:nvPr>
        </p:nvSpPr>
        <p:spPr>
          <a:xfrm>
            <a:off x="29644848" y="24216360"/>
            <a:ext cx="13048488" cy="6111431"/>
          </a:xfrm>
        </p:spPr>
        <p:txBody>
          <a:bodyPr>
            <a:normAutofit/>
          </a:bodyPr>
          <a:lstStyle/>
          <a:p>
            <a:pPr marL="0" indent="0">
              <a:buNone/>
            </a:pPr>
            <a:r>
              <a:rPr lang="en-US" sz="2400" dirty="0"/>
              <a:t>The CART utilizing </a:t>
            </a:r>
            <a:r>
              <a:rPr lang="en-US" sz="2400" dirty="0" smtClean="0"/>
              <a:t>random forest </a:t>
            </a:r>
            <a:r>
              <a:rPr lang="en-US" sz="2400" dirty="0"/>
              <a:t>and Landsat indices was able to </a:t>
            </a:r>
            <a:r>
              <a:rPr lang="en-US" sz="2400" dirty="0" err="1"/>
              <a:t>backcast</a:t>
            </a:r>
            <a:r>
              <a:rPr lang="en-US" sz="2400" dirty="0"/>
              <a:t> models to Landsat archives to generate urban maps extending back nearly four decades across New England with high overall accuracy. </a:t>
            </a:r>
            <a:r>
              <a:rPr lang="en-US" sz="2400" dirty="0" smtClean="0"/>
              <a:t>The </a:t>
            </a:r>
            <a:r>
              <a:rPr lang="en-US" sz="2400" dirty="0"/>
              <a:t>multiple linear regression technique using Tasseled Cap Brightness and Greenness indices was effective in characterizing Impervious Surfaces for urban land types. The aggregated urban vs non-urban maps had an overall accuracy of 95% and the IS model had a R</a:t>
            </a:r>
            <a:r>
              <a:rPr lang="en-US" sz="2400" baseline="30000" dirty="0"/>
              <a:t>2</a:t>
            </a:r>
            <a:r>
              <a:rPr lang="en-US" sz="2400" dirty="0"/>
              <a:t> of 0.89. The techniques were relatively scalable and, to our knowledge, provide the first large area urban and Impervious Surface spatiotemporal assessment across New England. </a:t>
            </a:r>
            <a:r>
              <a:rPr lang="en-US" sz="2400" dirty="0" err="1"/>
              <a:t>Multiscale</a:t>
            </a:r>
            <a:r>
              <a:rPr lang="en-US" sz="2400" dirty="0"/>
              <a:t> assessment highlighted ‘hot spot’ regions and had related but different results emphasizing the importance of considering scale in applications. Coastal watersheds, major routes, and large cities were shown to have the highest rates of sprawl and increases in impervious intensity. The approach and products help identify patterns and potential threats to lake water quality and can help assist watershed management </a:t>
            </a:r>
            <a:r>
              <a:rPr lang="en-US" sz="2400" dirty="0" smtClean="0"/>
              <a:t>planning in </a:t>
            </a:r>
            <a:r>
              <a:rPr lang="en-US" sz="2400" dirty="0"/>
              <a:t>reducing negative impacts on aquatic ecosystem integrity. </a:t>
            </a:r>
            <a:r>
              <a:rPr lang="en-US" sz="2400" dirty="0" smtClean="0"/>
              <a:t>This approach is relatively automated and potentially scalable to other regions or large study sites such as CONUS. Our next step will be to analyze the relationship between urban sprawl/IS </a:t>
            </a:r>
            <a:r>
              <a:rPr lang="en-US" sz="2400" dirty="0" smtClean="0"/>
              <a:t>and aquatic integrity </a:t>
            </a:r>
            <a:r>
              <a:rPr lang="en-US" sz="2400" dirty="0" smtClean="0"/>
              <a:t>for northern New </a:t>
            </a:r>
            <a:r>
              <a:rPr lang="en-US" sz="2400" dirty="0" smtClean="0"/>
              <a:t>England, with a focus on public health.</a:t>
            </a:r>
            <a:endParaRPr lang="en-US" sz="2400" dirty="0"/>
          </a:p>
        </p:txBody>
      </p:sp>
      <p:pic>
        <p:nvPicPr>
          <p:cNvPr id="25" name="Picture 24"/>
          <p:cNvPicPr>
            <a:picLocks noChangeAspect="1"/>
          </p:cNvPicPr>
          <p:nvPr/>
        </p:nvPicPr>
        <p:blipFill rotWithShape="1">
          <a:blip r:embed="rId8"/>
          <a:srcRect l="3689" t="997" r="1911" b="1040"/>
          <a:stretch/>
        </p:blipFill>
        <p:spPr>
          <a:xfrm>
            <a:off x="30204230" y="15120257"/>
            <a:ext cx="3541486" cy="5849257"/>
          </a:xfrm>
          <a:prstGeom prst="rect">
            <a:avLst/>
          </a:prstGeom>
        </p:spPr>
      </p:pic>
      <p:pic>
        <p:nvPicPr>
          <p:cNvPr id="34" name="Picture 33"/>
          <p:cNvPicPr/>
          <p:nvPr/>
        </p:nvPicPr>
        <p:blipFill rotWithShape="1">
          <a:blip r:embed="rId9" cstate="print">
            <a:extLst>
              <a:ext uri="{28A0092B-C50C-407E-A947-70E740481C1C}">
                <a14:useLocalDpi xmlns:a14="http://schemas.microsoft.com/office/drawing/2010/main" val="0"/>
              </a:ext>
            </a:extLst>
          </a:blip>
          <a:srcRect l="24519" t="11393" r="12661" b="8858"/>
          <a:stretch/>
        </p:blipFill>
        <p:spPr bwMode="auto">
          <a:xfrm>
            <a:off x="34282967" y="15152640"/>
            <a:ext cx="3536156" cy="5863382"/>
          </a:xfrm>
          <a:prstGeom prst="rect">
            <a:avLst/>
          </a:prstGeom>
          <a:ln>
            <a:noFill/>
          </a:ln>
          <a:extLst>
            <a:ext uri="{53640926-AAD7-44D8-BBD7-CCE9431645EC}">
              <a14:shadowObscured xmlns:a14="http://schemas.microsoft.com/office/drawing/2010/main"/>
            </a:ext>
          </a:extLst>
        </p:spPr>
      </p:pic>
      <p:pic>
        <p:nvPicPr>
          <p:cNvPr id="38" name="Picture 37"/>
          <p:cNvPicPr/>
          <p:nvPr/>
        </p:nvPicPr>
        <p:blipFill rotWithShape="1">
          <a:blip r:embed="rId10">
            <a:extLst>
              <a:ext uri="{28A0092B-C50C-407E-A947-70E740481C1C}">
                <a14:useLocalDpi xmlns:a14="http://schemas.microsoft.com/office/drawing/2010/main" val="0"/>
              </a:ext>
            </a:extLst>
          </a:blip>
          <a:srcRect l="22436" t="12821" r="21795" b="11966"/>
          <a:stretch/>
        </p:blipFill>
        <p:spPr bwMode="auto">
          <a:xfrm>
            <a:off x="18791537" y="7328805"/>
            <a:ext cx="6318177" cy="4777016"/>
          </a:xfrm>
          <a:prstGeom prst="rect">
            <a:avLst/>
          </a:prstGeom>
          <a:ln>
            <a:noFill/>
          </a:ln>
          <a:extLst>
            <a:ext uri="{53640926-AAD7-44D8-BBD7-CCE9431645EC}">
              <a14:shadowObscured xmlns:a14="http://schemas.microsoft.com/office/drawing/2010/main"/>
            </a:ext>
          </a:extLst>
        </p:spPr>
      </p:pic>
      <p:sp>
        <p:nvSpPr>
          <p:cNvPr id="39" name="Content Placeholder 13"/>
          <p:cNvSpPr txBox="1">
            <a:spLocks/>
          </p:cNvSpPr>
          <p:nvPr/>
        </p:nvSpPr>
        <p:spPr>
          <a:xfrm>
            <a:off x="15405579" y="7309429"/>
            <a:ext cx="13048488" cy="1661725"/>
          </a:xfrm>
          <a:prstGeom prst="rect">
            <a:avLst/>
          </a:prstGeom>
        </p:spPr>
        <p:txBody>
          <a:bodyPr vert="horz" lIns="365760" tIns="182880" rIns="91440" bIns="45720" rtlCol="0">
            <a:normAutofit/>
          </a:bodyPr>
          <a:lstStyle>
            <a:lvl1pPr marL="457200" indent="-457200" algn="l" defTabSz="4389120" rtl="0" eaLnBrk="1" latinLnBrk="0" hangingPunct="1">
              <a:lnSpc>
                <a:spcPct val="100000"/>
              </a:lnSpc>
              <a:spcBef>
                <a:spcPts val="1200"/>
              </a:spcBef>
              <a:buClr>
                <a:schemeClr val="accent1"/>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9pPr>
          </a:lstStyle>
          <a:p>
            <a:pPr lvl="0"/>
            <a:endParaRPr lang="en-US" dirty="0"/>
          </a:p>
        </p:txBody>
      </p:sp>
      <p:sp>
        <p:nvSpPr>
          <p:cNvPr id="28" name="TextBox 27"/>
          <p:cNvSpPr txBox="1"/>
          <p:nvPr/>
        </p:nvSpPr>
        <p:spPr>
          <a:xfrm>
            <a:off x="29898960" y="13998132"/>
            <a:ext cx="12424229" cy="1200329"/>
          </a:xfrm>
          <a:prstGeom prst="rect">
            <a:avLst/>
          </a:prstGeom>
          <a:noFill/>
        </p:spPr>
        <p:txBody>
          <a:bodyPr wrap="square" rtlCol="0">
            <a:spAutoFit/>
          </a:bodyPr>
          <a:lstStyle/>
          <a:p>
            <a:pPr algn="ctr"/>
            <a:r>
              <a:rPr lang="en-US" sz="1800" dirty="0" smtClean="0"/>
              <a:t>Four </a:t>
            </a:r>
            <a:r>
              <a:rPr lang="en-US" sz="1800" dirty="0"/>
              <a:t>example areas of urban sprawl using the time series classification maps stacked chronologically to highlight patterns of sprawl. Results show growth corresponding to major travel routes, urbanized centers, and adjacent to waterbodies. </a:t>
            </a:r>
            <a:r>
              <a:rPr lang="en-US" sz="1800" dirty="0" smtClean="0"/>
              <a:t>A</a:t>
            </a:r>
            <a:r>
              <a:rPr lang="en-US" sz="1800" dirty="0"/>
              <a:t>.) Lake Winnipesaukee, NH, B.) Burlington, VT, C.) greater Boston, MA region, and D.) Bangor, ME</a:t>
            </a:r>
          </a:p>
          <a:p>
            <a:endParaRPr lang="en-US" sz="1800" dirty="0"/>
          </a:p>
        </p:txBody>
      </p:sp>
      <p:sp>
        <p:nvSpPr>
          <p:cNvPr id="42" name="TextBox 41"/>
          <p:cNvSpPr txBox="1"/>
          <p:nvPr/>
        </p:nvSpPr>
        <p:spPr>
          <a:xfrm>
            <a:off x="30138379" y="21140832"/>
            <a:ext cx="3751571" cy="923330"/>
          </a:xfrm>
          <a:prstGeom prst="rect">
            <a:avLst/>
          </a:prstGeom>
          <a:noFill/>
        </p:spPr>
        <p:txBody>
          <a:bodyPr wrap="square" rtlCol="0">
            <a:spAutoFit/>
          </a:bodyPr>
          <a:lstStyle/>
          <a:p>
            <a:r>
              <a:rPr lang="en-US" sz="1800" dirty="0" smtClean="0"/>
              <a:t>Trend assessment of urban extent changes from 1975-2011 at the HUC12 watershed scale</a:t>
            </a:r>
          </a:p>
        </p:txBody>
      </p:sp>
      <p:sp>
        <p:nvSpPr>
          <p:cNvPr id="43" name="TextBox 42"/>
          <p:cNvSpPr txBox="1"/>
          <p:nvPr/>
        </p:nvSpPr>
        <p:spPr>
          <a:xfrm>
            <a:off x="34175259" y="21140832"/>
            <a:ext cx="3751571" cy="923330"/>
          </a:xfrm>
          <a:prstGeom prst="rect">
            <a:avLst/>
          </a:prstGeom>
          <a:noFill/>
        </p:spPr>
        <p:txBody>
          <a:bodyPr wrap="square" rtlCol="0">
            <a:spAutoFit/>
          </a:bodyPr>
          <a:lstStyle/>
          <a:p>
            <a:r>
              <a:rPr lang="en-US" sz="1800" dirty="0" smtClean="0"/>
              <a:t>IS trend map from 1975-2011 at HUC12 scale (using only area that was classified as urban in 1975)</a:t>
            </a:r>
          </a:p>
        </p:txBody>
      </p:sp>
      <p:sp>
        <p:nvSpPr>
          <p:cNvPr id="44" name="TextBox 43"/>
          <p:cNvSpPr txBox="1"/>
          <p:nvPr/>
        </p:nvSpPr>
        <p:spPr>
          <a:xfrm>
            <a:off x="38212139" y="21140832"/>
            <a:ext cx="3751571" cy="923330"/>
          </a:xfrm>
          <a:prstGeom prst="rect">
            <a:avLst/>
          </a:prstGeom>
          <a:noFill/>
        </p:spPr>
        <p:txBody>
          <a:bodyPr wrap="square" rtlCol="0">
            <a:spAutoFit/>
          </a:bodyPr>
          <a:lstStyle/>
          <a:p>
            <a:r>
              <a:rPr lang="en-US" sz="1800" dirty="0" smtClean="0"/>
              <a:t>Watershed risk map synthesizing HUC12 watersheds across New England</a:t>
            </a:r>
          </a:p>
        </p:txBody>
      </p:sp>
      <p:sp>
        <p:nvSpPr>
          <p:cNvPr id="32" name="TextBox 31"/>
          <p:cNvSpPr txBox="1"/>
          <p:nvPr/>
        </p:nvSpPr>
        <p:spPr>
          <a:xfrm>
            <a:off x="17481936" y="19834555"/>
            <a:ext cx="9005306" cy="1077218"/>
          </a:xfrm>
          <a:prstGeom prst="rect">
            <a:avLst/>
          </a:prstGeom>
          <a:noFill/>
        </p:spPr>
        <p:txBody>
          <a:bodyPr wrap="square" rtlCol="0">
            <a:spAutoFit/>
          </a:bodyPr>
          <a:lstStyle/>
          <a:p>
            <a:pPr algn="ctr"/>
            <a:r>
              <a:rPr lang="en-US" sz="1600" dirty="0" smtClean="0"/>
              <a:t>Scatterplot </a:t>
            </a:r>
            <a:r>
              <a:rPr lang="en-US" sz="1600" dirty="0"/>
              <a:t>(left) shows the modeled percent IS against the NLCD IS area (red dotted line represents linear fit and green line shows 1:1) with strong agreement (R</a:t>
            </a:r>
            <a:r>
              <a:rPr lang="en-US" sz="1600" baseline="30000" dirty="0"/>
              <a:t>2</a:t>
            </a:r>
            <a:r>
              <a:rPr lang="en-US" sz="1600" dirty="0"/>
              <a:t>: </a:t>
            </a:r>
            <a:r>
              <a:rPr lang="en-US" sz="1600" dirty="0" smtClean="0"/>
              <a:t>0.89) </a:t>
            </a:r>
            <a:r>
              <a:rPr lang="en-US" sz="1600" dirty="0"/>
              <a:t>and n-folds validation plot (right) shows relatively robust ability </a:t>
            </a:r>
            <a:r>
              <a:rPr lang="en-US" sz="1600" dirty="0" smtClean="0"/>
              <a:t>(RSE: </a:t>
            </a:r>
            <a:r>
              <a:rPr lang="en-US" sz="1600" dirty="0"/>
              <a:t>10.92) to map urban </a:t>
            </a:r>
            <a:r>
              <a:rPr lang="en-US" sz="1600" dirty="0" smtClean="0"/>
              <a:t>percent IS </a:t>
            </a:r>
            <a:r>
              <a:rPr lang="en-US" sz="1600" dirty="0"/>
              <a:t>using the Landsat Tasseled Cap OLS regression approach</a:t>
            </a:r>
            <a:r>
              <a:rPr lang="en-US" sz="1600" dirty="0" smtClean="0"/>
              <a:t>.</a:t>
            </a:r>
          </a:p>
        </p:txBody>
      </p:sp>
      <p:sp>
        <p:nvSpPr>
          <p:cNvPr id="3" name="TextBox 2"/>
          <p:cNvSpPr txBox="1"/>
          <p:nvPr/>
        </p:nvSpPr>
        <p:spPr>
          <a:xfrm>
            <a:off x="29715242" y="30574096"/>
            <a:ext cx="10222589" cy="923330"/>
          </a:xfrm>
          <a:prstGeom prst="rect">
            <a:avLst/>
          </a:prstGeom>
          <a:noFill/>
        </p:spPr>
        <p:txBody>
          <a:bodyPr wrap="square" rtlCol="0">
            <a:spAutoFit/>
          </a:bodyPr>
          <a:lstStyle/>
          <a:p>
            <a:r>
              <a:rPr lang="en-US" sz="1800" dirty="0"/>
              <a:t>This work was supported in part by the National Institutes of Health (NIH) National Institute of Environmental Health Sciences (NIEHS) Grant R44 ES022103-03; National Science Foundation (NSF) Geography &amp; Spatial Sciences (GSS) Grant 1433756</a:t>
            </a:r>
            <a:r>
              <a:rPr lang="en-US" sz="1800" dirty="0" smtClean="0"/>
              <a:t>.</a:t>
            </a:r>
            <a:endParaRPr lang="en-US" sz="1800" dirty="0"/>
          </a:p>
        </p:txBody>
      </p:sp>
      <p:sp>
        <p:nvSpPr>
          <p:cNvPr id="6" name="Rectangle 5"/>
          <p:cNvSpPr/>
          <p:nvPr/>
        </p:nvSpPr>
        <p:spPr>
          <a:xfrm>
            <a:off x="29928457" y="15067834"/>
            <a:ext cx="1199243" cy="670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10" name="TextBox 9"/>
          <p:cNvSpPr txBox="1"/>
          <p:nvPr/>
        </p:nvSpPr>
        <p:spPr>
          <a:xfrm>
            <a:off x="0" y="32062057"/>
            <a:ext cx="493486" cy="261610"/>
          </a:xfrm>
          <a:prstGeom prst="rect">
            <a:avLst/>
          </a:prstGeom>
          <a:solidFill>
            <a:schemeClr val="accent2">
              <a:lumMod val="60000"/>
              <a:lumOff val="40000"/>
            </a:schemeClr>
          </a:solidFill>
        </p:spPr>
        <p:txBody>
          <a:bodyPr wrap="square" rtlCol="0">
            <a:spAutoFit/>
          </a:bodyPr>
          <a:lstStyle/>
          <a:p>
            <a:endParaRPr lang="en-US" sz="1100" dirty="0" err="1" smtClean="0"/>
          </a:p>
        </p:txBody>
      </p: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760045" y="30654196"/>
            <a:ext cx="862518" cy="648797"/>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50212" y="30574096"/>
            <a:ext cx="757433" cy="761996"/>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994950" y="30755235"/>
            <a:ext cx="637284" cy="399717"/>
          </a:xfrm>
          <a:prstGeom prst="rect">
            <a:avLst/>
          </a:prstGeom>
        </p:spPr>
      </p:pic>
      <p:sp>
        <p:nvSpPr>
          <p:cNvPr id="41" name="Content Placeholder 16"/>
          <p:cNvSpPr txBox="1">
            <a:spLocks/>
          </p:cNvSpPr>
          <p:nvPr/>
        </p:nvSpPr>
        <p:spPr>
          <a:xfrm>
            <a:off x="15416784" y="28651200"/>
            <a:ext cx="7254530" cy="2816729"/>
          </a:xfrm>
          <a:prstGeom prst="rect">
            <a:avLst/>
          </a:prstGeom>
        </p:spPr>
        <p:txBody>
          <a:bodyPr vert="horz" lIns="365760" tIns="182880" rIns="91440" bIns="45720" rtlCol="0">
            <a:normAutofit/>
          </a:bodyPr>
          <a:lstStyle>
            <a:lvl1pPr marL="457200" indent="-457200" algn="l" defTabSz="4389120" rtl="0" eaLnBrk="1" latinLnBrk="0" hangingPunct="1">
              <a:lnSpc>
                <a:spcPct val="100000"/>
              </a:lnSpc>
              <a:spcBef>
                <a:spcPts val="1200"/>
              </a:spcBef>
              <a:buClr>
                <a:schemeClr val="accent1"/>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9pPr>
          </a:lstStyle>
          <a:p>
            <a:pPr lvl="1"/>
            <a:endParaRPr lang="en-US" sz="2600" dirty="0" smtClean="0"/>
          </a:p>
        </p:txBody>
      </p:sp>
      <p:graphicFrame>
        <p:nvGraphicFramePr>
          <p:cNvPr id="27" name="Table 26"/>
          <p:cNvGraphicFramePr>
            <a:graphicFrameLocks noGrp="1"/>
          </p:cNvGraphicFramePr>
          <p:nvPr>
            <p:extLst>
              <p:ext uri="{D42A27DB-BD31-4B8C-83A1-F6EECF244321}">
                <p14:modId xmlns:p14="http://schemas.microsoft.com/office/powerpoint/2010/main" val="3253582863"/>
              </p:ext>
            </p:extLst>
          </p:nvPr>
        </p:nvGraphicFramePr>
        <p:xfrm>
          <a:off x="19033293" y="26975023"/>
          <a:ext cx="5783186" cy="2057400"/>
        </p:xfrm>
        <a:graphic>
          <a:graphicData uri="http://schemas.openxmlformats.org/drawingml/2006/table">
            <a:tbl>
              <a:tblPr firstRow="1" firstCol="1" bandRow="1"/>
              <a:tblGrid>
                <a:gridCol w="867741"/>
                <a:gridCol w="544227"/>
                <a:gridCol w="618125"/>
                <a:gridCol w="573786"/>
                <a:gridCol w="618125"/>
                <a:gridCol w="514667"/>
                <a:gridCol w="867741"/>
                <a:gridCol w="544227"/>
                <a:gridCol w="634547"/>
              </a:tblGrid>
              <a:tr h="228600">
                <a:tc>
                  <a:txBody>
                    <a:bodyPr/>
                    <a:lstStyle/>
                    <a:p>
                      <a:endParaRPr lang="en-US" sz="1100" dirty="0">
                        <a:effectLst/>
                        <a:latin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water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urban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barren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forest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shrub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herb.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crop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wetland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28600">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water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31667</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739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251</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2507</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54</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1473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228600">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urban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464</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110873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516</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59229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776</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5855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7661</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28600">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barren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593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2120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9715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1173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98</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407</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475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228600">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forest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532</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23250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660357</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788</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6185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9595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28600">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shrubland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31</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4179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58</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21382</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3451</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3543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1976</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228600">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herbaceous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1317</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2609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137</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1415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937</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393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28600">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crop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8266</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158</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16763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918</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191</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27999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2300</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r>
              <a:tr h="228600">
                <a:tc>
                  <a:txBody>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wetland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2128</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16126</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159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88743</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579</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65</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2621</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33104</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r>
            </a:tbl>
          </a:graphicData>
        </a:graphic>
      </p:graphicFrame>
      <p:sp>
        <p:nvSpPr>
          <p:cNvPr id="30" name="TextBox 29"/>
          <p:cNvSpPr txBox="1"/>
          <p:nvPr/>
        </p:nvSpPr>
        <p:spPr>
          <a:xfrm>
            <a:off x="18273483" y="29080158"/>
            <a:ext cx="7366923" cy="492443"/>
          </a:xfrm>
          <a:prstGeom prst="rect">
            <a:avLst/>
          </a:prstGeom>
          <a:noFill/>
        </p:spPr>
        <p:txBody>
          <a:bodyPr wrap="square" rtlCol="0">
            <a:spAutoFit/>
          </a:bodyPr>
          <a:lstStyle/>
          <a:p>
            <a:pPr algn="ctr"/>
            <a:r>
              <a:rPr lang="en-US" sz="1300" dirty="0" smtClean="0"/>
              <a:t>Example error matrix using CART approach </a:t>
            </a:r>
            <a:r>
              <a:rPr lang="en-US" sz="1300" dirty="0"/>
              <a:t>relying on single Landsat scene NDVI, LSWI, SAVTI, and MSAVI as inputs with reduced classification scheme which had an overall accuracy of 75%.</a:t>
            </a:r>
            <a:r>
              <a:rPr lang="en-US" sz="1300" dirty="0" smtClean="0"/>
              <a:t> </a:t>
            </a:r>
          </a:p>
        </p:txBody>
      </p:sp>
      <p:sp>
        <p:nvSpPr>
          <p:cNvPr id="33" name="TextBox 32"/>
          <p:cNvSpPr txBox="1"/>
          <p:nvPr/>
        </p:nvSpPr>
        <p:spPr>
          <a:xfrm>
            <a:off x="18593018" y="12156932"/>
            <a:ext cx="6931276" cy="584775"/>
          </a:xfrm>
          <a:prstGeom prst="rect">
            <a:avLst/>
          </a:prstGeom>
          <a:noFill/>
        </p:spPr>
        <p:txBody>
          <a:bodyPr wrap="square" rtlCol="0">
            <a:spAutoFit/>
          </a:bodyPr>
          <a:lstStyle/>
          <a:p>
            <a:pPr algn="ctr"/>
            <a:r>
              <a:rPr lang="en-US" sz="1600" dirty="0" smtClean="0"/>
              <a:t>Box and whisker plots of Landsat indices used to train the CART model and </a:t>
            </a:r>
            <a:r>
              <a:rPr lang="en-US" sz="1600" dirty="0" err="1" smtClean="0"/>
              <a:t>backcast</a:t>
            </a:r>
            <a:r>
              <a:rPr lang="en-US" sz="1600" dirty="0" smtClean="0"/>
              <a:t> NLCD scheme maps.</a:t>
            </a:r>
          </a:p>
        </p:txBody>
      </p:sp>
      <p:sp>
        <p:nvSpPr>
          <p:cNvPr id="45" name="Content Placeholder 11"/>
          <p:cNvSpPr txBox="1">
            <a:spLocks/>
          </p:cNvSpPr>
          <p:nvPr/>
        </p:nvSpPr>
        <p:spPr>
          <a:xfrm>
            <a:off x="1158344" y="29449491"/>
            <a:ext cx="13048488" cy="1924050"/>
          </a:xfrm>
          <a:prstGeom prst="rect">
            <a:avLst/>
          </a:prstGeom>
        </p:spPr>
        <p:txBody>
          <a:bodyPr vert="horz" lIns="365760" tIns="182880" rIns="91440" bIns="45720" rtlCol="0">
            <a:normAutofit lnSpcReduction="10000"/>
          </a:bodyPr>
          <a:lstStyle>
            <a:lvl1pPr marL="457200" indent="-457200" algn="l" defTabSz="4389120" rtl="0" eaLnBrk="1" latinLnBrk="0" hangingPunct="1">
              <a:lnSpc>
                <a:spcPct val="100000"/>
              </a:lnSpc>
              <a:spcBef>
                <a:spcPts val="1200"/>
              </a:spcBef>
              <a:buClr>
                <a:schemeClr val="accent1"/>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9pPr>
          </a:lstStyle>
          <a:p>
            <a:pPr lvl="0"/>
            <a:r>
              <a:rPr lang="en-US" sz="2400" b="1" dirty="0"/>
              <a:t>2011 NLCD </a:t>
            </a:r>
            <a:r>
              <a:rPr lang="en-US" sz="2400" b="1" dirty="0" err="1"/>
              <a:t>landcover</a:t>
            </a:r>
            <a:r>
              <a:rPr lang="en-US" sz="2400" b="1" dirty="0"/>
              <a:t> was used to train temporally matching Landsat TM indices</a:t>
            </a:r>
            <a:r>
              <a:rPr lang="en-US" sz="2400" dirty="0"/>
              <a:t> (NDVI, SATVI, LSWI, MSAVI). </a:t>
            </a:r>
            <a:endParaRPr lang="en-US" sz="2400" dirty="0" smtClean="0"/>
          </a:p>
          <a:p>
            <a:pPr lvl="1"/>
            <a:r>
              <a:rPr lang="en-US" sz="2000" dirty="0" smtClean="0"/>
              <a:t>As </a:t>
            </a:r>
            <a:r>
              <a:rPr lang="en-US" sz="2000" dirty="0"/>
              <a:t>a </a:t>
            </a:r>
            <a:r>
              <a:rPr lang="en-US" sz="2000" dirty="0" smtClean="0"/>
              <a:t>result, </a:t>
            </a:r>
            <a:r>
              <a:rPr lang="en-US" sz="2000" dirty="0"/>
              <a:t>the classification model matches the NLCD class scheme. This enables the classification of time series mosaics using the same scheme across all epochs and therefore provides a mechanism for time series analyses</a:t>
            </a:r>
            <a:r>
              <a:rPr lang="en-US" sz="2000" dirty="0" smtClean="0"/>
              <a:t>.</a:t>
            </a:r>
            <a:endParaRPr lang="en-US" sz="2000" dirty="0"/>
          </a:p>
        </p:txBody>
      </p:sp>
      <p:sp>
        <p:nvSpPr>
          <p:cNvPr id="46" name="Content Placeholder 16"/>
          <p:cNvSpPr txBox="1">
            <a:spLocks/>
          </p:cNvSpPr>
          <p:nvPr/>
        </p:nvSpPr>
        <p:spPr>
          <a:xfrm>
            <a:off x="15394318" y="29641800"/>
            <a:ext cx="13048488" cy="1862743"/>
          </a:xfrm>
          <a:prstGeom prst="rect">
            <a:avLst/>
          </a:prstGeom>
        </p:spPr>
        <p:txBody>
          <a:bodyPr vert="horz" lIns="365760" tIns="182880" rIns="91440" bIns="45720" rtlCol="0">
            <a:normAutofit fontScale="85000" lnSpcReduction="20000"/>
          </a:bodyPr>
          <a:lstStyle>
            <a:lvl1pPr marL="457200" indent="-457200" algn="l" defTabSz="4389120" rtl="0" eaLnBrk="1" latinLnBrk="0" hangingPunct="1">
              <a:lnSpc>
                <a:spcPct val="100000"/>
              </a:lnSpc>
              <a:spcBef>
                <a:spcPts val="1200"/>
              </a:spcBef>
              <a:buClr>
                <a:schemeClr val="accent1"/>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dirty="0" smtClean="0"/>
              <a:t>While </a:t>
            </a:r>
            <a:r>
              <a:rPr lang="en-US" b="1" dirty="0" smtClean="0"/>
              <a:t>south, central, and the southern coastal region New England had large expanses in urban growth</a:t>
            </a:r>
            <a:r>
              <a:rPr lang="en-US" dirty="0" smtClean="0"/>
              <a:t>, the overall level of imperviousness did not increase on the same order of magnitude relative to other regions identified. </a:t>
            </a:r>
          </a:p>
          <a:p>
            <a:pPr lvl="1"/>
            <a:r>
              <a:rPr lang="en-US" dirty="0" smtClean="0"/>
              <a:t>This does not mean those regions had low IS; rather, the trend in IS for areas that were urban in 1975 was comparatively not as steep. </a:t>
            </a:r>
          </a:p>
        </p:txBody>
      </p:sp>
      <p:sp>
        <p:nvSpPr>
          <p:cNvPr id="47" name="Content Placeholder 16"/>
          <p:cNvSpPr txBox="1">
            <a:spLocks/>
          </p:cNvSpPr>
          <p:nvPr/>
        </p:nvSpPr>
        <p:spPr>
          <a:xfrm>
            <a:off x="29639966" y="22063870"/>
            <a:ext cx="13048488" cy="1112988"/>
          </a:xfrm>
          <a:prstGeom prst="rect">
            <a:avLst/>
          </a:prstGeom>
        </p:spPr>
        <p:txBody>
          <a:bodyPr vert="horz" lIns="365760" tIns="182880" rIns="91440" bIns="45720" rtlCol="0">
            <a:normAutofit fontScale="85000" lnSpcReduction="20000"/>
          </a:bodyPr>
          <a:lstStyle>
            <a:lvl1pPr marL="457200" indent="-457200" algn="l" defTabSz="4389120" rtl="0" eaLnBrk="1" latinLnBrk="0" hangingPunct="1">
              <a:lnSpc>
                <a:spcPct val="100000"/>
              </a:lnSpc>
              <a:spcBef>
                <a:spcPts val="1200"/>
              </a:spcBef>
              <a:buClr>
                <a:schemeClr val="accent1"/>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dirty="0" smtClean="0"/>
              <a:t>Distinct spatial patterns of change are noticed when fusing the </a:t>
            </a:r>
            <a:r>
              <a:rPr lang="en-US" dirty="0" err="1" smtClean="0"/>
              <a:t>multiscale</a:t>
            </a:r>
            <a:r>
              <a:rPr lang="en-US" dirty="0" smtClean="0"/>
              <a:t> maps of urban expansion and IS trend. </a:t>
            </a:r>
            <a:r>
              <a:rPr lang="en-US" b="1" dirty="0" smtClean="0"/>
              <a:t>The coastlines, big cities, high density lake regions, and major travel routes tend to be associated with the watersheds that are identified</a:t>
            </a:r>
            <a:r>
              <a:rPr lang="en-US" dirty="0" smtClean="0"/>
              <a:t>.  </a:t>
            </a:r>
            <a:endParaRPr lang="en-US" dirty="0"/>
          </a:p>
        </p:txBody>
      </p:sp>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cal Poster">
  <a:themeElements>
    <a:clrScheme name="Medical Poster B">
      <a:dk1>
        <a:sysClr val="windowText" lastClr="000000"/>
      </a:dk1>
      <a:lt1>
        <a:sysClr val="window" lastClr="FFFFFF"/>
      </a:lt1>
      <a:dk2>
        <a:srgbClr val="256693"/>
      </a:dk2>
      <a:lt2>
        <a:srgbClr val="D2EAFA"/>
      </a:lt2>
      <a:accent1>
        <a:srgbClr val="2F82BB"/>
      </a:accent1>
      <a:accent2>
        <a:srgbClr val="C9C64E"/>
      </a:accent2>
      <a:accent3>
        <a:srgbClr val="A5AB81"/>
      </a:accent3>
      <a:accent4>
        <a:srgbClr val="D8B25C"/>
      </a:accent4>
      <a:accent5>
        <a:srgbClr val="689CC0"/>
      </a:accent5>
      <a:accent6>
        <a:srgbClr val="968C8C"/>
      </a:accent6>
      <a:hlink>
        <a:srgbClr val="2F82BB"/>
      </a:hlink>
      <a:folHlink>
        <a:srgbClr val="808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75000"/>
          </a:schemeClr>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0CDA158F-BD11-4947-AD81-47123E717BAC}" vid="{D7EF840D-21B4-42C8-9035-CFD5E088B4D5}"/>
    </a:ext>
  </a:extLst>
</a:theme>
</file>

<file path=ppt/theme/theme2.xml><?xml version="1.0" encoding="utf-8"?>
<a:theme xmlns:a="http://schemas.openxmlformats.org/drawingml/2006/main" name="Office Theme">
  <a:themeElements>
    <a:clrScheme name="Medical Poster B">
      <a:dk1>
        <a:sysClr val="windowText" lastClr="000000"/>
      </a:dk1>
      <a:lt1>
        <a:sysClr val="window" lastClr="FFFFFF"/>
      </a:lt1>
      <a:dk2>
        <a:srgbClr val="256693"/>
      </a:dk2>
      <a:lt2>
        <a:srgbClr val="D2EAFA"/>
      </a:lt2>
      <a:accent1>
        <a:srgbClr val="2F82BB"/>
      </a:accent1>
      <a:accent2>
        <a:srgbClr val="C9C64E"/>
      </a:accent2>
      <a:accent3>
        <a:srgbClr val="A5AB81"/>
      </a:accent3>
      <a:accent4>
        <a:srgbClr val="D8B25C"/>
      </a:accent4>
      <a:accent5>
        <a:srgbClr val="689CC0"/>
      </a:accent5>
      <a:accent6>
        <a:srgbClr val="968C8C"/>
      </a:accent6>
      <a:hlink>
        <a:srgbClr val="2F82BB"/>
      </a:hlink>
      <a:folHlink>
        <a:srgbClr val="808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 Poster B">
      <a:dk1>
        <a:sysClr val="windowText" lastClr="000000"/>
      </a:dk1>
      <a:lt1>
        <a:sysClr val="window" lastClr="FFFFFF"/>
      </a:lt1>
      <a:dk2>
        <a:srgbClr val="256693"/>
      </a:dk2>
      <a:lt2>
        <a:srgbClr val="D2EAFA"/>
      </a:lt2>
      <a:accent1>
        <a:srgbClr val="2F82BB"/>
      </a:accent1>
      <a:accent2>
        <a:srgbClr val="C9C64E"/>
      </a:accent2>
      <a:accent3>
        <a:srgbClr val="A5AB81"/>
      </a:accent3>
      <a:accent4>
        <a:srgbClr val="D8B25C"/>
      </a:accent4>
      <a:accent5>
        <a:srgbClr val="689CC0"/>
      </a:accent5>
      <a:accent6>
        <a:srgbClr val="968C8C"/>
      </a:accent6>
      <a:hlink>
        <a:srgbClr val="2F82BB"/>
      </a:hlink>
      <a:folHlink>
        <a:srgbClr val="808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451A831-6165-46D3-80FA-B53FDB37F9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(blue and green design)</Template>
  <TotalTime>0</TotalTime>
  <Words>1491</Words>
  <Application>Microsoft Office PowerPoint</Application>
  <PresentationFormat>Custom</PresentationFormat>
  <Paragraphs>121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Calibri Light</vt:lpstr>
      <vt:lpstr>Times New Roman</vt:lpstr>
      <vt:lpstr>Medical Poster</vt:lpstr>
      <vt:lpstr>Mapping urban sprawl and impervious surfaces in New England over the past four decades  to support watershed assessment and lake resource management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2015-05-11T21:02:29Z</dcterms:created>
  <dcterms:modified xsi:type="dcterms:W3CDTF">2015-05-21T15:13:14Z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TC040010579991</vt:lpwstr>
  </property>
</Properties>
</file>