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5613" indent="1588" algn="l" rtl="0" fontAlgn="base">
      <a:spcBef>
        <a:spcPct val="0"/>
      </a:spcBef>
      <a:spcAft>
        <a:spcPct val="0"/>
      </a:spcAft>
      <a:defRPr sz="8600" kern="1200">
        <a:solidFill>
          <a:schemeClr val="tx1"/>
        </a:solidFill>
        <a:latin typeface="Arial" charset="0"/>
        <a:ea typeface="+mn-ea"/>
        <a:cs typeface="+mn-cs"/>
      </a:defRPr>
    </a:lvl2pPr>
    <a:lvl3pPr marL="912813" indent="1588" algn="l" rtl="0" fontAlgn="base">
      <a:spcBef>
        <a:spcPct val="0"/>
      </a:spcBef>
      <a:spcAft>
        <a:spcPct val="0"/>
      </a:spcAft>
      <a:defRPr sz="8600" kern="1200">
        <a:solidFill>
          <a:schemeClr val="tx1"/>
        </a:solidFill>
        <a:latin typeface="Arial" charset="0"/>
        <a:ea typeface="+mn-ea"/>
        <a:cs typeface="+mn-cs"/>
      </a:defRPr>
    </a:lvl3pPr>
    <a:lvl4pPr marL="1370013" indent="1588" algn="l" rtl="0" fontAlgn="base">
      <a:spcBef>
        <a:spcPct val="0"/>
      </a:spcBef>
      <a:spcAft>
        <a:spcPct val="0"/>
      </a:spcAft>
      <a:defRPr sz="8600" kern="1200">
        <a:solidFill>
          <a:schemeClr val="tx1"/>
        </a:solidFill>
        <a:latin typeface="Arial" charset="0"/>
        <a:ea typeface="+mn-ea"/>
        <a:cs typeface="+mn-cs"/>
      </a:defRPr>
    </a:lvl4pPr>
    <a:lvl5pPr marL="1827213" indent="1588"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 d="100"/>
          <a:sy n="10" d="100"/>
        </p:scale>
        <p:origin x="-1140" y="-34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360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922F59-035D-4D09-95D9-B6D96ABC3293}" type="datetimeFigureOut">
              <a:rPr lang="en-US"/>
              <a:pPr>
                <a:defRPr/>
              </a:pPr>
              <a:t>7/3/2015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180B176-B5F7-4667-ABC7-77B6092080D3}" type="slidenum">
              <a:rPr lang="en-US"/>
              <a:pPr>
                <a:defRPr/>
              </a:pPr>
              <a:t>‹#›</a:t>
            </a:fld>
            <a:endParaRPr lang="en-US" dirty="0"/>
          </a:p>
        </p:txBody>
      </p:sp>
    </p:spTree>
    <p:extLst>
      <p:ext uri="{BB962C8B-B14F-4D97-AF65-F5344CB8AC3E}">
        <p14:creationId xmlns:p14="http://schemas.microsoft.com/office/powerpoint/2010/main" val="3183378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83DBD2-071A-46B4-ADCF-C860685555E7}"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8"/>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566AE0-7DD4-4C6C-9288-1E05BF2E7FF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B6812-31FD-458D-8B8D-801C6406981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5468303" y="5623568"/>
            <a:ext cx="51351177" cy="1198397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760" y="5623568"/>
            <a:ext cx="153322023" cy="1198397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EC62C-2E29-411F-A2D2-4F243EE6773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D7BB0-A927-4712-B760-AA04A2FD64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0"/>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FB98B1-5912-4669-A269-6F4A169B46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4767" y="32773623"/>
            <a:ext cx="1023366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482887" y="32773623"/>
            <a:ext cx="102336600" cy="92689680"/>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71E34D-BCB7-4A0B-A34C-9EFE922AEBC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6"/>
            <a:ext cx="19392903" cy="3070857"/>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3"/>
            <a:ext cx="19392903"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6"/>
            <a:ext cx="19400520" cy="3070857"/>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7" y="10439403"/>
            <a:ext cx="19400520" cy="1896618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72FDD3-6FAA-4A60-AA7B-FF52CC1D87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F31B7F-21BD-4F9D-A872-ED4A3E624DE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637823-80AD-4B06-B1D5-CFE7A18173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0640"/>
            <a:ext cx="14439903"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8"/>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2" y="6888488"/>
            <a:ext cx="14439903"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294B1C-0A76-405B-835A-CAF22FCA76D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dirty="0" smtClean="0"/>
          </a:p>
        </p:txBody>
      </p:sp>
      <p:sp>
        <p:nvSpPr>
          <p:cNvPr id="4" name="Text Placeholder 3"/>
          <p:cNvSpPr>
            <a:spLocks noGrp="1"/>
          </p:cNvSpPr>
          <p:nvPr>
            <p:ph type="body" sz="half" idx="2"/>
          </p:nvPr>
        </p:nvSpPr>
        <p:spPr>
          <a:xfrm>
            <a:off x="8602983"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3A2846-8309-4BA9-92D3-5FEF12A4A6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2195146" y="1317625"/>
            <a:ext cx="39500908" cy="5486400"/>
          </a:xfrm>
          <a:prstGeom prst="rect">
            <a:avLst/>
          </a:prstGeom>
          <a:noFill/>
          <a:ln w="9525">
            <a:noFill/>
            <a:miter lim="800000"/>
            <a:headEnd/>
            <a:tailEnd/>
          </a:ln>
        </p:spPr>
        <p:txBody>
          <a:bodyPr vert="horz" wrap="square" lIns="438840" tIns="219422" rIns="438840" bIns="219422"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2195146" y="7681914"/>
            <a:ext cx="39500908" cy="21723350"/>
          </a:xfrm>
          <a:prstGeom prst="rect">
            <a:avLst/>
          </a:prstGeom>
          <a:noFill/>
          <a:ln w="9525">
            <a:noFill/>
            <a:miter lim="800000"/>
            <a:headEnd/>
            <a:tailEnd/>
          </a:ln>
        </p:spPr>
        <p:txBody>
          <a:bodyPr vert="horz" wrap="square" lIns="438840" tIns="219422" rIns="438840" bIns="219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5146" y="30510163"/>
            <a:ext cx="10240108"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996746" y="30510163"/>
            <a:ext cx="13897708"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946" y="30510163"/>
            <a:ext cx="10240108"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pPr>
              <a:defRPr/>
            </a:pPr>
            <a:fld id="{7AF0AD5C-455C-440A-91B9-9F400442CD3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58"/>
          <p:cNvSpPr txBox="1">
            <a:spLocks noChangeArrowheads="1"/>
          </p:cNvSpPr>
          <p:nvPr/>
        </p:nvSpPr>
        <p:spPr bwMode="auto">
          <a:xfrm>
            <a:off x="34594800" y="27767545"/>
            <a:ext cx="8610600" cy="4401166"/>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endParaRPr lang="en-US" sz="4000" dirty="0" smtClean="0">
              <a:solidFill>
                <a:schemeClr val="bg1"/>
              </a:solidFill>
            </a:endParaRPr>
          </a:p>
          <a:p>
            <a:pPr>
              <a:defRPr/>
            </a:pPr>
            <a:endParaRPr lang="en-US" sz="4000" dirty="0">
              <a:solidFill>
                <a:schemeClr val="bg1"/>
              </a:solidFill>
            </a:endParaRPr>
          </a:p>
          <a:p>
            <a:pPr>
              <a:defRPr/>
            </a:pPr>
            <a:endParaRPr lang="en-US" sz="4000" dirty="0" smtClean="0">
              <a:solidFill>
                <a:schemeClr val="bg1"/>
              </a:solidFill>
            </a:endParaRPr>
          </a:p>
          <a:p>
            <a:pPr>
              <a:defRPr/>
            </a:pPr>
            <a:endParaRPr lang="en-US" sz="4000" dirty="0">
              <a:solidFill>
                <a:schemeClr val="bg1"/>
              </a:solidFill>
            </a:endParaRPr>
          </a:p>
          <a:p>
            <a:pPr>
              <a:defRPr/>
            </a:pPr>
            <a:endParaRPr lang="en-US" sz="4000" dirty="0" smtClean="0">
              <a:solidFill>
                <a:schemeClr val="bg1"/>
              </a:solidFill>
            </a:endParaRPr>
          </a:p>
          <a:p>
            <a:pPr>
              <a:defRPr/>
            </a:pPr>
            <a:endParaRPr lang="en-US" sz="4000" dirty="0">
              <a:solidFill>
                <a:schemeClr val="bg1"/>
              </a:solidFill>
            </a:endParaRPr>
          </a:p>
          <a:p>
            <a:pPr>
              <a:defRPr/>
            </a:pPr>
            <a:endParaRPr lang="en-US" sz="4000" dirty="0" smtClean="0">
              <a:solidFill>
                <a:schemeClr val="bg1"/>
              </a:solidFill>
            </a:endParaRPr>
          </a:p>
        </p:txBody>
      </p:sp>
      <p:sp>
        <p:nvSpPr>
          <p:cNvPr id="10" name="Rectangle 9"/>
          <p:cNvSpPr/>
          <p:nvPr/>
        </p:nvSpPr>
        <p:spPr>
          <a:xfrm>
            <a:off x="0" y="-1"/>
            <a:ext cx="43891200" cy="419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7"/>
          <p:cNvSpPr txBox="1">
            <a:spLocks noChangeArrowheads="1"/>
          </p:cNvSpPr>
          <p:nvPr/>
        </p:nvSpPr>
        <p:spPr bwMode="auto">
          <a:xfrm>
            <a:off x="8185005" y="2271732"/>
            <a:ext cx="27521189" cy="1746270"/>
          </a:xfrm>
          <a:prstGeom prst="rect">
            <a:avLst/>
          </a:prstGeom>
          <a:noFill/>
          <a:ln w="9525">
            <a:noFill/>
            <a:miter lim="800000"/>
            <a:headEnd/>
            <a:tailEnd/>
          </a:ln>
        </p:spPr>
        <p:txBody>
          <a:bodyPr wrap="square" lIns="83458" tIns="41731" rIns="83458" bIns="41731">
            <a:spAutoFit/>
          </a:bodyPr>
          <a:lstStyle/>
          <a:p>
            <a:r>
              <a:rPr lang="en-US" sz="3600" dirty="0" smtClean="0"/>
              <a:t>C. J. Joyce,</a:t>
            </a:r>
            <a:r>
              <a:rPr lang="en-US" sz="3600" baseline="30000" dirty="0" smtClean="0"/>
              <a:t>1</a:t>
            </a:r>
            <a:r>
              <a:rPr lang="en-US" sz="3600" dirty="0" smtClean="0"/>
              <a:t> N. A. Schwadron,</a:t>
            </a:r>
            <a:r>
              <a:rPr lang="en-US" sz="3600" baseline="30000" dirty="0" smtClean="0"/>
              <a:t>1</a:t>
            </a:r>
            <a:r>
              <a:rPr lang="en-US" sz="3600" dirty="0" smtClean="0"/>
              <a:t> L. W. Townsend,</a:t>
            </a:r>
            <a:r>
              <a:rPr lang="en-US" sz="3600" baseline="30000" dirty="0" smtClean="0"/>
              <a:t>2 </a:t>
            </a:r>
            <a:r>
              <a:rPr lang="en-US" sz="3600" dirty="0" smtClean="0"/>
              <a:t>R. A. Mewaldt,</a:t>
            </a:r>
            <a:r>
              <a:rPr lang="en-US" sz="3600" baseline="30000" dirty="0" smtClean="0"/>
              <a:t>3</a:t>
            </a:r>
            <a:r>
              <a:rPr lang="en-US" sz="3600" dirty="0" smtClean="0"/>
              <a:t> C. M. S. Cohen,</a:t>
            </a:r>
            <a:r>
              <a:rPr lang="en-US" sz="3600" baseline="30000" dirty="0" smtClean="0"/>
              <a:t>3</a:t>
            </a:r>
            <a:r>
              <a:rPr lang="en-US" sz="3600" dirty="0" smtClean="0"/>
              <a:t> T. T. von Rosenvinge,</a:t>
            </a:r>
            <a:r>
              <a:rPr lang="en-US" sz="3600" baseline="30000" dirty="0" smtClean="0"/>
              <a:t>4</a:t>
            </a:r>
            <a:r>
              <a:rPr lang="en-US" sz="3600" dirty="0" smtClean="0"/>
              <a:t> A. W. Case,</a:t>
            </a:r>
            <a:r>
              <a:rPr lang="en-US" sz="3600" baseline="30000" dirty="0" smtClean="0"/>
              <a:t>5</a:t>
            </a:r>
            <a:r>
              <a:rPr lang="en-US" sz="3600" dirty="0" smtClean="0"/>
              <a:t> H. E. Spence,</a:t>
            </a:r>
            <a:r>
              <a:rPr lang="en-US" sz="3600" baseline="30000" dirty="0" smtClean="0"/>
              <a:t>1</a:t>
            </a:r>
            <a:r>
              <a:rPr lang="en-US" sz="3600" dirty="0" smtClean="0"/>
              <a:t> J. K. Wilson,</a:t>
            </a:r>
            <a:r>
              <a:rPr lang="en-US" sz="3600" baseline="30000" dirty="0" smtClean="0"/>
              <a:t>1</a:t>
            </a:r>
            <a:r>
              <a:rPr lang="en-US" sz="3600" dirty="0" smtClean="0"/>
              <a:t> M. Gorby,</a:t>
            </a:r>
            <a:r>
              <a:rPr lang="en-US" sz="3600" baseline="30000" dirty="0" smtClean="0"/>
              <a:t>1</a:t>
            </a:r>
            <a:r>
              <a:rPr lang="en-US" sz="3600" dirty="0" smtClean="0"/>
              <a:t> M. Quinn,</a:t>
            </a:r>
            <a:r>
              <a:rPr lang="en-US" sz="3600" baseline="30000" dirty="0" smtClean="0"/>
              <a:t>1</a:t>
            </a:r>
            <a:r>
              <a:rPr lang="en-US" sz="3600" dirty="0" smtClean="0"/>
              <a:t> </a:t>
            </a:r>
            <a:r>
              <a:rPr lang="en-US" sz="3600" dirty="0"/>
              <a:t>and </a:t>
            </a:r>
            <a:r>
              <a:rPr lang="en-US" sz="3600" dirty="0" smtClean="0"/>
              <a:t>C. J. Zeitlin.</a:t>
            </a:r>
            <a:r>
              <a:rPr lang="en-US" sz="3600" baseline="30000" dirty="0" smtClean="0"/>
              <a:t>6 </a:t>
            </a:r>
            <a:r>
              <a:rPr lang="en-US" sz="3600" dirty="0"/>
              <a:t>	</a:t>
            </a:r>
            <a:r>
              <a:rPr lang="en-US" sz="3600" baseline="30000" dirty="0" smtClean="0"/>
              <a:t>1</a:t>
            </a:r>
            <a:r>
              <a:rPr lang="en-US" sz="3600" dirty="0" smtClean="0"/>
              <a:t>University of New Hampshire, </a:t>
            </a:r>
            <a:r>
              <a:rPr lang="en-US" sz="3600" baseline="30000" dirty="0" smtClean="0"/>
              <a:t>2</a:t>
            </a:r>
            <a:r>
              <a:rPr lang="en-US" sz="3600" dirty="0" smtClean="0"/>
              <a:t>University of Tennessee, </a:t>
            </a:r>
            <a:r>
              <a:rPr lang="en-US" sz="3600" baseline="30000" dirty="0" smtClean="0"/>
              <a:t>3</a:t>
            </a:r>
            <a:r>
              <a:rPr lang="en-US" sz="3600" dirty="0" smtClean="0"/>
              <a:t>California Institute of Technology, </a:t>
            </a:r>
            <a:r>
              <a:rPr lang="en-US" sz="3600" baseline="30000" dirty="0" smtClean="0"/>
              <a:t>4</a:t>
            </a:r>
            <a:r>
              <a:rPr lang="en-US" sz="3600" dirty="0" smtClean="0"/>
              <a:t>NASA/Goddard Space Flight Center, </a:t>
            </a:r>
            <a:r>
              <a:rPr lang="en-US" sz="3600" baseline="30000" dirty="0" smtClean="0"/>
              <a:t>5</a:t>
            </a:r>
            <a:r>
              <a:rPr lang="en-US" sz="3600" dirty="0" smtClean="0"/>
              <a:t>Harvard-Smithsonian </a:t>
            </a:r>
            <a:r>
              <a:rPr lang="en-US" sz="3600" dirty="0"/>
              <a:t>Center for </a:t>
            </a:r>
            <a:r>
              <a:rPr lang="en-US" sz="3600" dirty="0" smtClean="0"/>
              <a:t>Astrophysics, </a:t>
            </a:r>
            <a:r>
              <a:rPr lang="en-US" sz="3600" baseline="30000" dirty="0" smtClean="0"/>
              <a:t>6</a:t>
            </a:r>
            <a:r>
              <a:rPr lang="en-US" sz="3600" dirty="0" smtClean="0"/>
              <a:t>Southwest Research Institute.</a:t>
            </a:r>
            <a:endParaRPr lang="en-US" sz="3600" baseline="30000" dirty="0">
              <a:solidFill>
                <a:srgbClr val="FFFF00"/>
              </a:solidFill>
            </a:endParaRPr>
          </a:p>
        </p:txBody>
      </p:sp>
      <p:sp>
        <p:nvSpPr>
          <p:cNvPr id="1030" name="TextBox 58"/>
          <p:cNvSpPr txBox="1">
            <a:spLocks noChangeArrowheads="1"/>
          </p:cNvSpPr>
          <p:nvPr/>
        </p:nvSpPr>
        <p:spPr bwMode="auto">
          <a:xfrm>
            <a:off x="515335" y="4426365"/>
            <a:ext cx="12350787" cy="12403357"/>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r>
              <a:rPr lang="en-US" sz="4000" b="1" dirty="0">
                <a:solidFill>
                  <a:schemeClr val="bg1"/>
                </a:solidFill>
              </a:rPr>
              <a:t>Introduction</a:t>
            </a:r>
            <a:r>
              <a:rPr lang="en-US" sz="4000" b="1" dirty="0" smtClean="0">
                <a:solidFill>
                  <a:schemeClr val="bg1"/>
                </a:solidFill>
              </a:rPr>
              <a:t>: </a:t>
            </a:r>
          </a:p>
          <a:p>
            <a:pPr marL="571500" indent="-571500">
              <a:buFont typeface="Arial" panose="020B0604020202020204" pitchFamily="34" charset="0"/>
              <a:buChar char="•"/>
              <a:defRPr/>
            </a:pPr>
            <a:r>
              <a:rPr lang="en-US" sz="4000" dirty="0" smtClean="0">
                <a:solidFill>
                  <a:schemeClr val="bg1"/>
                </a:solidFill>
              </a:rPr>
              <a:t>On 23 July 2012, a massive solar storm was observed by the STEREO A spacecraft.</a:t>
            </a:r>
          </a:p>
          <a:p>
            <a:pPr marL="571500" indent="-571500">
              <a:buFont typeface="Arial" panose="020B0604020202020204" pitchFamily="34" charset="0"/>
              <a:buChar char="•"/>
              <a:defRPr/>
            </a:pPr>
            <a:r>
              <a:rPr lang="en-US" sz="4000" dirty="0" smtClean="0">
                <a:solidFill>
                  <a:schemeClr val="bg1"/>
                </a:solidFill>
              </a:rPr>
              <a:t>The ICME missed the Earth, but drew initial comparisons to the historic Carrington Event of 1859 and has been the subject of several studies on the potential impact the storm may have had on the Earth’s magnetosphere.</a:t>
            </a:r>
          </a:p>
          <a:p>
            <a:pPr marL="571500" indent="-571500">
              <a:buFont typeface="Arial" panose="020B0604020202020204" pitchFamily="34" charset="0"/>
              <a:buChar char="•"/>
              <a:defRPr/>
            </a:pPr>
            <a:r>
              <a:rPr lang="en-US" sz="4000" dirty="0" smtClean="0">
                <a:solidFill>
                  <a:schemeClr val="bg1"/>
                </a:solidFill>
              </a:rPr>
              <a:t>Russel et al. [1] provided an analysis of the solar wind conditions measured by STEREO A during the event and concluded that its record speed (</a:t>
            </a:r>
            <a:r>
              <a:rPr lang="en-US" sz="4000" dirty="0">
                <a:solidFill>
                  <a:schemeClr val="bg1"/>
                </a:solidFill>
              </a:rPr>
              <a:t>2780 </a:t>
            </a:r>
            <a:r>
              <a:rPr lang="en-US" sz="4000" dirty="0" smtClean="0">
                <a:solidFill>
                  <a:schemeClr val="bg1"/>
                </a:solidFill>
              </a:rPr>
              <a:t>km/s) and strong southward magnetic field (109 </a:t>
            </a:r>
            <a:r>
              <a:rPr lang="en-US" sz="4000" dirty="0" err="1" smtClean="0">
                <a:solidFill>
                  <a:schemeClr val="bg1"/>
                </a:solidFill>
              </a:rPr>
              <a:t>nT</a:t>
            </a:r>
            <a:r>
              <a:rPr lang="en-US" sz="4000" dirty="0" smtClean="0">
                <a:solidFill>
                  <a:schemeClr val="bg1"/>
                </a:solidFill>
              </a:rPr>
              <a:t>) would have caused a powerful geomagnetic </a:t>
            </a:r>
            <a:r>
              <a:rPr lang="en-US" sz="4000" dirty="0" smtClean="0">
                <a:solidFill>
                  <a:schemeClr val="bg1"/>
                </a:solidFill>
              </a:rPr>
              <a:t>storm </a:t>
            </a:r>
            <a:r>
              <a:rPr lang="en-US" sz="4000" dirty="0" smtClean="0">
                <a:solidFill>
                  <a:schemeClr val="bg1"/>
                </a:solidFill>
              </a:rPr>
              <a:t>had </a:t>
            </a:r>
            <a:r>
              <a:rPr lang="en-US" sz="4000" dirty="0" smtClean="0">
                <a:solidFill>
                  <a:schemeClr val="bg1"/>
                </a:solidFill>
              </a:rPr>
              <a:t>it impacted </a:t>
            </a:r>
            <a:r>
              <a:rPr lang="en-US" sz="4000" dirty="0" smtClean="0">
                <a:solidFill>
                  <a:schemeClr val="bg1"/>
                </a:solidFill>
              </a:rPr>
              <a:t>the Earth.</a:t>
            </a:r>
          </a:p>
          <a:p>
            <a:pPr marL="571500" indent="-571500">
              <a:buFont typeface="Arial" panose="020B0604020202020204" pitchFamily="34" charset="0"/>
              <a:buChar char="•"/>
              <a:defRPr/>
            </a:pPr>
            <a:r>
              <a:rPr lang="en-US" sz="4000" dirty="0" smtClean="0">
                <a:solidFill>
                  <a:schemeClr val="bg1"/>
                </a:solidFill>
              </a:rPr>
              <a:t>In this study we focus on the potential radiation hazards this event might have posed to astronauts had it encountered a spacecraft in transit.</a:t>
            </a:r>
          </a:p>
          <a:p>
            <a:pPr marL="571500" indent="-571500">
              <a:buFont typeface="Arial" panose="020B0604020202020204" pitchFamily="34" charset="0"/>
              <a:buChar char="•"/>
              <a:defRPr/>
            </a:pPr>
            <a:r>
              <a:rPr lang="en-US" sz="4000" dirty="0" smtClean="0">
                <a:solidFill>
                  <a:schemeClr val="bg1"/>
                </a:solidFill>
              </a:rPr>
              <a:t>We provide context for the event by comparing it to three recent large SEP events</a:t>
            </a:r>
            <a:r>
              <a:rPr lang="en-US" sz="4000" dirty="0" smtClean="0">
                <a:solidFill>
                  <a:schemeClr val="bg1"/>
                </a:solidFill>
              </a:rPr>
              <a:t>.</a:t>
            </a:r>
            <a:endParaRPr lang="en-US" sz="4000" dirty="0">
              <a:solidFill>
                <a:schemeClr val="bg1"/>
              </a:solidFill>
            </a:endParaRPr>
          </a:p>
          <a:p>
            <a:pPr marL="571500" indent="-571500">
              <a:buFont typeface="Arial" panose="020B0604020202020204" pitchFamily="34" charset="0"/>
              <a:buChar char="•"/>
              <a:defRPr/>
            </a:pPr>
            <a:endParaRPr lang="en-US" sz="4000" b="1" dirty="0" smtClean="0">
              <a:solidFill>
                <a:schemeClr val="bg1"/>
              </a:solidFill>
            </a:endParaRPr>
          </a:p>
        </p:txBody>
      </p:sp>
      <p:sp>
        <p:nvSpPr>
          <p:cNvPr id="6" name="Rectangle 115"/>
          <p:cNvSpPr>
            <a:spLocks noChangeArrowheads="1"/>
          </p:cNvSpPr>
          <p:nvPr/>
        </p:nvSpPr>
        <p:spPr bwMode="auto">
          <a:xfrm>
            <a:off x="0" y="-707867"/>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1038" name="Rectangle 117"/>
          <p:cNvSpPr>
            <a:spLocks noChangeArrowheads="1"/>
          </p:cNvSpPr>
          <p:nvPr/>
        </p:nvSpPr>
        <p:spPr bwMode="auto">
          <a:xfrm>
            <a:off x="0" y="-707867"/>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1039" name="Rectangle 119"/>
          <p:cNvSpPr>
            <a:spLocks noChangeArrowheads="1"/>
          </p:cNvSpPr>
          <p:nvPr/>
        </p:nvSpPr>
        <p:spPr bwMode="auto">
          <a:xfrm>
            <a:off x="0" y="-450692"/>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1040" name="Rectangle 120"/>
          <p:cNvSpPr>
            <a:spLocks noChangeArrowheads="1"/>
          </p:cNvSpPr>
          <p:nvPr/>
        </p:nvSpPr>
        <p:spPr bwMode="auto">
          <a:xfrm>
            <a:off x="0" y="879223"/>
            <a:ext cx="184672" cy="384682"/>
          </a:xfrm>
          <a:prstGeom prst="rect">
            <a:avLst/>
          </a:prstGeom>
          <a:noFill/>
          <a:ln w="9525">
            <a:noFill/>
            <a:miter lim="800000"/>
            <a:headEnd/>
            <a:tailEnd/>
          </a:ln>
        </p:spPr>
        <p:txBody>
          <a:bodyPr wrap="none" lIns="91411" tIns="45701" rIns="91411" bIns="45701" anchor="ctr">
            <a:spAutoFit/>
          </a:bodyPr>
          <a:lstStyle/>
          <a:p>
            <a:pPr defTabSz="912813"/>
            <a:endParaRPr lang="en-US" sz="1900"/>
          </a:p>
        </p:txBody>
      </p:sp>
      <p:sp>
        <p:nvSpPr>
          <p:cNvPr id="1041" name="Rectangle 122"/>
          <p:cNvSpPr>
            <a:spLocks noChangeArrowheads="1"/>
          </p:cNvSpPr>
          <p:nvPr/>
        </p:nvSpPr>
        <p:spPr bwMode="auto">
          <a:xfrm>
            <a:off x="0" y="-450692"/>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1042" name="Rectangle 123"/>
          <p:cNvSpPr>
            <a:spLocks noChangeArrowheads="1"/>
          </p:cNvSpPr>
          <p:nvPr/>
        </p:nvSpPr>
        <p:spPr bwMode="auto">
          <a:xfrm>
            <a:off x="0" y="879223"/>
            <a:ext cx="184672" cy="384682"/>
          </a:xfrm>
          <a:prstGeom prst="rect">
            <a:avLst/>
          </a:prstGeom>
          <a:noFill/>
          <a:ln w="9525">
            <a:noFill/>
            <a:miter lim="800000"/>
            <a:headEnd/>
            <a:tailEnd/>
          </a:ln>
        </p:spPr>
        <p:txBody>
          <a:bodyPr wrap="none" lIns="91411" tIns="45701" rIns="91411" bIns="45701" anchor="ctr">
            <a:spAutoFit/>
          </a:bodyPr>
          <a:lstStyle/>
          <a:p>
            <a:pPr defTabSz="912813"/>
            <a:endParaRPr lang="en-US" sz="1900"/>
          </a:p>
        </p:txBody>
      </p:sp>
      <p:sp>
        <p:nvSpPr>
          <p:cNvPr id="1043" name="Rectangle 125"/>
          <p:cNvSpPr>
            <a:spLocks noChangeArrowheads="1"/>
          </p:cNvSpPr>
          <p:nvPr/>
        </p:nvSpPr>
        <p:spPr bwMode="auto">
          <a:xfrm>
            <a:off x="0" y="-707867"/>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1044" name="Rectangle 127"/>
          <p:cNvSpPr>
            <a:spLocks noChangeArrowheads="1"/>
          </p:cNvSpPr>
          <p:nvPr/>
        </p:nvSpPr>
        <p:spPr bwMode="auto">
          <a:xfrm>
            <a:off x="0" y="-707867"/>
            <a:ext cx="184672" cy="1415734"/>
          </a:xfrm>
          <a:prstGeom prst="rect">
            <a:avLst/>
          </a:prstGeom>
          <a:noFill/>
          <a:ln w="9525">
            <a:noFill/>
            <a:miter lim="800000"/>
            <a:headEnd/>
            <a:tailEnd/>
          </a:ln>
        </p:spPr>
        <p:txBody>
          <a:bodyPr wrap="none" lIns="91411" tIns="45701" rIns="91411" bIns="45701" anchor="ctr">
            <a:spAutoFit/>
          </a:bodyPr>
          <a:lstStyle/>
          <a:p>
            <a:endParaRPr lang="en-US"/>
          </a:p>
        </p:txBody>
      </p:sp>
      <p:sp>
        <p:nvSpPr>
          <p:cNvPr id="8" name="AutoShape 5" descr="data:image/jpeg;base64,/9j/4AAQSkZJRgABAQAAAQABAAD/2wCEAAkGBwgHBgkIBwgKCgkLDRYPDQwMDRsUFRAWIB0iIiAdHx8kKDQsJCYxJx8fLT0tMTU3Ojo6Iys/RD84QzQ5OjcBCgoKDQwNGg8PGjclHyU3Nzc3Nzc3Nzc3Nzc3Nzc3Nzc3Nzc3Nzc3Nzc3Nzc3Nzc3Nzc3Nzc3Nzc3Nzc3Nzc3N//AABEIAKAA5AMBIgACEQEDEQH/xAAcAAABBQEBAQAAAAAAAAAAAAACAAEDBQYEBwj/xAA8EAACAQIFAQYCBwcEAwEAAAABAhEAAwQFEiExQQYTIlFhcTKBBxRCkaGx8BUjM1LB0eFigpLxQ1NyJP/EABkBAQEBAQEBAAAAAAAAAAAAAAABAgMEBf/EACERAQEAAgICAgMBAAAAAAAAAAABAhESIQMxIkEEEzJR/9oADAMBAAIRAxEAPwDyRYd1nTp/U0F8FHbiI8IbkVLes4nBFVxuHu4d4IK3rRSfLmortw3mWIEQs8iKiojDFTyANInafegZX1DVPsKMGCfEJmS0bbUu7MSGbp71UK14nFvWULNAZuAfOnKMupnUQpCkA8UzTtKkzt4htThQLxldweg6UAHxyWURp5mJJ4opJZ21+MnxGeT7UiRJLEeEz6elPEtIT4t9hxQNbS4zBhJ8yKSncQx0iCYG8df16UvAT8JAAnmmYICIbSpEiBz6UBCAp3UqGjed/WKQG6g7AiAJ9fwoQDEjbenZiQAEeD4WHM/ragbfgxEiZWYPvRrcgGAx6HQYmgWdJghj5jgU5+HSuqem3NAY8A3IIG/oaJWIlgZB6Hyp7Q4CkHkD1H62rSdi8hXMMQ2KxiFsLYeFSP4j/wBh1oK3KsnzTMBrweHbu/8A2P4Vnnk+/Tyqxv8AZbM1Tiwx6RdBP41t8wv9woU6URBEcADyqHD23uxCkk/DJBB+6oPMcbhr+Fc2sWt1CoPxjoOo86K4trRZZAslZKk7qeCOPPevaMJ2Ss51Y+q460Xt3BEqN7f+pfUc149nGXYjJswxuVYsN9Ywt9kZ121Rw3zBn50HAWVtR0TxBPMVGBOozx/LETsfu32o7rnwgA7gSfP1qJtMiQdJ2np0qh4LGR5keGmIEgbFk2E+/NHBYkDeTG3HtFJiVSXXwMZBjedtqAJcR1k8RRS+juyNIPInj1/KmJbTpMxI9RHO1MSApBPTb/VQAqspjUBHrM0eokl9MERq002kiCpkEb/5ogUAJLMAfX8aBLbd5IBIn7qVCVYE7avM7D86VB6Nh+0mMW33OJVMTaG2m6sz6b0y4PspnDf/AKcubLrxIAfA3O79vCZU/cPeqcGpEQ3dmCsB6RWWtuzFfR1Zuy+TZ1h7w4FrGDu2P+8SJrM5t2bznKFjMMuv21Xi6i60PqGEitBh3xWG3s3bigmDHBFX+W9o7li0tu67tPIBgEex2ptdSvKluaUKhzEkesER/enRZZSYUmRAgfia9ev5d2bz1S2LwKpcbY3cOe6cf0NZ7M/o0Zg9zs/mK343FjEDQ59AeKSpcawEaWGoiZg7zNIKfFqKkE7S0V15tleOym6LeYYW/h7pP/kWBPo3BrhUnxQOm+1aZHJ8ySBAE8UB3G0FR4QI4iKMsHYlvIcedLvHtvqVvGVInrQORG6yPemIJGpQQN/FPBjr60zKG06SvmB5UkBaT8RiTPTrQOp1AkHUSJ8I4ogoA0s2mB4TpM/OgGkL4viXkxTsX5ZmMnckzAoH8RIPO+2kV6V2Gura7PWDbMnvH1R/N615q1u4NLEMouCUYiAwnpWj7IZ3ay7FHC419OFvNu4/8TcSfSg9At4L9oYw3r3edxh7ZY27TBe9dmAVDqnlVu8qRAY7GCNdgsnXG4uzdtYdbFmzh1s27SAzE7FieTG23WTXZ2ayO3ewVq4P4TubwPUgjSp/47/7q2GHw9rDW9NtYjrWRBl2X28HaAUeLr6V82fS5ibV76Qs0NlgER7aXPEIZgok/jHyNez9vvpBwHZnCXLGDu28VmreG3ZXcWyftOegFfNl5r117t287XWdixZiSWJMkn1JkmtBrsFAqIIhtyd+aicOhggCYkQNx6GpJa3pXp5qeD5+1RQbY8ULweOaBAtqDKrCDsRS0htR3B5Mnbcx7nemAJRF1GBJ0zPzp7ZDMLg1SpmZmKB0dkQABeNweB/WlBJ4npvwTSnWAp07HmNz70XhnjwjYAnrQRlQZhhM9Z2PpTzqIWDHBmnuEHVonnVE+lOE28JCqfP8aBA3EEWisc+Lc/lTUVsKEE3mT00TSoNRFOjG2ZU1I4ReRUek1lq2OhL7QIYSelFbxTK5W4qhOeJ3rljaKFgR6iiLa3i4BYFFB3g7aTVzlucqRouOs8bHn2rGEn7Mj2p7d+4rCCQf5jU0vJ6acfh8ZYOHxi271srvav29SsKz2ZdgMlzIscqu3MsxD8W7h12j7dQPaqnDZ1oQW8WhhTswMg/L+lXmXZ0iJrtaNJG6A9fOOlPXprqsBn3ZDPMguE47BE4cTGJtEPbI856fOKoUhl8ZO3l1r6GyzNle1pIV1PSZB9wao89+jrJM614jKIwGLP2U/hOT5r0+VXklx/x4wxBYyq7TsD0plUuQqBmcsAZ45H96uc+7KZtkDsMfhT3XAvWvEn+KoyxBlSCehrXtj0IQAuph5zM7e1deCwF/Mszw+Cwf729iGCIQsT5mPQSflXKdhO/kIMcV6n9EXZ8JZbP71si4VNrDFjMAbMw9+K348OWSW6XfabsRh8V2Vs5TlltRjMuX/wDI3V25cMf9Rn8K8v7KZTbzPtFhMNilZbFrVexqsmnRbt7sD78H3r30llKkbKBAj+Y1hO3+W2cty3Oc4y7DlcRjxbw2KdQCEXlyB01eGfYV6PyPDJrKM43bA3e1+bnO8Zj8uzLE2WxV8uEtudI32hf8VNi+23ajMLTW8VnOKdD4SFbSD929ZyIPiBPhB/EeXHWpEGoSzMxVRyP61420h1MzNqBZjJMksfMmhdQrMsQSo0+lSr3YYo49CJ2Aj0qG8WW1p0A+H4Z+W1UBadluBwyyDw4ktPpTY5jcxLNdc6j4m8MeIzI9ppHSsGVURuBuRQuU0g220tpH2evWrAGks2pdhxMxRNadbWowSPIj50rNu9iLndWpdj61rso7KXmOHfHKChbU6XJgqAZ+H0n51Zjtm5Se2OBg+nXanIcIHZfBGxPpW47V9mMuwmWjG5UFNxWBuKpLDSxjYdY/XFYVjEwJIBB8qzZpZlL3BC2Cdlhgd9/15U/i0hpIaDO23rTRpYk778QD99FoVVOk7zsCeBRTMVkySvovFNQ90bniLrPqDSoNkSG5oNvM0IMU8EjastbMTPFIhgN6FkcU2pto5ohiY9PegLH0o3Ox1LQ8jYCKAFcqINHaxLWHDWyBFRtBB9OlKxYuYnEJYw6k3GPX86g0GXZraa4ustankqetVvaftbi3dMLlmKuWkRpa6phnYdAanzjBWctwSpbUNibgP71+duY6qKbMcntYuxgGwN9sOiYREuWrtkGY6mIBYySTv0rHPGd1vjb6aTsl9IlnMrK5Z2k0LefwLiWXwXPLV5Gi7W/R9lmLDYjLDbwOJMRpk2X9/L3FYrEZPaS1aS5l1u43iDNhrxQxO2x5P3VusD9IOXratYXNLd/CtoCjvlBGniCela3v+T31XnmG7IZse0WGyXFYW5aa84/eLupXqQfaa96weFsYHD2sLhbYS1ZthLajaAOP71X5HfweKxV2/h3QMBotW2YhwDuz6TuA0gD0U+dW5kPuDJEzJ9utfS/Gw1N15/J7RO/dBnccSf8A6gTWG+lPOjl2Rpkdkk4zGCb8bkITLfedvlWzxl+3hx3+JZVwlhDiLznaEQTHluxUe014PnWb3s9zjFZliJU3WlEJ+BOgif0TU/J8mrowlVFtWgBrTGFgAiCOINGQSoPggzCj7MbcV1vOsQYjweHgHb5mo2tQJ0mYiTG/tXhdEAcDTEDyLHmjdibV1CmwAiTPz/KkVZRptBtZ66tj+t6iUEiVTieGnagAqNyFMnp0p0t3XYWlWbhMRG/H/dBKkDw7Gu/Jcdby/NcPicSjvaRgXK7sP9Q9asStL2fyPDrgjiMbaY3HbTbFv4o9K0uVdnsat9WwzJft3FGjvFksp5gDggg/MGtTkDZLmeGt3cFmOEfSARadgk+hU12532iyLJsuvWbmOs4O4dTIwYXX3JLBQp26x7zXoxykeTPHLKs122s4TAdj8ZdxYupdZTYsDTG/9q8TDEqZ3Yb7VrO3fbbE9qblq2ts4fLsMf3Vsct/qPr86yi7tILkkSCRNcc7uvR48eOOki+JdQDBQYnpNMwOo7j0NCGGpthEzB3o41dPD5Rt+dZdDAO3w6SPUUqZiAx1MwneAYpqDWaadTTTTBt4isqdueTQGjO9A1AIG8kmmbbgxTMelCfWgiuGBwSSYAHU9BW5yTJrGX4RBdVfrbibzc6THwz5D8YrLZFbtvnNo3N1sW3xHsVgD8WFWmLzK5aw7kltTggAg8/qa5Z271G8Z0g+qft7OcQq3tFjDRLNwRJ2HlMGup7hMiNj0HHTpXNlAxmAwF0XrPd2sUQ9vWu7CBuD5GKl0u4Y25bTG/ETXm8l3lqO2HUTWE7xHYKGA2Gryo1yo5i9vBm0s3mCiYOn+3PT0qa2vd6e61MAniheT19xT4S8+ExiY3DFbV2zqKv0BKsJjzEzx5V7cMdYx58r8qhzPtScPj8ZgmtWMdhMPfNm099JPggE/wDIGI9KsMn7YYPWts3cVhpaYFzv0X3Vt49iKy93INN50weJXu+iX9iPTUOfuqS2hsIqZllXeYe2DOIsnwCBPiMHpI6bkV1mec+2eq0na3tBlePyh8uxmIvhMY2psXhk8CJbci2rA/zQzkDiVrzpMrxKqWs93iUnY2SCSPbmtJlvd4zLLHcoTfvPddwp8KJqhFHSIA+/erY9gMZb+p27l+5euY5ybJdRZa2QJIMEmAOv4V575t5arpw1Nxg4B1KjHvVWWUmCPl0O9W7ZWidmmzK657+/iEtYdQu8Ay3rwKscfkuPwRS3i71m6rmO4xIDOB/NI6e8ciatcBkN/tZluHwtnGYbA3MGXGGtlwe8k7SJnVAHoRNa/ZinGvO7ts6iV8BG4INc7qEbbY7zHStX2g7Bdosns38RcwIvYaxbZ7t604OgAbkg8dNqzQK6lPhKlTqESD86ssvcZs0g0/u4TcdT5UFsDR4V/wCqN2VFGhmgiJaDv8qFyA5Q8kb+c1tAlU1EETpMAgxSIWZgKPNeaTzMgEieaZQ8br8O5mgUy51Sf15USkC2oAbXq23j8PvpnJKg6jp6ACachACdZ1AcdfP7qBtILMoBI5BFEsqTqg+kTFE50r4kHiYFWHMb+vWow7bnVHt5UEtvuzq1Obe/w6J/GlXMQuw0sTG+kwJpUGtKkAE8GhHNdFyHheI6VzEERFZa0ImOajYmkXkwRvTGiHBXTzv5UJ45oTtvFKaiunLH7vHagbY1WypNziJUx+Aq9wWU3s4z7BYI4N7NjZ8S9rUyMo3Pi43jj1rLrcFtyzCREGt/2Z7WZvkeBs5X9VwzZdaXXbhYLSZEHg1nLU7qzYO1+ItXMyNtEUW7Cd2ugdQeP6fKqZLZS8ragQRvB29q6c5zC3jcddxKW9CupLpAABk8UOW2DjLt9SwRUw7XS+kkbCBPuYHr8q8mPfk7d7dYjLGGZkBQDlR/mny1O/x1uzfLLbXx3SDBC+QP8xOlQehM9K5Lt3uiRv4WAYgxPtV7l9s5T2efO8QipfxWIBwgMEC2FJDEecy0eQWea9edu9Rwxc+Jwpt2WvJiEu210KCHIDORJjy2rlDsF8SuNR6CR/mnxKvYFrBw4FgTcU9brbsZ42XQPv8AOunJb31XFHH3B3mHy9RiIBgu/wAKIPdjP+2tT1tmuCbVm7cuLasi4SC7Ku7EcAnn0r0Xsreu43KRjMZhtN1T9Vw7C7cYlGjW3iJjYdDXli3LpvW2b95eYlmMzJIksfvPzr0LK80XB9nLCWriWcZcti2niliw1SyoedJisbmXysa13pl+2eP+uZtftd8t4WMQVtvp+wd/Mx8IBnkR7Vn2trfAtuiurdHAafelc7/97fu2r2h20Pca2QpYtPxERqJWanwCA3SwAZQs77c8GuGt5u2+OLZ5VczvC9kc3x2SX0NzA3FtnD4o67JsC2GeFPXf02FeMBANK29kI2JO5mvdsmwlzH/RjnFjBsPrGKF9ESQA5+H+leGOl2zdezdtXEuqdLpcGlgfUV65JOo8977N/ENzWASu2w6/KgaWLyFB0TsNo8jRCbd0C2pDMYAUGSekCmKeJVfngg8g/oVpAKO8BULGrgihe3+8MKRB9Npj+1EyiAQefKlKhgwABH8uxPFAMb7EHeJ86EEDYrIHQdaLbwjk8x5ihEaS0nnoOKBJIBfTxP64p21iCBBG8ECnlm25Y7ATTQSoEg7belAn1bRpAjbelTMWMadxFKg1ratJ0jf1qMMNW+0b71PdsXNSkNzwZpu4ZgdS+Oay3UN1kIkCDUWxqa9YdF8QgdDUbW9Kh1Mr1HlRlHEmKZwyGI45qS3a7xwAYmuu5YBsBIOodaCs7vvWVAly4WYLotmGaTEA9K3FvC4nH4jE38Nh7uL+q2e4w9tAY8LaSBtuS0CBB5NY/ur1i4l60WDIZVlG6nzrRZT9IObZZi7V7EYXB4tbTs6W9JsQSIJJEg8eXPWpZsep5H2Jyu5lQGY5bZ+svBZriN4Dtsu4ge0b71n867B5pltvEDJO4xqXyC1oHu7qqpMATsRqIPIjfmQBX4P6ZsWzumNwFm27yLXdS0HoD57xWqzPtPetXFa9hLoDyLouoRsBICHiQfbmn6p/UXnfTH2cmyFbVm1jr+JwmIAUYuxmNu5ZA3lntmN9ton1EUHa/HWMJ9cw76bjhVt2Da8SW7YAIYHc6jsAAeBvMgVs8HmSY7C3LiXbJtEqyuzA2iD59RWbz7AZXiLoe3hFXE29F0nDtAVlg/CZB0kAn0rOvls+tKTC9msbh8Oj50tzCXCvexoHhTpMcn3gjiNq4b1/ErgruCs3rV3DXHW4WFuGcrwZneJ4irrP81zS/qGNxiXtWrRFsoxBgHrB+GNvXzqhS3dvNbw9hP3l0hEBE62J2E+9MZ7tLeojwVprOLDX7UQqgK5PwncH74HyrW5NgMwzXK8tuYd1nCY9u/KMEZUbckGJ4njmrjNrGW4DI7GHvr9at4c2rHiaWCoARJ5ksWJj+aOlUNvtnh8uwBTK8DZW2CzFLTm2WfoSYJIEmsTy4601wt7dmeZhhctGFwcHEnDYYpbS9cDW7smDcubb3BHIIEk+wx2HQDDJLmGE6XbWxHTpH5VDicT+0caXeyqPddndw556j2k/lU63O6BVraOCIBgyo9DU8OHdyXPLrT1DskPqvYbDOiGbzF+m03JP9f8AFZ7t/wBj8N2gw7ZlgbgTHKIW6RAcdFf06BuR1kVZnEjK+wmUL41ebQlgQYIZv6fjXb2bzixmQ+rYgKBBgjaulve4Yzp89tYuYW5et37b2cTaYB7bjcec+n51EAgCaWHiGpnaR7x0/wCq9i7ddlLGY3Ga3pGPtqe5f/2DkKf6V4/esXbN57V1Gt3bRIa24gqRyI866TLbnljpCfi5WJkx6e1MwXWCFJU8b7mmYzrA2JPlvQqRLDSDHn1Ef4qoNT0idjIG+3p6U3hJYsWMDpBjypxcIUmAN5JXmPKhCqWmQF5E70Dg+LUvA2Bnfy/OnNuANZ0CII9aZfgMRzBkdKYqFIU7g80CjYbOP/kilQ93r3lvkKVBtCLpWdHiqRA/2rZmZO9NdxBtniaVu+Lt3TupI6Vl1G1uerEetIWSBqVAQfLijXSrQWMcULBdgrEDmKGkZXxDwkfKp7jpciBBpmVCk7qR1maYQTMb9BQMQANhzXBiraknw+9dzORwKia1cxDpasp3l26wRE/mJ2Aol1pa/RzkSY/OP2jeQfV8CQVJ3D3Tx/xG/wB1eqgllIIEcEHqPL8al7O9mcLk+UYbAyzsizd0jm4d296trWGw1oxbtJq41OdR/Gvd48sMMNacMpbemUfJsJi7uq3buWrznd8MSC3kCBsfmKwmP7RYDA51isGt1rlqw4tm+lnwkrG8L5Gd4r0b6Qe0ByLs5e+rNGLxQNnDKOhI3b2ArwBLLJsyyQeu9cPNnMr1NNSaekLewGc2nvWr9u6ukhSG1aOsekTHSoMPlOKw+N761cAe2rGzdUyiueDz5T6AkHpWBW0LdwXElbm0FSQw9iN6tsFn+bYG4rLiTeUGdN1RP3jf75rhe5pqdNQuPxuK8OMuFWST3h+K2RPiIncD0melceN7KYtraXMDGIvXEDnDkqjeLiNwJ4MetT5Zn/7cuGxiycNbRxfxl4xoW2AdRnoSBHQ77c1oMDm2CbGPjbd+Wabkb8xCgj02+4Vwvi61HSZsdgOz2dPiruGTKrz4hI1KLtuEXktq1aTMgbEmvReznYfKLmF0Z1bxLY0LutyURZ/l8/nVbZt47Esj4Z1vBl13FuafEZbSgJ6yC0eS7jcV0DO8X2cygWM5wdy2zYcWsI8reW/fglmLHZfOCB61ruXjizd3tx/SJeS1jsPlGGe41vDL3jozyAxACj5KD/yqgy3F3MI6vbJDiq+/icdex929mbtcxV0h7hYDxHpxtFddrSxUq0H2q6bxa61mlnM7K2bn7q+P4TH7TeVZjtj2ZTPLRxOETTm1pfEvH1gD7Plq2MHrweldOGeSAdyTG9WuFvA3NLtBnepLqta28OKabrKAVIYgFgQV9DPWgc/xN5M/ef8AuvTPpA7L/XLdzN8vH79QGxVtf/IP5x6+ftXmRECJkzzMzXaOFmj+GSbYISdgT0pmaBsQBqnYRS8RaSfEaIoTDap08g71UMpENI9wBG3nRaQpgEn/AOulPaVSzAsFgagZj5b8+1OokhY1DgSeKCJu9WBbYARvv1pVIJI1AgT0A4pUGzuItzoBT4eyLEM4Uv5zRqhZvDvTsh5adulZdhNLau7ggiT6VG9spswO+9OJGybA+YFMt43BupIGxJXeiC3260zEoRG4pwRAO4b8KdQrGGMDzoImaR5etWvZnM8Nk2bjMMThfrJt2z3Kq4AV/M/KarriqG8JkUxI2YAU2lbq79KN9k02coRD01XpH4VX3fpLzhvCuX4G3HUhjWQMa9gB5kVIEDwD8jWuVTjHVnGc47tBfS9mT22NtSiC2mhVHtVcLQ22FdK2ySVZgsUOkmV8uorNXTluWNXwjjmomQ13tKrtzQFNRBZYB5ihpW3FbQUBIVo1AHYwZE1IGMDSSrD7QME10Yqyi3YtEsumZP2T5VzkQOaJYu8kzTDWLVy1m9/FM/ehrNy3uEEbSB6k7+ta/DZtlOGym0P2xh8SFuPeuJc8bC3EaEB3BJrzPoR0p0tKeR1nmuGXgxuXLbczutVaPirmLxNzEsN7rloIjSOg/L7q7rD+KI5O1VOHhG8QgbadPX/NWuCVnuskbqfurrpJXfYbz396s7UBQszG4bzqocnvSSIB4FdmHuxHkOlTTW1/hm8CxH3V5l9IvZc5Vif2pgbQ+pYhouKo2suf6HofOvQbN0gwOo2Fd2Is4bMMFdwmMtC9hr66LqN1HT2IMEHoQDTeizcfP6nSZIPG00ytLDSOBv6mrntTk97Isy+o3FJtgTavbxfWdm9COCPSqlWBuCOT8p9K67cb0NQpttqCE9CTBFRKQvBYdQetEgGncqCfTf8AXP3UWrVBVYAG51cmiAUPudMSZ5pURJ2BB241HgUqDdWGCDdSfak7alBOxrka6ofYlaFbzF4tpqnnVWXV0Eox1A+hoiTbJ09RUSW2DEal84G0VLbgt+8aY4FQObsKBpG3pUYcM8deYo2ALQpBH5UmhV4X5CgA7GibdRHnTooYgng70ywdgJgUDKsnpHWjttouESCI2oNYmNNLUupdO3nQGSp+IEk0gGB9Kb+G0RFHrWNR5FXYRUdKEgmADEU8/a5nfTTG5O0T6eVQM9tXaQN+tRXcHA1KZroUNG29EAetUVjWWA+GktqdyNMVZaJO/PSufEJtPltRNbQd3c3huBt6Ve5ZfR3QqpDaiNM9Om/3iqm2e8SNOlrfp8VIP9Wv6gykTuF8qGlytzUpVj4kfcHmumw1Vt6/ZusbuHuGNhDflU1i/wBTxxUWVd2b4EDrXfYxAHtVFcdV06H1KQCPTzFTWrxA2qVqV19psnw/aLK2wmyYhDrw91hMN5ex4rxi7ZuYe+9q8hW7bYo6nkHj869rsYkGCODzWR+kjJVZRn+FQkkrbxSRw32X9JiKY1nPH7YVdo1DVPiImn0a9TAQEXhmn7qZYQhG+yp8UEFt/KiVQ/8AEZVjeWMSfL1ro5Iyqne4rOfMEClUgtC8AzadQ2PA/wC6VB//2Q=="/>
          <p:cNvSpPr>
            <a:spLocks noChangeAspect="1" noChangeArrowheads="1"/>
          </p:cNvSpPr>
          <p:nvPr/>
        </p:nvSpPr>
        <p:spPr bwMode="auto">
          <a:xfrm>
            <a:off x="169718" y="-4101811"/>
            <a:ext cx="16246187" cy="8550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Grp="1" noChangeArrowheads="1"/>
          </p:cNvSpPr>
          <p:nvPr>
            <p:ph type="subTitle" idx="1"/>
          </p:nvPr>
        </p:nvSpPr>
        <p:spPr>
          <a:xfrm>
            <a:off x="4045179" y="304800"/>
            <a:ext cx="35350221" cy="2362727"/>
          </a:xfrm>
          <a:noFill/>
        </p:spPr>
        <p:txBody>
          <a:bodyPr lIns="505512" tIns="252758" rIns="505512" bIns="252758" rtlCol="0">
            <a:normAutofit fontScale="85000" lnSpcReduction="20000"/>
          </a:bodyPr>
          <a:lstStyle/>
          <a:p>
            <a:pPr defTabSz="4385616" eaLnBrk="1" fontAlgn="auto" hangingPunct="1">
              <a:lnSpc>
                <a:spcPct val="90000"/>
              </a:lnSpc>
              <a:spcBef>
                <a:spcPts val="600"/>
              </a:spcBef>
              <a:spcAft>
                <a:spcPts val="0"/>
              </a:spcAft>
              <a:defRPr/>
            </a:pPr>
            <a:r>
              <a:rPr lang="en-US" sz="9600" dirty="0">
                <a:solidFill>
                  <a:srgbClr val="FFFF00"/>
                </a:solidFill>
              </a:rPr>
              <a:t>Analysis of the potential radiation hazard of the 23 July 2012 SEP event observed by STEREO A </a:t>
            </a:r>
            <a:r>
              <a:rPr lang="en-US" sz="9600" dirty="0" smtClean="0">
                <a:solidFill>
                  <a:srgbClr val="FFFF00"/>
                </a:solidFill>
              </a:rPr>
              <a:t>using the </a:t>
            </a:r>
            <a:r>
              <a:rPr lang="en-US" sz="9600" dirty="0">
                <a:solidFill>
                  <a:srgbClr val="FFFF00"/>
                </a:solidFill>
              </a:rPr>
              <a:t>EMMREM model and LRO/CRaTER</a:t>
            </a:r>
            <a:endParaRPr lang="en-US" sz="7200" dirty="0" smtClean="0">
              <a:solidFill>
                <a:srgbClr val="FFFF00"/>
              </a:solidFill>
              <a:latin typeface="Arial" pitchFamily="34" charset="0"/>
              <a:cs typeface="Arial" pitchFamily="34" charset="0"/>
            </a:endParaRPr>
          </a:p>
        </p:txBody>
      </p:sp>
      <p:sp>
        <p:nvSpPr>
          <p:cNvPr id="2" name="TextBox 1"/>
          <p:cNvSpPr txBox="1"/>
          <p:nvPr/>
        </p:nvSpPr>
        <p:spPr>
          <a:xfrm>
            <a:off x="36195000" y="3559792"/>
            <a:ext cx="3845585" cy="461665"/>
          </a:xfrm>
          <a:prstGeom prst="rect">
            <a:avLst/>
          </a:prstGeom>
          <a:noFill/>
        </p:spPr>
        <p:txBody>
          <a:bodyPr wrap="square" rtlCol="0">
            <a:spAutoFit/>
          </a:bodyPr>
          <a:lstStyle/>
          <a:p>
            <a:r>
              <a:rPr lang="en-US" sz="2400" dirty="0" smtClean="0">
                <a:solidFill>
                  <a:srgbClr val="FFFF00"/>
                </a:solidFill>
              </a:rPr>
              <a:t>Email: cjl46@unh.edu</a:t>
            </a:r>
            <a:endParaRPr lang="en-US" sz="2400" dirty="0">
              <a:solidFill>
                <a:srgbClr val="FFFF00"/>
              </a:solidFill>
            </a:endParaRPr>
          </a:p>
        </p:txBody>
      </p:sp>
      <p:sp>
        <p:nvSpPr>
          <p:cNvPr id="82" name="TextBox 58"/>
          <p:cNvSpPr txBox="1">
            <a:spLocks noChangeArrowheads="1"/>
          </p:cNvSpPr>
          <p:nvPr/>
        </p:nvSpPr>
        <p:spPr bwMode="auto">
          <a:xfrm>
            <a:off x="34594800" y="27813000"/>
            <a:ext cx="8610600" cy="4278056"/>
          </a:xfrm>
          <a:prstGeom prst="rect">
            <a:avLst/>
          </a:prstGeom>
          <a:noFill/>
          <a:ln w="9525">
            <a:noFill/>
            <a:miter lim="800000"/>
            <a:headEnd/>
            <a:tailEnd/>
          </a:ln>
        </p:spPr>
        <p:txBody>
          <a:bodyPr wrap="square" lIns="91411" tIns="45701" rIns="91411" bIns="45701">
            <a:spAutoFit/>
          </a:bodyPr>
          <a:lstStyle/>
          <a:p>
            <a:pPr>
              <a:defRPr/>
            </a:pPr>
            <a:r>
              <a:rPr lang="en-US" sz="3600" b="1" u="sng" dirty="0" smtClean="0">
                <a:solidFill>
                  <a:schemeClr val="bg1"/>
                </a:solidFill>
              </a:rPr>
              <a:t>References: </a:t>
            </a:r>
          </a:p>
          <a:p>
            <a:pPr>
              <a:defRPr/>
            </a:pPr>
            <a:r>
              <a:rPr lang="en-US" sz="3200" dirty="0" smtClean="0">
                <a:solidFill>
                  <a:schemeClr val="bg1"/>
                </a:solidFill>
              </a:rPr>
              <a:t>[1] Russell et al. (2013), </a:t>
            </a:r>
            <a:r>
              <a:rPr lang="en-US" sz="3200" dirty="0" err="1">
                <a:solidFill>
                  <a:schemeClr val="bg1"/>
                </a:solidFill>
              </a:rPr>
              <a:t>Astrophys</a:t>
            </a:r>
            <a:r>
              <a:rPr lang="en-US" sz="3200" dirty="0">
                <a:solidFill>
                  <a:schemeClr val="bg1"/>
                </a:solidFill>
              </a:rPr>
              <a:t> J., 770, </a:t>
            </a:r>
            <a:r>
              <a:rPr lang="en-US" sz="3200" dirty="0" smtClean="0">
                <a:solidFill>
                  <a:schemeClr val="bg1"/>
                </a:solidFill>
              </a:rPr>
              <a:t>38.</a:t>
            </a:r>
          </a:p>
          <a:p>
            <a:pPr>
              <a:defRPr/>
            </a:pPr>
            <a:r>
              <a:rPr lang="en-US" sz="3200" dirty="0" smtClean="0">
                <a:solidFill>
                  <a:schemeClr val="bg1"/>
                </a:solidFill>
                <a:cs typeface="Arial" charset="0"/>
              </a:rPr>
              <a:t>[2</a:t>
            </a:r>
            <a:r>
              <a:rPr lang="en-US" sz="3200" dirty="0" smtClean="0">
                <a:solidFill>
                  <a:schemeClr val="bg1"/>
                </a:solidFill>
                <a:cs typeface="Arial" charset="0"/>
              </a:rPr>
              <a:t>] </a:t>
            </a:r>
            <a:r>
              <a:rPr lang="en-US" sz="3200" dirty="0" err="1" smtClean="0">
                <a:solidFill>
                  <a:schemeClr val="bg1"/>
                </a:solidFill>
                <a:cs typeface="Arial" charset="0"/>
              </a:rPr>
              <a:t>Schwadron</a:t>
            </a:r>
            <a:r>
              <a:rPr lang="en-US" sz="3200" dirty="0" smtClean="0">
                <a:solidFill>
                  <a:schemeClr val="bg1"/>
                </a:solidFill>
                <a:cs typeface="Arial" charset="0"/>
              </a:rPr>
              <a:t> et al. (2010), Space Weather, 8, S00E02.</a:t>
            </a:r>
            <a:endParaRPr lang="en-US" sz="3200" dirty="0" smtClean="0">
              <a:solidFill>
                <a:schemeClr val="bg1"/>
              </a:solidFill>
              <a:cs typeface="Arial" charset="0"/>
            </a:endParaRPr>
          </a:p>
          <a:p>
            <a:pPr>
              <a:defRPr/>
            </a:pPr>
            <a:r>
              <a:rPr lang="en-US" sz="3200" dirty="0" smtClean="0">
                <a:solidFill>
                  <a:schemeClr val="bg1"/>
                </a:solidFill>
                <a:cs typeface="Arial" charset="0"/>
              </a:rPr>
              <a:t>[3</a:t>
            </a:r>
            <a:r>
              <a:rPr lang="en-US" sz="3200" dirty="0" smtClean="0">
                <a:solidFill>
                  <a:schemeClr val="bg1"/>
                </a:solidFill>
                <a:cs typeface="Arial" charset="0"/>
              </a:rPr>
              <a:t>] Joyce et al. (2013), Space Weather, 11, 350-360.</a:t>
            </a:r>
            <a:endParaRPr lang="en-US" sz="3200" dirty="0" smtClean="0">
              <a:solidFill>
                <a:schemeClr val="bg1"/>
              </a:solidFill>
              <a:cs typeface="Arial" charset="0"/>
            </a:endParaRPr>
          </a:p>
          <a:p>
            <a:pPr>
              <a:defRPr/>
            </a:pPr>
            <a:r>
              <a:rPr lang="en-US" sz="3200" dirty="0" smtClean="0">
                <a:solidFill>
                  <a:schemeClr val="bg1"/>
                </a:solidFill>
                <a:cs typeface="Arial" charset="0"/>
              </a:rPr>
              <a:t>[4</a:t>
            </a:r>
            <a:r>
              <a:rPr lang="en-US" sz="3200" dirty="0" smtClean="0">
                <a:solidFill>
                  <a:schemeClr val="bg1"/>
                </a:solidFill>
                <a:cs typeface="Arial" charset="0"/>
              </a:rPr>
              <a:t>] Band et al. (1993), </a:t>
            </a:r>
            <a:r>
              <a:rPr lang="en-US" sz="3200" dirty="0" err="1" smtClean="0">
                <a:solidFill>
                  <a:schemeClr val="bg1"/>
                </a:solidFill>
                <a:cs typeface="Arial" charset="0"/>
              </a:rPr>
              <a:t>Astrophys</a:t>
            </a:r>
            <a:r>
              <a:rPr lang="en-US" sz="3200" dirty="0" smtClean="0">
                <a:solidFill>
                  <a:schemeClr val="bg1"/>
                </a:solidFill>
                <a:cs typeface="Arial" charset="0"/>
              </a:rPr>
              <a:t>. J., 413, 281.</a:t>
            </a:r>
          </a:p>
          <a:p>
            <a:pPr>
              <a:defRPr/>
            </a:pPr>
            <a:r>
              <a:rPr lang="en-US" sz="3200" dirty="0" smtClean="0">
                <a:solidFill>
                  <a:schemeClr val="bg1"/>
                </a:solidFill>
                <a:cs typeface="Arial" charset="0"/>
              </a:rPr>
              <a:t>[5] </a:t>
            </a:r>
            <a:r>
              <a:rPr lang="en-US" sz="3200" dirty="0" err="1" smtClean="0">
                <a:solidFill>
                  <a:schemeClr val="bg1"/>
                </a:solidFill>
                <a:cs typeface="Arial" charset="0"/>
              </a:rPr>
              <a:t>Reames</a:t>
            </a:r>
            <a:r>
              <a:rPr lang="en-US" sz="3200" dirty="0">
                <a:solidFill>
                  <a:schemeClr val="bg1"/>
                </a:solidFill>
                <a:cs typeface="Arial" charset="0"/>
              </a:rPr>
              <a:t> </a:t>
            </a:r>
            <a:r>
              <a:rPr lang="en-US" sz="3200" dirty="0" smtClean="0">
                <a:solidFill>
                  <a:schemeClr val="bg1"/>
                </a:solidFill>
                <a:cs typeface="Arial" charset="0"/>
              </a:rPr>
              <a:t>(1999), SSR, 90, 3-4, 413-419.</a:t>
            </a:r>
            <a:endParaRPr lang="en-US" sz="1000" dirty="0">
              <a:solidFill>
                <a:schemeClr val="bg1"/>
              </a:solidFill>
              <a:cs typeface="Arial" charset="0"/>
            </a:endParaRPr>
          </a:p>
          <a:p>
            <a:pPr>
              <a:defRPr/>
            </a:pPr>
            <a:endParaRPr lang="en-US" sz="1200" dirty="0">
              <a:solidFill>
                <a:schemeClr val="bg1"/>
              </a:solidFill>
              <a:cs typeface="Arial" charset="0"/>
            </a:endParaRPr>
          </a:p>
        </p:txBody>
      </p:sp>
      <p:pic>
        <p:nvPicPr>
          <p:cNvPr id="12" name="Picture 4" descr="http://swagsoldseparately.com/wp-content/uploads/2013/12/2013-12-09-14_17_51-unh-logo-Google-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5" y="347869"/>
            <a:ext cx="3657600" cy="3690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n-2-ice.sr.unh.edu/images/logosmallwith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820" y="304800"/>
            <a:ext cx="3803580" cy="38035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8685" y="4448609"/>
            <a:ext cx="8766914" cy="610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8684" y="11733579"/>
            <a:ext cx="8766913" cy="617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78685" y="18669000"/>
            <a:ext cx="8766916" cy="768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32800" y="4448609"/>
            <a:ext cx="9372600" cy="1113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4698" y="18898632"/>
            <a:ext cx="11087102" cy="799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2" name="TextBox 58"/>
          <p:cNvSpPr txBox="1">
            <a:spLocks noChangeArrowheads="1"/>
          </p:cNvSpPr>
          <p:nvPr/>
        </p:nvSpPr>
        <p:spPr bwMode="auto">
          <a:xfrm>
            <a:off x="515336" y="16992600"/>
            <a:ext cx="12350787" cy="7478932"/>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r>
              <a:rPr lang="en-US" sz="4000" b="1" dirty="0" smtClean="0">
                <a:solidFill>
                  <a:schemeClr val="bg1"/>
                </a:solidFill>
              </a:rPr>
              <a:t>Computation of Dose Rates During Event: </a:t>
            </a:r>
          </a:p>
          <a:p>
            <a:pPr marL="571500" indent="-571500">
              <a:buFont typeface="Arial" panose="020B0604020202020204" pitchFamily="34" charset="0"/>
              <a:buChar char="•"/>
              <a:defRPr/>
            </a:pPr>
            <a:r>
              <a:rPr lang="en-US" sz="4000" dirty="0" smtClean="0">
                <a:solidFill>
                  <a:schemeClr val="bg1"/>
                </a:solidFill>
              </a:rPr>
              <a:t>We use 1.8-100 MeV proton flux data from the STEREO A LET and HET instruments as input to the BRYNTRN model.</a:t>
            </a:r>
          </a:p>
          <a:p>
            <a:pPr marL="571500" indent="-571500">
              <a:buFont typeface="Arial" panose="020B0604020202020204" pitchFamily="34" charset="0"/>
              <a:buChar char="•"/>
              <a:defRPr/>
            </a:pPr>
            <a:r>
              <a:rPr lang="en-US" sz="4000" dirty="0" smtClean="0">
                <a:solidFill>
                  <a:schemeClr val="bg1"/>
                </a:solidFill>
              </a:rPr>
              <a:t>BRYNTRN solves for the propagation of energetic particles through materials of varying thickness and composition.</a:t>
            </a:r>
          </a:p>
          <a:p>
            <a:pPr marL="571500" indent="-571500">
              <a:buFont typeface="Arial" panose="020B0604020202020204" pitchFamily="34" charset="0"/>
              <a:buChar char="•"/>
              <a:defRPr/>
            </a:pPr>
            <a:r>
              <a:rPr lang="en-US" sz="4000" dirty="0" smtClean="0">
                <a:solidFill>
                  <a:schemeClr val="bg1"/>
                </a:solidFill>
              </a:rPr>
              <a:t>We compute dose rates and accumulated </a:t>
            </a:r>
            <a:r>
              <a:rPr lang="en-US" sz="4000" dirty="0" smtClean="0">
                <a:solidFill>
                  <a:schemeClr val="bg1"/>
                </a:solidFill>
              </a:rPr>
              <a:t>doses for </a:t>
            </a:r>
            <a:r>
              <a:rPr lang="en-US" sz="4000" dirty="0" smtClean="0">
                <a:solidFill>
                  <a:schemeClr val="bg1"/>
                </a:solidFill>
              </a:rPr>
              <a:t>both skin/eye and BFO (bone marrow) for four levels of shielding: spacesuit, heavy spacesuit, spacecraft and heavy protective shielding.</a:t>
            </a:r>
            <a:endParaRPr lang="en-US" sz="4000" dirty="0">
              <a:solidFill>
                <a:schemeClr val="bg1"/>
              </a:solidFill>
            </a:endParaRPr>
          </a:p>
          <a:p>
            <a:pPr marL="571500" indent="-571500">
              <a:buFont typeface="Arial" panose="020B0604020202020204" pitchFamily="34" charset="0"/>
              <a:buChar char="•"/>
              <a:defRPr/>
            </a:pPr>
            <a:endParaRPr lang="en-US" sz="4000" b="1" dirty="0" smtClean="0">
              <a:solidFill>
                <a:schemeClr val="bg1"/>
              </a:solidFill>
            </a:endParaRPr>
          </a:p>
        </p:txBody>
      </p:sp>
      <p:sp>
        <p:nvSpPr>
          <p:cNvPr id="1363" name="TextBox 28"/>
          <p:cNvSpPr txBox="1"/>
          <p:nvPr/>
        </p:nvSpPr>
        <p:spPr>
          <a:xfrm>
            <a:off x="13178684" y="10628293"/>
            <a:ext cx="8766916" cy="954107"/>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Figure </a:t>
            </a:r>
            <a:r>
              <a:rPr lang="en-US" sz="2800" b="1" dirty="0" smtClean="0">
                <a:solidFill>
                  <a:srgbClr val="0D0D0D"/>
                </a:solidFill>
              </a:rPr>
              <a:t>1</a:t>
            </a:r>
            <a:r>
              <a:rPr lang="en-US" sz="2800" dirty="0" smtClean="0">
                <a:solidFill>
                  <a:srgbClr val="0D0D0D"/>
                </a:solidFill>
              </a:rPr>
              <a:t>:Dose </a:t>
            </a:r>
            <a:r>
              <a:rPr lang="en-US" sz="2800" dirty="0" smtClean="0">
                <a:solidFill>
                  <a:srgbClr val="0D0D0D"/>
                </a:solidFill>
              </a:rPr>
              <a:t>rates computed during event using BRYNRN model and STEREO A LET/HET data.</a:t>
            </a:r>
            <a:endParaRPr lang="en-US" sz="2800" dirty="0">
              <a:solidFill>
                <a:srgbClr val="0D0D0D"/>
              </a:solidFill>
            </a:endParaRPr>
          </a:p>
        </p:txBody>
      </p:sp>
      <p:sp>
        <p:nvSpPr>
          <p:cNvPr id="1364" name="TextBox 28"/>
          <p:cNvSpPr txBox="1"/>
          <p:nvPr/>
        </p:nvSpPr>
        <p:spPr>
          <a:xfrm>
            <a:off x="13178684" y="17983200"/>
            <a:ext cx="8766916" cy="523220"/>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Figure </a:t>
            </a:r>
            <a:r>
              <a:rPr lang="en-US" sz="2800" b="1" dirty="0" smtClean="0">
                <a:solidFill>
                  <a:srgbClr val="0D0D0D"/>
                </a:solidFill>
              </a:rPr>
              <a:t>2</a:t>
            </a:r>
            <a:r>
              <a:rPr lang="en-US" sz="2800" dirty="0" smtClean="0">
                <a:solidFill>
                  <a:srgbClr val="0D0D0D"/>
                </a:solidFill>
              </a:rPr>
              <a:t>: </a:t>
            </a:r>
            <a:r>
              <a:rPr lang="en-US" sz="2800" dirty="0" smtClean="0">
                <a:solidFill>
                  <a:srgbClr val="0D0D0D"/>
                </a:solidFill>
              </a:rPr>
              <a:t>Accumulated doses during July 2012 event.</a:t>
            </a:r>
            <a:endParaRPr lang="en-US" sz="2800" dirty="0">
              <a:solidFill>
                <a:srgbClr val="0D0D0D"/>
              </a:solidFill>
            </a:endParaRPr>
          </a:p>
        </p:txBody>
      </p:sp>
      <p:sp>
        <p:nvSpPr>
          <p:cNvPr id="1366" name="TextBox 58"/>
          <p:cNvSpPr txBox="1">
            <a:spLocks noChangeArrowheads="1"/>
          </p:cNvSpPr>
          <p:nvPr/>
        </p:nvSpPr>
        <p:spPr bwMode="auto">
          <a:xfrm>
            <a:off x="515337" y="24688800"/>
            <a:ext cx="12350786" cy="7478932"/>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r>
              <a:rPr lang="en-US" sz="4000" b="1" dirty="0" smtClean="0">
                <a:solidFill>
                  <a:schemeClr val="bg1"/>
                </a:solidFill>
              </a:rPr>
              <a:t>Analysis of Radiation Environment: </a:t>
            </a:r>
          </a:p>
          <a:p>
            <a:pPr marL="571500" indent="-571500">
              <a:buFont typeface="Arial" panose="020B0604020202020204" pitchFamily="34" charset="0"/>
              <a:buChar char="•"/>
              <a:defRPr/>
            </a:pPr>
            <a:r>
              <a:rPr lang="en-US" sz="4000" dirty="0" smtClean="0">
                <a:solidFill>
                  <a:schemeClr val="bg1"/>
                </a:solidFill>
              </a:rPr>
              <a:t>The peak skin/eye spacesuit dose rate is almost four times greater than the 2003 Halloween Storm and more than an order of magnitude greater than the January and March events of 2012 [2,3].</a:t>
            </a:r>
          </a:p>
          <a:p>
            <a:pPr marL="571500" indent="-571500">
              <a:buFont typeface="Arial" panose="020B0604020202020204" pitchFamily="34" charset="0"/>
              <a:buChar char="•"/>
              <a:defRPr/>
            </a:pPr>
            <a:r>
              <a:rPr lang="en-US" sz="4000" dirty="0" smtClean="0">
                <a:solidFill>
                  <a:schemeClr val="bg1"/>
                </a:solidFill>
              </a:rPr>
              <a:t>Due to the brevity of the event, however, the total dose for the event is more in line with the previous events, being about the same as the Halloween storm and significantly more than the 2012 events.</a:t>
            </a:r>
          </a:p>
          <a:p>
            <a:pPr marL="571500" indent="-571500">
              <a:buFont typeface="Arial" panose="020B0604020202020204" pitchFamily="34" charset="0"/>
              <a:buChar char="•"/>
              <a:defRPr/>
            </a:pPr>
            <a:r>
              <a:rPr lang="en-US" sz="4000" dirty="0" smtClean="0">
                <a:solidFill>
                  <a:schemeClr val="bg1"/>
                </a:solidFill>
              </a:rPr>
              <a:t>The </a:t>
            </a:r>
            <a:r>
              <a:rPr lang="en-US" sz="4000" dirty="0">
                <a:solidFill>
                  <a:schemeClr val="bg1"/>
                </a:solidFill>
              </a:rPr>
              <a:t>NASA </a:t>
            </a:r>
            <a:r>
              <a:rPr lang="en-US" sz="4000" dirty="0" smtClean="0">
                <a:solidFill>
                  <a:schemeClr val="bg1"/>
                </a:solidFill>
              </a:rPr>
              <a:t>30-day dose </a:t>
            </a:r>
            <a:r>
              <a:rPr lang="en-US" sz="4000" dirty="0" smtClean="0">
                <a:solidFill>
                  <a:schemeClr val="bg1"/>
                </a:solidFill>
              </a:rPr>
              <a:t>limits are exceeded only for skin/eye with spacesuit and heavy spacesuit shielding.</a:t>
            </a:r>
            <a:endParaRPr lang="en-US" sz="4000" dirty="0">
              <a:solidFill>
                <a:schemeClr val="bg1"/>
              </a:solidFill>
            </a:endParaRPr>
          </a:p>
        </p:txBody>
      </p:sp>
      <p:sp>
        <p:nvSpPr>
          <p:cNvPr id="1368" name="TextBox 28"/>
          <p:cNvSpPr txBox="1"/>
          <p:nvPr/>
        </p:nvSpPr>
        <p:spPr>
          <a:xfrm>
            <a:off x="13178687" y="26365200"/>
            <a:ext cx="8766914" cy="2246769"/>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Table 2</a:t>
            </a:r>
            <a:r>
              <a:rPr lang="en-US" sz="2800" dirty="0" smtClean="0">
                <a:solidFill>
                  <a:srgbClr val="0D0D0D"/>
                </a:solidFill>
              </a:rPr>
              <a:t>: Peak dose rates and total accumulated doses for event . Also shown are the total doses computed using a Band function [4] fit to the input spectra as opposed to the usual method of log interpolation used by EMMREM.</a:t>
            </a:r>
            <a:endParaRPr lang="en-US" sz="2800" dirty="0">
              <a:solidFill>
                <a:srgbClr val="0D0D0D"/>
              </a:solidFill>
            </a:endParaRPr>
          </a:p>
        </p:txBody>
      </p:sp>
      <p:sp>
        <p:nvSpPr>
          <p:cNvPr id="1371" name="TextBox 28"/>
          <p:cNvSpPr txBox="1"/>
          <p:nvPr/>
        </p:nvSpPr>
        <p:spPr>
          <a:xfrm>
            <a:off x="13169159" y="31213625"/>
            <a:ext cx="8766910" cy="954107"/>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Table 1</a:t>
            </a:r>
            <a:r>
              <a:rPr lang="en-US" sz="2800" dirty="0" smtClean="0">
                <a:solidFill>
                  <a:srgbClr val="0D0D0D"/>
                </a:solidFill>
              </a:rPr>
              <a:t>: Peak dose rates and total doses for skin/eye and spacesuit shielding for recently studied events.</a:t>
            </a:r>
            <a:endParaRPr lang="en-US" sz="2800" dirty="0">
              <a:solidFill>
                <a:srgbClr val="0D0D0D"/>
              </a:solidFill>
            </a:endParaRPr>
          </a:p>
        </p:txBody>
      </p:sp>
      <p:pic>
        <p:nvPicPr>
          <p:cNvPr id="2310" name="Picture 12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78687" y="28727400"/>
            <a:ext cx="8766913" cy="238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4" name="TextBox 58"/>
          <p:cNvSpPr txBox="1">
            <a:spLocks noChangeArrowheads="1"/>
          </p:cNvSpPr>
          <p:nvPr/>
        </p:nvSpPr>
        <p:spPr bwMode="auto">
          <a:xfrm>
            <a:off x="22364698" y="27766566"/>
            <a:ext cx="12001502" cy="4401166"/>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r>
              <a:rPr lang="en-US" sz="4000" b="1" dirty="0" smtClean="0">
                <a:solidFill>
                  <a:schemeClr val="bg1"/>
                </a:solidFill>
              </a:rPr>
              <a:t>Conclusions: </a:t>
            </a:r>
          </a:p>
          <a:p>
            <a:pPr marL="571500" indent="-571500">
              <a:buFont typeface="Arial" panose="020B0604020202020204" pitchFamily="34" charset="0"/>
              <a:buChar char="•"/>
              <a:defRPr/>
            </a:pPr>
            <a:r>
              <a:rPr lang="en-US" sz="4000" dirty="0" smtClean="0">
                <a:solidFill>
                  <a:schemeClr val="bg1"/>
                </a:solidFill>
              </a:rPr>
              <a:t>Peak dose rates for this event are much higher than those of other recent large SEP events.</a:t>
            </a:r>
          </a:p>
          <a:p>
            <a:pPr marL="571500" indent="-571500">
              <a:buFont typeface="Arial" panose="020B0604020202020204" pitchFamily="34" charset="0"/>
              <a:buChar char="•"/>
              <a:defRPr/>
            </a:pPr>
            <a:r>
              <a:rPr lang="en-US" sz="4000" dirty="0" smtClean="0">
                <a:solidFill>
                  <a:schemeClr val="bg1"/>
                </a:solidFill>
              </a:rPr>
              <a:t>The total dose for the event is among the largest of the recent events, despite its relative brevity.</a:t>
            </a:r>
          </a:p>
          <a:p>
            <a:pPr marL="571500" indent="-571500">
              <a:buFont typeface="Arial" panose="020B0604020202020204" pitchFamily="34" charset="0"/>
              <a:buChar char="•"/>
              <a:defRPr/>
            </a:pPr>
            <a:r>
              <a:rPr lang="en-US" sz="4000" dirty="0" smtClean="0">
                <a:solidFill>
                  <a:schemeClr val="bg1"/>
                </a:solidFill>
              </a:rPr>
              <a:t>We show how the position of spacecraft relative to ICME affects the observed radiation.</a:t>
            </a:r>
          </a:p>
        </p:txBody>
      </p:sp>
      <p:sp>
        <p:nvSpPr>
          <p:cNvPr id="1375" name="TextBox 58"/>
          <p:cNvSpPr txBox="1">
            <a:spLocks noChangeArrowheads="1"/>
          </p:cNvSpPr>
          <p:nvPr/>
        </p:nvSpPr>
        <p:spPr bwMode="auto">
          <a:xfrm>
            <a:off x="22364699" y="4448609"/>
            <a:ext cx="11087101" cy="14250016"/>
          </a:xfrm>
          <a:prstGeom prst="rect">
            <a:avLst/>
          </a:prstGeom>
          <a:gradFill flip="none" rotWithShape="1">
            <a:gsLst>
              <a:gs pos="0">
                <a:schemeClr val="bg2">
                  <a:lumMod val="40000"/>
                  <a:lumOff val="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lIns="91411" tIns="45701" rIns="91411" bIns="45701">
            <a:spAutoFit/>
          </a:bodyPr>
          <a:lstStyle/>
          <a:p>
            <a:pPr>
              <a:defRPr/>
            </a:pPr>
            <a:r>
              <a:rPr lang="en-US" sz="4000" b="1" dirty="0" smtClean="0">
                <a:solidFill>
                  <a:schemeClr val="bg1"/>
                </a:solidFill>
              </a:rPr>
              <a:t>Longitudinal Variation of Radiation Impact: </a:t>
            </a:r>
          </a:p>
          <a:p>
            <a:pPr marL="571500" indent="-571500">
              <a:buFont typeface="Arial" panose="020B0604020202020204" pitchFamily="34" charset="0"/>
              <a:buChar char="•"/>
              <a:defRPr/>
            </a:pPr>
            <a:r>
              <a:rPr lang="en-US" sz="4000" dirty="0" smtClean="0">
                <a:solidFill>
                  <a:schemeClr val="bg1"/>
                </a:solidFill>
              </a:rPr>
              <a:t>We use dose rates computed at STEREO A, STEREO B and LRO/CRaTER to show how the position of the spacecraft relative to the ICME affects the observed radiation.</a:t>
            </a:r>
          </a:p>
          <a:p>
            <a:pPr marL="571500" indent="-571500">
              <a:buFont typeface="Arial" panose="020B0604020202020204" pitchFamily="34" charset="0"/>
              <a:buChar char="•"/>
              <a:defRPr/>
            </a:pPr>
            <a:r>
              <a:rPr lang="en-US" sz="4000" dirty="0" smtClean="0">
                <a:solidFill>
                  <a:schemeClr val="bg1"/>
                </a:solidFill>
              </a:rPr>
              <a:t>We use a simulation </a:t>
            </a:r>
            <a:r>
              <a:rPr lang="en-US" sz="4000" dirty="0" smtClean="0">
                <a:solidFill>
                  <a:schemeClr val="bg1"/>
                </a:solidFill>
              </a:rPr>
              <a:t>of the </a:t>
            </a:r>
            <a:r>
              <a:rPr lang="en-US" sz="4000" dirty="0" err="1" smtClean="0">
                <a:solidFill>
                  <a:schemeClr val="bg1"/>
                </a:solidFill>
              </a:rPr>
              <a:t>WSA-ENLIL+Cone</a:t>
            </a:r>
            <a:r>
              <a:rPr lang="en-US" sz="4000" dirty="0" smtClean="0">
                <a:solidFill>
                  <a:schemeClr val="bg1"/>
                </a:solidFill>
              </a:rPr>
              <a:t> model to show the propagation of the ICME as well as the magnetic field lines connecting to each observer.</a:t>
            </a:r>
          </a:p>
          <a:p>
            <a:pPr marL="571500" indent="-571500">
              <a:buFont typeface="Arial" panose="020B0604020202020204" pitchFamily="34" charset="0"/>
              <a:buChar char="•"/>
              <a:defRPr/>
            </a:pPr>
            <a:r>
              <a:rPr lang="en-US" sz="4000" dirty="0" smtClean="0">
                <a:solidFill>
                  <a:schemeClr val="bg1"/>
                </a:solidFill>
              </a:rPr>
              <a:t>The dose rates are in good qualitative agreement with </a:t>
            </a:r>
            <a:r>
              <a:rPr lang="en-US" sz="4000" dirty="0" err="1" smtClean="0">
                <a:solidFill>
                  <a:schemeClr val="bg1"/>
                </a:solidFill>
              </a:rPr>
              <a:t>Reames</a:t>
            </a:r>
            <a:r>
              <a:rPr lang="en-US" sz="4000" dirty="0" smtClean="0">
                <a:solidFill>
                  <a:schemeClr val="bg1"/>
                </a:solidFill>
              </a:rPr>
              <a:t> [5], who studied how the position of a spacecraft relative to an ICME affected measured intensity profiles.</a:t>
            </a:r>
          </a:p>
          <a:p>
            <a:pPr marL="571500" indent="-571500">
              <a:buFont typeface="Arial" panose="020B0604020202020204" pitchFamily="34" charset="0"/>
              <a:buChar char="•"/>
              <a:defRPr/>
            </a:pPr>
            <a:r>
              <a:rPr lang="en-US" sz="4000" dirty="0" smtClean="0">
                <a:solidFill>
                  <a:schemeClr val="bg1"/>
                </a:solidFill>
              </a:rPr>
              <a:t>CRaTER, on the eastern flank, sees a steep though modest initial increase in dose rate due to it’s magnetic connection to the flank of the shock early in the event.</a:t>
            </a:r>
            <a:endParaRPr lang="en-US" sz="4000" dirty="0" smtClean="0">
              <a:solidFill>
                <a:schemeClr val="bg1"/>
              </a:solidFill>
            </a:endParaRPr>
          </a:p>
          <a:p>
            <a:pPr marL="571500" indent="-571500">
              <a:buFont typeface="Arial" panose="020B0604020202020204" pitchFamily="34" charset="0"/>
              <a:buChar char="•"/>
              <a:defRPr/>
            </a:pPr>
            <a:r>
              <a:rPr lang="en-US" sz="4000" dirty="0" smtClean="0">
                <a:solidFill>
                  <a:schemeClr val="bg1"/>
                </a:solidFill>
              </a:rPr>
              <a:t>STEREO A, centrally located, sees a steep increase due to its connection to the nose of the shock, peaking once the shock arrives.</a:t>
            </a:r>
          </a:p>
          <a:p>
            <a:pPr marL="571500" indent="-571500">
              <a:buFont typeface="Arial" panose="020B0604020202020204" pitchFamily="34" charset="0"/>
              <a:buChar char="•"/>
              <a:defRPr/>
            </a:pPr>
            <a:r>
              <a:rPr lang="en-US" sz="4000" dirty="0" smtClean="0">
                <a:solidFill>
                  <a:schemeClr val="bg1"/>
                </a:solidFill>
              </a:rPr>
              <a:t>STEREO B, on the western flank, sees the most gradual increase, not peaking until it is connected to the shock from behind.</a:t>
            </a:r>
            <a:endParaRPr lang="en-US" sz="4000" dirty="0" smtClean="0">
              <a:solidFill>
                <a:schemeClr val="bg1"/>
              </a:solidFill>
            </a:endParaRPr>
          </a:p>
        </p:txBody>
      </p:sp>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32800" y="19126200"/>
            <a:ext cx="9372600" cy="6944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28"/>
          <p:cNvSpPr txBox="1"/>
          <p:nvPr/>
        </p:nvSpPr>
        <p:spPr>
          <a:xfrm>
            <a:off x="33832800" y="15790089"/>
            <a:ext cx="9372600" cy="3108543"/>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Figure 3</a:t>
            </a:r>
            <a:r>
              <a:rPr lang="en-US" sz="2800" dirty="0" smtClean="0">
                <a:solidFill>
                  <a:srgbClr val="0D0D0D"/>
                </a:solidFill>
              </a:rPr>
              <a:t>: </a:t>
            </a:r>
            <a:r>
              <a:rPr lang="en-US" sz="2800" dirty="0" smtClean="0">
                <a:solidFill>
                  <a:srgbClr val="0D0D0D"/>
                </a:solidFill>
              </a:rPr>
              <a:t>Radially-scaled density profiles  at four different times during the event as generated by the </a:t>
            </a:r>
            <a:r>
              <a:rPr lang="en-US" sz="2800" dirty="0" err="1" smtClean="0">
                <a:solidFill>
                  <a:srgbClr val="0D0D0D"/>
                </a:solidFill>
              </a:rPr>
              <a:t>WSA-ENLIL+Cone</a:t>
            </a:r>
            <a:r>
              <a:rPr lang="en-US" sz="2800" dirty="0" smtClean="0">
                <a:solidFill>
                  <a:srgbClr val="0D0D0D"/>
                </a:solidFill>
              </a:rPr>
              <a:t> model and run by the CCMC . The dotted lines represent the magnetic field lines connecting each observer to the Sun. The position of each observer and their magnetic connection relative to the ICME are used to explain the observed dose rates.</a:t>
            </a:r>
            <a:endParaRPr lang="en-US" sz="2800" dirty="0">
              <a:solidFill>
                <a:srgbClr val="0D0D0D"/>
              </a:solidFill>
            </a:endParaRPr>
          </a:p>
        </p:txBody>
      </p:sp>
      <p:sp>
        <p:nvSpPr>
          <p:cNvPr id="38" name="TextBox 28"/>
          <p:cNvSpPr txBox="1"/>
          <p:nvPr/>
        </p:nvSpPr>
        <p:spPr>
          <a:xfrm>
            <a:off x="22364698" y="27051000"/>
            <a:ext cx="11087102" cy="523220"/>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Figure </a:t>
            </a:r>
            <a:r>
              <a:rPr lang="en-US" sz="2800" b="1" dirty="0">
                <a:solidFill>
                  <a:srgbClr val="0D0D0D"/>
                </a:solidFill>
              </a:rPr>
              <a:t>4</a:t>
            </a:r>
            <a:r>
              <a:rPr lang="en-US" sz="2800" dirty="0" smtClean="0">
                <a:solidFill>
                  <a:srgbClr val="0D0D0D"/>
                </a:solidFill>
              </a:rPr>
              <a:t>: Dose rates at STEREO A/B and CRaTER during event</a:t>
            </a:r>
            <a:endParaRPr lang="en-US" sz="2800" dirty="0">
              <a:solidFill>
                <a:srgbClr val="0D0D0D"/>
              </a:solidFill>
            </a:endParaRPr>
          </a:p>
        </p:txBody>
      </p:sp>
      <p:sp>
        <p:nvSpPr>
          <p:cNvPr id="39" name="TextBox 28"/>
          <p:cNvSpPr txBox="1"/>
          <p:nvPr/>
        </p:nvSpPr>
        <p:spPr>
          <a:xfrm>
            <a:off x="33832800" y="26189225"/>
            <a:ext cx="9372600" cy="1384995"/>
          </a:xfrm>
          <a:prstGeom prst="rect">
            <a:avLst/>
          </a:prstGeom>
          <a:solidFill>
            <a:schemeClr val="tx1"/>
          </a:solidFill>
          <a:ln>
            <a:solidFill>
              <a:schemeClr val="bg1">
                <a:lumMod val="95000"/>
                <a:lumOff val="5000"/>
              </a:schemeClr>
            </a:solidFill>
          </a:ln>
        </p:spPr>
        <p:txBody>
          <a:bodyPr wrap="square">
            <a:spAutoFit/>
          </a:bodyPr>
          <a:lstStyle/>
          <a:p>
            <a:pPr>
              <a:defRPr/>
            </a:pPr>
            <a:r>
              <a:rPr lang="en-US" sz="2800" b="1" dirty="0" smtClean="0">
                <a:solidFill>
                  <a:srgbClr val="0D0D0D"/>
                </a:solidFill>
              </a:rPr>
              <a:t>Figure </a:t>
            </a:r>
            <a:r>
              <a:rPr lang="en-US" sz="2800" b="1" dirty="0" smtClean="0">
                <a:solidFill>
                  <a:srgbClr val="0D0D0D"/>
                </a:solidFill>
              </a:rPr>
              <a:t>5</a:t>
            </a:r>
            <a:r>
              <a:rPr lang="en-US" sz="2800" dirty="0" smtClean="0">
                <a:solidFill>
                  <a:srgbClr val="0D0D0D"/>
                </a:solidFill>
              </a:rPr>
              <a:t>: Illustration of how the position of the observer and magnetic connection relative to the ICME affect the observed dose rate time series.</a:t>
            </a:r>
            <a:endParaRPr lang="en-US" sz="2800" dirty="0">
              <a:solidFill>
                <a:srgbClr val="0D0D0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6921</TotalTime>
  <Words>925</Words>
  <Application>Microsoft Office PowerPoint</Application>
  <PresentationFormat>Custom</PresentationFormat>
  <Paragraphs>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Institute for the Study of Earth, Oceans, and Space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CJJ</cp:lastModifiedBy>
  <cp:revision>290</cp:revision>
  <dcterms:created xsi:type="dcterms:W3CDTF">2009-04-13T19:18:53Z</dcterms:created>
  <dcterms:modified xsi:type="dcterms:W3CDTF">2015-07-03T18:55:00Z</dcterms:modified>
</cp:coreProperties>
</file>