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slideLayouts/slideLayout4.xml" ContentType="application/vnd.openxmlformats-officedocument.presentationml.slideLayout+xml"/>
  <Override PartName="/ppt/theme/theme3.xml" ContentType="application/vnd.openxmlformats-officedocument.them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 id="4" name="Katherine Kiley" initials=""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0658" autoAdjust="0"/>
    <p:restoredTop sz="94701" autoAdjust="0"/>
  </p:normalViewPr>
  <p:slideViewPr>
    <p:cSldViewPr snapToGrid="0" snapToObjects="1" showGuides="1">
      <p:cViewPr>
        <p:scale>
          <a:sx n="45" d="100"/>
          <a:sy n="45" d="100"/>
        </p:scale>
        <p:origin x="568" y="2968"/>
      </p:cViewPr>
      <p:guideLst>
        <p:guide orient="horz" pos="3318"/>
        <p:guide orient="horz" pos="288"/>
        <p:guide orient="horz" pos="20160"/>
        <p:guide orient="horz"/>
        <p:guide pos="581"/>
        <p:guide pos="270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notesMaster" Target="notesMasters/notesMaster1.xml"/><Relationship Id="rId6" Type="http://schemas.openxmlformats.org/officeDocument/2006/relationships/handoutMaster" Target="handoutMasters/handoutMaster1.xml"/><Relationship Id="rId7" Type="http://schemas.openxmlformats.org/officeDocument/2006/relationships/printerSettings" Target="printerSettings/printerSettings1.bin"/><Relationship Id="rId8" Type="http://schemas.openxmlformats.org/officeDocument/2006/relationships/commentAuthors" Target="commentAuthors.xml"/><Relationship Id="rId9" Type="http://schemas.openxmlformats.org/officeDocument/2006/relationships/presProps" Target="presProps.xml"/><Relationship Id="rId1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36641294838145"/>
          <c:y val="0.0"/>
          <c:w val="0.527777777777778"/>
          <c:h val="0.87962962962963"/>
        </c:manualLayout>
      </c:layout>
      <c:doughnutChart>
        <c:varyColors val="1"/>
        <c:ser>
          <c:idx val="0"/>
          <c:order val="0"/>
          <c:explosion val="25"/>
          <c:cat>
            <c:strRef>
              <c:f>Sheet1!$A$1:$C$1</c:f>
              <c:strCache>
                <c:ptCount val="3"/>
                <c:pt idx="0">
                  <c:v>VP Isolates</c:v>
                </c:pt>
                <c:pt idx="1">
                  <c:v>VV Isolates</c:v>
                </c:pt>
                <c:pt idx="2">
                  <c:v>VC Isolates</c:v>
                </c:pt>
              </c:strCache>
            </c:strRef>
          </c:cat>
          <c:val>
            <c:numRef>
              <c:f>Sheet1!$A$2:$C$2</c:f>
              <c:numCache>
                <c:formatCode>0.00%</c:formatCode>
                <c:ptCount val="3"/>
                <c:pt idx="0">
                  <c:v>0.8318</c:v>
                </c:pt>
                <c:pt idx="1">
                  <c:v>0.1591</c:v>
                </c:pt>
                <c:pt idx="2">
                  <c:v>0.0091</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734727208140272"/>
          <c:y val="0.360535141440653"/>
          <c:w val="0.265272791859728"/>
          <c:h val="0.438504017641183"/>
        </c:manualLayout>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wmf"/><Relationship Id="rId1" Type="http://schemas.openxmlformats.org/officeDocument/2006/relationships/image" Target="../media/image1.wmf"/><Relationship Id="rId2"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wmf"/><Relationship Id="rId4" Type="http://schemas.openxmlformats.org/officeDocument/2006/relationships/image" Target="../media/image2.wmf"/><Relationship Id="rId1" Type="http://schemas.openxmlformats.org/officeDocument/2006/relationships/image" Target="../media/image3.wmf"/><Relationship Id="rId2"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wmf"/><Relationship Id="rId4" Type="http://schemas.openxmlformats.org/officeDocument/2006/relationships/image" Target="../media/image2.wmf"/><Relationship Id="rId1" Type="http://schemas.openxmlformats.org/officeDocument/2006/relationships/image" Target="../media/image3.wmf"/><Relationship Id="rId2"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8/5/15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8/5/15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1030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41"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587165"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587166"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22258339"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22250400"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2914027"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2914027"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2914027"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2914027"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2914027"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2914027"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904188"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41"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587165"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587166"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22258339"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22250400"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2914027"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2914027"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2914027"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2914027"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2914027"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2914027"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904188"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2.wmf"/><Relationship Id="rId12" Type="http://schemas.openxmlformats.org/officeDocument/2006/relationships/oleObject" Target="../embeddings/oleObject3.bin"/><Relationship Id="rId13" Type="http://schemas.openxmlformats.org/officeDocument/2006/relationships/image" Target="../media/image3.wmf"/><Relationship Id="rId14" Type="http://schemas.openxmlformats.org/officeDocument/2006/relationships/image" Target="../media/image9.png"/><Relationship Id="rId15" Type="http://schemas.openxmlformats.org/officeDocument/2006/relationships/oleObject" Target="../embeddings/oleObject4.bin"/><Relationship Id="rId16" Type="http://schemas.openxmlformats.org/officeDocument/2006/relationships/image" Target="../media/image4.wmf"/><Relationship Id="rId17" Type="http://schemas.openxmlformats.org/officeDocument/2006/relationships/hyperlink" Target="http://www.facebook.com/pages/PosterPresentationscom/217914411419?v=app_4949752878&amp;ref=ts" TargetMode="External"/><Relationship Id="rId18"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vmlDrawing" Target="../drawings/vmlDrawing1.vm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oleObject" Target="../embeddings/oleObject1.bin"/><Relationship Id="rId9" Type="http://schemas.openxmlformats.org/officeDocument/2006/relationships/image" Target="../media/image1.wmf"/><Relationship Id="rId10" Type="http://schemas.openxmlformats.org/officeDocument/2006/relationships/oleObject" Target="../embeddings/oleObject2.bin"/></Relationships>
</file>

<file path=ppt/slideMasters/_rels/slideMaster2.xml.rels><?xml version="1.0" encoding="UTF-8" standalone="yes"?>
<Relationships xmlns="http://schemas.openxmlformats.org/package/2006/relationships"><Relationship Id="rId11" Type="http://schemas.openxmlformats.org/officeDocument/2006/relationships/image" Target="../media/image10.jpeg"/><Relationship Id="rId12" Type="http://schemas.openxmlformats.org/officeDocument/2006/relationships/image" Target="../media/image5.png"/><Relationship Id="rId13" Type="http://schemas.openxmlformats.org/officeDocument/2006/relationships/image" Target="../media/image6.png"/><Relationship Id="rId14" Type="http://schemas.openxmlformats.org/officeDocument/2006/relationships/image" Target="../media/image7.png"/><Relationship Id="rId15" Type="http://schemas.openxmlformats.org/officeDocument/2006/relationships/image" Target="../media/image8.png"/><Relationship Id="rId16" Type="http://schemas.openxmlformats.org/officeDocument/2006/relationships/oleObject" Target="../embeddings/oleObject7.bin"/><Relationship Id="rId17" Type="http://schemas.openxmlformats.org/officeDocument/2006/relationships/image" Target="../media/image1.wmf"/><Relationship Id="rId18" Type="http://schemas.openxmlformats.org/officeDocument/2006/relationships/oleObject" Target="../embeddings/oleObject8.bin"/><Relationship Id="rId19" Type="http://schemas.openxmlformats.org/officeDocument/2006/relationships/image" Target="../media/image2.wmf"/><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theme" Target="../theme/theme2.xml"/><Relationship Id="rId4" Type="http://schemas.openxmlformats.org/officeDocument/2006/relationships/vmlDrawing" Target="../drawings/vmlDrawing2.vml"/><Relationship Id="rId5" Type="http://schemas.openxmlformats.org/officeDocument/2006/relationships/oleObject" Target="../embeddings/oleObject5.bin"/><Relationship Id="rId6" Type="http://schemas.openxmlformats.org/officeDocument/2006/relationships/image" Target="../media/image3.wmf"/><Relationship Id="rId7" Type="http://schemas.openxmlformats.org/officeDocument/2006/relationships/image" Target="../media/image9.png"/><Relationship Id="rId8" Type="http://schemas.openxmlformats.org/officeDocument/2006/relationships/oleObject" Target="../embeddings/oleObject6.bin"/><Relationship Id="rId9" Type="http://schemas.openxmlformats.org/officeDocument/2006/relationships/image" Target="../media/image4.wmf"/><Relationship Id="rId10" Type="http://schemas.openxmlformats.org/officeDocument/2006/relationships/hyperlink" Target="http://www.facebook.com/pages/PosterPresentationscom/217914411419?v=app_4949752878&amp;ref=ts" TargetMode="External"/></Relationships>
</file>

<file path=ppt/slideMasters/_rels/slideMaster3.xml.rels><?xml version="1.0" encoding="UTF-8" standalone="yes"?>
<Relationships xmlns="http://schemas.openxmlformats.org/package/2006/relationships"><Relationship Id="rId11" Type="http://schemas.openxmlformats.org/officeDocument/2006/relationships/image" Target="../media/image5.png"/><Relationship Id="rId12" Type="http://schemas.openxmlformats.org/officeDocument/2006/relationships/image" Target="../media/image6.png"/><Relationship Id="rId13" Type="http://schemas.openxmlformats.org/officeDocument/2006/relationships/image" Target="../media/image7.png"/><Relationship Id="rId14" Type="http://schemas.openxmlformats.org/officeDocument/2006/relationships/image" Target="../media/image8.png"/><Relationship Id="rId15" Type="http://schemas.openxmlformats.org/officeDocument/2006/relationships/oleObject" Target="../embeddings/oleObject11.bin"/><Relationship Id="rId16" Type="http://schemas.openxmlformats.org/officeDocument/2006/relationships/image" Target="../media/image1.wmf"/><Relationship Id="rId17" Type="http://schemas.openxmlformats.org/officeDocument/2006/relationships/oleObject" Target="../embeddings/oleObject12.bin"/><Relationship Id="rId18" Type="http://schemas.openxmlformats.org/officeDocument/2006/relationships/image" Target="../media/image2.wmf"/><Relationship Id="rId1" Type="http://schemas.openxmlformats.org/officeDocument/2006/relationships/slideLayout" Target="../slideLayouts/slideLayout4.xml"/><Relationship Id="rId2" Type="http://schemas.openxmlformats.org/officeDocument/2006/relationships/theme" Target="../theme/theme3.xml"/><Relationship Id="rId3" Type="http://schemas.openxmlformats.org/officeDocument/2006/relationships/vmlDrawing" Target="../drawings/vmlDrawing3.vml"/><Relationship Id="rId4" Type="http://schemas.openxmlformats.org/officeDocument/2006/relationships/oleObject" Target="../embeddings/oleObject9.bin"/><Relationship Id="rId5" Type="http://schemas.openxmlformats.org/officeDocument/2006/relationships/image" Target="../media/image3.wmf"/><Relationship Id="rId6" Type="http://schemas.openxmlformats.org/officeDocument/2006/relationships/image" Target="../media/image9.png"/><Relationship Id="rId7" Type="http://schemas.openxmlformats.org/officeDocument/2006/relationships/oleObject" Target="../embeddings/oleObject10.bin"/><Relationship Id="rId8" Type="http://schemas.openxmlformats.org/officeDocument/2006/relationships/image" Target="../media/image4.wmf"/><Relationship Id="rId9" Type="http://schemas.openxmlformats.org/officeDocument/2006/relationships/hyperlink" Target="http://www.facebook.com/pages/PosterPresentationscom/217914411419?v=app_4949752878&amp;ref=ts" TargetMode="External"/><Relationship Id="rId10"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0600"/>
            <a:ext cx="43891200" cy="45719"/>
          </a:xfrm>
          <a:prstGeom prst="rect">
            <a:avLst/>
          </a:prstGeom>
          <a:solidFill>
            <a:schemeClr val="accent5">
              <a:lumMod val="50000"/>
            </a:schemeClr>
          </a:solidFill>
          <a:ln w="152400">
            <a:solidFill>
              <a:schemeClr val="accent5">
                <a:lumMod val="50000"/>
              </a:schemeClr>
            </a:solid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567305" y="32315729"/>
            <a:ext cx="2514600" cy="336819"/>
          </a:xfrm>
          <a:prstGeom prst="rect">
            <a:avLst/>
          </a:prstGeom>
          <a:noFill/>
          <a:ln w="9525">
            <a:solidFill>
              <a:schemeClr val="accent5">
                <a:lumMod val="50000"/>
              </a:schemeClr>
            </a:solid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 name="Rounded Rectangle 1"/>
          <p:cNvSpPr/>
          <p:nvPr userDrawn="1"/>
        </p:nvSpPr>
        <p:spPr>
          <a:xfrm>
            <a:off x="922338"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587692"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userDrawn="1"/>
        </p:nvSpPr>
        <p:spPr>
          <a:xfrm>
            <a:off x="22253046"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userDrawn="1"/>
        </p:nvSpPr>
        <p:spPr>
          <a:xfrm>
            <a:off x="32918400"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userDrawn="1"/>
        </p:nvGrpSpPr>
        <p:grpSpPr>
          <a:xfrm>
            <a:off x="-11225189" y="-1"/>
            <a:ext cx="11018865" cy="32918401"/>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4"/>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38" name="Group 37"/>
            <p:cNvGrpSpPr/>
            <p:nvPr userDrawn="1"/>
          </p:nvGrpSpPr>
          <p:grpSpPr>
            <a:xfrm>
              <a:off x="-9744993" y="23540957"/>
              <a:ext cx="7531182" cy="2120439"/>
              <a:chOff x="-4470427" y="11016658"/>
              <a:chExt cx="3470785" cy="974220"/>
            </a:xfrm>
          </p:grpSpPr>
          <p:grpSp>
            <p:nvGrpSpPr>
              <p:cNvPr id="46" name="Group 45"/>
              <p:cNvGrpSpPr/>
              <p:nvPr userDrawn="1"/>
            </p:nvGrpSpPr>
            <p:grpSpPr>
              <a:xfrm>
                <a:off x="-2783495" y="11060886"/>
                <a:ext cx="624431" cy="893535"/>
                <a:chOff x="-3958697" y="11117435"/>
                <a:chExt cx="779338" cy="1280430"/>
              </a:xfrm>
            </p:grpSpPr>
            <p:pic>
              <p:nvPicPr>
                <p:cNvPr id="52" name="Picture 51"/>
                <p:cNvPicPr>
                  <a:picLocks noChangeAspect="1"/>
                </p:cNvPicPr>
                <p:nvPr userDrawn="1"/>
              </p:nvPicPr>
              <p:blipFill>
                <a:blip r:embed="rId6"/>
                <a:stretch>
                  <a:fillRect/>
                </a:stretch>
              </p:blipFill>
              <p:spPr>
                <a:xfrm>
                  <a:off x="-3948160" y="11117435"/>
                  <a:ext cx="768801" cy="1090857"/>
                </a:xfrm>
                <a:prstGeom prst="rect">
                  <a:avLst/>
                </a:prstGeom>
              </p:spPr>
            </p:pic>
            <p:sp>
              <p:nvSpPr>
                <p:cNvPr id="53" name="TextBox 52"/>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47" name="Group 46"/>
              <p:cNvGrpSpPr/>
              <p:nvPr userDrawn="1"/>
            </p:nvGrpSpPr>
            <p:grpSpPr>
              <a:xfrm>
                <a:off x="-2033159" y="11060889"/>
                <a:ext cx="1033517" cy="893529"/>
                <a:chOff x="-2921738" y="11200127"/>
                <a:chExt cx="1420279" cy="1227904"/>
              </a:xfrm>
            </p:grpSpPr>
            <p:pic>
              <p:nvPicPr>
                <p:cNvPr id="50" name="Picture 49"/>
                <p:cNvPicPr>
                  <a:picLocks noChangeAspect="1"/>
                </p:cNvPicPr>
                <p:nvPr userDrawn="1"/>
              </p:nvPicPr>
              <p:blipFill>
                <a:blip r:embed="rId6"/>
                <a:stretch>
                  <a:fillRect/>
                </a:stretch>
              </p:blipFill>
              <p:spPr>
                <a:xfrm>
                  <a:off x="-2921738" y="11200127"/>
                  <a:ext cx="1420279" cy="1029694"/>
                </a:xfrm>
                <a:prstGeom prst="rect">
                  <a:avLst/>
                </a:prstGeom>
              </p:spPr>
            </p:pic>
            <p:sp>
              <p:nvSpPr>
                <p:cNvPr id="51" name="TextBox 50"/>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48" name="Picture 47"/>
              <p:cNvPicPr>
                <a:picLocks noChangeAspect="1"/>
              </p:cNvPicPr>
              <p:nvPr userDrawn="1"/>
            </p:nvPicPr>
            <p:blipFill>
              <a:blip r:embed="rId7"/>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39" name="Group 38"/>
            <p:cNvGrpSpPr/>
            <p:nvPr userDrawn="1"/>
          </p:nvGrpSpPr>
          <p:grpSpPr>
            <a:xfrm>
              <a:off x="-10398793" y="27751410"/>
              <a:ext cx="9323012" cy="2453251"/>
              <a:chOff x="-4754996" y="12734136"/>
              <a:chExt cx="4296559" cy="1127128"/>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2923600614"/>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1167"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2734142"/>
                            <a:ext cx="1828800" cy="1117600"/>
                          </a:xfrm>
                          <a:prstGeom prst="rect">
                            <a:avLst/>
                          </a:prstGeom>
                        </p:spPr>
                      </p:pic>
                    </p:oleObj>
                  </mc:Fallback>
                </mc:AlternateContent>
              </a:graphicData>
            </a:graphic>
          </p:graphicFrame>
          <p:graphicFrame>
            <p:nvGraphicFramePr>
              <p:cNvPr id="43" name="Object 42"/>
              <p:cNvGraphicFramePr>
                <a:graphicFrameLocks noChangeAspect="1"/>
              </p:cNvGraphicFramePr>
              <p:nvPr userDrawn="1">
                <p:extLst>
                  <p:ext uri="{D42A27DB-BD31-4B8C-83A1-F6EECF244321}">
                    <p14:modId xmlns:p14="http://schemas.microsoft.com/office/powerpoint/2010/main" val="3743875991"/>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1168"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2737835"/>
                            <a:ext cx="1828800" cy="1117600"/>
                          </a:xfrm>
                          <a:prstGeom prst="rect">
                            <a:avLst/>
                          </a:prstGeom>
                        </p:spPr>
                      </p:pic>
                    </p:oleObj>
                  </mc:Fallback>
                </mc:AlternateContent>
              </a:graphicData>
            </a:graphic>
          </p:graphicFrame>
          <p:sp>
            <p:nvSpPr>
              <p:cNvPr id="44" name="TextBox 43"/>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45" name="TextBox 44"/>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grpSp>
        <p:nvGrpSpPr>
          <p:cNvPr id="54" name="Group 53"/>
          <p:cNvGrpSpPr/>
          <p:nvPr userDrawn="1"/>
        </p:nvGrpSpPr>
        <p:grpSpPr>
          <a:xfrm>
            <a:off x="44157839" y="-55065"/>
            <a:ext cx="11062139" cy="32973465"/>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1169"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915679" y="3349444"/>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1170"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2347263"/>
                          <a:ext cx="1482266" cy="992162"/>
                        </a:xfrm>
                        <a:prstGeom prst="rect">
                          <a:avLst/>
                        </a:prstGeom>
                      </p:spPr>
                    </p:pic>
                  </p:oleObj>
                </mc:Fallback>
              </mc:AlternateContent>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60" name="TextBox 5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2013</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spTree>
  </p:cSld>
  <p:clrMap bg1="lt1" tx1="dk1" bg2="lt2" tx2="dk2" accent1="accent1" accent2="accent2" accent3="accent3" accent4="accent4" accent5="accent5" accent6="accent6" hlink="hlink" folHlink="folHlink"/>
  <p:sldLayoutIdLst>
    <p:sldLayoutId id="2147483652" r:id="rId1"/>
  </p:sldLayoutIdLst>
  <p:timing>
    <p:tnLst>
      <p:par>
        <p:cTn xmlns:p14="http://schemas.microsoft.com/office/powerpoint/2010/mai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484177"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922338"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15154504"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29386670"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userDrawn="1"/>
        </p:nvGrpSpPr>
        <p:grpSpPr>
          <a:xfrm>
            <a:off x="44157839" y="-55065"/>
            <a:ext cx="11062139"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191" name="Image" r:id="rId5" imgW="4571280" imgH="1688760" progId="Photoshop.Image.13">
                    <p:embed/>
                  </p:oleObj>
                </mc:Choice>
                <mc:Fallback>
                  <p:oleObj name="Image" r:id="rId5" imgW="4571280" imgH="1688760" progId="Photoshop.Image.13">
                    <p:embed/>
                    <p:pic>
                      <p:nvPicPr>
                        <p:cNvPr id="0" name=""/>
                        <p:cNvPicPr/>
                        <p:nvPr/>
                      </p:nvPicPr>
                      <p:blipFill>
                        <a:blip r:embed="rId6"/>
                        <a:stretch>
                          <a:fillRect/>
                        </a:stretch>
                      </p:blipFill>
                      <p:spPr>
                        <a:xfrm>
                          <a:off x="46915679" y="3349444"/>
                          <a:ext cx="5586150" cy="2063772"/>
                        </a:xfrm>
                        <a:prstGeom prst="rect">
                          <a:avLst/>
                        </a:prstGeom>
                      </p:spPr>
                    </p:pic>
                  </p:oleObj>
                </mc:Fallback>
              </mc:AlternateContent>
            </a:graphicData>
          </a:graphic>
        </p:graphicFrame>
        <p:pic>
          <p:nvPicPr>
            <p:cNvPr id="47" name="Picture 46"/>
            <p:cNvPicPr>
              <a:picLocks noChangeAspect="1"/>
            </p:cNvPicPr>
            <p:nvPr userDrawn="1"/>
          </p:nvPicPr>
          <p:blipFill>
            <a:blip r:embed="rId7"/>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2192" name="Image" r:id="rId8" imgW="1574280" imgH="1053720" progId="Photoshop.Image.13">
                    <p:embed/>
                  </p:oleObj>
                </mc:Choice>
                <mc:Fallback>
                  <p:oleObj name="Image" r:id="rId8" imgW="1574280" imgH="1053720" progId="Photoshop.Image.13">
                    <p:embed/>
                    <p:pic>
                      <p:nvPicPr>
                        <p:cNvPr id="0" name=""/>
                        <p:cNvPicPr/>
                        <p:nvPr/>
                      </p:nvPicPr>
                      <p:blipFill>
                        <a:blip r:embed="rId9"/>
                        <a:stretch>
                          <a:fillRect/>
                        </a:stretch>
                      </p:blipFill>
                      <p:spPr>
                        <a:xfrm>
                          <a:off x="44629619" y="12347263"/>
                          <a:ext cx="1482266" cy="992162"/>
                        </a:xfrm>
                        <a:prstGeom prst="rect">
                          <a:avLst/>
                        </a:prstGeom>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7" descr="http://t2.gstatic.com/images?q=tbn:ANd9GcR4APHC6TT9w54M2zn_pvCiBxUNcspYPoVxirLRphBoJabfSvu7zw">
                <a:hlinkClick r:id="rId10"/>
              </p:cNvPr>
              <p:cNvPicPr>
                <a:picLocks noChangeAspect="1" noChangeArrowheads="1"/>
              </p:cNvPicPr>
              <p:nvPr userDrawn="1"/>
            </p:nvPicPr>
            <p:blipFill>
              <a:blip r:embed="rId11"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50" name="TextBox 4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2013</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grpSp>
        <p:nvGrpSpPr>
          <p:cNvPr id="54" name="Group 53"/>
          <p:cNvGrpSpPr/>
          <p:nvPr userDrawn="1"/>
        </p:nvGrpSpPr>
        <p:grpSpPr>
          <a:xfrm>
            <a:off x="-11225189" y="-1"/>
            <a:ext cx="11018865"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12"/>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3"/>
            <a:stretch>
              <a:fillRect/>
            </a:stretch>
          </p:blipFill>
          <p:spPr>
            <a:xfrm>
              <a:off x="-10732765" y="15696927"/>
              <a:ext cx="9986808" cy="1053596"/>
            </a:xfrm>
            <a:prstGeom prst="rect">
              <a:avLst/>
            </a:prstGeom>
          </p:spPr>
        </p:pic>
        <p:grpSp>
          <p:nvGrpSpPr>
            <p:cNvPr id="59" name="Group 58"/>
            <p:cNvGrpSpPr/>
            <p:nvPr userDrawn="1"/>
          </p:nvGrpSpPr>
          <p:grpSpPr>
            <a:xfrm>
              <a:off x="-9744993" y="23540957"/>
              <a:ext cx="7531182" cy="2120439"/>
              <a:chOff x="-4470427" y="11016658"/>
              <a:chExt cx="3470785" cy="974220"/>
            </a:xfrm>
          </p:grpSpPr>
          <p:grpSp>
            <p:nvGrpSpPr>
              <p:cNvPr id="65" name="Group 64"/>
              <p:cNvGrpSpPr/>
              <p:nvPr userDrawn="1"/>
            </p:nvGrpSpPr>
            <p:grpSpPr>
              <a:xfrm>
                <a:off x="-2783495" y="11060886"/>
                <a:ext cx="624431" cy="893535"/>
                <a:chOff x="-3958697" y="11117435"/>
                <a:chExt cx="779338" cy="1280430"/>
              </a:xfrm>
            </p:grpSpPr>
            <p:pic>
              <p:nvPicPr>
                <p:cNvPr id="71" name="Picture 70"/>
                <p:cNvPicPr>
                  <a:picLocks noChangeAspect="1"/>
                </p:cNvPicPr>
                <p:nvPr userDrawn="1"/>
              </p:nvPicPr>
              <p:blipFill>
                <a:blip r:embed="rId14"/>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66" name="Group 65"/>
              <p:cNvGrpSpPr/>
              <p:nvPr userDrawn="1"/>
            </p:nvGrpSpPr>
            <p:grpSpPr>
              <a:xfrm>
                <a:off x="-2033159" y="11060889"/>
                <a:ext cx="1033517" cy="893529"/>
                <a:chOff x="-2921738" y="11200127"/>
                <a:chExt cx="1420279" cy="1227904"/>
              </a:xfrm>
            </p:grpSpPr>
            <p:pic>
              <p:nvPicPr>
                <p:cNvPr id="69" name="Picture 68"/>
                <p:cNvPicPr>
                  <a:picLocks noChangeAspect="1"/>
                </p:cNvPicPr>
                <p:nvPr userDrawn="1"/>
              </p:nvPicPr>
              <p:blipFill>
                <a:blip r:embed="rId14"/>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7" name="Picture 66"/>
              <p:cNvPicPr>
                <a:picLocks noChangeAspect="1"/>
              </p:cNvPicPr>
              <p:nvPr userDrawn="1"/>
            </p:nvPicPr>
            <p:blipFill>
              <a:blip r:embed="rId15"/>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60" name="Group 59"/>
            <p:cNvGrpSpPr/>
            <p:nvPr userDrawn="1"/>
          </p:nvGrpSpPr>
          <p:grpSpPr>
            <a:xfrm>
              <a:off x="-10398793" y="27751410"/>
              <a:ext cx="9323012" cy="2453251"/>
              <a:chOff x="-4754996" y="12734136"/>
              <a:chExt cx="4296559" cy="1127128"/>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2193" name="Image" r:id="rId16" imgW="1828440" imgH="1117440" progId="Photoshop.Image.13">
                      <p:embed/>
                    </p:oleObj>
                  </mc:Choice>
                  <mc:Fallback>
                    <p:oleObj name="Image" r:id="rId16" imgW="1828440" imgH="1117440" progId="Photoshop.Image.13">
                      <p:embed/>
                      <p:pic>
                        <p:nvPicPr>
                          <p:cNvPr id="0" name=""/>
                          <p:cNvPicPr/>
                          <p:nvPr/>
                        </p:nvPicPr>
                        <p:blipFill>
                          <a:blip r:embed="rId17"/>
                          <a:stretch>
                            <a:fillRect/>
                          </a:stretch>
                        </p:blipFill>
                        <p:spPr>
                          <a:xfrm>
                            <a:off x="-4533347" y="12734142"/>
                            <a:ext cx="1828800" cy="1117600"/>
                          </a:xfrm>
                          <a:prstGeom prst="rect">
                            <a:avLst/>
                          </a:prstGeom>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2194" name="Image" r:id="rId18" imgW="1828440" imgH="1117440" progId="Photoshop.Image.13">
                      <p:embed/>
                    </p:oleObj>
                  </mc:Choice>
                  <mc:Fallback>
                    <p:oleObj name="Image" r:id="rId18" imgW="1828440" imgH="1117440" progId="Photoshop.Image.13">
                      <p:embed/>
                      <p:pic>
                        <p:nvPicPr>
                          <p:cNvPr id="0" name=""/>
                          <p:cNvPicPr/>
                          <p:nvPr/>
                        </p:nvPicPr>
                        <p:blipFill>
                          <a:blip r:embed="rId19"/>
                          <a:stretch>
                            <a:fillRect/>
                          </a:stretch>
                        </p:blipFill>
                        <p:spPr>
                          <a:xfrm>
                            <a:off x="-2456641" y="12737835"/>
                            <a:ext cx="1828800" cy="1117600"/>
                          </a:xfrm>
                          <a:prstGeom prst="rect">
                            <a:avLst/>
                          </a:prstGeom>
                        </p:spPr>
                      </p:pic>
                    </p:oleObj>
                  </mc:Fallback>
                </mc:AlternateContent>
              </a:graphicData>
            </a:graphic>
          </p:graphicFrame>
          <p:sp>
            <p:nvSpPr>
              <p:cNvPr id="63" name="TextBox 62"/>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64" name="TextBox 63"/>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spTree>
  </p:cSld>
  <p:clrMap bg1="lt1" tx1="dk1" bg2="lt2" tx2="dk2" accent1="accent1" accent2="accent2" accent3="accent3" accent4="accent4" accent5="accent5" accent6="accent6" hlink="hlink" folHlink="folHlink"/>
  <p:sldLayoutIdLst>
    <p:sldLayoutId id="2147483658" r:id="rId1"/>
    <p:sldLayoutId id="2147483659" r:id="rId2"/>
  </p:sldLayoutIdLst>
  <p:timing>
    <p:tnLst>
      <p:par>
        <p:cTn xmlns:p14="http://schemas.microsoft.com/office/powerpoint/2010/mai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484177"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1" name="Rounded Rectangle 20"/>
          <p:cNvSpPr/>
          <p:nvPr userDrawn="1"/>
        </p:nvSpPr>
        <p:spPr>
          <a:xfrm>
            <a:off x="922338"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32918400"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583194" y="5267325"/>
            <a:ext cx="20724813" cy="26736675"/>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userDrawn="1"/>
        </p:nvGrpSpPr>
        <p:grpSpPr>
          <a:xfrm>
            <a:off x="44157839" y="-55065"/>
            <a:ext cx="11062139"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215"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216"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49" name="TextBox 48"/>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2013</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grpSp>
        <p:nvGrpSpPr>
          <p:cNvPr id="53" name="Group 52"/>
          <p:cNvGrpSpPr/>
          <p:nvPr userDrawn="1"/>
        </p:nvGrpSpPr>
        <p:grpSpPr>
          <a:xfrm>
            <a:off x="-11225189" y="-1"/>
            <a:ext cx="11018865"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1"/>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8" name="Group 57"/>
            <p:cNvGrpSpPr/>
            <p:nvPr userDrawn="1"/>
          </p:nvGrpSpPr>
          <p:grpSpPr>
            <a:xfrm>
              <a:off x="-9744993" y="23540957"/>
              <a:ext cx="7531182" cy="2120439"/>
              <a:chOff x="-4470427" y="11016658"/>
              <a:chExt cx="3470785" cy="974220"/>
            </a:xfrm>
          </p:grpSpPr>
          <p:grpSp>
            <p:nvGrpSpPr>
              <p:cNvPr id="64" name="Group 63"/>
              <p:cNvGrpSpPr/>
              <p:nvPr userDrawn="1"/>
            </p:nvGrpSpPr>
            <p:grpSpPr>
              <a:xfrm>
                <a:off x="-2783495" y="11060886"/>
                <a:ext cx="624431" cy="893535"/>
                <a:chOff x="-3958697" y="11117435"/>
                <a:chExt cx="779338" cy="1280430"/>
              </a:xfrm>
            </p:grpSpPr>
            <p:pic>
              <p:nvPicPr>
                <p:cNvPr id="70" name="Picture 69"/>
                <p:cNvPicPr>
                  <a:picLocks noChangeAspect="1"/>
                </p:cNvPicPr>
                <p:nvPr userDrawn="1"/>
              </p:nvPicPr>
              <p:blipFill>
                <a:blip r:embed="rId13"/>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65" name="Group 64"/>
              <p:cNvGrpSpPr/>
              <p:nvPr userDrawn="1"/>
            </p:nvGrpSpPr>
            <p:grpSpPr>
              <a:xfrm>
                <a:off x="-2033159" y="11060889"/>
                <a:ext cx="1033517" cy="893529"/>
                <a:chOff x="-2921738" y="11200127"/>
                <a:chExt cx="1420279" cy="1227904"/>
              </a:xfrm>
            </p:grpSpPr>
            <p:pic>
              <p:nvPicPr>
                <p:cNvPr id="68" name="Picture 67"/>
                <p:cNvPicPr>
                  <a:picLocks noChangeAspect="1"/>
                </p:cNvPicPr>
                <p:nvPr userDrawn="1"/>
              </p:nvPicPr>
              <p:blipFill>
                <a:blip r:embed="rId13"/>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6" name="Picture 65"/>
              <p:cNvPicPr>
                <a:picLocks noChangeAspect="1"/>
              </p:cNvPicPr>
              <p:nvPr userDrawn="1"/>
            </p:nvPicPr>
            <p:blipFill>
              <a:blip r:embed="rId14"/>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59" name="Group 58"/>
            <p:cNvGrpSpPr/>
            <p:nvPr userDrawn="1"/>
          </p:nvGrpSpPr>
          <p:grpSpPr>
            <a:xfrm>
              <a:off x="-10398793" y="27751410"/>
              <a:ext cx="9323012" cy="2453251"/>
              <a:chOff x="-4754996" y="12734136"/>
              <a:chExt cx="4296559"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217"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218"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63" name="TextBox 62"/>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spTree>
  </p:cSld>
  <p:clrMap bg1="lt1" tx1="dk1" bg2="lt2" tx2="dk2" accent1="accent1" accent2="accent2" accent3="accent3" accent4="accent4" accent5="accent5" accent6="accent6" hlink="hlink" folHlink="folHlink"/>
  <p:sldLayoutIdLst>
    <p:sldLayoutId id="2147483654" r:id="rId1"/>
  </p:sldLayoutIdLst>
  <p:timing>
    <p:tnLst>
      <p:par>
        <p:cTn xmlns:p14="http://schemas.microsoft.com/office/powerpoint/2010/mai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microsoft.com/office/2007/relationships/hdphoto" Target="../media/hdphoto1.wdp"/><Relationship Id="rId12" Type="http://schemas.openxmlformats.org/officeDocument/2006/relationships/image" Target="../media/image18.jpeg"/><Relationship Id="rId13" Type="http://schemas.microsoft.com/office/2007/relationships/hdphoto" Target="../media/hdphoto2.wdp"/><Relationship Id="rId14" Type="http://schemas.openxmlformats.org/officeDocument/2006/relationships/image" Target="../media/image19.jpg"/><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3.png"/><Relationship Id="rId6" Type="http://schemas.openxmlformats.org/officeDocument/2006/relationships/image" Target="../media/image14.jpg"/><Relationship Id="rId7" Type="http://schemas.openxmlformats.org/officeDocument/2006/relationships/chart" Target="../charts/chart1.xml"/><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Text Placeholder 448"/>
          <p:cNvSpPr>
            <a:spLocks noGrp="1"/>
          </p:cNvSpPr>
          <p:nvPr>
            <p:ph type="body" sz="quarter" idx="10"/>
          </p:nvPr>
        </p:nvSpPr>
        <p:spPr>
          <a:xfrm>
            <a:off x="2854962" y="18221556"/>
            <a:ext cx="10056813" cy="10402824"/>
          </a:xfrm>
        </p:spPr>
        <p:txBody>
          <a:bodyPr/>
          <a:lstStyle/>
          <a:p>
            <a:pPr marL="457200" indent="-457200">
              <a:buFont typeface="Arial"/>
              <a:buChar char="•"/>
            </a:pPr>
            <a:r>
              <a:rPr lang="en-US" sz="2800" dirty="0"/>
              <a:t>Vibrio </a:t>
            </a:r>
            <a:r>
              <a:rPr lang="en-US" sz="2800" dirty="0" smtClean="0"/>
              <a:t>are </a:t>
            </a:r>
            <a:r>
              <a:rPr lang="en-US" sz="2800" dirty="0"/>
              <a:t>bacteria species commonly found in estuaries, brackish waters and other marine communities.</a:t>
            </a:r>
          </a:p>
          <a:p>
            <a:r>
              <a:rPr lang="en-US" sz="2800" dirty="0"/>
              <a:t> </a:t>
            </a:r>
          </a:p>
          <a:p>
            <a:pPr marL="457200" indent="-457200">
              <a:buFont typeface="Arial"/>
              <a:buChar char="•"/>
            </a:pPr>
            <a:r>
              <a:rPr lang="en-US" sz="2800" i="1" dirty="0" smtClean="0"/>
              <a:t>V. </a:t>
            </a:r>
            <a:r>
              <a:rPr lang="en-US" sz="2800" i="1" dirty="0" err="1"/>
              <a:t>v</a:t>
            </a:r>
            <a:r>
              <a:rPr lang="en-US" sz="2800" i="1" dirty="0" err="1" smtClean="0"/>
              <a:t>ulnificus</a:t>
            </a:r>
            <a:r>
              <a:rPr lang="en-US" sz="2800" dirty="0"/>
              <a:t>, </a:t>
            </a:r>
            <a:r>
              <a:rPr lang="en-US" sz="2800" i="1" dirty="0" smtClean="0"/>
              <a:t>V. </a:t>
            </a:r>
            <a:r>
              <a:rPr lang="en-US" sz="2800" i="1" dirty="0" err="1"/>
              <a:t>c</a:t>
            </a:r>
            <a:r>
              <a:rPr lang="en-US" sz="2800" i="1" dirty="0" err="1" smtClean="0"/>
              <a:t>holerae</a:t>
            </a:r>
            <a:r>
              <a:rPr lang="en-US" sz="2800" dirty="0" smtClean="0"/>
              <a:t> </a:t>
            </a:r>
            <a:r>
              <a:rPr lang="en-US" sz="2800" dirty="0"/>
              <a:t>and </a:t>
            </a:r>
            <a:r>
              <a:rPr lang="en-US" sz="2800" i="1" dirty="0" smtClean="0"/>
              <a:t>V.</a:t>
            </a:r>
            <a:r>
              <a:rPr lang="en-US" sz="2800" dirty="0" smtClean="0"/>
              <a:t> </a:t>
            </a:r>
            <a:r>
              <a:rPr lang="en-US" sz="2800" i="1" dirty="0" err="1"/>
              <a:t>p</a:t>
            </a:r>
            <a:r>
              <a:rPr lang="en-US" sz="2800" i="1" dirty="0" err="1" smtClean="0"/>
              <a:t>arahaemolyticus</a:t>
            </a:r>
            <a:r>
              <a:rPr lang="en-US" sz="2800" i="1" dirty="0" smtClean="0"/>
              <a:t> </a:t>
            </a:r>
            <a:r>
              <a:rPr lang="en-US" sz="2800" dirty="0"/>
              <a:t>are the three potentially pathogenic </a:t>
            </a:r>
            <a:r>
              <a:rPr lang="en-US" sz="2800" dirty="0" smtClean="0"/>
              <a:t>species of </a:t>
            </a:r>
            <a:r>
              <a:rPr lang="en-US" sz="2800" dirty="0"/>
              <a:t>vibrio that were </a:t>
            </a:r>
            <a:r>
              <a:rPr lang="en-US" sz="2800" dirty="0" smtClean="0"/>
              <a:t>studied. </a:t>
            </a:r>
            <a:endParaRPr lang="en-US" sz="2800" dirty="0"/>
          </a:p>
          <a:p>
            <a:r>
              <a:rPr lang="en-US" sz="2800" dirty="0"/>
              <a:t> </a:t>
            </a:r>
          </a:p>
          <a:p>
            <a:pPr marL="457200" indent="-457200">
              <a:buFont typeface="Arial"/>
              <a:buChar char="•"/>
            </a:pPr>
            <a:r>
              <a:rPr lang="en-US" sz="2800" dirty="0" smtClean="0"/>
              <a:t>The pathogenic strains of </a:t>
            </a:r>
            <a:r>
              <a:rPr lang="en-US" sz="2800" i="1" dirty="0" smtClean="0"/>
              <a:t>V. </a:t>
            </a:r>
            <a:r>
              <a:rPr lang="en-US" sz="2800" i="1" dirty="0" err="1"/>
              <a:t>c</a:t>
            </a:r>
            <a:r>
              <a:rPr lang="en-US" sz="2800" i="1" dirty="0" err="1" smtClean="0"/>
              <a:t>holerae</a:t>
            </a:r>
            <a:r>
              <a:rPr lang="en-US" sz="2800" i="1" dirty="0" smtClean="0"/>
              <a:t> </a:t>
            </a:r>
            <a:r>
              <a:rPr lang="en-US" sz="2800" dirty="0"/>
              <a:t>can cause </a:t>
            </a:r>
            <a:r>
              <a:rPr lang="en-US" sz="2800" dirty="0" smtClean="0"/>
              <a:t>the disease cholera, </a:t>
            </a:r>
            <a:r>
              <a:rPr lang="en-US" sz="2800" dirty="0"/>
              <a:t>and the </a:t>
            </a:r>
            <a:r>
              <a:rPr lang="en-US" sz="2800" dirty="0" smtClean="0"/>
              <a:t>pathogenic strains </a:t>
            </a:r>
            <a:r>
              <a:rPr lang="en-US" sz="2800" dirty="0"/>
              <a:t>of </a:t>
            </a:r>
            <a:r>
              <a:rPr lang="en-US" sz="2800" i="1" dirty="0" smtClean="0"/>
              <a:t>V.</a:t>
            </a:r>
            <a:r>
              <a:rPr lang="en-US" sz="2800" dirty="0" smtClean="0"/>
              <a:t> </a:t>
            </a:r>
            <a:r>
              <a:rPr lang="en-US" sz="2800" i="1" dirty="0" err="1"/>
              <a:t>parahaemolyticus</a:t>
            </a:r>
            <a:r>
              <a:rPr lang="en-US" sz="2800" i="1" dirty="0"/>
              <a:t> </a:t>
            </a:r>
            <a:r>
              <a:rPr lang="en-US" sz="2800" dirty="0"/>
              <a:t>can cause gastrointestinal </a:t>
            </a:r>
            <a:r>
              <a:rPr lang="en-US" sz="2800" dirty="0" smtClean="0"/>
              <a:t>illness or septicemia.</a:t>
            </a:r>
            <a:endParaRPr lang="en-US" sz="2800" dirty="0"/>
          </a:p>
          <a:p>
            <a:r>
              <a:rPr lang="en-US" sz="2800" dirty="0"/>
              <a:t> </a:t>
            </a:r>
          </a:p>
          <a:p>
            <a:pPr marL="457200" indent="-457200">
              <a:buFont typeface="Arial"/>
              <a:buChar char="•"/>
            </a:pPr>
            <a:r>
              <a:rPr lang="en-US" sz="2800" dirty="0"/>
              <a:t>P</a:t>
            </a:r>
            <a:r>
              <a:rPr lang="en-US" sz="2800" dirty="0" smtClean="0"/>
              <a:t>athogenic </a:t>
            </a:r>
            <a:r>
              <a:rPr lang="en-US" sz="2800" i="1" dirty="0" smtClean="0"/>
              <a:t>V. </a:t>
            </a:r>
            <a:r>
              <a:rPr lang="en-US" sz="2800" i="1" dirty="0" err="1"/>
              <a:t>v</a:t>
            </a:r>
            <a:r>
              <a:rPr lang="en-US" sz="2800" i="1" dirty="0" err="1" smtClean="0"/>
              <a:t>ulnificus</a:t>
            </a:r>
            <a:r>
              <a:rPr lang="en-US" sz="2800" i="1" dirty="0" smtClean="0"/>
              <a:t> </a:t>
            </a:r>
            <a:r>
              <a:rPr lang="en-US" sz="2800" dirty="0" smtClean="0"/>
              <a:t>strains</a:t>
            </a:r>
            <a:r>
              <a:rPr lang="en-US" sz="2800" i="1" dirty="0" smtClean="0"/>
              <a:t> </a:t>
            </a:r>
            <a:r>
              <a:rPr lang="en-US" sz="2800" dirty="0" smtClean="0"/>
              <a:t>cause </a:t>
            </a:r>
            <a:r>
              <a:rPr lang="en-US" sz="2800" dirty="0"/>
              <a:t>infections that can be life threatening and </a:t>
            </a:r>
            <a:r>
              <a:rPr lang="en-US" sz="2800" dirty="0" smtClean="0"/>
              <a:t>have </a:t>
            </a:r>
            <a:r>
              <a:rPr lang="en-US" sz="2800" dirty="0"/>
              <a:t>a mortality rate from </a:t>
            </a:r>
            <a:r>
              <a:rPr lang="en-US" sz="2800" dirty="0" smtClean="0"/>
              <a:t>15</a:t>
            </a:r>
            <a:r>
              <a:rPr lang="en-US" sz="2800" dirty="0"/>
              <a:t>% or 50% if the infection </a:t>
            </a:r>
            <a:r>
              <a:rPr lang="en-US" sz="2800" dirty="0" smtClean="0"/>
              <a:t>progresses </a:t>
            </a:r>
            <a:r>
              <a:rPr lang="en-US" sz="2800" dirty="0"/>
              <a:t>into septicemia. </a:t>
            </a:r>
          </a:p>
          <a:p>
            <a:r>
              <a:rPr lang="en-US" sz="2800" dirty="0"/>
              <a:t> </a:t>
            </a:r>
          </a:p>
          <a:p>
            <a:pPr marL="457200" indent="-457200">
              <a:buFont typeface="Arial"/>
              <a:buChar char="•"/>
            </a:pPr>
            <a:r>
              <a:rPr lang="en-US" sz="2800" i="1" dirty="0"/>
              <a:t>V. </a:t>
            </a:r>
            <a:r>
              <a:rPr lang="en-US" sz="2800" i="1" dirty="0" err="1"/>
              <a:t>v</a:t>
            </a:r>
            <a:r>
              <a:rPr lang="en-US" sz="2800" i="1" dirty="0" err="1" smtClean="0"/>
              <a:t>ulnificus</a:t>
            </a:r>
            <a:r>
              <a:rPr lang="en-US" sz="2800" i="1" dirty="0" smtClean="0"/>
              <a:t> </a:t>
            </a:r>
            <a:r>
              <a:rPr lang="en-US" sz="2800" dirty="0"/>
              <a:t>can be contracted through ingestion of raw </a:t>
            </a:r>
            <a:r>
              <a:rPr lang="en-US" sz="2800" dirty="0" smtClean="0"/>
              <a:t>seafood </a:t>
            </a:r>
            <a:r>
              <a:rPr lang="en-US" sz="2800" dirty="0"/>
              <a:t>or though exposure to an open wound.</a:t>
            </a:r>
          </a:p>
          <a:p>
            <a:r>
              <a:rPr lang="en-US" sz="2800" dirty="0"/>
              <a:t> </a:t>
            </a:r>
          </a:p>
          <a:p>
            <a:pPr marL="457200" indent="-457200">
              <a:buFont typeface="Arial"/>
              <a:buChar char="•"/>
            </a:pPr>
            <a:r>
              <a:rPr lang="en-US" sz="2800" dirty="0" smtClean="0"/>
              <a:t>Microbiology techniques are used </a:t>
            </a:r>
            <a:r>
              <a:rPr lang="en-US" sz="2800" dirty="0"/>
              <a:t>to isolate the Vibrio strains and to confirm their species and the potential pathogenicity of the isolate.</a:t>
            </a:r>
          </a:p>
          <a:p>
            <a:endParaRPr lang="en-US" dirty="0"/>
          </a:p>
        </p:txBody>
      </p:sp>
      <p:sp>
        <p:nvSpPr>
          <p:cNvPr id="450" name="Text Placeholder 449"/>
          <p:cNvSpPr>
            <a:spLocks noGrp="1"/>
          </p:cNvSpPr>
          <p:nvPr>
            <p:ph type="body" sz="quarter" idx="11"/>
          </p:nvPr>
        </p:nvSpPr>
        <p:spPr>
          <a:xfrm>
            <a:off x="2304113" y="17433971"/>
            <a:ext cx="10048875" cy="754045"/>
          </a:xfrm>
        </p:spPr>
        <p:txBody>
          <a:bodyPr/>
          <a:lstStyle/>
          <a:p>
            <a:r>
              <a:rPr lang="en-US" dirty="0" smtClean="0"/>
              <a:t>Introduction and Background </a:t>
            </a:r>
            <a:endParaRPr lang="en-US" dirty="0"/>
          </a:p>
        </p:txBody>
      </p:sp>
      <p:sp>
        <p:nvSpPr>
          <p:cNvPr id="453" name="Text Placeholder 452"/>
          <p:cNvSpPr>
            <a:spLocks noGrp="1"/>
          </p:cNvSpPr>
          <p:nvPr>
            <p:ph type="body" sz="quarter" idx="20"/>
          </p:nvPr>
        </p:nvSpPr>
        <p:spPr>
          <a:xfrm>
            <a:off x="2593542" y="5596662"/>
            <a:ext cx="10050462" cy="754045"/>
          </a:xfrm>
        </p:spPr>
        <p:txBody>
          <a:bodyPr/>
          <a:lstStyle/>
          <a:p>
            <a:r>
              <a:rPr lang="en-US" dirty="0" smtClean="0"/>
              <a:t>Abstract</a:t>
            </a:r>
            <a:endParaRPr lang="en-US" dirty="0"/>
          </a:p>
        </p:txBody>
      </p:sp>
      <p:sp>
        <p:nvSpPr>
          <p:cNvPr id="454" name="Text Placeholder 453"/>
          <p:cNvSpPr>
            <a:spLocks noGrp="1"/>
          </p:cNvSpPr>
          <p:nvPr>
            <p:ph type="body" sz="quarter" idx="21"/>
          </p:nvPr>
        </p:nvSpPr>
        <p:spPr>
          <a:xfrm>
            <a:off x="16673408" y="6801662"/>
            <a:ext cx="10048874" cy="25936317"/>
          </a:xfrm>
        </p:spPr>
        <p:txBody>
          <a:bodyPr/>
          <a:lstStyle/>
          <a:p>
            <a:pPr marL="457200" indent="-457200">
              <a:buFont typeface="Arial"/>
              <a:buChar char="•"/>
            </a:pPr>
            <a:r>
              <a:rPr lang="en-US" sz="2700" dirty="0"/>
              <a:t>The sampling and isolation process begins by a “surveillance” of two sampling </a:t>
            </a:r>
            <a:r>
              <a:rPr lang="en-US" sz="2700" dirty="0" smtClean="0"/>
              <a:t>sites in the Great Bay estuary </a:t>
            </a:r>
            <a:r>
              <a:rPr lang="en-US" sz="2700" dirty="0"/>
              <a:t>of</a:t>
            </a:r>
            <a:r>
              <a:rPr lang="en-US" sz="2700" dirty="0" smtClean="0"/>
              <a:t> New Hampshire: </a:t>
            </a:r>
            <a:r>
              <a:rPr lang="en-US" sz="2700" dirty="0"/>
              <a:t>Oyster River and </a:t>
            </a:r>
            <a:r>
              <a:rPr lang="en-US" sz="2700" dirty="0" smtClean="0"/>
              <a:t>Nannie </a:t>
            </a:r>
            <a:r>
              <a:rPr lang="en-US" sz="2700" dirty="0" smtClean="0"/>
              <a:t>Island. The </a:t>
            </a:r>
            <a:r>
              <a:rPr lang="en-US" sz="2700" dirty="0"/>
              <a:t>two sites are </a:t>
            </a:r>
            <a:r>
              <a:rPr lang="en-US" sz="2700" dirty="0" smtClean="0"/>
              <a:t>sampled </a:t>
            </a:r>
            <a:r>
              <a:rPr lang="en-US" sz="2700" dirty="0"/>
              <a:t>during low tide. </a:t>
            </a:r>
            <a:endParaRPr lang="en-US" sz="2700" dirty="0" smtClean="0"/>
          </a:p>
          <a:p>
            <a:pPr marL="457200" indent="-457200">
              <a:buFont typeface="Arial"/>
              <a:buChar char="•"/>
            </a:pPr>
            <a:endParaRPr lang="en-US" sz="2700" dirty="0"/>
          </a:p>
          <a:p>
            <a:pPr marL="457200" indent="-457200">
              <a:buFont typeface="Arial"/>
              <a:buChar char="•"/>
            </a:pPr>
            <a:endParaRPr lang="en-US" sz="2700" dirty="0" smtClean="0"/>
          </a:p>
          <a:p>
            <a:pPr marL="457200" indent="-457200">
              <a:buFont typeface="Arial"/>
              <a:buChar char="•"/>
            </a:pPr>
            <a:endParaRPr lang="en-US" sz="2700" dirty="0"/>
          </a:p>
          <a:p>
            <a:pPr marL="457200" indent="-457200">
              <a:buFont typeface="Arial"/>
              <a:buChar char="•"/>
            </a:pPr>
            <a:endParaRPr lang="en-US" sz="2700" dirty="0" smtClean="0"/>
          </a:p>
          <a:p>
            <a:pPr marL="457200" indent="-457200">
              <a:buFont typeface="Arial"/>
              <a:buChar char="•"/>
            </a:pPr>
            <a:endParaRPr lang="en-US" sz="2700" dirty="0"/>
          </a:p>
          <a:p>
            <a:r>
              <a:rPr lang="en-US" sz="2700" dirty="0"/>
              <a:t> </a:t>
            </a:r>
            <a:r>
              <a:rPr lang="en-US" sz="2700" dirty="0" smtClean="0"/>
              <a:t>                        </a:t>
            </a:r>
            <a:r>
              <a:rPr lang="en-US" sz="2400" dirty="0" smtClean="0"/>
              <a:t>Figure 2. Map  of Great Bay Estuary, NH</a:t>
            </a:r>
            <a:endParaRPr lang="en-US" sz="2400" dirty="0"/>
          </a:p>
          <a:p>
            <a:pPr marL="457200" indent="-457200">
              <a:buFont typeface="Arial"/>
              <a:buChar char="•"/>
            </a:pPr>
            <a:r>
              <a:rPr lang="en-US" sz="2700" dirty="0" smtClean="0"/>
              <a:t>Grab </a:t>
            </a:r>
            <a:r>
              <a:rPr lang="en-US" sz="2700" dirty="0"/>
              <a:t>sample and hydrographic profile readings are recorded at both sites. This includes the depth, </a:t>
            </a:r>
            <a:r>
              <a:rPr lang="en-US" sz="2700" dirty="0" smtClean="0"/>
              <a:t>temperature</a:t>
            </a:r>
            <a:r>
              <a:rPr lang="en-US" sz="2700" dirty="0"/>
              <a:t>, salinity, </a:t>
            </a:r>
            <a:r>
              <a:rPr lang="en-US" sz="2700" dirty="0" smtClean="0"/>
              <a:t>pH, dissolved oxygen (DO) concentration </a:t>
            </a:r>
            <a:r>
              <a:rPr lang="en-US" sz="2700" dirty="0"/>
              <a:t>and </a:t>
            </a:r>
            <a:r>
              <a:rPr lang="en-US" sz="2700" dirty="0" smtClean="0"/>
              <a:t>DO </a:t>
            </a:r>
            <a:r>
              <a:rPr lang="en-US" sz="2700" dirty="0" smtClean="0"/>
              <a:t>% Saturation</a:t>
            </a:r>
            <a:r>
              <a:rPr lang="en-US" sz="2700" dirty="0" smtClean="0"/>
              <a:t>.</a:t>
            </a:r>
            <a:endParaRPr lang="en-US" sz="2700" dirty="0"/>
          </a:p>
          <a:p>
            <a:r>
              <a:rPr lang="en-US" sz="2700" dirty="0"/>
              <a:t> </a:t>
            </a:r>
          </a:p>
          <a:p>
            <a:pPr marL="457200" indent="-457200">
              <a:buFont typeface="Arial"/>
              <a:buChar char="•"/>
            </a:pPr>
            <a:r>
              <a:rPr lang="en-US" sz="2700" dirty="0"/>
              <a:t>Oyster, water, sediment and plankton (phytoplankton and </a:t>
            </a:r>
            <a:r>
              <a:rPr lang="en-US" sz="2700" dirty="0" smtClean="0"/>
              <a:t>zooplankton</a:t>
            </a:r>
            <a:r>
              <a:rPr lang="en-US" sz="2700" dirty="0"/>
              <a:t>) are sampled from both </a:t>
            </a:r>
            <a:r>
              <a:rPr lang="en-US" sz="2700" dirty="0" smtClean="0"/>
              <a:t>sites.</a:t>
            </a:r>
            <a:endParaRPr lang="en-US" sz="2700" dirty="0"/>
          </a:p>
          <a:p>
            <a:r>
              <a:rPr lang="en-US" sz="2700" dirty="0"/>
              <a:t> </a:t>
            </a:r>
          </a:p>
          <a:p>
            <a:pPr marL="457200" indent="-457200">
              <a:buFont typeface="Arial"/>
              <a:buChar char="•"/>
            </a:pPr>
            <a:r>
              <a:rPr lang="en-US" sz="2700" dirty="0"/>
              <a:t>Once the samples are gathered they then proceed through a “pipeline” </a:t>
            </a:r>
            <a:r>
              <a:rPr lang="en-US" sz="2700" dirty="0" smtClean="0"/>
              <a:t>process back at the lab. </a:t>
            </a:r>
          </a:p>
          <a:p>
            <a:pPr marL="457200" indent="-457200">
              <a:buFont typeface="Arial"/>
              <a:buChar char="•"/>
            </a:pPr>
            <a:endParaRPr lang="en-US" sz="2700" dirty="0"/>
          </a:p>
          <a:p>
            <a:pPr marL="457200" indent="-457200">
              <a:buFont typeface="Arial"/>
              <a:buChar char="•"/>
            </a:pPr>
            <a:r>
              <a:rPr lang="en-US" sz="2700" dirty="0"/>
              <a:t>S</a:t>
            </a:r>
            <a:r>
              <a:rPr lang="en-US" sz="2700" dirty="0" smtClean="0"/>
              <a:t>erial dilutions are made </a:t>
            </a:r>
            <a:r>
              <a:rPr lang="en-US" sz="2700" dirty="0"/>
              <a:t>of each of the samples collected from both sites in </a:t>
            </a:r>
            <a:r>
              <a:rPr lang="en-US" sz="2700" dirty="0" smtClean="0"/>
              <a:t>alkaline peptone water. Then MPN (most probable number) dilutions are made </a:t>
            </a:r>
            <a:r>
              <a:rPr lang="en-US" sz="2700" dirty="0"/>
              <a:t>of </a:t>
            </a:r>
            <a:r>
              <a:rPr lang="en-US" sz="2700" dirty="0" smtClean="0"/>
              <a:t>each in triplicate. </a:t>
            </a:r>
            <a:r>
              <a:rPr lang="en-US" sz="2700" dirty="0"/>
              <a:t>They are then </a:t>
            </a:r>
            <a:r>
              <a:rPr lang="en-US" sz="2700" dirty="0" smtClean="0"/>
              <a:t>incubated </a:t>
            </a:r>
            <a:r>
              <a:rPr lang="en-US" sz="2700" dirty="0"/>
              <a:t>over night.</a:t>
            </a:r>
          </a:p>
          <a:p>
            <a:r>
              <a:rPr lang="en-US" sz="2700" dirty="0"/>
              <a:t> </a:t>
            </a:r>
          </a:p>
          <a:p>
            <a:pPr marL="457200" indent="-457200">
              <a:buFont typeface="Arial"/>
              <a:buChar char="•"/>
            </a:pPr>
            <a:r>
              <a:rPr lang="en-US" sz="2700" dirty="0"/>
              <a:t>To proceed in the pipeline process the dilutions that show any form of turbidity are then </a:t>
            </a:r>
            <a:r>
              <a:rPr lang="en-US" sz="2700" dirty="0" smtClean="0"/>
              <a:t>streaked onto </a:t>
            </a:r>
            <a:r>
              <a:rPr lang="en-US" sz="2700" dirty="0" err="1" smtClean="0"/>
              <a:t>ChromVibrio</a:t>
            </a:r>
            <a:r>
              <a:rPr lang="en-US" sz="2700" dirty="0" smtClean="0"/>
              <a:t> Agar for isolation. This </a:t>
            </a:r>
            <a:r>
              <a:rPr lang="en-US" sz="2700" dirty="0"/>
              <a:t>media is selective </a:t>
            </a:r>
            <a:r>
              <a:rPr lang="en-US" sz="2700" dirty="0" smtClean="0"/>
              <a:t>and </a:t>
            </a:r>
            <a:r>
              <a:rPr lang="en-US" sz="2700" dirty="0"/>
              <a:t>differential for </a:t>
            </a:r>
            <a:r>
              <a:rPr lang="en-US" sz="2700" dirty="0" smtClean="0"/>
              <a:t>Vibrio species. </a:t>
            </a:r>
            <a:r>
              <a:rPr lang="en-US" sz="2700" dirty="0"/>
              <a:t>Any </a:t>
            </a:r>
            <a:r>
              <a:rPr lang="en-US" sz="2700" dirty="0" err="1" smtClean="0"/>
              <a:t>Vv</a:t>
            </a:r>
            <a:r>
              <a:rPr lang="en-US" sz="2700" dirty="0" smtClean="0"/>
              <a:t> </a:t>
            </a:r>
            <a:r>
              <a:rPr lang="en-US" sz="2700" dirty="0"/>
              <a:t>and </a:t>
            </a:r>
            <a:r>
              <a:rPr lang="en-US" sz="2700" dirty="0" err="1" smtClean="0"/>
              <a:t>Vc</a:t>
            </a:r>
            <a:r>
              <a:rPr lang="en-US" sz="2700" dirty="0" smtClean="0"/>
              <a:t> </a:t>
            </a:r>
            <a:r>
              <a:rPr lang="en-US" sz="2700" dirty="0"/>
              <a:t>growth </a:t>
            </a:r>
            <a:r>
              <a:rPr lang="en-US" sz="2700" dirty="0" smtClean="0"/>
              <a:t>is </a:t>
            </a:r>
            <a:r>
              <a:rPr lang="en-US" sz="2700" dirty="0"/>
              <a:t>indicated as blue and </a:t>
            </a:r>
            <a:r>
              <a:rPr lang="en-US" sz="2700" dirty="0" err="1" smtClean="0"/>
              <a:t>Vp</a:t>
            </a:r>
            <a:r>
              <a:rPr lang="en-US" sz="2700" dirty="0" smtClean="0"/>
              <a:t> grows as purple colonies. </a:t>
            </a:r>
            <a:endParaRPr lang="en-US" sz="2700" dirty="0"/>
          </a:p>
          <a:p>
            <a:r>
              <a:rPr lang="en-US" sz="2700" dirty="0"/>
              <a:t> </a:t>
            </a:r>
          </a:p>
          <a:p>
            <a:pPr marL="457200" indent="-457200">
              <a:buFont typeface="Arial"/>
              <a:buChar char="•"/>
            </a:pPr>
            <a:endParaRPr lang="en-US" sz="2700" dirty="0" smtClean="0"/>
          </a:p>
          <a:p>
            <a:pPr marL="457200" indent="-457200">
              <a:buFont typeface="Arial"/>
              <a:buChar char="•"/>
            </a:pPr>
            <a:endParaRPr lang="en-US" sz="2700" dirty="0"/>
          </a:p>
          <a:p>
            <a:pPr marL="457200" indent="-457200">
              <a:buFont typeface="Arial"/>
              <a:buChar char="•"/>
            </a:pPr>
            <a:endParaRPr lang="en-US" sz="2700" dirty="0" smtClean="0"/>
          </a:p>
          <a:p>
            <a:pPr marL="457200" indent="-457200">
              <a:buFont typeface="Arial"/>
              <a:buChar char="•"/>
            </a:pPr>
            <a:endParaRPr lang="en-US" sz="2700" dirty="0"/>
          </a:p>
          <a:p>
            <a:pPr marL="457200" indent="-457200">
              <a:buFont typeface="Arial"/>
              <a:buChar char="•"/>
            </a:pPr>
            <a:endParaRPr lang="en-US" sz="2700" dirty="0" smtClean="0"/>
          </a:p>
          <a:p>
            <a:pPr marL="457200" indent="-457200">
              <a:buFont typeface="Arial"/>
              <a:buChar char="•"/>
            </a:pPr>
            <a:endParaRPr lang="en-US" sz="2700" dirty="0"/>
          </a:p>
          <a:p>
            <a:pPr marL="457200" indent="-457200">
              <a:buFont typeface="Arial"/>
              <a:buChar char="•"/>
            </a:pPr>
            <a:endParaRPr lang="en-US" sz="2700" dirty="0" smtClean="0"/>
          </a:p>
          <a:p>
            <a:pPr marL="457200" indent="-457200">
              <a:buFont typeface="Arial"/>
              <a:buChar char="•"/>
            </a:pPr>
            <a:endParaRPr lang="en-US" sz="2700" dirty="0"/>
          </a:p>
          <a:p>
            <a:endParaRPr lang="en-US" sz="2700" dirty="0" smtClean="0"/>
          </a:p>
          <a:p>
            <a:pPr marL="457200" indent="-457200">
              <a:buFont typeface="Arial"/>
              <a:buChar char="•"/>
            </a:pPr>
            <a:r>
              <a:rPr lang="en-US" sz="2700" dirty="0" smtClean="0"/>
              <a:t>Both </a:t>
            </a:r>
            <a:r>
              <a:rPr lang="en-US" sz="2700" dirty="0"/>
              <a:t>blue and purple isolated colonies are then moved on to </a:t>
            </a:r>
            <a:r>
              <a:rPr lang="en-US" sz="2700" dirty="0" err="1" smtClean="0"/>
              <a:t>tryptic</a:t>
            </a:r>
            <a:r>
              <a:rPr lang="en-US" sz="2700" dirty="0" smtClean="0"/>
              <a:t> </a:t>
            </a:r>
            <a:r>
              <a:rPr lang="en-US" sz="2700" dirty="0"/>
              <a:t>soy </a:t>
            </a:r>
            <a:r>
              <a:rPr lang="en-US" sz="2700" dirty="0" smtClean="0"/>
              <a:t>agar (TSA), a </a:t>
            </a:r>
            <a:r>
              <a:rPr lang="en-US" sz="2700" dirty="0"/>
              <a:t>nutrient rich </a:t>
            </a:r>
            <a:r>
              <a:rPr lang="en-US" sz="2700" dirty="0" smtClean="0"/>
              <a:t>media and incubated overnight. </a:t>
            </a:r>
            <a:r>
              <a:rPr lang="en-US" sz="2700" dirty="0"/>
              <a:t>Then </a:t>
            </a:r>
            <a:r>
              <a:rPr lang="en-US" sz="2700" dirty="0" smtClean="0"/>
              <a:t>isolated colonies are moved to heart infusion broth (HI), </a:t>
            </a:r>
            <a:r>
              <a:rPr lang="en-US" sz="2700" dirty="0" smtClean="0"/>
              <a:t>another </a:t>
            </a:r>
            <a:r>
              <a:rPr lang="en-US" sz="2700" dirty="0"/>
              <a:t>nutrient rich </a:t>
            </a:r>
            <a:r>
              <a:rPr lang="en-US" sz="2700" dirty="0" smtClean="0"/>
              <a:t>media, and incubated overnight for supplemental growth. </a:t>
            </a:r>
          </a:p>
          <a:p>
            <a:pPr marL="457200" indent="-457200">
              <a:buFont typeface="Arial"/>
              <a:buChar char="•"/>
            </a:pPr>
            <a:endParaRPr lang="en-US" sz="2700" dirty="0"/>
          </a:p>
          <a:p>
            <a:pPr marL="457200" indent="-457200">
              <a:buFont typeface="Arial"/>
              <a:buChar char="•"/>
            </a:pPr>
            <a:r>
              <a:rPr lang="en-US" sz="2700" dirty="0" smtClean="0"/>
              <a:t>Lysates are made from each isolate and run through PCR (Bio-Rad T100 Thermal Cycler) for DNA gene amplification. This tests for the presence of species identifying and possible virulence genes. </a:t>
            </a:r>
          </a:p>
          <a:p>
            <a:pPr marL="457200" indent="-457200">
              <a:buFont typeface="Arial"/>
              <a:buChar char="•"/>
            </a:pPr>
            <a:endParaRPr lang="en-US" sz="2700" dirty="0"/>
          </a:p>
          <a:p>
            <a:pPr marL="457200" indent="-457200">
              <a:buFont typeface="Arial"/>
              <a:buChar char="•"/>
            </a:pPr>
            <a:r>
              <a:rPr lang="en-US" sz="2700" dirty="0" smtClean="0"/>
              <a:t>Gel </a:t>
            </a:r>
            <a:r>
              <a:rPr lang="en-US" sz="2700" dirty="0"/>
              <a:t>e</a:t>
            </a:r>
            <a:r>
              <a:rPr lang="en-US" sz="2700" dirty="0" smtClean="0"/>
              <a:t>lectrophoresis is run to visualize and confirm the presence, or lack of, any amplified genes.</a:t>
            </a:r>
            <a:endParaRPr lang="en-US" sz="2700" dirty="0"/>
          </a:p>
          <a:p>
            <a:endParaRPr lang="en-US" dirty="0"/>
          </a:p>
        </p:txBody>
      </p:sp>
      <p:sp>
        <p:nvSpPr>
          <p:cNvPr id="455" name="Text Placeholder 454"/>
          <p:cNvSpPr>
            <a:spLocks noGrp="1"/>
          </p:cNvSpPr>
          <p:nvPr>
            <p:ph type="body" sz="quarter" idx="22"/>
          </p:nvPr>
        </p:nvSpPr>
        <p:spPr>
          <a:xfrm>
            <a:off x="16673408" y="5596662"/>
            <a:ext cx="10048875" cy="754045"/>
          </a:xfrm>
        </p:spPr>
        <p:txBody>
          <a:bodyPr/>
          <a:lstStyle/>
          <a:p>
            <a:r>
              <a:rPr lang="en-US" dirty="0" smtClean="0"/>
              <a:t>Materials and Methods</a:t>
            </a:r>
            <a:endParaRPr lang="en-US" dirty="0"/>
          </a:p>
        </p:txBody>
      </p:sp>
      <p:sp>
        <p:nvSpPr>
          <p:cNvPr id="456" name="Text Placeholder 455"/>
          <p:cNvSpPr>
            <a:spLocks noGrp="1"/>
          </p:cNvSpPr>
          <p:nvPr>
            <p:ph type="body" sz="quarter" idx="23"/>
          </p:nvPr>
        </p:nvSpPr>
        <p:spPr>
          <a:xfrm>
            <a:off x="31327271" y="6801662"/>
            <a:ext cx="10048874" cy="2890000"/>
          </a:xfrm>
        </p:spPr>
        <p:txBody>
          <a:bodyPr/>
          <a:lstStyle/>
          <a:p>
            <a:pPr marL="457200" indent="-457200">
              <a:buFont typeface="Arial"/>
              <a:buChar char="•"/>
            </a:pPr>
            <a:r>
              <a:rPr lang="en-US" sz="2700" dirty="0"/>
              <a:t>During the 2015 summer there were 220 positive Vibrio isolates: </a:t>
            </a:r>
          </a:p>
          <a:p>
            <a:pPr marL="457200" indent="-457200">
              <a:buFont typeface="Arial"/>
              <a:buChar char="•"/>
            </a:pPr>
            <a:r>
              <a:rPr lang="en-US" sz="2700" dirty="0"/>
              <a:t>83.2 % </a:t>
            </a:r>
            <a:r>
              <a:rPr lang="en-US" sz="2700" dirty="0"/>
              <a:t>were </a:t>
            </a:r>
            <a:r>
              <a:rPr lang="en-US" sz="2700" dirty="0" err="1"/>
              <a:t>Vp</a:t>
            </a:r>
            <a:r>
              <a:rPr lang="en-US" sz="2700" dirty="0"/>
              <a:t> </a:t>
            </a:r>
            <a:r>
              <a:rPr lang="en-US" sz="2700" dirty="0"/>
              <a:t>Positive </a:t>
            </a:r>
          </a:p>
          <a:p>
            <a:pPr marL="457200" indent="-457200">
              <a:buFont typeface="Arial"/>
              <a:buChar char="•"/>
            </a:pPr>
            <a:r>
              <a:rPr lang="en-US" sz="2700" dirty="0"/>
              <a:t>15.9 % </a:t>
            </a:r>
            <a:r>
              <a:rPr lang="en-US" sz="2700" dirty="0"/>
              <a:t>were </a:t>
            </a:r>
            <a:r>
              <a:rPr lang="en-US" sz="2700" dirty="0" err="1"/>
              <a:t>Vv</a:t>
            </a:r>
            <a:r>
              <a:rPr lang="en-US" sz="2700" dirty="0"/>
              <a:t> </a:t>
            </a:r>
            <a:r>
              <a:rPr lang="en-US" sz="2700" dirty="0"/>
              <a:t>Positive </a:t>
            </a:r>
          </a:p>
          <a:p>
            <a:pPr marL="457200" indent="-457200">
              <a:buFont typeface="Arial"/>
              <a:buChar char="•"/>
            </a:pPr>
            <a:r>
              <a:rPr lang="en-US" sz="2700" dirty="0"/>
              <a:t>0.9 % </a:t>
            </a:r>
            <a:r>
              <a:rPr lang="en-US" sz="2700" dirty="0"/>
              <a:t>were </a:t>
            </a:r>
            <a:r>
              <a:rPr lang="en-US" sz="2700" dirty="0" err="1"/>
              <a:t>Vc</a:t>
            </a:r>
            <a:r>
              <a:rPr lang="en-US" sz="2700" dirty="0"/>
              <a:t> </a:t>
            </a:r>
            <a:r>
              <a:rPr lang="en-US" sz="2700" dirty="0"/>
              <a:t>Positive</a:t>
            </a:r>
          </a:p>
          <a:p>
            <a:pPr marL="457200" indent="-457200">
              <a:buFont typeface="Arial"/>
              <a:buChar char="•"/>
            </a:pPr>
            <a:endParaRPr lang="en-US" sz="2800" dirty="0"/>
          </a:p>
        </p:txBody>
      </p:sp>
      <p:sp>
        <p:nvSpPr>
          <p:cNvPr id="457" name="Text Placeholder 456"/>
          <p:cNvSpPr>
            <a:spLocks noGrp="1"/>
          </p:cNvSpPr>
          <p:nvPr>
            <p:ph type="body" sz="quarter" idx="24"/>
          </p:nvPr>
        </p:nvSpPr>
        <p:spPr>
          <a:xfrm>
            <a:off x="31327271" y="5596662"/>
            <a:ext cx="10058400" cy="754045"/>
          </a:xfrm>
        </p:spPr>
        <p:txBody>
          <a:bodyPr/>
          <a:lstStyle/>
          <a:p>
            <a:r>
              <a:rPr lang="en-US" dirty="0" smtClean="0"/>
              <a:t>Results</a:t>
            </a:r>
            <a:endParaRPr lang="en-US" dirty="0"/>
          </a:p>
        </p:txBody>
      </p:sp>
      <p:sp>
        <p:nvSpPr>
          <p:cNvPr id="458" name="Text Placeholder 457"/>
          <p:cNvSpPr>
            <a:spLocks noGrp="1"/>
          </p:cNvSpPr>
          <p:nvPr>
            <p:ph type="body" sz="quarter" idx="25"/>
          </p:nvPr>
        </p:nvSpPr>
        <p:spPr>
          <a:xfrm>
            <a:off x="31376350" y="17848895"/>
            <a:ext cx="10047018" cy="754045"/>
          </a:xfrm>
        </p:spPr>
        <p:txBody>
          <a:bodyPr/>
          <a:lstStyle/>
          <a:p>
            <a:r>
              <a:rPr lang="en-US" dirty="0" smtClean="0"/>
              <a:t>Future Works</a:t>
            </a:r>
            <a:endParaRPr lang="en-US" dirty="0"/>
          </a:p>
        </p:txBody>
      </p:sp>
      <p:sp>
        <p:nvSpPr>
          <p:cNvPr id="459" name="Text Placeholder 458"/>
          <p:cNvSpPr>
            <a:spLocks noGrp="1"/>
          </p:cNvSpPr>
          <p:nvPr>
            <p:ph type="body" sz="quarter" idx="26"/>
          </p:nvPr>
        </p:nvSpPr>
        <p:spPr>
          <a:xfrm>
            <a:off x="31307680" y="18736709"/>
            <a:ext cx="10047017" cy="3059277"/>
          </a:xfrm>
        </p:spPr>
        <p:txBody>
          <a:bodyPr/>
          <a:lstStyle/>
          <a:p>
            <a:pPr marL="457200" indent="-457200">
              <a:buFont typeface="Arial"/>
              <a:buChar char="•"/>
            </a:pPr>
            <a:r>
              <a:rPr lang="en-US" sz="2600" dirty="0" smtClean="0"/>
              <a:t>Isolates will be used for more in-depth analyses for multiple projects in the Vibrio research center at UNH.</a:t>
            </a:r>
          </a:p>
          <a:p>
            <a:pPr marL="457200" indent="-457200">
              <a:buFont typeface="Arial"/>
              <a:buChar char="•"/>
            </a:pPr>
            <a:r>
              <a:rPr lang="en-US" sz="2600" dirty="0" err="1" smtClean="0"/>
              <a:t>Vv</a:t>
            </a:r>
            <a:r>
              <a:rPr lang="en-US" sz="2600" dirty="0" smtClean="0"/>
              <a:t> isolates will be sent to Keene State College to be further analyzed.</a:t>
            </a:r>
          </a:p>
          <a:p>
            <a:pPr marL="457200" indent="-457200">
              <a:buFont typeface="Arial"/>
              <a:buChar char="•"/>
            </a:pPr>
            <a:r>
              <a:rPr lang="en-US" sz="2600" dirty="0" err="1" smtClean="0"/>
              <a:t>Vv</a:t>
            </a:r>
            <a:r>
              <a:rPr lang="en-US" sz="2600" dirty="0" smtClean="0"/>
              <a:t> isolates will be categorized phenotypically and genetically at KSC</a:t>
            </a:r>
            <a:r>
              <a:rPr lang="en-US" sz="2800" dirty="0" smtClean="0"/>
              <a:t>.</a:t>
            </a:r>
            <a:endParaRPr lang="en-US" sz="2800" dirty="0"/>
          </a:p>
        </p:txBody>
      </p:sp>
      <p:sp>
        <p:nvSpPr>
          <p:cNvPr id="460" name="Text Placeholder 459"/>
          <p:cNvSpPr>
            <a:spLocks noGrp="1"/>
          </p:cNvSpPr>
          <p:nvPr>
            <p:ph type="body" sz="quarter" idx="27"/>
          </p:nvPr>
        </p:nvSpPr>
        <p:spPr>
          <a:xfrm>
            <a:off x="31376350" y="21795986"/>
            <a:ext cx="10047018" cy="754045"/>
          </a:xfrm>
        </p:spPr>
        <p:txBody>
          <a:bodyPr/>
          <a:lstStyle/>
          <a:p>
            <a:r>
              <a:rPr lang="en-US" dirty="0" smtClean="0"/>
              <a:t>References</a:t>
            </a:r>
            <a:endParaRPr lang="en-US" dirty="0"/>
          </a:p>
        </p:txBody>
      </p:sp>
      <p:sp>
        <p:nvSpPr>
          <p:cNvPr id="461" name="Text Placeholder 460"/>
          <p:cNvSpPr>
            <a:spLocks noGrp="1"/>
          </p:cNvSpPr>
          <p:nvPr>
            <p:ph type="body" sz="quarter" idx="28"/>
          </p:nvPr>
        </p:nvSpPr>
        <p:spPr>
          <a:xfrm>
            <a:off x="31376350" y="22633093"/>
            <a:ext cx="10052050" cy="5521490"/>
          </a:xfrm>
        </p:spPr>
        <p:txBody>
          <a:bodyPr/>
          <a:lstStyle/>
          <a:p>
            <a:r>
              <a:rPr lang="en-US" sz="1800" dirty="0" err="1" smtClean="0"/>
              <a:t>Bross</a:t>
            </a:r>
            <a:r>
              <a:rPr lang="en-US" sz="1800" dirty="0" smtClean="0"/>
              <a:t>, Michael, Kathleen </a:t>
            </a:r>
            <a:r>
              <a:rPr lang="en-US" sz="1800" dirty="0" err="1" smtClean="0"/>
              <a:t>Soch</a:t>
            </a:r>
            <a:r>
              <a:rPr lang="en-US" sz="1800" dirty="0" smtClean="0"/>
              <a:t>, Robert </a:t>
            </a:r>
            <a:r>
              <a:rPr lang="en-US" sz="1800" dirty="0" err="1"/>
              <a:t>Moarales</a:t>
            </a:r>
            <a:r>
              <a:rPr lang="en-US" sz="1800" dirty="0" smtClean="0"/>
              <a:t>, and </a:t>
            </a:r>
            <a:r>
              <a:rPr lang="en-US" sz="1800" dirty="0" err="1"/>
              <a:t>Rayford</a:t>
            </a:r>
            <a:r>
              <a:rPr lang="en-US" sz="1800" dirty="0"/>
              <a:t> </a:t>
            </a:r>
            <a:r>
              <a:rPr lang="en-US" sz="1800" dirty="0" smtClean="0"/>
              <a:t>Mitchell, "</a:t>
            </a:r>
            <a:r>
              <a:rPr lang="en-US" sz="1800" i="1" dirty="0"/>
              <a:t>Vibrio </a:t>
            </a:r>
            <a:r>
              <a:rPr lang="en-US" sz="1800" i="1" dirty="0" err="1"/>
              <a:t>v</a:t>
            </a:r>
            <a:r>
              <a:rPr lang="en-US" sz="1800" i="1" dirty="0" err="1" smtClean="0"/>
              <a:t>ulnificus</a:t>
            </a:r>
            <a:r>
              <a:rPr lang="en-US" sz="1800" i="1" dirty="0" smtClean="0"/>
              <a:t> </a:t>
            </a:r>
            <a:r>
              <a:rPr lang="en-US" sz="1800" dirty="0"/>
              <a:t>Infection: Diagnosis and Treatment." </a:t>
            </a:r>
            <a:r>
              <a:rPr lang="en-US" sz="1800" i="1" dirty="0"/>
              <a:t>Am </a:t>
            </a:r>
            <a:r>
              <a:rPr lang="en-US" sz="1800" i="1" dirty="0" err="1"/>
              <a:t>Fam</a:t>
            </a:r>
            <a:r>
              <a:rPr lang="en-US" sz="1800" i="1" dirty="0"/>
              <a:t> Physician.</a:t>
            </a:r>
            <a:r>
              <a:rPr lang="en-US" sz="1800" dirty="0"/>
              <a:t> 76.4 (2007): 539-44. Web. 29 July 2015</a:t>
            </a:r>
            <a:r>
              <a:rPr lang="en-US" sz="1800" dirty="0" smtClean="0"/>
              <a:t>.</a:t>
            </a:r>
          </a:p>
          <a:p>
            <a:endParaRPr lang="en-US" sz="1800" i="1" dirty="0" smtClean="0"/>
          </a:p>
          <a:p>
            <a:r>
              <a:rPr lang="en-US" sz="1800" i="1" dirty="0" smtClean="0"/>
              <a:t>Centers </a:t>
            </a:r>
            <a:r>
              <a:rPr lang="en-US" sz="1800" i="1" dirty="0"/>
              <a:t>for Disease Control and Prevention</a:t>
            </a:r>
            <a:r>
              <a:rPr lang="en-US" sz="1800" dirty="0"/>
              <a:t>. Centers for Disease Control and Prevention, 21 Oct. 2013. Web. 30 July 2015</a:t>
            </a:r>
            <a:r>
              <a:rPr lang="en-US" sz="1800" dirty="0" smtClean="0"/>
              <a:t>.</a:t>
            </a:r>
          </a:p>
          <a:p>
            <a:endParaRPr lang="en-US" sz="1800" dirty="0" smtClean="0"/>
          </a:p>
          <a:p>
            <a:r>
              <a:rPr lang="en-US" sz="1800" dirty="0" smtClean="0"/>
              <a:t>Richardson</a:t>
            </a:r>
            <a:r>
              <a:rPr lang="en-US" sz="1800" dirty="0"/>
              <a:t>, Tom. </a:t>
            </a:r>
            <a:r>
              <a:rPr lang="en-US" sz="1800" i="1" dirty="0"/>
              <a:t>SAT of Great Bay</a:t>
            </a:r>
            <a:r>
              <a:rPr lang="en-US" sz="1800" dirty="0"/>
              <a:t>. Digital image. </a:t>
            </a:r>
            <a:r>
              <a:rPr lang="en-US" sz="1800" i="1" dirty="0" err="1"/>
              <a:t>NewEnglandBoating.com</a:t>
            </a:r>
            <a:r>
              <a:rPr lang="en-US" sz="1800" dirty="0"/>
              <a:t>. </a:t>
            </a:r>
            <a:r>
              <a:rPr lang="en-US" sz="1800" dirty="0" err="1"/>
              <a:t>N.p</a:t>
            </a:r>
            <a:r>
              <a:rPr lang="en-US" sz="1800" dirty="0"/>
              <a:t>., 21 Oct. 2010. Web. 30 July 2015</a:t>
            </a:r>
            <a:r>
              <a:rPr lang="en-US" sz="1800" dirty="0" smtClean="0"/>
              <a:t>.</a:t>
            </a:r>
          </a:p>
          <a:p>
            <a:endParaRPr lang="en-US" sz="1800" dirty="0" smtClean="0"/>
          </a:p>
          <a:p>
            <a:r>
              <a:rPr lang="en-US" sz="1800" dirty="0" err="1" smtClean="0"/>
              <a:t>Lemire</a:t>
            </a:r>
            <a:r>
              <a:rPr lang="en-US" sz="1800" dirty="0"/>
              <a:t>, Astrid, David </a:t>
            </a:r>
            <a:r>
              <a:rPr lang="en-US" sz="1800" dirty="0" err="1"/>
              <a:t>Goudenège</a:t>
            </a:r>
            <a:r>
              <a:rPr lang="en-US" sz="1800" dirty="0"/>
              <a:t>, </a:t>
            </a:r>
            <a:r>
              <a:rPr lang="en-US" sz="1800" dirty="0" err="1"/>
              <a:t>Typhaine</a:t>
            </a:r>
            <a:r>
              <a:rPr lang="en-US" sz="1800" dirty="0"/>
              <a:t> </a:t>
            </a:r>
            <a:r>
              <a:rPr lang="en-US" sz="1800" dirty="0" err="1"/>
              <a:t>Versigny</a:t>
            </a:r>
            <a:r>
              <a:rPr lang="en-US" sz="1800" dirty="0"/>
              <a:t>, Bruno </a:t>
            </a:r>
            <a:r>
              <a:rPr lang="en-US" sz="1800" dirty="0" err="1"/>
              <a:t>Petton</a:t>
            </a:r>
            <a:r>
              <a:rPr lang="en-US" sz="1800" dirty="0"/>
              <a:t>, Alexandra </a:t>
            </a:r>
            <a:r>
              <a:rPr lang="en-US" sz="1800" dirty="0" err="1"/>
              <a:t>Calteau</a:t>
            </a:r>
            <a:r>
              <a:rPr lang="en-US" sz="1800" dirty="0"/>
              <a:t>, </a:t>
            </a:r>
            <a:r>
              <a:rPr lang="en-US" sz="1800" dirty="0" err="1"/>
              <a:t>Yannick</a:t>
            </a:r>
            <a:r>
              <a:rPr lang="en-US" sz="1800" dirty="0"/>
              <a:t> </a:t>
            </a:r>
            <a:r>
              <a:rPr lang="en-US" sz="1800" dirty="0" err="1"/>
              <a:t>Labreuche</a:t>
            </a:r>
            <a:r>
              <a:rPr lang="en-US" sz="1800" dirty="0"/>
              <a:t>, and </a:t>
            </a:r>
            <a:r>
              <a:rPr lang="en-US" sz="1800" dirty="0" err="1"/>
              <a:t>Frédérique</a:t>
            </a:r>
            <a:r>
              <a:rPr lang="en-US" sz="1800" dirty="0"/>
              <a:t> Le Roux. "Populations, Not Clones, Are the Unit of Vibrio Pathogenesis in Naturally Infected Oysters." </a:t>
            </a:r>
            <a:r>
              <a:rPr lang="en-US" sz="1800" i="1" dirty="0"/>
              <a:t>The ISME Journal ISME J</a:t>
            </a:r>
            <a:r>
              <a:rPr lang="en-US" sz="1800" dirty="0"/>
              <a:t> 9.7 (2014): 1523-531. Web</a:t>
            </a:r>
            <a:endParaRPr lang="en-US" sz="1800" dirty="0" smtClean="0"/>
          </a:p>
          <a:p>
            <a:endParaRPr lang="en-US" sz="1800" dirty="0" smtClean="0"/>
          </a:p>
          <a:p>
            <a:r>
              <a:rPr lang="en-US" sz="1800" dirty="0" smtClean="0"/>
              <a:t>Muller, Wesley. </a:t>
            </a:r>
            <a:r>
              <a:rPr lang="en-US" sz="1800" dirty="0"/>
              <a:t>"Hancock Shrimper Says His Days on the Water Are over after Vibrio Infection." </a:t>
            </a:r>
            <a:r>
              <a:rPr lang="en-US" sz="1800" i="1" dirty="0"/>
              <a:t>The Sun Herald</a:t>
            </a:r>
            <a:r>
              <a:rPr lang="en-US" sz="1800" dirty="0"/>
              <a:t>. </a:t>
            </a:r>
            <a:r>
              <a:rPr lang="en-US" sz="1800" dirty="0" err="1"/>
              <a:t>N.p</a:t>
            </a:r>
            <a:r>
              <a:rPr lang="en-US" sz="1800" dirty="0"/>
              <a:t>., 21 July 2015. Web. 25 July 2015</a:t>
            </a:r>
            <a:r>
              <a:rPr lang="en-US" sz="1800" dirty="0" smtClean="0"/>
              <a:t>.</a:t>
            </a:r>
          </a:p>
          <a:p>
            <a:endParaRPr lang="en-US" dirty="0"/>
          </a:p>
        </p:txBody>
      </p:sp>
      <p:sp>
        <p:nvSpPr>
          <p:cNvPr id="462" name="Text Placeholder 461"/>
          <p:cNvSpPr>
            <a:spLocks noGrp="1"/>
          </p:cNvSpPr>
          <p:nvPr>
            <p:ph type="body" sz="quarter" idx="29"/>
          </p:nvPr>
        </p:nvSpPr>
        <p:spPr>
          <a:xfrm>
            <a:off x="31346802" y="27751423"/>
            <a:ext cx="10047018" cy="754045"/>
          </a:xfrm>
        </p:spPr>
        <p:txBody>
          <a:bodyPr/>
          <a:lstStyle/>
          <a:p>
            <a:r>
              <a:rPr lang="en-US" dirty="0" smtClean="0"/>
              <a:t>Acknowledgments </a:t>
            </a:r>
            <a:endParaRPr lang="en-US" dirty="0"/>
          </a:p>
        </p:txBody>
      </p:sp>
      <p:sp>
        <p:nvSpPr>
          <p:cNvPr id="463" name="Text Placeholder 462"/>
          <p:cNvSpPr>
            <a:spLocks noGrp="1"/>
          </p:cNvSpPr>
          <p:nvPr>
            <p:ph type="body" sz="quarter" idx="30"/>
          </p:nvPr>
        </p:nvSpPr>
        <p:spPr>
          <a:xfrm>
            <a:off x="31864890" y="29049328"/>
            <a:ext cx="10052050" cy="2077470"/>
          </a:xfrm>
        </p:spPr>
        <p:txBody>
          <a:bodyPr/>
          <a:lstStyle/>
          <a:p>
            <a:r>
              <a:rPr lang="en-US" dirty="0" smtClean="0"/>
              <a:t>This research was supported by the National Science Foundations Grant to NH EPSCoR  </a:t>
            </a:r>
            <a:r>
              <a:rPr lang="en-US" b="1" dirty="0"/>
              <a:t>#</a:t>
            </a:r>
            <a:r>
              <a:rPr lang="en-US" b="1" dirty="0" smtClean="0"/>
              <a:t>1330641</a:t>
            </a:r>
          </a:p>
          <a:p>
            <a:r>
              <a:rPr lang="en-US" dirty="0" smtClean="0"/>
              <a:t>A special thanks to Kari Hartman, Jackie </a:t>
            </a:r>
            <a:r>
              <a:rPr lang="en-US" dirty="0" err="1" smtClean="0"/>
              <a:t>Lemaire</a:t>
            </a:r>
            <a:r>
              <a:rPr lang="en-US" dirty="0" smtClean="0"/>
              <a:t>, Liz </a:t>
            </a:r>
            <a:r>
              <a:rPr lang="en-US" dirty="0" err="1" smtClean="0"/>
              <a:t>Deyett</a:t>
            </a:r>
            <a:r>
              <a:rPr lang="en-US" dirty="0" smtClean="0"/>
              <a:t>, </a:t>
            </a:r>
            <a:r>
              <a:rPr lang="en-US" dirty="0" smtClean="0"/>
              <a:t>Meg </a:t>
            </a:r>
            <a:r>
              <a:rPr lang="en-US" dirty="0" err="1" smtClean="0"/>
              <a:t>Hartwick</a:t>
            </a:r>
            <a:r>
              <a:rPr lang="en-US" dirty="0"/>
              <a:t> </a:t>
            </a:r>
            <a:r>
              <a:rPr lang="en-US" dirty="0" smtClean="0"/>
              <a:t>and Loren </a:t>
            </a:r>
            <a:r>
              <a:rPr lang="en-US" dirty="0" err="1" smtClean="0"/>
              <a:t>Launen</a:t>
            </a:r>
            <a:endParaRPr lang="en-US" dirty="0"/>
          </a:p>
        </p:txBody>
      </p:sp>
      <p:sp>
        <p:nvSpPr>
          <p:cNvPr id="464" name="Text Placeholder 463"/>
          <p:cNvSpPr>
            <a:spLocks noGrp="1"/>
          </p:cNvSpPr>
          <p:nvPr>
            <p:ph type="body" sz="quarter" idx="96"/>
          </p:nvPr>
        </p:nvSpPr>
        <p:spPr>
          <a:xfrm>
            <a:off x="2854962" y="6350707"/>
            <a:ext cx="10056813" cy="10932203"/>
          </a:xfrm>
        </p:spPr>
        <p:txBody>
          <a:bodyPr/>
          <a:lstStyle/>
          <a:p>
            <a:r>
              <a:rPr lang="en-US" dirty="0"/>
              <a:t> </a:t>
            </a:r>
            <a:r>
              <a:rPr lang="en-US" dirty="0" smtClean="0"/>
              <a:t>    </a:t>
            </a:r>
            <a:r>
              <a:rPr lang="en-US" sz="2700" dirty="0"/>
              <a:t>  Vibrio </a:t>
            </a:r>
            <a:r>
              <a:rPr lang="en-US" sz="2700" dirty="0" smtClean="0"/>
              <a:t>species are bacteria </a:t>
            </a:r>
            <a:r>
              <a:rPr lang="en-US" sz="2700" dirty="0"/>
              <a:t>found in </a:t>
            </a:r>
            <a:r>
              <a:rPr lang="en-US" sz="2700" dirty="0" smtClean="0"/>
              <a:t>coastal marine </a:t>
            </a:r>
            <a:r>
              <a:rPr lang="en-US" sz="2700" dirty="0"/>
              <a:t>waters </a:t>
            </a:r>
            <a:r>
              <a:rPr lang="en-US" sz="2700" dirty="0" smtClean="0"/>
              <a:t>that can be </a:t>
            </a:r>
            <a:r>
              <a:rPr lang="en-US" sz="2700" dirty="0"/>
              <a:t>harmful </a:t>
            </a:r>
            <a:r>
              <a:rPr lang="en-US" sz="2700" dirty="0" smtClean="0"/>
              <a:t>to humans if </a:t>
            </a:r>
            <a:r>
              <a:rPr lang="en-US" sz="2700" dirty="0"/>
              <a:t>pathogenic strains of the bacteria are contracted. In particular, there are three species that cause health problems in people, </a:t>
            </a:r>
            <a:r>
              <a:rPr lang="en-US" sz="2700" i="1" dirty="0"/>
              <a:t>Vibrio </a:t>
            </a:r>
            <a:r>
              <a:rPr lang="en-US" sz="2700" i="1" dirty="0" err="1" smtClean="0"/>
              <a:t>vulnificus</a:t>
            </a:r>
            <a:r>
              <a:rPr lang="en-US" sz="2700" dirty="0" smtClean="0"/>
              <a:t> (</a:t>
            </a:r>
            <a:r>
              <a:rPr lang="en-US" sz="2700" dirty="0" err="1" smtClean="0"/>
              <a:t>Vv</a:t>
            </a:r>
            <a:r>
              <a:rPr lang="en-US" sz="2700" dirty="0" smtClean="0"/>
              <a:t>), </a:t>
            </a:r>
            <a:r>
              <a:rPr lang="en-US" sz="2700" i="1" dirty="0"/>
              <a:t>Vibrio </a:t>
            </a:r>
            <a:r>
              <a:rPr lang="en-US" sz="2700" dirty="0" err="1" smtClean="0"/>
              <a:t>cholerae</a:t>
            </a:r>
            <a:r>
              <a:rPr lang="en-US" sz="2700" dirty="0"/>
              <a:t> </a:t>
            </a:r>
            <a:r>
              <a:rPr lang="en-US" sz="2700" dirty="0" smtClean="0"/>
              <a:t>(</a:t>
            </a:r>
            <a:r>
              <a:rPr lang="en-US" sz="2700" dirty="0" err="1" smtClean="0"/>
              <a:t>Vc</a:t>
            </a:r>
            <a:r>
              <a:rPr lang="en-US" sz="2700" dirty="0" smtClean="0"/>
              <a:t>) and </a:t>
            </a:r>
            <a:r>
              <a:rPr lang="en-US" sz="2700" i="1" dirty="0" smtClean="0"/>
              <a:t>Vibrio </a:t>
            </a:r>
            <a:r>
              <a:rPr lang="en-US" sz="2700" i="1" dirty="0" err="1" smtClean="0"/>
              <a:t>parahaemolyticu</a:t>
            </a:r>
            <a:r>
              <a:rPr lang="en-US" sz="2700" dirty="0" err="1" smtClean="0"/>
              <a:t>s</a:t>
            </a:r>
            <a:r>
              <a:rPr lang="en-US" sz="2700" dirty="0" smtClean="0"/>
              <a:t> (</a:t>
            </a:r>
            <a:r>
              <a:rPr lang="en-US" sz="2700" dirty="0" err="1" smtClean="0"/>
              <a:t>Vp</a:t>
            </a:r>
            <a:r>
              <a:rPr lang="en-US" sz="2700" dirty="0" smtClean="0"/>
              <a:t>). </a:t>
            </a:r>
            <a:r>
              <a:rPr lang="en-US" sz="2700" dirty="0"/>
              <a:t>Each of these species cause different medical issues</a:t>
            </a:r>
            <a:r>
              <a:rPr lang="en-US" sz="2700" dirty="0" smtClean="0"/>
              <a:t>, with </a:t>
            </a:r>
            <a:r>
              <a:rPr lang="en-US" sz="2700" i="1" dirty="0" smtClean="0"/>
              <a:t>V. </a:t>
            </a:r>
            <a:r>
              <a:rPr lang="en-US" sz="2700" i="1" dirty="0" err="1"/>
              <a:t>vulnificus</a:t>
            </a:r>
            <a:r>
              <a:rPr lang="en-US" sz="2700" i="1" dirty="0"/>
              <a:t> </a:t>
            </a:r>
            <a:r>
              <a:rPr lang="en-US" sz="2700" dirty="0"/>
              <a:t>being the most detrimental </a:t>
            </a:r>
            <a:r>
              <a:rPr lang="en-US" sz="2700" dirty="0" smtClean="0"/>
              <a:t>of these species.</a:t>
            </a:r>
            <a:endParaRPr lang="en-US" sz="2700" dirty="0"/>
          </a:p>
          <a:p>
            <a:r>
              <a:rPr lang="en-US" sz="2700" dirty="0"/>
              <a:t>       </a:t>
            </a:r>
          </a:p>
          <a:p>
            <a:r>
              <a:rPr lang="en-US" sz="2700" dirty="0"/>
              <a:t>  The ultimate goal of studying </a:t>
            </a:r>
            <a:r>
              <a:rPr lang="en-US" sz="2700" dirty="0" smtClean="0"/>
              <a:t>these </a:t>
            </a:r>
            <a:r>
              <a:rPr lang="en-US" sz="2700" dirty="0"/>
              <a:t>bacteria is to discover why </a:t>
            </a:r>
            <a:r>
              <a:rPr lang="en-US" sz="2700" dirty="0" smtClean="0"/>
              <a:t>they have </a:t>
            </a:r>
            <a:r>
              <a:rPr lang="en-US" sz="2700" dirty="0"/>
              <a:t>become more prominent in local waters in recent years, </a:t>
            </a:r>
            <a:r>
              <a:rPr lang="en-US" sz="2700" dirty="0" smtClean="0"/>
              <a:t>by monitoring </a:t>
            </a:r>
            <a:r>
              <a:rPr lang="en-US" sz="2700" dirty="0"/>
              <a:t>bacterial </a:t>
            </a:r>
            <a:r>
              <a:rPr lang="en-US" sz="2700" dirty="0" smtClean="0"/>
              <a:t>levels </a:t>
            </a:r>
            <a:r>
              <a:rPr lang="en-US" sz="2700" dirty="0"/>
              <a:t>and environmental parameters that may affect levels. We study </a:t>
            </a:r>
            <a:r>
              <a:rPr lang="en-US" sz="2700" dirty="0" smtClean="0"/>
              <a:t>these </a:t>
            </a:r>
            <a:r>
              <a:rPr lang="en-US" sz="2700" dirty="0"/>
              <a:t>bacteria by isolating </a:t>
            </a:r>
            <a:r>
              <a:rPr lang="en-US" sz="2700" dirty="0" smtClean="0"/>
              <a:t>them </a:t>
            </a:r>
            <a:r>
              <a:rPr lang="en-US" sz="2700" dirty="0"/>
              <a:t>to determine the species and to </a:t>
            </a:r>
            <a:r>
              <a:rPr lang="en-US" sz="2700" dirty="0" smtClean="0"/>
              <a:t>test isolated strains </a:t>
            </a:r>
            <a:r>
              <a:rPr lang="en-US" sz="2700" dirty="0"/>
              <a:t>for potential pathogenicity.</a:t>
            </a:r>
          </a:p>
          <a:p>
            <a:endParaRPr lang="en-US" sz="2700" dirty="0"/>
          </a:p>
          <a:p>
            <a:r>
              <a:rPr lang="en-US" sz="2700" dirty="0"/>
              <a:t>      Over the course of the 2015 field season, samples </a:t>
            </a:r>
            <a:r>
              <a:rPr lang="en-US" sz="2700" dirty="0" smtClean="0"/>
              <a:t>collected </a:t>
            </a:r>
            <a:r>
              <a:rPr lang="en-US" sz="2700" dirty="0"/>
              <a:t>from Great </a:t>
            </a:r>
            <a:r>
              <a:rPr lang="en-US" sz="2700" dirty="0" smtClean="0"/>
              <a:t>Bay included </a:t>
            </a:r>
            <a:r>
              <a:rPr lang="en-US" sz="2700" dirty="0"/>
              <a:t>oysters, sediment, </a:t>
            </a:r>
            <a:r>
              <a:rPr lang="en-US" sz="2700" dirty="0" smtClean="0"/>
              <a:t>plankton and </a:t>
            </a:r>
            <a:r>
              <a:rPr lang="en-US" sz="2700" dirty="0"/>
              <a:t>water. T</a:t>
            </a:r>
            <a:r>
              <a:rPr lang="en-US" sz="2700" dirty="0" smtClean="0"/>
              <a:t>he </a:t>
            </a:r>
            <a:r>
              <a:rPr lang="en-US" sz="2700" dirty="0"/>
              <a:t>overwhelming majority of the species that were isolated and positively confirmed through </a:t>
            </a:r>
            <a:r>
              <a:rPr lang="en-US" sz="2700" dirty="0" smtClean="0"/>
              <a:t>polymerase chain reaction (PCR) assays </a:t>
            </a:r>
            <a:r>
              <a:rPr lang="en-US" sz="2700" dirty="0"/>
              <a:t>and gel electrophoresis was</a:t>
            </a:r>
            <a:r>
              <a:rPr lang="en-US" sz="2700" i="1" dirty="0"/>
              <a:t> </a:t>
            </a:r>
            <a:r>
              <a:rPr lang="en-US" sz="2700" i="1" dirty="0" smtClean="0"/>
              <a:t>V. </a:t>
            </a:r>
            <a:r>
              <a:rPr lang="en-US" sz="2700" i="1" dirty="0" err="1"/>
              <a:t>parahaemolyticus</a:t>
            </a:r>
            <a:r>
              <a:rPr lang="en-US" sz="2700" dirty="0"/>
              <a:t>, followed by </a:t>
            </a:r>
            <a:r>
              <a:rPr lang="en-US" sz="2700" i="1" dirty="0" smtClean="0"/>
              <a:t>V. </a:t>
            </a:r>
            <a:r>
              <a:rPr lang="en-US" sz="2700" i="1" dirty="0" err="1"/>
              <a:t>vulnificus</a:t>
            </a:r>
            <a:r>
              <a:rPr lang="en-US" sz="2700" dirty="0"/>
              <a:t>, and lastly very few </a:t>
            </a:r>
            <a:r>
              <a:rPr lang="en-US" sz="2700" i="1" dirty="0" smtClean="0"/>
              <a:t>V. </a:t>
            </a:r>
            <a:r>
              <a:rPr lang="en-US" sz="2700" i="1" dirty="0" err="1"/>
              <a:t>c</a:t>
            </a:r>
            <a:r>
              <a:rPr lang="en-US" sz="2700" i="1" dirty="0" err="1" smtClean="0"/>
              <a:t>holerae</a:t>
            </a:r>
            <a:r>
              <a:rPr lang="en-US" sz="2700" i="1" dirty="0" smtClean="0"/>
              <a:t> </a:t>
            </a:r>
            <a:r>
              <a:rPr lang="en-US" sz="2700" dirty="0"/>
              <a:t>isolates. </a:t>
            </a:r>
          </a:p>
          <a:p>
            <a:endParaRPr lang="en-US" sz="2700" dirty="0"/>
          </a:p>
          <a:p>
            <a:r>
              <a:rPr lang="en-US" sz="2700" dirty="0"/>
              <a:t>       The </a:t>
            </a:r>
            <a:r>
              <a:rPr lang="en-US" sz="2700" i="1" dirty="0" smtClean="0"/>
              <a:t>V. </a:t>
            </a:r>
            <a:r>
              <a:rPr lang="en-US" sz="2700" i="1" dirty="0" err="1"/>
              <a:t>vulnificus</a:t>
            </a:r>
            <a:r>
              <a:rPr lang="en-US" sz="2700" dirty="0"/>
              <a:t> isolates that were positive for having the species identifying gene </a:t>
            </a:r>
            <a:r>
              <a:rPr lang="en-US" sz="2700" i="1" dirty="0" err="1"/>
              <a:t>vvh</a:t>
            </a:r>
            <a:r>
              <a:rPr lang="en-US" sz="2700" dirty="0"/>
              <a:t> were additionally tested for a potential pathogenicity </a:t>
            </a:r>
            <a:r>
              <a:rPr lang="en-US" sz="2700" dirty="0" smtClean="0"/>
              <a:t>gene, </a:t>
            </a:r>
            <a:r>
              <a:rPr lang="en-US" sz="2700" i="1" dirty="0" err="1"/>
              <a:t>viu</a:t>
            </a:r>
            <a:r>
              <a:rPr lang="en-US" sz="2700" i="1" dirty="0" smtClean="0"/>
              <a:t>-</a:t>
            </a:r>
            <a:r>
              <a:rPr lang="en-US" sz="2700" i="1" dirty="0"/>
              <a:t>B</a:t>
            </a:r>
            <a:r>
              <a:rPr lang="en-US" sz="2700" dirty="0" smtClean="0"/>
              <a:t>, </a:t>
            </a:r>
            <a:r>
              <a:rPr lang="en-US" sz="2700" dirty="0" smtClean="0"/>
              <a:t>but all </a:t>
            </a:r>
            <a:r>
              <a:rPr lang="en-US" sz="2700" dirty="0"/>
              <a:t>were found to be negative.</a:t>
            </a:r>
          </a:p>
        </p:txBody>
      </p:sp>
      <p:sp>
        <p:nvSpPr>
          <p:cNvPr id="465" name="Text Placeholder 464"/>
          <p:cNvSpPr>
            <a:spLocks noGrp="1"/>
          </p:cNvSpPr>
          <p:nvPr>
            <p:ph type="body" sz="quarter" idx="150"/>
          </p:nvPr>
        </p:nvSpPr>
        <p:spPr/>
        <p:txBody>
          <a:bodyPr/>
          <a:lstStyle/>
          <a:p>
            <a:r>
              <a:rPr lang="en-US" dirty="0" smtClean="0"/>
              <a:t>Department of Biological Sciences, University of New Hampshire </a:t>
            </a:r>
            <a:endParaRPr lang="en-US" dirty="0"/>
          </a:p>
        </p:txBody>
      </p:sp>
      <p:sp>
        <p:nvSpPr>
          <p:cNvPr id="466" name="Text Placeholder 465"/>
          <p:cNvSpPr>
            <a:spLocks noGrp="1"/>
          </p:cNvSpPr>
          <p:nvPr>
            <p:ph type="body" sz="quarter" idx="151"/>
          </p:nvPr>
        </p:nvSpPr>
        <p:spPr/>
        <p:txBody>
          <a:bodyPr>
            <a:normAutofit fontScale="92500" lnSpcReduction="10000"/>
          </a:bodyPr>
          <a:lstStyle/>
          <a:p>
            <a:r>
              <a:rPr lang="en-US" dirty="0" smtClean="0"/>
              <a:t>Katherine Kiley, Dr. Steve Jones, Dr. </a:t>
            </a:r>
            <a:r>
              <a:rPr lang="en-US" smtClean="0"/>
              <a:t>Steven Hale</a:t>
            </a:r>
            <a:endParaRPr lang="en-US" dirty="0"/>
          </a:p>
        </p:txBody>
      </p:sp>
      <p:sp>
        <p:nvSpPr>
          <p:cNvPr id="467" name="Text Placeholder 466"/>
          <p:cNvSpPr>
            <a:spLocks noGrp="1"/>
          </p:cNvSpPr>
          <p:nvPr>
            <p:ph type="body" sz="quarter" idx="153"/>
          </p:nvPr>
        </p:nvSpPr>
        <p:spPr/>
        <p:txBody>
          <a:bodyPr>
            <a:normAutofit fontScale="92500" lnSpcReduction="10000"/>
          </a:bodyPr>
          <a:lstStyle/>
          <a:p>
            <a:r>
              <a:rPr lang="en-US" dirty="0" smtClean="0"/>
              <a:t>Isolation and Confirmation </a:t>
            </a:r>
            <a:r>
              <a:rPr lang="en-US" dirty="0"/>
              <a:t>of Vibrio Species</a:t>
            </a:r>
          </a:p>
        </p:txBody>
      </p:sp>
      <p:pic>
        <p:nvPicPr>
          <p:cNvPr id="4" name="Picture 3" descr="NHEPSCOR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255" y="854438"/>
            <a:ext cx="2802868" cy="2802868"/>
          </a:xfrm>
          <a:prstGeom prst="rect">
            <a:avLst/>
          </a:prstGeom>
        </p:spPr>
      </p:pic>
      <p:pic>
        <p:nvPicPr>
          <p:cNvPr id="5" name="Picture 4" descr="nsf4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6634" y="854438"/>
            <a:ext cx="2791917" cy="2791917"/>
          </a:xfrm>
          <a:prstGeom prst="rect">
            <a:avLst/>
          </a:prstGeom>
        </p:spPr>
      </p:pic>
      <p:pic>
        <p:nvPicPr>
          <p:cNvPr id="6" name="Picture 5" descr="1476070_10151731643331237_486242681_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10183" y="854438"/>
            <a:ext cx="2849548" cy="2849548"/>
          </a:xfrm>
          <a:prstGeom prst="rect">
            <a:avLst/>
          </a:prstGeom>
        </p:spPr>
      </p:pic>
      <p:pic>
        <p:nvPicPr>
          <p:cNvPr id="2" name="Picture 1" descr="GreatBay.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71660" y="8323440"/>
            <a:ext cx="4411815" cy="2878020"/>
          </a:xfrm>
          <a:prstGeom prst="ellipse">
            <a:avLst/>
          </a:prstGeom>
          <a:ln>
            <a:noFill/>
          </a:ln>
          <a:effectLst>
            <a:softEdge rad="112500"/>
          </a:effectLst>
        </p:spPr>
      </p:pic>
      <p:graphicFrame>
        <p:nvGraphicFramePr>
          <p:cNvPr id="23" name="Chart 22"/>
          <p:cNvGraphicFramePr>
            <a:graphicFrameLocks/>
          </p:cNvGraphicFramePr>
          <p:nvPr>
            <p:extLst>
              <p:ext uri="{D42A27DB-BD31-4B8C-83A1-F6EECF244321}">
                <p14:modId xmlns:p14="http://schemas.microsoft.com/office/powerpoint/2010/main" val="1284470498"/>
              </p:ext>
            </p:extLst>
          </p:nvPr>
        </p:nvGraphicFramePr>
        <p:xfrm>
          <a:off x="33938183" y="9036726"/>
          <a:ext cx="5162874" cy="3024287"/>
        </p:xfrm>
        <a:graphic>
          <a:graphicData uri="http://schemas.openxmlformats.org/drawingml/2006/chart">
            <c:chart xmlns:c="http://schemas.openxmlformats.org/drawingml/2006/chart" xmlns:r="http://schemas.openxmlformats.org/officeDocument/2006/relationships" r:id="rId7"/>
          </a:graphicData>
        </a:graphic>
      </p:graphicFrame>
      <p:pic>
        <p:nvPicPr>
          <p:cNvPr id="3" name="Picture 2" descr="Screen Shot 2015-07-31 at 10.46.06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430090" y="20697938"/>
            <a:ext cx="3965265" cy="3704185"/>
          </a:xfrm>
          <a:prstGeom prst="ellipse">
            <a:avLst/>
          </a:prstGeom>
        </p:spPr>
      </p:pic>
      <p:pic>
        <p:nvPicPr>
          <p:cNvPr id="7" name="Picture 6" descr="Screen Shot 2015-07-31 at 10.43.45 A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994091" y="20697938"/>
            <a:ext cx="3933139" cy="3704185"/>
          </a:xfrm>
          <a:prstGeom prst="ellipse">
            <a:avLst/>
          </a:prstGeom>
        </p:spPr>
      </p:pic>
      <p:pic>
        <p:nvPicPr>
          <p:cNvPr id="8" name="Picture 7" descr="Screen Shot 2015-08-01 at 8.42.43 AM.png"/>
          <p:cNvPicPr>
            <a:picLocks noChangeAspect="1"/>
          </p:cNvPicPr>
          <p:nvPr/>
        </p:nvPicPr>
        <p:blipFill>
          <a:blip r:embed="rId10">
            <a:biLevel thresh="50000"/>
            <a:extLst>
              <a:ext uri="{BEBA8EAE-BF5A-486C-A8C5-ECC9F3942E4B}">
                <a14:imgProps xmlns:a14="http://schemas.microsoft.com/office/drawing/2010/main">
                  <a14:imgLayer r:embed="rId11">
                    <a14:imgEffect>
                      <a14:sharpenSoften amount="25000"/>
                    </a14:imgEffect>
                    <a14:imgEffect>
                      <a14:saturation sat="2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1175355" y="14581851"/>
            <a:ext cx="5013314" cy="2397672"/>
          </a:xfrm>
          <a:prstGeom prst="rect">
            <a:avLst/>
          </a:prstGeom>
        </p:spPr>
      </p:pic>
      <p:pic>
        <p:nvPicPr>
          <p:cNvPr id="9" name="Picture 8" descr="Screen Shot 2015-08-01 at 8.47.07 AM.png"/>
          <p:cNvPicPr>
            <a:picLocks noChangeAspect="1"/>
          </p:cNvPicPr>
          <p:nvPr/>
        </p:nvPicPr>
        <p:blipFill>
          <a:blip r:embed="rId12">
            <a:biLevel thresh="25000"/>
            <a:extLst>
              <a:ext uri="{BEBA8EAE-BF5A-486C-A8C5-ECC9F3942E4B}">
                <a14:imgProps xmlns:a14="http://schemas.microsoft.com/office/drawing/2010/main">
                  <a14:imgLayer r:embed="rId1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36796814" y="14632582"/>
            <a:ext cx="4324714" cy="2397672"/>
          </a:xfrm>
          <a:prstGeom prst="rect">
            <a:avLst/>
          </a:prstGeom>
        </p:spPr>
      </p:pic>
      <p:sp>
        <p:nvSpPr>
          <p:cNvPr id="10" name="TextBox 9"/>
          <p:cNvSpPr txBox="1"/>
          <p:nvPr/>
        </p:nvSpPr>
        <p:spPr>
          <a:xfrm>
            <a:off x="31175355" y="12655014"/>
            <a:ext cx="11290270" cy="1754327"/>
          </a:xfrm>
          <a:prstGeom prst="rect">
            <a:avLst/>
          </a:prstGeom>
          <a:noFill/>
        </p:spPr>
        <p:txBody>
          <a:bodyPr wrap="none" rtlCol="0">
            <a:spAutoFit/>
          </a:bodyPr>
          <a:lstStyle/>
          <a:p>
            <a:pPr marL="457200" indent="-457200">
              <a:buFont typeface="Arial"/>
              <a:buChar char="•"/>
            </a:pPr>
            <a:r>
              <a:rPr lang="en-US" sz="2700" dirty="0">
                <a:solidFill>
                  <a:schemeClr val="accent5">
                    <a:lumMod val="50000"/>
                  </a:schemeClr>
                </a:solidFill>
                <a:latin typeface="Times New Roman" pitchFamily="18" charset="0"/>
                <a:cs typeface="Times New Roman" pitchFamily="18" charset="0"/>
              </a:rPr>
              <a:t>All positive </a:t>
            </a:r>
            <a:r>
              <a:rPr lang="en-US" sz="2700" i="1" dirty="0" smtClean="0">
                <a:solidFill>
                  <a:schemeClr val="accent5">
                    <a:lumMod val="50000"/>
                  </a:schemeClr>
                </a:solidFill>
                <a:latin typeface="Times New Roman" pitchFamily="18" charset="0"/>
                <a:cs typeface="Times New Roman" pitchFamily="18" charset="0"/>
              </a:rPr>
              <a:t>V. </a:t>
            </a:r>
            <a:r>
              <a:rPr lang="en-US" sz="2700" i="1" dirty="0" err="1">
                <a:solidFill>
                  <a:schemeClr val="accent5">
                    <a:lumMod val="50000"/>
                  </a:schemeClr>
                </a:solidFill>
                <a:latin typeface="Times New Roman" pitchFamily="18" charset="0"/>
                <a:cs typeface="Times New Roman" pitchFamily="18" charset="0"/>
              </a:rPr>
              <a:t>vulnificus</a:t>
            </a:r>
            <a:r>
              <a:rPr lang="en-US" sz="2700" i="1" dirty="0">
                <a:solidFill>
                  <a:schemeClr val="accent5">
                    <a:lumMod val="50000"/>
                  </a:schemeClr>
                </a:solidFill>
                <a:latin typeface="Times New Roman" pitchFamily="18" charset="0"/>
                <a:cs typeface="Times New Roman" pitchFamily="18" charset="0"/>
              </a:rPr>
              <a:t> </a:t>
            </a:r>
            <a:r>
              <a:rPr lang="en-US" sz="2700" dirty="0">
                <a:solidFill>
                  <a:schemeClr val="accent5">
                    <a:lumMod val="50000"/>
                  </a:schemeClr>
                </a:solidFill>
                <a:latin typeface="Times New Roman" pitchFamily="18" charset="0"/>
                <a:cs typeface="Times New Roman" pitchFamily="18" charset="0"/>
              </a:rPr>
              <a:t>isolates were tested using the </a:t>
            </a:r>
            <a:r>
              <a:rPr lang="en-US" sz="2700" i="1" dirty="0" err="1" smtClean="0">
                <a:solidFill>
                  <a:schemeClr val="accent5">
                    <a:lumMod val="50000"/>
                  </a:schemeClr>
                </a:solidFill>
                <a:latin typeface="Times New Roman" pitchFamily="18" charset="0"/>
                <a:cs typeface="Times New Roman" pitchFamily="18" charset="0"/>
              </a:rPr>
              <a:t>vui</a:t>
            </a:r>
            <a:r>
              <a:rPr lang="en-US" sz="2700" i="1" dirty="0" smtClean="0">
                <a:solidFill>
                  <a:schemeClr val="accent5">
                    <a:lumMod val="50000"/>
                  </a:schemeClr>
                </a:solidFill>
                <a:latin typeface="Times New Roman" pitchFamily="18" charset="0"/>
                <a:cs typeface="Times New Roman" pitchFamily="18" charset="0"/>
              </a:rPr>
              <a:t>-</a:t>
            </a:r>
            <a:r>
              <a:rPr lang="en-US" sz="2700" i="1" dirty="0">
                <a:solidFill>
                  <a:schemeClr val="accent5">
                    <a:lumMod val="50000"/>
                  </a:schemeClr>
                </a:solidFill>
                <a:latin typeface="Times New Roman" pitchFamily="18" charset="0"/>
                <a:cs typeface="Times New Roman" pitchFamily="18" charset="0"/>
              </a:rPr>
              <a:t>B</a:t>
            </a:r>
            <a:r>
              <a:rPr lang="en-US" sz="2700" dirty="0">
                <a:solidFill>
                  <a:schemeClr val="accent5">
                    <a:lumMod val="50000"/>
                  </a:schemeClr>
                </a:solidFill>
                <a:latin typeface="Times New Roman" pitchFamily="18" charset="0"/>
                <a:cs typeface="Times New Roman" pitchFamily="18" charset="0"/>
              </a:rPr>
              <a:t> primer</a:t>
            </a:r>
          </a:p>
          <a:p>
            <a:r>
              <a:rPr lang="en-US" sz="2700" dirty="0">
                <a:solidFill>
                  <a:schemeClr val="accent5">
                    <a:lumMod val="50000"/>
                  </a:schemeClr>
                </a:solidFill>
                <a:latin typeface="Times New Roman" pitchFamily="18" charset="0"/>
                <a:cs typeface="Times New Roman" pitchFamily="18" charset="0"/>
              </a:rPr>
              <a:t>      for the pathogenic virulence factor gene.</a:t>
            </a:r>
          </a:p>
          <a:p>
            <a:endParaRPr lang="en-US" sz="2700" dirty="0">
              <a:solidFill>
                <a:schemeClr val="accent5">
                  <a:lumMod val="50000"/>
                </a:schemeClr>
              </a:solidFill>
              <a:latin typeface="Times New Roman" pitchFamily="18" charset="0"/>
              <a:cs typeface="Times New Roman" pitchFamily="18" charset="0"/>
            </a:endParaRPr>
          </a:p>
          <a:p>
            <a:pPr marL="457200" indent="-457200">
              <a:buFont typeface="Arial"/>
              <a:buChar char="•"/>
            </a:pPr>
            <a:r>
              <a:rPr lang="en-US" sz="2700" dirty="0">
                <a:solidFill>
                  <a:schemeClr val="accent5">
                    <a:lumMod val="50000"/>
                  </a:schemeClr>
                </a:solidFill>
                <a:latin typeface="Times New Roman" pitchFamily="18" charset="0"/>
                <a:cs typeface="Times New Roman" pitchFamily="18" charset="0"/>
              </a:rPr>
              <a:t>All the </a:t>
            </a:r>
            <a:r>
              <a:rPr lang="en-US" sz="2700" dirty="0" err="1" smtClean="0">
                <a:solidFill>
                  <a:schemeClr val="accent5">
                    <a:lumMod val="50000"/>
                  </a:schemeClr>
                </a:solidFill>
                <a:latin typeface="Times New Roman" pitchFamily="18" charset="0"/>
                <a:cs typeface="Times New Roman" pitchFamily="18" charset="0"/>
              </a:rPr>
              <a:t>Vv</a:t>
            </a:r>
            <a:r>
              <a:rPr lang="en-US" sz="2700" dirty="0" smtClean="0">
                <a:solidFill>
                  <a:schemeClr val="accent5">
                    <a:lumMod val="50000"/>
                  </a:schemeClr>
                </a:solidFill>
                <a:latin typeface="Times New Roman" pitchFamily="18" charset="0"/>
                <a:cs typeface="Times New Roman" pitchFamily="18" charset="0"/>
              </a:rPr>
              <a:t> </a:t>
            </a:r>
            <a:r>
              <a:rPr lang="en-US" sz="2700" dirty="0">
                <a:solidFill>
                  <a:schemeClr val="accent5">
                    <a:lumMod val="50000"/>
                  </a:schemeClr>
                </a:solidFill>
                <a:latin typeface="Times New Roman" pitchFamily="18" charset="0"/>
                <a:cs typeface="Times New Roman" pitchFamily="18" charset="0"/>
              </a:rPr>
              <a:t>isolates tested </a:t>
            </a:r>
            <a:r>
              <a:rPr lang="en-US" sz="2700" dirty="0" smtClean="0">
                <a:solidFill>
                  <a:schemeClr val="accent5">
                    <a:lumMod val="50000"/>
                  </a:schemeClr>
                </a:solidFill>
                <a:latin typeface="Times New Roman" pitchFamily="18" charset="0"/>
                <a:cs typeface="Times New Roman" pitchFamily="18" charset="0"/>
              </a:rPr>
              <a:t>negative </a:t>
            </a:r>
            <a:r>
              <a:rPr lang="en-US" sz="2700" dirty="0">
                <a:solidFill>
                  <a:schemeClr val="accent5">
                    <a:lumMod val="50000"/>
                  </a:schemeClr>
                </a:solidFill>
                <a:latin typeface="Times New Roman" pitchFamily="18" charset="0"/>
                <a:cs typeface="Times New Roman" pitchFamily="18" charset="0"/>
              </a:rPr>
              <a:t>for the possible pathogenicity </a:t>
            </a:r>
            <a:r>
              <a:rPr lang="en-US" sz="2700" dirty="0" smtClean="0">
                <a:solidFill>
                  <a:schemeClr val="accent5">
                    <a:lumMod val="50000"/>
                  </a:schemeClr>
                </a:solidFill>
                <a:latin typeface="Times New Roman" pitchFamily="18" charset="0"/>
                <a:cs typeface="Times New Roman" pitchFamily="18" charset="0"/>
              </a:rPr>
              <a:t>gene </a:t>
            </a:r>
            <a:r>
              <a:rPr lang="en-US" sz="2700" i="1" dirty="0" err="1">
                <a:solidFill>
                  <a:schemeClr val="accent5">
                    <a:lumMod val="50000"/>
                  </a:schemeClr>
                </a:solidFill>
                <a:latin typeface="Times New Roman" pitchFamily="18" charset="0"/>
                <a:cs typeface="Times New Roman" pitchFamily="18" charset="0"/>
              </a:rPr>
              <a:t>v</a:t>
            </a:r>
            <a:r>
              <a:rPr lang="en-US" sz="2700" i="1" dirty="0" err="1" smtClean="0">
                <a:solidFill>
                  <a:schemeClr val="accent5">
                    <a:lumMod val="50000"/>
                  </a:schemeClr>
                </a:solidFill>
                <a:latin typeface="Times New Roman" pitchFamily="18" charset="0"/>
                <a:cs typeface="Times New Roman" pitchFamily="18" charset="0"/>
              </a:rPr>
              <a:t>iu</a:t>
            </a:r>
            <a:r>
              <a:rPr lang="en-US" sz="2700" dirty="0">
                <a:solidFill>
                  <a:schemeClr val="accent5">
                    <a:lumMod val="50000"/>
                  </a:schemeClr>
                </a:solidFill>
                <a:latin typeface="Times New Roman" pitchFamily="18" charset="0"/>
                <a:cs typeface="Times New Roman" pitchFamily="18" charset="0"/>
              </a:rPr>
              <a:t>-B. </a:t>
            </a:r>
          </a:p>
        </p:txBody>
      </p:sp>
      <p:sp>
        <p:nvSpPr>
          <p:cNvPr id="11" name="TextBox 10"/>
          <p:cNvSpPr txBox="1"/>
          <p:nvPr/>
        </p:nvSpPr>
        <p:spPr>
          <a:xfrm>
            <a:off x="17430090" y="24746126"/>
            <a:ext cx="9292192" cy="461665"/>
          </a:xfrm>
          <a:prstGeom prst="rect">
            <a:avLst/>
          </a:prstGeom>
          <a:noFill/>
        </p:spPr>
        <p:txBody>
          <a:bodyPr wrap="square" rtlCol="0">
            <a:spAutoFit/>
          </a:bodyPr>
          <a:lstStyle/>
          <a:p>
            <a:r>
              <a:rPr lang="en-US" sz="2400" dirty="0">
                <a:solidFill>
                  <a:schemeClr val="accent5">
                    <a:lumMod val="50000"/>
                  </a:schemeClr>
                </a:solidFill>
                <a:latin typeface="Times New Roman" pitchFamily="18" charset="0"/>
                <a:cs typeface="Times New Roman" pitchFamily="18" charset="0"/>
              </a:rPr>
              <a:t>Figure </a:t>
            </a:r>
            <a:r>
              <a:rPr lang="en-US" sz="2400" dirty="0" smtClean="0">
                <a:solidFill>
                  <a:schemeClr val="accent5">
                    <a:lumMod val="50000"/>
                  </a:schemeClr>
                </a:solidFill>
                <a:latin typeface="Times New Roman" pitchFamily="18" charset="0"/>
                <a:cs typeface="Times New Roman" pitchFamily="18" charset="0"/>
              </a:rPr>
              <a:t>3. </a:t>
            </a:r>
            <a:r>
              <a:rPr lang="en-US" sz="2400" dirty="0" err="1" smtClean="0">
                <a:solidFill>
                  <a:schemeClr val="accent5">
                    <a:lumMod val="50000"/>
                  </a:schemeClr>
                </a:solidFill>
                <a:latin typeface="Times New Roman" pitchFamily="18" charset="0"/>
                <a:cs typeface="Times New Roman" pitchFamily="18" charset="0"/>
              </a:rPr>
              <a:t>ChromVibrio</a:t>
            </a:r>
            <a:r>
              <a:rPr lang="en-US" sz="2400" dirty="0" smtClean="0">
                <a:solidFill>
                  <a:schemeClr val="accent5">
                    <a:lumMod val="50000"/>
                  </a:schemeClr>
                </a:solidFill>
                <a:latin typeface="Times New Roman" pitchFamily="18" charset="0"/>
                <a:cs typeface="Times New Roman" pitchFamily="18" charset="0"/>
              </a:rPr>
              <a:t> Agar </a:t>
            </a:r>
            <a:r>
              <a:rPr lang="en-US" sz="2400" dirty="0">
                <a:solidFill>
                  <a:schemeClr val="accent5">
                    <a:lumMod val="50000"/>
                  </a:schemeClr>
                </a:solidFill>
                <a:latin typeface="Times New Roman" pitchFamily="18" charset="0"/>
                <a:cs typeface="Times New Roman" pitchFamily="18" charset="0"/>
              </a:rPr>
              <a:t>plates streaked with Vibrio bacteria</a:t>
            </a:r>
          </a:p>
        </p:txBody>
      </p:sp>
      <p:pic>
        <p:nvPicPr>
          <p:cNvPr id="12" name="Picture 11" descr="BD893259-81CF-4397-8975-1C08E939E1062148CE9F-52E8-4F23-AB62-F46A47C50964.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5400000">
            <a:off x="5892520" y="28616346"/>
            <a:ext cx="3599696" cy="26997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TextBox 12"/>
          <p:cNvSpPr txBox="1"/>
          <p:nvPr/>
        </p:nvSpPr>
        <p:spPr>
          <a:xfrm>
            <a:off x="9247843" y="30865188"/>
            <a:ext cx="4693487" cy="523220"/>
          </a:xfrm>
          <a:prstGeom prst="rect">
            <a:avLst/>
          </a:prstGeom>
          <a:noFill/>
        </p:spPr>
        <p:txBody>
          <a:bodyPr wrap="square" rtlCol="0">
            <a:spAutoFit/>
          </a:bodyPr>
          <a:lstStyle/>
          <a:p>
            <a:r>
              <a:rPr lang="en-US" sz="2800" dirty="0">
                <a:solidFill>
                  <a:schemeClr val="accent5">
                    <a:lumMod val="50000"/>
                  </a:schemeClr>
                </a:solidFill>
                <a:latin typeface="Times New Roman" pitchFamily="18" charset="0"/>
                <a:cs typeface="Times New Roman" pitchFamily="18" charset="0"/>
              </a:rPr>
              <a:t>Figure 1. Field</a:t>
            </a:r>
            <a:r>
              <a:rPr lang="en-US" sz="2800" dirty="0">
                <a:solidFill>
                  <a:schemeClr val="accent5">
                    <a:lumMod val="50000"/>
                  </a:schemeClr>
                </a:solidFill>
                <a:latin typeface="Times New Roman" pitchFamily="18" charset="0"/>
                <a:cs typeface="Times New Roman" pitchFamily="18" charset="0"/>
              </a:rPr>
              <a:t> </a:t>
            </a:r>
            <a:r>
              <a:rPr lang="en-US" sz="2800" dirty="0">
                <a:solidFill>
                  <a:schemeClr val="accent5">
                    <a:lumMod val="50000"/>
                  </a:schemeClr>
                </a:solidFill>
                <a:latin typeface="Times New Roman" pitchFamily="18" charset="0"/>
                <a:cs typeface="Times New Roman" pitchFamily="18" charset="0"/>
              </a:rPr>
              <a:t>Work</a:t>
            </a:r>
          </a:p>
        </p:txBody>
      </p:sp>
      <p:sp>
        <p:nvSpPr>
          <p:cNvPr id="14" name="TextBox 13"/>
          <p:cNvSpPr txBox="1"/>
          <p:nvPr/>
        </p:nvSpPr>
        <p:spPr>
          <a:xfrm>
            <a:off x="34458117" y="17237552"/>
            <a:ext cx="4642940" cy="461665"/>
          </a:xfrm>
          <a:prstGeom prst="rect">
            <a:avLst/>
          </a:prstGeom>
          <a:noFill/>
        </p:spPr>
        <p:txBody>
          <a:bodyPr wrap="square" rtlCol="0">
            <a:spAutoFit/>
          </a:bodyPr>
          <a:lstStyle/>
          <a:p>
            <a:r>
              <a:rPr lang="en-US" sz="2400" dirty="0">
                <a:solidFill>
                  <a:schemeClr val="accent5">
                    <a:lumMod val="50000"/>
                  </a:schemeClr>
                </a:solidFill>
                <a:latin typeface="Times New Roman" pitchFamily="18" charset="0"/>
                <a:cs typeface="Times New Roman" pitchFamily="18" charset="0"/>
              </a:rPr>
              <a:t>Figure 4. </a:t>
            </a:r>
            <a:r>
              <a:rPr lang="en-US" sz="2400" dirty="0" smtClean="0">
                <a:solidFill>
                  <a:schemeClr val="accent5">
                    <a:lumMod val="50000"/>
                  </a:schemeClr>
                </a:solidFill>
                <a:latin typeface="Times New Roman" pitchFamily="18" charset="0"/>
                <a:cs typeface="Times New Roman" pitchFamily="18" charset="0"/>
              </a:rPr>
              <a:t>1.2</a:t>
            </a:r>
            <a:r>
              <a:rPr lang="en-US" sz="2400" dirty="0">
                <a:solidFill>
                  <a:schemeClr val="accent5">
                    <a:lumMod val="50000"/>
                  </a:schemeClr>
                </a:solidFill>
                <a:latin typeface="Times New Roman" pitchFamily="18" charset="0"/>
                <a:cs typeface="Times New Roman" pitchFamily="18" charset="0"/>
              </a:rPr>
              <a:t>% </a:t>
            </a:r>
            <a:r>
              <a:rPr lang="en-US" sz="2400" dirty="0" err="1">
                <a:solidFill>
                  <a:schemeClr val="accent5">
                    <a:lumMod val="50000"/>
                  </a:schemeClr>
                </a:solidFill>
                <a:latin typeface="Times New Roman" pitchFamily="18" charset="0"/>
                <a:cs typeface="Times New Roman" pitchFamily="18" charset="0"/>
              </a:rPr>
              <a:t>Agarose</a:t>
            </a:r>
            <a:r>
              <a:rPr lang="en-US" sz="2400" dirty="0">
                <a:solidFill>
                  <a:schemeClr val="accent5">
                    <a:lumMod val="50000"/>
                  </a:schemeClr>
                </a:solidFill>
                <a:latin typeface="Times New Roman" pitchFamily="18" charset="0"/>
                <a:cs typeface="Times New Roman" pitchFamily="18" charset="0"/>
              </a:rPr>
              <a:t> </a:t>
            </a:r>
            <a:r>
              <a:rPr lang="en-US" sz="2400" dirty="0">
                <a:solidFill>
                  <a:schemeClr val="accent5">
                    <a:lumMod val="50000"/>
                  </a:schemeClr>
                </a:solidFill>
                <a:latin typeface="Times New Roman" pitchFamily="18" charset="0"/>
                <a:cs typeface="Times New Roman" pitchFamily="18" charset="0"/>
              </a:rPr>
              <a:t>Gel</a:t>
            </a:r>
          </a:p>
        </p:txBody>
      </p:sp>
      <p:sp>
        <p:nvSpPr>
          <p:cNvPr id="15" name="TextBox 14"/>
          <p:cNvSpPr txBox="1"/>
          <p:nvPr/>
        </p:nvSpPr>
        <p:spPr>
          <a:xfrm>
            <a:off x="34254051" y="12061013"/>
            <a:ext cx="4325072" cy="461665"/>
          </a:xfrm>
          <a:prstGeom prst="rect">
            <a:avLst/>
          </a:prstGeom>
          <a:noFill/>
        </p:spPr>
        <p:txBody>
          <a:bodyPr wrap="none" rtlCol="0">
            <a:spAutoFit/>
          </a:bodyPr>
          <a:lstStyle/>
          <a:p>
            <a:r>
              <a:rPr lang="en-US" sz="2400" dirty="0" smtClean="0">
                <a:solidFill>
                  <a:schemeClr val="accent5">
                    <a:lumMod val="50000"/>
                  </a:schemeClr>
                </a:solidFill>
                <a:latin typeface="Times New Roman" pitchFamily="18" charset="0"/>
                <a:cs typeface="Times New Roman" pitchFamily="18" charset="0"/>
              </a:rPr>
              <a:t>Figure 3.</a:t>
            </a:r>
            <a:r>
              <a:rPr lang="en-US" sz="2400" dirty="0" smtClean="0"/>
              <a:t> </a:t>
            </a:r>
            <a:r>
              <a:rPr lang="en-US" sz="2400" dirty="0">
                <a:solidFill>
                  <a:schemeClr val="accent5">
                    <a:lumMod val="50000"/>
                  </a:schemeClr>
                </a:solidFill>
                <a:latin typeface="Times New Roman" pitchFamily="18" charset="0"/>
                <a:cs typeface="Times New Roman" pitchFamily="18" charset="0"/>
              </a:rPr>
              <a:t>Graph</a:t>
            </a:r>
            <a:r>
              <a:rPr lang="en-US" sz="2400" dirty="0" smtClean="0"/>
              <a:t> </a:t>
            </a:r>
            <a:r>
              <a:rPr lang="en-US" sz="2400" dirty="0">
                <a:solidFill>
                  <a:schemeClr val="accent5">
                    <a:lumMod val="50000"/>
                  </a:schemeClr>
                </a:solidFill>
                <a:latin typeface="Times New Roman" pitchFamily="18" charset="0"/>
                <a:cs typeface="Times New Roman" pitchFamily="18" charset="0"/>
              </a:rPr>
              <a:t>of</a:t>
            </a:r>
            <a:r>
              <a:rPr lang="en-US" sz="2400" dirty="0" smtClean="0"/>
              <a:t> </a:t>
            </a:r>
            <a:r>
              <a:rPr lang="en-US" sz="2400" dirty="0">
                <a:solidFill>
                  <a:schemeClr val="accent5">
                    <a:lumMod val="50000"/>
                  </a:schemeClr>
                </a:solidFill>
                <a:latin typeface="Times New Roman" pitchFamily="18" charset="0"/>
                <a:cs typeface="Times New Roman" pitchFamily="18" charset="0"/>
              </a:rPr>
              <a:t>Vibrio</a:t>
            </a:r>
            <a:r>
              <a:rPr lang="en-US" sz="2400" dirty="0" smtClean="0"/>
              <a:t> </a:t>
            </a:r>
            <a:r>
              <a:rPr lang="en-US" sz="2400" dirty="0">
                <a:solidFill>
                  <a:schemeClr val="accent5">
                    <a:lumMod val="50000"/>
                  </a:schemeClr>
                </a:solidFill>
                <a:latin typeface="Times New Roman" pitchFamily="18" charset="0"/>
                <a:cs typeface="Times New Roman" pitchFamily="18" charset="0"/>
              </a:rPr>
              <a:t>Isolates</a:t>
            </a:r>
            <a:endParaRPr lang="en-US" sz="2400" dirty="0">
              <a:solidFill>
                <a:schemeClr val="accent5">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42521813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36x48-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21816</TotalTime>
  <Words>695</Words>
  <Application>Microsoft Macintosh PowerPoint</Application>
  <PresentationFormat>Custom</PresentationFormat>
  <Paragraphs>86</Paragraphs>
  <Slides>1</Slides>
  <Notes>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5" baseType="lpstr">
      <vt:lpstr>36x48-Template-V2b</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Katherine Kiley</cp:lastModifiedBy>
  <cp:revision>93</cp:revision>
  <dcterms:created xsi:type="dcterms:W3CDTF">2012-02-03T19:11:35Z</dcterms:created>
  <dcterms:modified xsi:type="dcterms:W3CDTF">2015-08-05T19:19:49Z</dcterms:modified>
</cp:coreProperties>
</file>