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40" r:id="rId1"/>
  </p:sldMasterIdLst>
  <p:notesMasterIdLst>
    <p:notesMasterId r:id="rId3"/>
  </p:notesMasterIdLst>
  <p:sldIdLst>
    <p:sldId id="256" r:id="rId2"/>
  </p:sldIdLst>
  <p:sldSz cx="43891200" cy="329184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ell" initials="EB" lastIdx="1" clrIdx="0">
    <p:extLst>
      <p:ext uri="{19B8F6BF-5375-455C-9EA6-DF929625EA0E}">
        <p15:presenceInfo xmlns:p15="http://schemas.microsoft.com/office/powerpoint/2012/main" userId="Erin B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74F0E-A828-4B4E-A65B-6640A3BC904F}">
  <a:tblStyle styleId="{DE374F0E-A828-4B4E-A65B-6640A3BC904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729" autoAdjust="0"/>
  </p:normalViewPr>
  <p:slideViewPr>
    <p:cSldViewPr>
      <p:cViewPr varScale="1">
        <p:scale>
          <a:sx n="24" d="100"/>
          <a:sy n="24" d="100"/>
        </p:scale>
        <p:origin x="1338" y="3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a:t>
            </a:fld>
            <a:endParaRPr lang="en-US" sz="12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80792052"/>
      </p:ext>
    </p:extLst>
  </p:cSld>
  <p:clrMap bg1="lt1" tx1="dk1" bg2="dk2" tx2="lt2" accent1="accent1" accent2="accent2" accent3="accent3" accent4="accent4" accent5="accent5" accent6="accent6" hlink="hlink" folHlink="folHlink"/>
  <p:notesStyle>
    <a:lvl1pPr marL="0" algn="l" defTabSz="914256" rtl="0" eaLnBrk="1" latinLnBrk="0" hangingPunct="1">
      <a:defRPr sz="1000" kern="1200">
        <a:solidFill>
          <a:schemeClr val="tx1"/>
        </a:solidFill>
        <a:latin typeface="+mn-lt"/>
        <a:ea typeface="+mn-ea"/>
        <a:cs typeface="+mn-cs"/>
      </a:defRPr>
    </a:lvl1pPr>
    <a:lvl2pPr marL="457128" algn="l" defTabSz="914256" rtl="0" eaLnBrk="1" latinLnBrk="0" hangingPunct="1">
      <a:defRPr sz="1000" kern="1200">
        <a:solidFill>
          <a:schemeClr val="tx1"/>
        </a:solidFill>
        <a:latin typeface="+mn-lt"/>
        <a:ea typeface="+mn-ea"/>
        <a:cs typeface="+mn-cs"/>
      </a:defRPr>
    </a:lvl2pPr>
    <a:lvl3pPr marL="914256" algn="l" defTabSz="914256" rtl="0" eaLnBrk="1" latinLnBrk="0" hangingPunct="1">
      <a:defRPr sz="1000" kern="1200">
        <a:solidFill>
          <a:schemeClr val="tx1"/>
        </a:solidFill>
        <a:latin typeface="+mn-lt"/>
        <a:ea typeface="+mn-ea"/>
        <a:cs typeface="+mn-cs"/>
      </a:defRPr>
    </a:lvl3pPr>
    <a:lvl4pPr marL="1371379" algn="l" defTabSz="914256" rtl="0" eaLnBrk="1" latinLnBrk="0" hangingPunct="1">
      <a:defRPr sz="1000" kern="1200">
        <a:solidFill>
          <a:schemeClr val="tx1"/>
        </a:solidFill>
        <a:latin typeface="+mn-lt"/>
        <a:ea typeface="+mn-ea"/>
        <a:cs typeface="+mn-cs"/>
      </a:defRPr>
    </a:lvl4pPr>
    <a:lvl5pPr marL="1828507" algn="l" defTabSz="914256" rtl="0" eaLnBrk="1" latinLnBrk="0" hangingPunct="1">
      <a:defRPr sz="1000" kern="1200">
        <a:solidFill>
          <a:schemeClr val="tx1"/>
        </a:solidFill>
        <a:latin typeface="+mn-lt"/>
        <a:ea typeface="+mn-ea"/>
        <a:cs typeface="+mn-cs"/>
      </a:defRPr>
    </a:lvl5pPr>
    <a:lvl6pPr marL="2285635" algn="l" defTabSz="914256" rtl="0" eaLnBrk="1" latinLnBrk="0" hangingPunct="1">
      <a:defRPr sz="1000" kern="1200">
        <a:solidFill>
          <a:schemeClr val="tx1"/>
        </a:solidFill>
        <a:latin typeface="+mn-lt"/>
        <a:ea typeface="+mn-ea"/>
        <a:cs typeface="+mn-cs"/>
      </a:defRPr>
    </a:lvl6pPr>
    <a:lvl7pPr marL="2742763" algn="l" defTabSz="914256" rtl="0" eaLnBrk="1" latinLnBrk="0" hangingPunct="1">
      <a:defRPr sz="1000" kern="1200">
        <a:solidFill>
          <a:schemeClr val="tx1"/>
        </a:solidFill>
        <a:latin typeface="+mn-lt"/>
        <a:ea typeface="+mn-ea"/>
        <a:cs typeface="+mn-cs"/>
      </a:defRPr>
    </a:lvl7pPr>
    <a:lvl8pPr marL="3199886" algn="l" defTabSz="914256" rtl="0" eaLnBrk="1" latinLnBrk="0" hangingPunct="1">
      <a:defRPr sz="1000" kern="1200">
        <a:solidFill>
          <a:schemeClr val="tx1"/>
        </a:solidFill>
        <a:latin typeface="+mn-lt"/>
        <a:ea typeface="+mn-ea"/>
        <a:cs typeface="+mn-cs"/>
      </a:defRPr>
    </a:lvl8pPr>
    <a:lvl9pPr marL="3657014" algn="l" defTabSz="91425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04" name="Shape 10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2400" b="0" i="0" u="none" strike="noStrike" cap="none" baseline="0">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a:t>
            </a:fld>
            <a:endParaRPr lang="en-US" sz="24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5250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3859" indent="0" algn="ctr">
              <a:buNone/>
              <a:defRPr>
                <a:solidFill>
                  <a:schemeClr val="tx1">
                    <a:tint val="75000"/>
                  </a:schemeClr>
                </a:solidFill>
              </a:defRPr>
            </a:lvl2pPr>
            <a:lvl3pPr marL="4387718" indent="0" algn="ctr">
              <a:buNone/>
              <a:defRPr>
                <a:solidFill>
                  <a:schemeClr val="tx1">
                    <a:tint val="75000"/>
                  </a:schemeClr>
                </a:solidFill>
              </a:defRPr>
            </a:lvl3pPr>
            <a:lvl4pPr marL="6581578" indent="0" algn="ctr">
              <a:buNone/>
              <a:defRPr>
                <a:solidFill>
                  <a:schemeClr val="tx1">
                    <a:tint val="75000"/>
                  </a:schemeClr>
                </a:solidFill>
              </a:defRPr>
            </a:lvl4pPr>
            <a:lvl5pPr marL="8775432" indent="0" algn="ctr">
              <a:buNone/>
              <a:defRPr>
                <a:solidFill>
                  <a:schemeClr val="tx1">
                    <a:tint val="75000"/>
                  </a:schemeClr>
                </a:solidFill>
              </a:defRPr>
            </a:lvl5pPr>
            <a:lvl6pPr marL="10969286" indent="0" algn="ctr">
              <a:buNone/>
              <a:defRPr>
                <a:solidFill>
                  <a:schemeClr val="tx1">
                    <a:tint val="75000"/>
                  </a:schemeClr>
                </a:solidFill>
              </a:defRPr>
            </a:lvl6pPr>
            <a:lvl7pPr marL="13163146" indent="0" algn="ctr">
              <a:buNone/>
              <a:defRPr>
                <a:solidFill>
                  <a:schemeClr val="tx1">
                    <a:tint val="75000"/>
                  </a:schemeClr>
                </a:solidFill>
              </a:defRPr>
            </a:lvl7pPr>
            <a:lvl8pPr marL="15357005" indent="0" algn="ctr">
              <a:buNone/>
              <a:defRPr>
                <a:solidFill>
                  <a:schemeClr val="tx1">
                    <a:tint val="75000"/>
                  </a:schemeClr>
                </a:solidFill>
              </a:defRPr>
            </a:lvl8pPr>
            <a:lvl9pPr marL="1755086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3859" indent="0">
              <a:buNone/>
              <a:defRPr sz="8600">
                <a:solidFill>
                  <a:schemeClr val="tx1">
                    <a:tint val="75000"/>
                  </a:schemeClr>
                </a:solidFill>
              </a:defRPr>
            </a:lvl2pPr>
            <a:lvl3pPr marL="4387718" indent="0">
              <a:buNone/>
              <a:defRPr sz="7700">
                <a:solidFill>
                  <a:schemeClr val="tx1">
                    <a:tint val="75000"/>
                  </a:schemeClr>
                </a:solidFill>
              </a:defRPr>
            </a:lvl3pPr>
            <a:lvl4pPr marL="6581578" indent="0">
              <a:buNone/>
              <a:defRPr sz="6700">
                <a:solidFill>
                  <a:schemeClr val="tx1">
                    <a:tint val="75000"/>
                  </a:schemeClr>
                </a:solidFill>
              </a:defRPr>
            </a:lvl4pPr>
            <a:lvl5pPr marL="8775432" indent="0">
              <a:buNone/>
              <a:defRPr sz="6700">
                <a:solidFill>
                  <a:schemeClr val="tx1">
                    <a:tint val="75000"/>
                  </a:schemeClr>
                </a:solidFill>
              </a:defRPr>
            </a:lvl5pPr>
            <a:lvl6pPr marL="10969286" indent="0">
              <a:buNone/>
              <a:defRPr sz="6700">
                <a:solidFill>
                  <a:schemeClr val="tx1">
                    <a:tint val="75000"/>
                  </a:schemeClr>
                </a:solidFill>
              </a:defRPr>
            </a:lvl6pPr>
            <a:lvl7pPr marL="13163146" indent="0">
              <a:buNone/>
              <a:defRPr sz="6700">
                <a:solidFill>
                  <a:schemeClr val="tx1">
                    <a:tint val="75000"/>
                  </a:schemeClr>
                </a:solidFill>
              </a:defRPr>
            </a:lvl7pPr>
            <a:lvl8pPr marL="15357005" indent="0">
              <a:buNone/>
              <a:defRPr sz="6700">
                <a:solidFill>
                  <a:schemeClr val="tx1">
                    <a:tint val="75000"/>
                  </a:schemeClr>
                </a:solidFill>
              </a:defRPr>
            </a:lvl8pPr>
            <a:lvl9pPr marL="17550864"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3859" indent="0">
              <a:buNone/>
              <a:defRPr sz="9600" b="1"/>
            </a:lvl2pPr>
            <a:lvl3pPr marL="4387718" indent="0">
              <a:buNone/>
              <a:defRPr sz="8600" b="1"/>
            </a:lvl3pPr>
            <a:lvl4pPr marL="6581578" indent="0">
              <a:buNone/>
              <a:defRPr sz="7700" b="1"/>
            </a:lvl4pPr>
            <a:lvl5pPr marL="8775432" indent="0">
              <a:buNone/>
              <a:defRPr sz="7700" b="1"/>
            </a:lvl5pPr>
            <a:lvl6pPr marL="10969286" indent="0">
              <a:buNone/>
              <a:defRPr sz="7700" b="1"/>
            </a:lvl6pPr>
            <a:lvl7pPr marL="13163146" indent="0">
              <a:buNone/>
              <a:defRPr sz="7700" b="1"/>
            </a:lvl7pPr>
            <a:lvl8pPr marL="15357005" indent="0">
              <a:buNone/>
              <a:defRPr sz="7700" b="1"/>
            </a:lvl8pPr>
            <a:lvl9pPr marL="17550864"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3859" indent="0">
              <a:buNone/>
              <a:defRPr sz="9600" b="1"/>
            </a:lvl2pPr>
            <a:lvl3pPr marL="4387718" indent="0">
              <a:buNone/>
              <a:defRPr sz="8600" b="1"/>
            </a:lvl3pPr>
            <a:lvl4pPr marL="6581578" indent="0">
              <a:buNone/>
              <a:defRPr sz="7700" b="1"/>
            </a:lvl4pPr>
            <a:lvl5pPr marL="8775432" indent="0">
              <a:buNone/>
              <a:defRPr sz="7700" b="1"/>
            </a:lvl5pPr>
            <a:lvl6pPr marL="10969286" indent="0">
              <a:buNone/>
              <a:defRPr sz="7700" b="1"/>
            </a:lvl6pPr>
            <a:lvl7pPr marL="13163146" indent="0">
              <a:buNone/>
              <a:defRPr sz="7700" b="1"/>
            </a:lvl7pPr>
            <a:lvl8pPr marL="15357005" indent="0">
              <a:buNone/>
              <a:defRPr sz="7700" b="1"/>
            </a:lvl8pPr>
            <a:lvl9pPr marL="17550864"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3859" indent="0">
              <a:buNone/>
              <a:defRPr sz="5800"/>
            </a:lvl2pPr>
            <a:lvl3pPr marL="4387718" indent="0">
              <a:buNone/>
              <a:defRPr sz="4800"/>
            </a:lvl3pPr>
            <a:lvl4pPr marL="6581578" indent="0">
              <a:buNone/>
              <a:defRPr sz="4300"/>
            </a:lvl4pPr>
            <a:lvl5pPr marL="8775432" indent="0">
              <a:buNone/>
              <a:defRPr sz="4300"/>
            </a:lvl5pPr>
            <a:lvl6pPr marL="10969286" indent="0">
              <a:buNone/>
              <a:defRPr sz="4300"/>
            </a:lvl6pPr>
            <a:lvl7pPr marL="13163146" indent="0">
              <a:buNone/>
              <a:defRPr sz="4300"/>
            </a:lvl7pPr>
            <a:lvl8pPr marL="15357005" indent="0">
              <a:buNone/>
              <a:defRPr sz="4300"/>
            </a:lvl8pPr>
            <a:lvl9pPr marL="1755086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3859" indent="0">
              <a:buNone/>
              <a:defRPr sz="13400"/>
            </a:lvl2pPr>
            <a:lvl3pPr marL="4387718" indent="0">
              <a:buNone/>
              <a:defRPr sz="11500"/>
            </a:lvl3pPr>
            <a:lvl4pPr marL="6581578" indent="0">
              <a:buNone/>
              <a:defRPr sz="9600"/>
            </a:lvl4pPr>
            <a:lvl5pPr marL="8775432" indent="0">
              <a:buNone/>
              <a:defRPr sz="9600"/>
            </a:lvl5pPr>
            <a:lvl6pPr marL="10969286" indent="0">
              <a:buNone/>
              <a:defRPr sz="9600"/>
            </a:lvl6pPr>
            <a:lvl7pPr marL="13163146" indent="0">
              <a:buNone/>
              <a:defRPr sz="9600"/>
            </a:lvl7pPr>
            <a:lvl8pPr marL="15357005" indent="0">
              <a:buNone/>
              <a:defRPr sz="9600"/>
            </a:lvl8pPr>
            <a:lvl9pPr marL="17550864"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3859" indent="0">
              <a:buNone/>
              <a:defRPr sz="5800"/>
            </a:lvl2pPr>
            <a:lvl3pPr marL="4387718" indent="0">
              <a:buNone/>
              <a:defRPr sz="4800"/>
            </a:lvl3pPr>
            <a:lvl4pPr marL="6581578" indent="0">
              <a:buNone/>
              <a:defRPr sz="4300"/>
            </a:lvl4pPr>
            <a:lvl5pPr marL="8775432" indent="0">
              <a:buNone/>
              <a:defRPr sz="4300"/>
            </a:lvl5pPr>
            <a:lvl6pPr marL="10969286" indent="0">
              <a:buNone/>
              <a:defRPr sz="4300"/>
            </a:lvl6pPr>
            <a:lvl7pPr marL="13163146" indent="0">
              <a:buNone/>
              <a:defRPr sz="4300"/>
            </a:lvl7pPr>
            <a:lvl8pPr marL="15357005" indent="0">
              <a:buNone/>
              <a:defRPr sz="4300"/>
            </a:lvl8pPr>
            <a:lvl9pPr marL="1755086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768" tIns="219389" rIns="438768" bIns="2193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8768" tIns="219389" rIns="438768" bIns="2193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768" tIns="219389" rIns="438768" bIns="219389" rtlCol="0" anchor="ctr"/>
          <a:lstStyle>
            <a:lvl1pPr algn="l">
              <a:defRPr sz="5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768" tIns="219389" rIns="438768" bIns="219389"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768" tIns="219389" rIns="438768" bIns="219389" rtlCol="0" anchor="ctr"/>
          <a:lstStyle>
            <a:lvl1pPr algn="r">
              <a:defRPr sz="5800">
                <a:solidFill>
                  <a:schemeClr val="tx1">
                    <a:tint val="75000"/>
                  </a:schemeClr>
                </a:solidFill>
              </a:defRPr>
            </a:lvl1pPr>
          </a:lstStyle>
          <a:p>
            <a:pPr algn="r">
              <a:buClr>
                <a:schemeClr val="dk1"/>
              </a:buClr>
              <a:buSzPct val="25000"/>
            </a:pPr>
            <a:fld id="{00000000-1234-1234-1234-123412341234}" type="slidenum">
              <a:rPr lang="en-US" sz="6700" smtClean="0">
                <a:solidFill>
                  <a:schemeClr val="dk1"/>
                </a:solidFill>
                <a:latin typeface="Times New Roman"/>
                <a:ea typeface="Times New Roman"/>
                <a:cs typeface="Times New Roman"/>
                <a:sym typeface="Times New Roman"/>
              </a:rPr>
              <a:pPr algn="r">
                <a:buClr>
                  <a:schemeClr val="dk1"/>
                </a:buClr>
                <a:buSzPct val="25000"/>
              </a:pPr>
              <a:t>‹#›</a:t>
            </a:fld>
            <a:endParaRPr lang="en-US" sz="6700">
              <a:solidFill>
                <a:schemeClr val="dk1"/>
              </a:solidFill>
              <a:latin typeface="Times New Roman"/>
              <a:ea typeface="Times New Roman"/>
              <a:cs typeface="Times New Roman"/>
              <a:sym typeface="Times New Roman"/>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ctr" defTabSz="4387718" rtl="0" eaLnBrk="1" latinLnBrk="0" hangingPunct="1">
        <a:spcBef>
          <a:spcPct val="0"/>
        </a:spcBef>
        <a:buNone/>
        <a:defRPr sz="21100" kern="1200">
          <a:solidFill>
            <a:schemeClr val="tx1"/>
          </a:solidFill>
          <a:latin typeface="+mj-lt"/>
          <a:ea typeface="+mj-ea"/>
          <a:cs typeface="+mj-cs"/>
        </a:defRPr>
      </a:lvl1pPr>
    </p:titleStyle>
    <p:bodyStyle>
      <a:lvl1pPr marL="1645392" indent="-1645392" algn="l" defTabSz="438771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018" indent="-1371158" algn="l" defTabSz="438771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4643" indent="-1096925" algn="l" defTabSz="438771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8502"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2362"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6221"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0080"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3930"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7789" indent="-1096925" algn="l" defTabSz="438771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7718" rtl="0" eaLnBrk="1" latinLnBrk="0" hangingPunct="1">
        <a:defRPr sz="8600" kern="1200">
          <a:solidFill>
            <a:schemeClr val="tx1"/>
          </a:solidFill>
          <a:latin typeface="+mn-lt"/>
          <a:ea typeface="+mn-ea"/>
          <a:cs typeface="+mn-cs"/>
        </a:defRPr>
      </a:lvl1pPr>
      <a:lvl2pPr marL="2193859" algn="l" defTabSz="4387718" rtl="0" eaLnBrk="1" latinLnBrk="0" hangingPunct="1">
        <a:defRPr sz="8600" kern="1200">
          <a:solidFill>
            <a:schemeClr val="tx1"/>
          </a:solidFill>
          <a:latin typeface="+mn-lt"/>
          <a:ea typeface="+mn-ea"/>
          <a:cs typeface="+mn-cs"/>
        </a:defRPr>
      </a:lvl2pPr>
      <a:lvl3pPr marL="4387718" algn="l" defTabSz="4387718" rtl="0" eaLnBrk="1" latinLnBrk="0" hangingPunct="1">
        <a:defRPr sz="8600" kern="1200">
          <a:solidFill>
            <a:schemeClr val="tx1"/>
          </a:solidFill>
          <a:latin typeface="+mn-lt"/>
          <a:ea typeface="+mn-ea"/>
          <a:cs typeface="+mn-cs"/>
        </a:defRPr>
      </a:lvl3pPr>
      <a:lvl4pPr marL="6581578" algn="l" defTabSz="4387718" rtl="0" eaLnBrk="1" latinLnBrk="0" hangingPunct="1">
        <a:defRPr sz="8600" kern="1200">
          <a:solidFill>
            <a:schemeClr val="tx1"/>
          </a:solidFill>
          <a:latin typeface="+mn-lt"/>
          <a:ea typeface="+mn-ea"/>
          <a:cs typeface="+mn-cs"/>
        </a:defRPr>
      </a:lvl4pPr>
      <a:lvl5pPr marL="8775432" algn="l" defTabSz="4387718" rtl="0" eaLnBrk="1" latinLnBrk="0" hangingPunct="1">
        <a:defRPr sz="8600" kern="1200">
          <a:solidFill>
            <a:schemeClr val="tx1"/>
          </a:solidFill>
          <a:latin typeface="+mn-lt"/>
          <a:ea typeface="+mn-ea"/>
          <a:cs typeface="+mn-cs"/>
        </a:defRPr>
      </a:lvl5pPr>
      <a:lvl6pPr marL="10969286" algn="l" defTabSz="4387718" rtl="0" eaLnBrk="1" latinLnBrk="0" hangingPunct="1">
        <a:defRPr sz="8600" kern="1200">
          <a:solidFill>
            <a:schemeClr val="tx1"/>
          </a:solidFill>
          <a:latin typeface="+mn-lt"/>
          <a:ea typeface="+mn-ea"/>
          <a:cs typeface="+mn-cs"/>
        </a:defRPr>
      </a:lvl6pPr>
      <a:lvl7pPr marL="13163146" algn="l" defTabSz="4387718" rtl="0" eaLnBrk="1" latinLnBrk="0" hangingPunct="1">
        <a:defRPr sz="8600" kern="1200">
          <a:solidFill>
            <a:schemeClr val="tx1"/>
          </a:solidFill>
          <a:latin typeface="+mn-lt"/>
          <a:ea typeface="+mn-ea"/>
          <a:cs typeface="+mn-cs"/>
        </a:defRPr>
      </a:lvl7pPr>
      <a:lvl8pPr marL="15357005" algn="l" defTabSz="4387718" rtl="0" eaLnBrk="1" latinLnBrk="0" hangingPunct="1">
        <a:defRPr sz="8600" kern="1200">
          <a:solidFill>
            <a:schemeClr val="tx1"/>
          </a:solidFill>
          <a:latin typeface="+mn-lt"/>
          <a:ea typeface="+mn-ea"/>
          <a:cs typeface="+mn-cs"/>
        </a:defRPr>
      </a:lvl8pPr>
      <a:lvl9pPr marL="17550864" algn="l" defTabSz="4387718"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84000">
              <a:schemeClr val="accent5">
                <a:lumMod val="75000"/>
              </a:schemeClr>
            </a:gs>
          </a:gsLst>
          <a:lin ang="3600000" scaled="0"/>
          <a:tileRect/>
        </a:gradFill>
        <a:effectLst/>
      </p:bgPr>
    </p:bg>
    <p:spTree>
      <p:nvGrpSpPr>
        <p:cNvPr id="1" name="Shape 83"/>
        <p:cNvGrpSpPr/>
        <p:nvPr/>
      </p:nvGrpSpPr>
      <p:grpSpPr>
        <a:xfrm>
          <a:off x="0" y="0"/>
          <a:ext cx="0" cy="0"/>
          <a:chOff x="0" y="0"/>
          <a:chExt cx="0" cy="0"/>
        </a:xfrm>
      </p:grpSpPr>
      <p:sp>
        <p:nvSpPr>
          <p:cNvPr id="84" name="Shape 84"/>
          <p:cNvSpPr txBox="1"/>
          <p:nvPr/>
        </p:nvSpPr>
        <p:spPr>
          <a:xfrm>
            <a:off x="1066800" y="13778602"/>
            <a:ext cx="12707702" cy="17234798"/>
          </a:xfrm>
          <a:prstGeom prst="rect">
            <a:avLst/>
          </a:prstGeom>
          <a:ln w="76200">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91411" tIns="45691" rIns="91411" bIns="45691" anchor="t" anchorCtr="0">
            <a:noAutofit/>
          </a:bodyPr>
          <a:lstStyle/>
          <a:p>
            <a:pPr>
              <a:buClr>
                <a:schemeClr val="dk1"/>
              </a:buClr>
              <a:buSzPct val="25000"/>
            </a:pPr>
            <a:r>
              <a:rPr lang="en-US" sz="3400" b="1" dirty="0">
                <a:solidFill>
                  <a:schemeClr val="accent5">
                    <a:lumMod val="50000"/>
                  </a:schemeClr>
                </a:solidFill>
                <a:ea typeface="Times New Roman"/>
                <a:cs typeface="Times New Roman"/>
                <a:sym typeface="Times New Roman"/>
              </a:rPr>
              <a:t>Methods:</a:t>
            </a:r>
          </a:p>
          <a:p>
            <a:pPr algn="just">
              <a:lnSpc>
                <a:spcPct val="115000"/>
              </a:lnSpc>
              <a:buClr>
                <a:schemeClr val="dk1"/>
              </a:buClr>
              <a:buSzPct val="39285"/>
            </a:pPr>
            <a:r>
              <a:rPr lang="en-US" sz="2900" dirty="0">
                <a:solidFill>
                  <a:schemeClr val="dk1"/>
                </a:solidFill>
                <a:ea typeface="Times New Roman"/>
                <a:cs typeface="Times New Roman"/>
                <a:sym typeface="Times New Roman"/>
              </a:rPr>
              <a:t>To assess the impact each removal method had on the corrosive resistant coating, each of the twelve plates were broken down into four zones, one for each removal method. In each zone, the thickness of the plate was measured in two areas. The BDI </a:t>
            </a:r>
            <a:r>
              <a:rPr lang="en-US" sz="2900" dirty="0" smtClean="0">
                <a:solidFill>
                  <a:schemeClr val="dk1"/>
                </a:solidFill>
                <a:ea typeface="Times New Roman"/>
                <a:cs typeface="Times New Roman"/>
                <a:sym typeface="Times New Roman"/>
              </a:rPr>
              <a:t>feet (see Figure 1) </a:t>
            </a:r>
            <a:r>
              <a:rPr lang="en-US" sz="2900" dirty="0">
                <a:solidFill>
                  <a:schemeClr val="dk1"/>
                </a:solidFill>
                <a:ea typeface="Times New Roman"/>
                <a:cs typeface="Times New Roman"/>
                <a:sym typeface="Times New Roman"/>
              </a:rPr>
              <a:t>were then mounted in the identified areas using J-B Weld epoxy and allowed to cure for eighteen hours. Once cured, the BDI feet were removed by the outlined removal process for that zone. Excess epoxy was removed using a heat and putty knife to allow for the thickness of each area to be measured using a micrometer after the plates had cooled back down to room temperature.</a:t>
            </a:r>
          </a:p>
          <a:p>
            <a:pPr>
              <a:buClr>
                <a:schemeClr val="dk1"/>
              </a:buClr>
            </a:pPr>
            <a:endParaRPr sz="29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a:p>
            <a:pPr>
              <a:lnSpc>
                <a:spcPct val="115000"/>
              </a:lnSpc>
              <a:buClr>
                <a:schemeClr val="dk1"/>
              </a:buClr>
            </a:pPr>
            <a:endParaRPr sz="3600" b="1" dirty="0">
              <a:solidFill>
                <a:schemeClr val="dk1"/>
              </a:solidFill>
              <a:latin typeface="Times New Roman"/>
              <a:ea typeface="Times New Roman"/>
              <a:cs typeface="Times New Roman"/>
              <a:sym typeface="Times New Roman"/>
            </a:endParaRPr>
          </a:p>
          <a:p>
            <a:pPr>
              <a:buClr>
                <a:schemeClr val="dk1"/>
              </a:buClr>
            </a:pPr>
            <a:endParaRPr sz="2400" dirty="0">
              <a:solidFill>
                <a:schemeClr val="dk1"/>
              </a:solidFill>
              <a:latin typeface="Times New Roman"/>
              <a:ea typeface="Times New Roman"/>
              <a:cs typeface="Times New Roman"/>
              <a:sym typeface="Times New Roman"/>
            </a:endParaRPr>
          </a:p>
          <a:p>
            <a:pPr>
              <a:buClr>
                <a:schemeClr val="dk1"/>
              </a:buClr>
            </a:pPr>
            <a:endParaRPr sz="2900" dirty="0">
              <a:solidFill>
                <a:schemeClr val="dk1"/>
              </a:solidFill>
              <a:latin typeface="Times New Roman"/>
              <a:ea typeface="Times New Roman"/>
              <a:cs typeface="Times New Roman"/>
              <a:sym typeface="Times New Roman"/>
            </a:endParaRPr>
          </a:p>
        </p:txBody>
      </p:sp>
      <p:sp>
        <p:nvSpPr>
          <p:cNvPr id="85" name="Shape 85"/>
          <p:cNvSpPr txBox="1"/>
          <p:nvPr/>
        </p:nvSpPr>
        <p:spPr>
          <a:xfrm>
            <a:off x="2895600" y="515976"/>
            <a:ext cx="37542902" cy="2952000"/>
          </a:xfrm>
          <a:prstGeom prst="rect">
            <a:avLst/>
          </a:prstGeom>
          <a:noFill/>
          <a:ln w="9525" cap="flat" cmpd="sng">
            <a:solidFill>
              <a:srgbClr val="000000"/>
            </a:solidFill>
            <a:prstDash val="solid"/>
            <a:miter/>
            <a:headEnd type="none" w="med" len="med"/>
            <a:tailEnd type="none" w="med" len="med"/>
          </a:ln>
        </p:spPr>
        <p:txBody>
          <a:bodyPr lIns="91411" tIns="45691" rIns="91411" bIns="45691" anchor="ctr" anchorCtr="0">
            <a:noAutofit/>
          </a:bodyPr>
          <a:lstStyle/>
          <a:p>
            <a:pPr algn="ctr">
              <a:buClr>
                <a:srgbClr val="000066"/>
              </a:buClr>
              <a:buSzPct val="25000"/>
            </a:pPr>
            <a:r>
              <a:rPr lang="en-US" sz="5300" b="1" dirty="0">
                <a:solidFill>
                  <a:srgbClr val="002060"/>
                </a:solidFill>
                <a:latin typeface="Verdana"/>
                <a:ea typeface="Verdana"/>
                <a:cs typeface="Verdana"/>
                <a:sym typeface="Verdana"/>
              </a:rPr>
              <a:t>Determining Methods</a:t>
            </a:r>
            <a:r>
              <a:rPr lang="en-US" sz="4800" b="1" dirty="0">
                <a:solidFill>
                  <a:srgbClr val="002060"/>
                </a:solidFill>
                <a:latin typeface="Verdana"/>
                <a:ea typeface="Verdana"/>
                <a:cs typeface="Verdana"/>
                <a:sym typeface="Verdana"/>
              </a:rPr>
              <a:t> of </a:t>
            </a:r>
            <a:r>
              <a:rPr lang="en-US" sz="5300" b="1" dirty="0">
                <a:solidFill>
                  <a:srgbClr val="002060"/>
                </a:solidFill>
                <a:latin typeface="Verdana"/>
                <a:ea typeface="Verdana"/>
                <a:cs typeface="Verdana"/>
                <a:sym typeface="Verdana"/>
              </a:rPr>
              <a:t>Removal</a:t>
            </a:r>
            <a:r>
              <a:rPr lang="en-US" sz="4800" b="1" dirty="0">
                <a:solidFill>
                  <a:srgbClr val="002060"/>
                </a:solidFill>
                <a:latin typeface="Verdana"/>
                <a:ea typeface="Verdana"/>
                <a:cs typeface="Verdana"/>
                <a:sym typeface="Verdana"/>
              </a:rPr>
              <a:t> for </a:t>
            </a:r>
            <a:r>
              <a:rPr lang="en-US" sz="5300" b="1" dirty="0">
                <a:solidFill>
                  <a:srgbClr val="002060"/>
                </a:solidFill>
                <a:latin typeface="Verdana"/>
                <a:ea typeface="Verdana"/>
                <a:cs typeface="Verdana"/>
                <a:sym typeface="Verdana"/>
              </a:rPr>
              <a:t>Bridge Monitoring Sensors</a:t>
            </a:r>
            <a:r>
              <a:rPr lang="en-US" sz="4800" b="1" dirty="0">
                <a:solidFill>
                  <a:srgbClr val="002060"/>
                </a:solidFill>
                <a:latin typeface="Verdana"/>
                <a:ea typeface="Verdana"/>
                <a:cs typeface="Verdana"/>
                <a:sym typeface="Verdana"/>
              </a:rPr>
              <a:t> on </a:t>
            </a:r>
            <a:r>
              <a:rPr lang="en-US" sz="5300" b="1" dirty="0">
                <a:solidFill>
                  <a:srgbClr val="002060"/>
                </a:solidFill>
                <a:latin typeface="Verdana"/>
                <a:ea typeface="Verdana"/>
                <a:cs typeface="Verdana"/>
                <a:sym typeface="Verdana"/>
              </a:rPr>
              <a:t>Portsmouth’s Memorial Bridge</a:t>
            </a:r>
          </a:p>
          <a:p>
            <a:pPr algn="ctr">
              <a:spcBef>
                <a:spcPts val="998"/>
              </a:spcBef>
              <a:buClr>
                <a:srgbClr val="993300"/>
              </a:buClr>
              <a:buSzPct val="25000"/>
            </a:pPr>
            <a:r>
              <a:rPr lang="en-US" sz="3800" b="1" dirty="0" err="1">
                <a:solidFill>
                  <a:schemeClr val="accent5">
                    <a:lumMod val="75000"/>
                  </a:schemeClr>
                </a:solidFill>
                <a:latin typeface="Verdana"/>
                <a:ea typeface="Verdana"/>
                <a:cs typeface="Verdana"/>
                <a:sym typeface="Verdana"/>
              </a:rPr>
              <a:t>Adrien</a:t>
            </a:r>
            <a:r>
              <a:rPr lang="en-US" sz="3800" b="1" dirty="0">
                <a:solidFill>
                  <a:schemeClr val="accent5">
                    <a:lumMod val="75000"/>
                  </a:schemeClr>
                </a:solidFill>
                <a:latin typeface="Verdana"/>
                <a:ea typeface="Verdana"/>
                <a:cs typeface="Verdana"/>
                <a:sym typeface="Verdana"/>
              </a:rPr>
              <a:t> P. </a:t>
            </a:r>
            <a:r>
              <a:rPr lang="en-US" sz="3800" b="1" dirty="0" err="1">
                <a:solidFill>
                  <a:schemeClr val="accent5">
                    <a:lumMod val="75000"/>
                  </a:schemeClr>
                </a:solidFill>
                <a:latin typeface="Verdana"/>
                <a:ea typeface="Verdana"/>
                <a:cs typeface="Verdana"/>
                <a:sym typeface="Verdana"/>
              </a:rPr>
              <a:t>Deshaies</a:t>
            </a:r>
            <a:r>
              <a:rPr lang="en-US" sz="3800" b="1" dirty="0">
                <a:solidFill>
                  <a:schemeClr val="accent5">
                    <a:lumMod val="75000"/>
                  </a:schemeClr>
                </a:solidFill>
                <a:latin typeface="Verdana"/>
                <a:ea typeface="Verdana"/>
                <a:cs typeface="Verdana"/>
                <a:sym typeface="Verdana"/>
              </a:rPr>
              <a:t>, Kimberly R. </a:t>
            </a:r>
            <a:r>
              <a:rPr lang="en-US" sz="3800" b="1" dirty="0" err="1">
                <a:solidFill>
                  <a:schemeClr val="accent5">
                    <a:lumMod val="75000"/>
                  </a:schemeClr>
                </a:solidFill>
                <a:latin typeface="Verdana"/>
                <a:ea typeface="Verdana"/>
                <a:cs typeface="Verdana"/>
                <a:sym typeface="Verdana"/>
              </a:rPr>
              <a:t>Forance</a:t>
            </a:r>
            <a:r>
              <a:rPr lang="en-US" sz="3800" b="1" dirty="0">
                <a:solidFill>
                  <a:schemeClr val="accent5">
                    <a:lumMod val="75000"/>
                  </a:schemeClr>
                </a:solidFill>
                <a:latin typeface="Verdana"/>
                <a:ea typeface="Verdana"/>
                <a:cs typeface="Verdana"/>
                <a:sym typeface="Verdana"/>
              </a:rPr>
              <a:t>, Dr. Erin Bell</a:t>
            </a:r>
          </a:p>
          <a:p>
            <a:pPr algn="ctr">
              <a:spcBef>
                <a:spcPts val="998"/>
              </a:spcBef>
              <a:buClr>
                <a:srgbClr val="993300"/>
              </a:buClr>
              <a:buSzPct val="25000"/>
            </a:pPr>
            <a:r>
              <a:rPr lang="en-US" sz="3800" b="1" i="1" dirty="0">
                <a:solidFill>
                  <a:schemeClr val="accent5">
                    <a:lumMod val="75000"/>
                  </a:schemeClr>
                </a:solidFill>
                <a:latin typeface="Verdana"/>
                <a:ea typeface="Verdana"/>
                <a:cs typeface="Verdana"/>
                <a:sym typeface="Verdana"/>
              </a:rPr>
              <a:t>RETE Participant, Belmont High School, Civil Engineering Department, University of New Hampshire</a:t>
            </a:r>
          </a:p>
        </p:txBody>
      </p:sp>
      <p:sp>
        <p:nvSpPr>
          <p:cNvPr id="86" name="Shape 86"/>
          <p:cNvSpPr txBox="1"/>
          <p:nvPr/>
        </p:nvSpPr>
        <p:spPr>
          <a:xfrm>
            <a:off x="1104898" y="4056126"/>
            <a:ext cx="12687302" cy="9507474"/>
          </a:xfrm>
          <a:prstGeom prst="rect">
            <a:avLst/>
          </a:prstGeom>
          <a:ln w="76200"/>
        </p:spPr>
        <p:style>
          <a:lnRef idx="2">
            <a:schemeClr val="accent5"/>
          </a:lnRef>
          <a:fillRef idx="1">
            <a:schemeClr val="lt1"/>
          </a:fillRef>
          <a:effectRef idx="0">
            <a:schemeClr val="accent5"/>
          </a:effectRef>
          <a:fontRef idx="minor">
            <a:schemeClr val="dk1"/>
          </a:fontRef>
        </p:style>
        <p:txBody>
          <a:bodyPr lIns="91411" tIns="45691" rIns="91411" bIns="45691" anchor="t" anchorCtr="0">
            <a:noAutofit/>
          </a:bodyPr>
          <a:lstStyle/>
          <a:p>
            <a:pPr>
              <a:buClr>
                <a:schemeClr val="dk1"/>
              </a:buClr>
              <a:buSzPct val="25000"/>
            </a:pPr>
            <a:r>
              <a:rPr lang="en-US" sz="3400" b="1" dirty="0">
                <a:solidFill>
                  <a:schemeClr val="accent5">
                    <a:lumMod val="50000"/>
                  </a:schemeClr>
                </a:solidFill>
                <a:ea typeface="Times New Roman"/>
                <a:cs typeface="Times New Roman"/>
                <a:sym typeface="Times New Roman"/>
              </a:rPr>
              <a:t>Introduction</a:t>
            </a:r>
          </a:p>
          <a:p>
            <a:pPr marL="457128" indent="-380938" algn="just">
              <a:lnSpc>
                <a:spcPct val="115000"/>
              </a:lnSpc>
              <a:buClr>
                <a:schemeClr val="dk1"/>
              </a:buClr>
              <a:buSzPct val="100000"/>
              <a:buFont typeface="Arial"/>
              <a:buChar char="●"/>
            </a:pPr>
            <a:r>
              <a:rPr lang="en-US" sz="2800" dirty="0">
                <a:solidFill>
                  <a:schemeClr val="dk1"/>
                </a:solidFill>
              </a:rPr>
              <a:t>The new Memorial Bridge design </a:t>
            </a:r>
            <a:r>
              <a:rPr lang="en-US" sz="2800" dirty="0" smtClean="0">
                <a:solidFill>
                  <a:schemeClr val="dk1"/>
                </a:solidFill>
              </a:rPr>
              <a:t>utilizes innovative plate girder </a:t>
            </a:r>
            <a:r>
              <a:rPr lang="en-US" sz="2800" dirty="0" smtClean="0"/>
              <a:t>truss connections</a:t>
            </a:r>
            <a:r>
              <a:rPr lang="en-US" sz="2800" dirty="0" smtClean="0">
                <a:solidFill>
                  <a:schemeClr val="dk1"/>
                </a:solidFill>
              </a:rPr>
              <a:t> </a:t>
            </a:r>
            <a:r>
              <a:rPr lang="en-US" sz="2800" dirty="0">
                <a:solidFill>
                  <a:schemeClr val="dk1"/>
                </a:solidFill>
              </a:rPr>
              <a:t>to replace gusset </a:t>
            </a:r>
            <a:r>
              <a:rPr lang="en-US" sz="2800" dirty="0" smtClean="0">
                <a:solidFill>
                  <a:schemeClr val="dk1"/>
                </a:solidFill>
              </a:rPr>
              <a:t>plates (Fig 1, Fig 2). </a:t>
            </a:r>
            <a:r>
              <a:rPr lang="en-US" sz="2800" dirty="0">
                <a:solidFill>
                  <a:schemeClr val="dk1"/>
                </a:solidFill>
              </a:rPr>
              <a:t>This was intended to </a:t>
            </a:r>
            <a:r>
              <a:rPr lang="en-US" sz="2800" dirty="0" smtClean="0">
                <a:solidFill>
                  <a:schemeClr val="dk1"/>
                </a:solidFill>
              </a:rPr>
              <a:t>minimize maintenance needs and extended the service life of the bridge through more efficient stress distribution through the truss joint. </a:t>
            </a:r>
            <a:r>
              <a:rPr lang="en-US" sz="2800" dirty="0" smtClean="0"/>
              <a:t>Structural health monitoring collects data</a:t>
            </a:r>
            <a:r>
              <a:rPr lang="en-US" sz="2800" dirty="0" smtClean="0">
                <a:solidFill>
                  <a:schemeClr val="dk1"/>
                </a:solidFill>
              </a:rPr>
              <a:t> related to continuous </a:t>
            </a:r>
            <a:r>
              <a:rPr lang="en-US" sz="2800" dirty="0">
                <a:solidFill>
                  <a:schemeClr val="dk1"/>
                </a:solidFill>
              </a:rPr>
              <a:t>stress/activity for </a:t>
            </a:r>
            <a:r>
              <a:rPr lang="en-US" sz="2800" dirty="0" smtClean="0">
                <a:solidFill>
                  <a:schemeClr val="dk1"/>
                </a:solidFill>
              </a:rPr>
              <a:t>bridge behavior.  This information allows designers and managers to if the bridge is </a:t>
            </a:r>
            <a:r>
              <a:rPr lang="en-US" sz="2800" dirty="0">
                <a:solidFill>
                  <a:schemeClr val="dk1"/>
                </a:solidFill>
              </a:rPr>
              <a:t>functioning as designed. To better understand how the bridge responds to daily activity a series of Bridge Diagnostics Inc. (BDI) Sensors will be </a:t>
            </a:r>
            <a:r>
              <a:rPr lang="en-US" sz="2800" dirty="0" smtClean="0">
                <a:solidFill>
                  <a:schemeClr val="dk1"/>
                </a:solidFill>
              </a:rPr>
              <a:t>installed </a:t>
            </a:r>
            <a:r>
              <a:rPr lang="en-US" sz="2800" dirty="0">
                <a:solidFill>
                  <a:schemeClr val="dk1"/>
                </a:solidFill>
              </a:rPr>
              <a:t>on the Memorial </a:t>
            </a:r>
            <a:r>
              <a:rPr lang="en-US" sz="2800" dirty="0" smtClean="0">
                <a:solidFill>
                  <a:schemeClr val="dk1"/>
                </a:solidFill>
              </a:rPr>
              <a:t>Bridge as part of the NSF-funded Living Bridge Project.</a:t>
            </a:r>
            <a:endParaRPr lang="en-US" sz="2800" dirty="0">
              <a:solidFill>
                <a:schemeClr val="dk1"/>
              </a:solidFill>
            </a:endParaRPr>
          </a:p>
          <a:p>
            <a:pPr algn="just">
              <a:lnSpc>
                <a:spcPct val="115000"/>
              </a:lnSpc>
            </a:pPr>
            <a:endParaRPr sz="1600" dirty="0">
              <a:solidFill>
                <a:schemeClr val="dk1"/>
              </a:solidFill>
            </a:endParaRPr>
          </a:p>
          <a:p>
            <a:pPr marL="457128" indent="-380938" algn="just">
              <a:lnSpc>
                <a:spcPct val="115000"/>
              </a:lnSpc>
              <a:buClr>
                <a:schemeClr val="dk1"/>
              </a:buClr>
              <a:buSzPct val="100000"/>
              <a:buFont typeface="Arial"/>
              <a:buChar char="●"/>
            </a:pPr>
            <a:r>
              <a:rPr lang="en-US" sz="2800" dirty="0">
                <a:solidFill>
                  <a:schemeClr val="dk1"/>
                </a:solidFill>
              </a:rPr>
              <a:t>The </a:t>
            </a:r>
            <a:r>
              <a:rPr lang="en-US" sz="2800" dirty="0" smtClean="0">
                <a:solidFill>
                  <a:schemeClr val="dk1"/>
                </a:solidFill>
              </a:rPr>
              <a:t>Memorial </a:t>
            </a:r>
            <a:r>
              <a:rPr lang="en-US" sz="2800" dirty="0">
                <a:solidFill>
                  <a:schemeClr val="dk1"/>
                </a:solidFill>
              </a:rPr>
              <a:t>bridge was treated with a corrosion resistant zinc </a:t>
            </a:r>
            <a:r>
              <a:rPr lang="en-US" sz="2800" dirty="0" smtClean="0">
                <a:solidFill>
                  <a:schemeClr val="dk1"/>
                </a:solidFill>
              </a:rPr>
              <a:t>coating in a process known as metalizing to extend </a:t>
            </a:r>
            <a:r>
              <a:rPr lang="en-US" sz="2800" dirty="0">
                <a:solidFill>
                  <a:schemeClr val="dk1"/>
                </a:solidFill>
              </a:rPr>
              <a:t>the life of the bridge. </a:t>
            </a:r>
            <a:r>
              <a:rPr lang="en-US" sz="2800" dirty="0"/>
              <a:t>T</a:t>
            </a:r>
            <a:r>
              <a:rPr lang="en-US" sz="2800" dirty="0" smtClean="0">
                <a:solidFill>
                  <a:schemeClr val="dk1"/>
                </a:solidFill>
              </a:rPr>
              <a:t>his </a:t>
            </a:r>
            <a:r>
              <a:rPr lang="en-US" sz="2800" dirty="0">
                <a:solidFill>
                  <a:schemeClr val="dk1"/>
                </a:solidFill>
              </a:rPr>
              <a:t>coating </a:t>
            </a:r>
            <a:r>
              <a:rPr lang="en-US" sz="2800" dirty="0" smtClean="0">
                <a:solidFill>
                  <a:schemeClr val="dk1"/>
                </a:solidFill>
              </a:rPr>
              <a:t>must remain </a:t>
            </a:r>
            <a:r>
              <a:rPr lang="en-US" sz="2800" dirty="0">
                <a:solidFill>
                  <a:schemeClr val="dk1"/>
                </a:solidFill>
              </a:rPr>
              <a:t>intact and undamaged to protect the steel beneath. As a result, the BDI Sensors cannot be welded directly to the steel and must be mounted using an epoxy.</a:t>
            </a:r>
          </a:p>
          <a:p>
            <a:pPr algn="just">
              <a:lnSpc>
                <a:spcPct val="115000"/>
              </a:lnSpc>
            </a:pPr>
            <a:endParaRPr sz="1600" dirty="0">
              <a:solidFill>
                <a:schemeClr val="dk1"/>
              </a:solidFill>
            </a:endParaRPr>
          </a:p>
          <a:p>
            <a:pPr marL="457128" indent="-380938" algn="just">
              <a:lnSpc>
                <a:spcPct val="115000"/>
              </a:lnSpc>
              <a:buClr>
                <a:schemeClr val="dk1"/>
              </a:buClr>
              <a:buSzPct val="100000"/>
              <a:buFont typeface="Arial"/>
              <a:buChar char="●"/>
            </a:pPr>
            <a:r>
              <a:rPr lang="en-US" sz="2800" dirty="0">
                <a:solidFill>
                  <a:schemeClr val="dk1"/>
                </a:solidFill>
              </a:rPr>
              <a:t>Preliminary studies show that removal of the BDI Sensors and epoxy still damages the </a:t>
            </a:r>
            <a:r>
              <a:rPr lang="en-US" sz="2800" dirty="0" smtClean="0">
                <a:solidFill>
                  <a:schemeClr val="dk1"/>
                </a:solidFill>
              </a:rPr>
              <a:t>Metalized Zinc </a:t>
            </a:r>
            <a:r>
              <a:rPr lang="en-US" sz="2800" dirty="0">
                <a:solidFill>
                  <a:schemeClr val="dk1"/>
                </a:solidFill>
              </a:rPr>
              <a:t>Coating. The goal of this research is to find a removal method that does not damage the protective coating on the bridge. </a:t>
            </a:r>
          </a:p>
        </p:txBody>
      </p:sp>
      <p:sp>
        <p:nvSpPr>
          <p:cNvPr id="87" name="Shape 87"/>
          <p:cNvSpPr txBox="1"/>
          <p:nvPr/>
        </p:nvSpPr>
        <p:spPr>
          <a:xfrm>
            <a:off x="15115577" y="11506199"/>
            <a:ext cx="13440600" cy="18277126"/>
          </a:xfrm>
          <a:prstGeom prst="rect">
            <a:avLst/>
          </a:prstGeom>
          <a:noFill/>
          <a:ln>
            <a:noFill/>
          </a:ln>
        </p:spPr>
        <p:txBody>
          <a:bodyPr lIns="91411" tIns="45691" rIns="91411" bIns="45691" anchor="t" anchorCtr="0">
            <a:noAutofit/>
          </a:bodyPr>
          <a:lstStyle/>
          <a:p>
            <a:pPr>
              <a:buClr>
                <a:schemeClr val="dk1"/>
              </a:buClr>
              <a:buSzPct val="25000"/>
            </a:pPr>
            <a:r>
              <a:rPr lang="en-US" sz="3400" b="1" dirty="0">
                <a:solidFill>
                  <a:schemeClr val="accent5">
                    <a:lumMod val="50000"/>
                  </a:schemeClr>
                </a:solidFill>
                <a:latin typeface="+mn-lt"/>
                <a:ea typeface="Times New Roman"/>
                <a:cs typeface="Times New Roman"/>
                <a:sym typeface="Times New Roman"/>
              </a:rPr>
              <a:t>Results</a:t>
            </a: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lang="en-US" sz="3400" dirty="0" smtClean="0">
              <a:solidFill>
                <a:schemeClr val="dk1"/>
              </a:solidFill>
              <a:latin typeface="Times New Roman"/>
              <a:ea typeface="Times New Roman"/>
              <a:cs typeface="Times New Roman"/>
              <a:sym typeface="Times New Roman"/>
            </a:endParaRPr>
          </a:p>
          <a:p>
            <a:pPr>
              <a:buClr>
                <a:schemeClr val="dk1"/>
              </a:buClr>
            </a:pPr>
            <a:endParaRPr lang="en-US" sz="3400" dirty="0" smtClean="0">
              <a:solidFill>
                <a:schemeClr val="dk1"/>
              </a:solidFill>
              <a:latin typeface="Times New Roman"/>
              <a:ea typeface="Times New Roman"/>
              <a:cs typeface="Times New Roman"/>
              <a:sym typeface="Times New Roman"/>
            </a:endParaRPr>
          </a:p>
          <a:p>
            <a:pPr>
              <a:buClr>
                <a:schemeClr val="dk1"/>
              </a:buClr>
            </a:pPr>
            <a:endParaRPr lang="en-US" sz="3400" dirty="0" smtClean="0">
              <a:solidFill>
                <a:schemeClr val="dk1"/>
              </a:solidFill>
              <a:latin typeface="Times New Roman"/>
              <a:ea typeface="Times New Roman"/>
              <a:cs typeface="Times New Roman"/>
              <a:sym typeface="Times New Roman"/>
            </a:endParaRPr>
          </a:p>
          <a:p>
            <a:pPr>
              <a:buClr>
                <a:schemeClr val="dk1"/>
              </a:buClr>
            </a:pPr>
            <a:endParaRPr lang="en-US" sz="3400" dirty="0" smtClean="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lang="en-US" sz="3400" dirty="0" smtClean="0">
              <a:solidFill>
                <a:schemeClr val="dk1"/>
              </a:solidFill>
              <a:latin typeface="Times New Roman"/>
              <a:ea typeface="Times New Roman"/>
              <a:cs typeface="Times New Roman"/>
              <a:sym typeface="Times New Roman"/>
            </a:endParaRPr>
          </a:p>
          <a:p>
            <a:pPr>
              <a:buClr>
                <a:schemeClr val="dk1"/>
              </a:buClr>
            </a:pPr>
            <a:endParaRPr lang="en-US" sz="3400" dirty="0" smtClean="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2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a:p>
            <a:pPr>
              <a:buClr>
                <a:schemeClr val="dk1"/>
              </a:buClr>
            </a:pPr>
            <a:endParaRPr sz="3400" dirty="0">
              <a:solidFill>
                <a:schemeClr val="dk1"/>
              </a:solidFill>
              <a:latin typeface="Times New Roman"/>
              <a:ea typeface="Times New Roman"/>
              <a:cs typeface="Times New Roman"/>
              <a:sym typeface="Times New Roman"/>
            </a:endParaRPr>
          </a:p>
        </p:txBody>
      </p:sp>
      <p:cxnSp>
        <p:nvCxnSpPr>
          <p:cNvPr id="88" name="Shape 88"/>
          <p:cNvCxnSpPr/>
          <p:nvPr/>
        </p:nvCxnSpPr>
        <p:spPr>
          <a:xfrm rot="10800000">
            <a:off x="14410944" y="4075495"/>
            <a:ext cx="0" cy="25786200"/>
          </a:xfrm>
          <a:prstGeom prst="straightConnector1">
            <a:avLst/>
          </a:prstGeom>
          <a:noFill/>
          <a:ln w="9525" cap="flat" cmpd="sng">
            <a:solidFill>
              <a:schemeClr val="dk1"/>
            </a:solidFill>
            <a:prstDash val="solid"/>
            <a:miter/>
            <a:headEnd type="none" w="med" len="med"/>
            <a:tailEnd type="none" w="med" len="med"/>
          </a:ln>
        </p:spPr>
      </p:cxnSp>
      <p:cxnSp>
        <p:nvCxnSpPr>
          <p:cNvPr id="89" name="Shape 89"/>
          <p:cNvCxnSpPr/>
          <p:nvPr/>
        </p:nvCxnSpPr>
        <p:spPr>
          <a:xfrm rot="10800000">
            <a:off x="29260800" y="3997121"/>
            <a:ext cx="0" cy="25786200"/>
          </a:xfrm>
          <a:prstGeom prst="straightConnector1">
            <a:avLst/>
          </a:prstGeom>
          <a:noFill/>
          <a:ln w="9525" cap="flat" cmpd="sng">
            <a:solidFill>
              <a:schemeClr val="dk1"/>
            </a:solidFill>
            <a:prstDash val="solid"/>
            <a:miter/>
            <a:headEnd type="none" w="med" len="med"/>
            <a:tailEnd type="none" w="med" len="med"/>
          </a:ln>
        </p:spPr>
      </p:cxnSp>
      <p:sp>
        <p:nvSpPr>
          <p:cNvPr id="90" name="Shape 90"/>
          <p:cNvSpPr txBox="1"/>
          <p:nvPr/>
        </p:nvSpPr>
        <p:spPr>
          <a:xfrm>
            <a:off x="29946600" y="11277600"/>
            <a:ext cx="13087200" cy="10269473"/>
          </a:xfrm>
          <a:prstGeom prst="rect">
            <a:avLst/>
          </a:prstGeom>
          <a:ln w="76200"/>
        </p:spPr>
        <p:style>
          <a:lnRef idx="2">
            <a:schemeClr val="accent5"/>
          </a:lnRef>
          <a:fillRef idx="1">
            <a:schemeClr val="lt1"/>
          </a:fillRef>
          <a:effectRef idx="0">
            <a:schemeClr val="accent5"/>
          </a:effectRef>
          <a:fontRef idx="minor">
            <a:schemeClr val="dk1"/>
          </a:fontRef>
        </p:style>
        <p:txBody>
          <a:bodyPr lIns="91411" tIns="45691" rIns="91411" bIns="45691" anchor="t" anchorCtr="0">
            <a:noAutofit/>
          </a:bodyPr>
          <a:lstStyle/>
          <a:p>
            <a:pPr>
              <a:buClr>
                <a:schemeClr val="dk1"/>
              </a:buClr>
              <a:buSzPct val="25000"/>
            </a:pPr>
            <a:r>
              <a:rPr lang="en-US" sz="3400" b="1" dirty="0" smtClean="0">
                <a:solidFill>
                  <a:schemeClr val="accent5">
                    <a:lumMod val="50000"/>
                  </a:schemeClr>
                </a:solidFill>
                <a:ea typeface="Times New Roman"/>
                <a:cs typeface="Times New Roman"/>
                <a:sym typeface="Times New Roman"/>
              </a:rPr>
              <a:t>Discussion</a:t>
            </a:r>
          </a:p>
          <a:p>
            <a:pPr marL="457128" indent="-380938" algn="just">
              <a:lnSpc>
                <a:spcPct val="115000"/>
              </a:lnSpc>
              <a:buClr>
                <a:schemeClr val="dk1"/>
              </a:buClr>
              <a:buSzPct val="100000"/>
              <a:buFont typeface="Arial"/>
              <a:buChar char="●"/>
            </a:pPr>
            <a:r>
              <a:rPr lang="en-US" sz="2400" dirty="0" smtClean="0"/>
              <a:t>Removal methods #1 and #3 had the greatest impact on the corrosive resistant coating during the removal process. In many instances, removing the BDI feet through these processes also resulted in a removal of the majority of the underlying zinc coating, as observed in figures 3 &amp; 4. This caused a significant decrease in overall plate thickness (P&lt;0.0001) with over 50% of the feet causing visible damage in both types of removals. </a:t>
            </a:r>
          </a:p>
          <a:p>
            <a:pPr marL="457128" indent="-380938" algn="just">
              <a:lnSpc>
                <a:spcPct val="115000"/>
              </a:lnSpc>
              <a:buClr>
                <a:schemeClr val="dk1"/>
              </a:buClr>
              <a:buSzPct val="100000"/>
              <a:buFont typeface="Arial"/>
              <a:buChar char="●"/>
            </a:pPr>
            <a:endParaRPr lang="en-US" sz="2400" dirty="0" smtClean="0"/>
          </a:p>
          <a:p>
            <a:pPr marL="457128" indent="-380938" algn="just">
              <a:lnSpc>
                <a:spcPct val="115000"/>
              </a:lnSpc>
              <a:buClr>
                <a:schemeClr val="dk1"/>
              </a:buClr>
              <a:buSzPct val="100000"/>
              <a:buFont typeface="Arial"/>
              <a:buChar char="●"/>
            </a:pPr>
            <a:r>
              <a:rPr lang="en-US" sz="2400" dirty="0" smtClean="0"/>
              <a:t>Removal methods that involved applications of heat to the BDI feet and Epoxy were not only most effective in removing them from the coated samples, but also caused significantly less damage to the </a:t>
            </a:r>
            <a:r>
              <a:rPr lang="en-US" sz="2400" dirty="0" smtClean="0"/>
              <a:t>metalized </a:t>
            </a:r>
            <a:r>
              <a:rPr lang="en-US" sz="2400" dirty="0" smtClean="0"/>
              <a:t>coating itself (Table 1).  These methods were most effective when the BDI feet were heated to approximately 150</a:t>
            </a:r>
            <a:r>
              <a:rPr lang="en-US" sz="2400" baseline="30000" dirty="0" smtClean="0"/>
              <a:t>o</a:t>
            </a:r>
            <a:r>
              <a:rPr lang="en-US" sz="2400" dirty="0" smtClean="0"/>
              <a:t>C. At this temperature the J-B Weld begins to weaken allowing the BDI feet to be removed from the Epoxy with very little effort, similar to what was observed in Figure 3 to the right. </a:t>
            </a:r>
          </a:p>
          <a:p>
            <a:pPr marL="457128" indent="-380938" algn="just">
              <a:lnSpc>
                <a:spcPct val="115000"/>
              </a:lnSpc>
              <a:buClr>
                <a:schemeClr val="dk1"/>
              </a:buClr>
              <a:buSzPct val="100000"/>
              <a:buFont typeface="Arial"/>
              <a:buChar char="●"/>
            </a:pPr>
            <a:endParaRPr lang="en-US" sz="2400" dirty="0" smtClean="0"/>
          </a:p>
          <a:p>
            <a:pPr marL="457128" lvl="4" indent="-380938" algn="just">
              <a:lnSpc>
                <a:spcPct val="115000"/>
              </a:lnSpc>
              <a:buClr>
                <a:schemeClr val="dk1"/>
              </a:buClr>
              <a:buSzPct val="100000"/>
              <a:buFont typeface="Arial"/>
              <a:buChar char="●"/>
            </a:pPr>
            <a:r>
              <a:rPr lang="en-US" sz="2400" dirty="0" smtClean="0"/>
              <a:t>Only</a:t>
            </a:r>
            <a:endParaRPr lang="en-US" sz="2400" dirty="0"/>
          </a:p>
        </p:txBody>
      </p:sp>
      <p:sp>
        <p:nvSpPr>
          <p:cNvPr id="91" name="Shape 91"/>
          <p:cNvSpPr txBox="1"/>
          <p:nvPr/>
        </p:nvSpPr>
        <p:spPr>
          <a:xfrm>
            <a:off x="30022800" y="22098000"/>
            <a:ext cx="13087200" cy="5638800"/>
          </a:xfrm>
          <a:prstGeom prst="rect">
            <a:avLst/>
          </a:prstGeom>
          <a:ln w="76200"/>
        </p:spPr>
        <p:style>
          <a:lnRef idx="2">
            <a:schemeClr val="accent3"/>
          </a:lnRef>
          <a:fillRef idx="1">
            <a:schemeClr val="lt1"/>
          </a:fillRef>
          <a:effectRef idx="0">
            <a:schemeClr val="accent3"/>
          </a:effectRef>
          <a:fontRef idx="minor">
            <a:schemeClr val="dk1"/>
          </a:fontRef>
        </p:style>
        <p:txBody>
          <a:bodyPr lIns="91411" tIns="45691" rIns="91411" bIns="45691" anchor="t" anchorCtr="0">
            <a:noAutofit/>
          </a:bodyPr>
          <a:lstStyle/>
          <a:p>
            <a:pPr>
              <a:buClr>
                <a:schemeClr val="dk1"/>
              </a:buClr>
              <a:buSzPct val="25000"/>
            </a:pPr>
            <a:r>
              <a:rPr lang="en-US" sz="3400" b="1" dirty="0" smtClean="0">
                <a:solidFill>
                  <a:schemeClr val="accent5">
                    <a:lumMod val="50000"/>
                  </a:schemeClr>
                </a:solidFill>
                <a:ea typeface="Times New Roman"/>
                <a:cs typeface="Times New Roman"/>
                <a:sym typeface="Times New Roman"/>
              </a:rPr>
              <a:t>Conclusion/Summary</a:t>
            </a:r>
            <a:r>
              <a:rPr lang="en-US" sz="3400" dirty="0" smtClean="0">
                <a:solidFill>
                  <a:schemeClr val="dk1"/>
                </a:solidFill>
                <a:ea typeface="Times New Roman"/>
                <a:cs typeface="Times New Roman"/>
                <a:sym typeface="Times New Roman"/>
              </a:rPr>
              <a:t> </a:t>
            </a:r>
          </a:p>
          <a:p>
            <a:pPr>
              <a:buClr>
                <a:schemeClr val="dk1"/>
              </a:buClr>
              <a:buSzPct val="25000"/>
            </a:pPr>
            <a:r>
              <a:rPr lang="en-US" sz="2400" dirty="0" smtClean="0">
                <a:ea typeface="Times New Roman"/>
                <a:cs typeface="Times New Roman"/>
                <a:sym typeface="Times New Roman"/>
              </a:rPr>
              <a:t>In this study, the blow torch used in Method #4 proved to be the most effective tool for removing both the BDI Feet and J-B Weld Epoxy from the coated plates. By causing no significant reduction in plate thickness, the corrosive resistant coating remained intact. It is also likely that the removal of the warm, deformable Epoxy from the plate during this process would cause more damage than leaving the epoxy attached. This method is also the most promising method for application in the field. The equipment needed are easily accessible, access to electricity is not required, and it only requires a single person to be both effective and efficient. </a:t>
            </a:r>
          </a:p>
          <a:p>
            <a:pPr>
              <a:buClr>
                <a:schemeClr val="dk1"/>
              </a:buClr>
              <a:buSzPct val="25000"/>
            </a:pPr>
            <a:endParaRPr lang="en-US" sz="2400" dirty="0" smtClean="0">
              <a:ea typeface="Times New Roman"/>
              <a:cs typeface="Times New Roman"/>
              <a:sym typeface="Times New Roman"/>
            </a:endParaRPr>
          </a:p>
          <a:p>
            <a:pPr>
              <a:buClr>
                <a:schemeClr val="dk1"/>
              </a:buClr>
              <a:buSzPct val="25000"/>
            </a:pPr>
            <a:r>
              <a:rPr lang="en-US" sz="2400" dirty="0" smtClean="0">
                <a:ea typeface="Times New Roman"/>
                <a:cs typeface="Times New Roman"/>
                <a:sym typeface="Times New Roman"/>
              </a:rPr>
              <a:t>To better understand the long term impacts of these removal processes, the plates are being subjected to further study. Each of the twelve plates are rotating between harsh environments to mimic freeze thaw cycles as well as a corrosion promoting salt environment. The needs of all stakeholders will be met as long as the removal sites on the plates remain corrosion free and the BDI Feet intact allowing for accurate strain and accelerations to be measured over time. </a:t>
            </a:r>
          </a:p>
          <a:p>
            <a:pPr>
              <a:buClr>
                <a:schemeClr val="dk1"/>
              </a:buClr>
              <a:buSzPct val="25000"/>
            </a:pPr>
            <a:endParaRPr lang="en-US" sz="2400" dirty="0" smtClean="0">
              <a:ea typeface="Times New Roman"/>
              <a:cs typeface="Times New Roman"/>
              <a:sym typeface="Times New Roman"/>
            </a:endParaRPr>
          </a:p>
          <a:p>
            <a:pPr>
              <a:buClr>
                <a:schemeClr val="dk1"/>
              </a:buClr>
              <a:buSzPct val="25000"/>
            </a:pPr>
            <a:endParaRPr lang="en-US" sz="2400" dirty="0" smtClean="0">
              <a:ea typeface="Times New Roman"/>
              <a:cs typeface="Times New Roman"/>
              <a:sym typeface="Times New Roman"/>
            </a:endParaRPr>
          </a:p>
          <a:p>
            <a:pPr>
              <a:buClr>
                <a:schemeClr val="dk1"/>
              </a:buClr>
              <a:buSzPct val="25000"/>
            </a:pPr>
            <a:endParaRPr lang="en-US" sz="3400" dirty="0">
              <a:solidFill>
                <a:schemeClr val="dk1"/>
              </a:solidFill>
              <a:latin typeface="Times New Roman"/>
              <a:ea typeface="Times New Roman"/>
              <a:cs typeface="Times New Roman"/>
              <a:sym typeface="Times New Roman"/>
            </a:endParaRPr>
          </a:p>
        </p:txBody>
      </p:sp>
      <p:sp>
        <p:nvSpPr>
          <p:cNvPr id="92" name="Shape 92"/>
          <p:cNvSpPr txBox="1"/>
          <p:nvPr/>
        </p:nvSpPr>
        <p:spPr>
          <a:xfrm>
            <a:off x="29946600" y="28422600"/>
            <a:ext cx="13087200" cy="2568078"/>
          </a:xfrm>
          <a:prstGeom prst="rect">
            <a:avLst/>
          </a:prstGeom>
          <a:ln w="76200"/>
        </p:spPr>
        <p:style>
          <a:lnRef idx="2">
            <a:schemeClr val="accent3"/>
          </a:lnRef>
          <a:fillRef idx="1">
            <a:schemeClr val="lt1"/>
          </a:fillRef>
          <a:effectRef idx="0">
            <a:schemeClr val="accent3"/>
          </a:effectRef>
          <a:fontRef idx="minor">
            <a:schemeClr val="dk1"/>
          </a:fontRef>
        </p:style>
        <p:txBody>
          <a:bodyPr lIns="91411" tIns="45691" rIns="91411" bIns="45691" anchor="t" anchorCtr="0">
            <a:noAutofit/>
          </a:bodyPr>
          <a:lstStyle/>
          <a:p>
            <a:pPr>
              <a:buClr>
                <a:schemeClr val="dk1"/>
              </a:buClr>
              <a:buSzPct val="25000"/>
            </a:pPr>
            <a:r>
              <a:rPr lang="en-US" sz="3400" b="1" dirty="0">
                <a:solidFill>
                  <a:schemeClr val="accent5">
                    <a:lumMod val="50000"/>
                  </a:schemeClr>
                </a:solidFill>
                <a:latin typeface="Times New Roman"/>
                <a:ea typeface="Times New Roman"/>
                <a:cs typeface="Times New Roman"/>
                <a:sym typeface="Times New Roman"/>
              </a:rPr>
              <a:t>Literature </a:t>
            </a:r>
            <a:r>
              <a:rPr lang="en-US" sz="3400" b="1" dirty="0" smtClean="0">
                <a:solidFill>
                  <a:schemeClr val="accent5">
                    <a:lumMod val="50000"/>
                  </a:schemeClr>
                </a:solidFill>
                <a:latin typeface="Times New Roman"/>
                <a:ea typeface="Times New Roman"/>
                <a:cs typeface="Times New Roman"/>
                <a:sym typeface="Times New Roman"/>
              </a:rPr>
              <a:t>Cited</a:t>
            </a:r>
          </a:p>
          <a:p>
            <a:r>
              <a:rPr lang="en-US" sz="2000" dirty="0"/>
              <a:t>ASTM Int'l. (2008). </a:t>
            </a:r>
            <a:r>
              <a:rPr lang="en-US" sz="2000" i="1" dirty="0"/>
              <a:t>Standard Test Method for Evaluation of Painted or Coated Specimens Subjected to Corrosive Environments.</a:t>
            </a:r>
            <a:r>
              <a:rPr lang="en-US" sz="2000" dirty="0"/>
              <a:t> ASTM Int'l</a:t>
            </a:r>
            <a:r>
              <a:rPr lang="en-US" sz="2000" dirty="0" smtClean="0"/>
              <a:t>.</a:t>
            </a:r>
          </a:p>
          <a:p>
            <a:endParaRPr lang="en-US" sz="1050" dirty="0"/>
          </a:p>
          <a:p>
            <a:r>
              <a:rPr lang="en-US" sz="2000" dirty="0"/>
              <a:t>Lévesque, &amp; </a:t>
            </a:r>
            <a:r>
              <a:rPr lang="en-US" sz="2000" dirty="0" err="1"/>
              <a:t>Ampleman</a:t>
            </a:r>
            <a:r>
              <a:rPr lang="en-US" sz="2000" dirty="0"/>
              <a:t>. (2015, April 16). </a:t>
            </a:r>
            <a:r>
              <a:rPr lang="en-US" sz="2000" i="1" dirty="0"/>
              <a:t>Metallizing: A Choice Solution for Corrosion Protection of Steel</a:t>
            </a:r>
            <a:r>
              <a:rPr lang="en-US" sz="2000" dirty="0"/>
              <a:t>. Retrieved from </a:t>
            </a:r>
            <a:r>
              <a:rPr lang="en-US" sz="2000" dirty="0" err="1"/>
              <a:t>Canam</a:t>
            </a:r>
            <a:r>
              <a:rPr lang="en-US" sz="2000" dirty="0"/>
              <a:t> Bridges: http://blog.canambridges.com/metallizing-a-choice-solution-for-corrosion-protection-of-steel/</a:t>
            </a:r>
          </a:p>
          <a:p>
            <a:endParaRPr lang="en-US" sz="1050" i="1" dirty="0" smtClean="0"/>
          </a:p>
          <a:p>
            <a:r>
              <a:rPr lang="en-US" sz="2000" i="1" dirty="0" smtClean="0"/>
              <a:t>Structural </a:t>
            </a:r>
            <a:r>
              <a:rPr lang="en-US" sz="2000" i="1" dirty="0"/>
              <a:t>Monitoring &amp; Load Testing Systems</a:t>
            </a:r>
            <a:r>
              <a:rPr lang="en-US" sz="2000" dirty="0"/>
              <a:t>. (2015). Retrieved from Bridge Diagnostics Inc.: http://bridgetest.com/</a:t>
            </a:r>
            <a:endParaRPr lang="en-US" sz="2000" dirty="0">
              <a:solidFill>
                <a:schemeClr val="dk1"/>
              </a:solidFill>
              <a:latin typeface="Times New Roman"/>
              <a:ea typeface="Times New Roman"/>
              <a:cs typeface="Times New Roman"/>
              <a:sym typeface="Times New Roman"/>
            </a:endParaRPr>
          </a:p>
        </p:txBody>
      </p:sp>
      <p:sp>
        <p:nvSpPr>
          <p:cNvPr id="93" name="Shape 93"/>
          <p:cNvSpPr txBox="1"/>
          <p:nvPr/>
        </p:nvSpPr>
        <p:spPr>
          <a:xfrm>
            <a:off x="8715166" y="31343681"/>
            <a:ext cx="26380200" cy="915298"/>
          </a:xfrm>
          <a:prstGeom prst="rect">
            <a:avLst/>
          </a:prstGeom>
          <a:solidFill>
            <a:srgbClr val="FFFFFF"/>
          </a:solidFill>
          <a:ln w="114300" cap="flat" cmpd="sng">
            <a:solidFill>
              <a:srgbClr val="000000">
                <a:alpha val="0"/>
              </a:srgbClr>
            </a:solidFill>
            <a:prstDash val="solid"/>
            <a:round/>
            <a:headEnd type="none" w="med" len="med"/>
            <a:tailEnd type="none" w="med" len="med"/>
          </a:ln>
        </p:spPr>
        <p:txBody>
          <a:bodyPr lIns="91411" tIns="45691" rIns="91411" bIns="45691" anchor="ctr" anchorCtr="0">
            <a:noAutofit/>
          </a:bodyPr>
          <a:lstStyle/>
          <a:p>
            <a:pPr algn="ctr">
              <a:buClr>
                <a:schemeClr val="dk1"/>
              </a:buClr>
              <a:buSzPct val="25000"/>
            </a:pPr>
            <a:r>
              <a:rPr lang="en-US" sz="3400" b="1" dirty="0">
                <a:solidFill>
                  <a:schemeClr val="accent5">
                    <a:lumMod val="50000"/>
                  </a:schemeClr>
                </a:solidFill>
                <a:latin typeface="+mn-lt"/>
                <a:ea typeface="Times New Roman"/>
                <a:cs typeface="Times New Roman"/>
                <a:sym typeface="Times New Roman"/>
              </a:rPr>
              <a:t>Acknowledgements</a:t>
            </a:r>
            <a:r>
              <a:rPr lang="en-US" sz="3400" dirty="0">
                <a:solidFill>
                  <a:schemeClr val="dk1"/>
                </a:solidFill>
                <a:latin typeface="+mn-lt"/>
                <a:ea typeface="Times New Roman"/>
                <a:cs typeface="Times New Roman"/>
                <a:sym typeface="Times New Roman"/>
              </a:rPr>
              <a:t> – This research was supported with funding from the National Science Foundation’s grant ENG-</a:t>
            </a:r>
            <a:r>
              <a:rPr lang="en-US" sz="3400" dirty="0">
                <a:solidFill>
                  <a:srgbClr val="222222"/>
                </a:solidFill>
                <a:latin typeface="+mn-lt"/>
                <a:ea typeface="Times New Roman"/>
                <a:cs typeface="Times New Roman"/>
                <a:sym typeface="Times New Roman"/>
              </a:rPr>
              <a:t>1132648</a:t>
            </a:r>
          </a:p>
        </p:txBody>
      </p:sp>
      <p:pic>
        <p:nvPicPr>
          <p:cNvPr id="94" name="Shape 94"/>
          <p:cNvPicPr preferRelativeResize="0"/>
          <p:nvPr/>
        </p:nvPicPr>
        <p:blipFill rotWithShape="1">
          <a:blip r:embed="rId3">
            <a:alphaModFix/>
          </a:blip>
          <a:srcRect r="92434" b="60322"/>
          <a:stretch/>
        </p:blipFill>
        <p:spPr>
          <a:xfrm>
            <a:off x="554736" y="515981"/>
            <a:ext cx="2225098" cy="3476400"/>
          </a:xfrm>
          <a:prstGeom prst="rect">
            <a:avLst/>
          </a:prstGeom>
          <a:noFill/>
          <a:ln>
            <a:noFill/>
          </a:ln>
        </p:spPr>
      </p:pic>
      <p:pic>
        <p:nvPicPr>
          <p:cNvPr id="95" name="Shape 95"/>
          <p:cNvPicPr preferRelativeResize="0"/>
          <p:nvPr/>
        </p:nvPicPr>
        <p:blipFill>
          <a:blip r:embed="rId4">
            <a:alphaModFix/>
          </a:blip>
          <a:stretch>
            <a:fillRect/>
          </a:stretch>
        </p:blipFill>
        <p:spPr>
          <a:xfrm rot="1238712">
            <a:off x="40430030" y="501231"/>
            <a:ext cx="3476400" cy="3476400"/>
          </a:xfrm>
          <a:prstGeom prst="rect">
            <a:avLst/>
          </a:prstGeom>
          <a:noFill/>
          <a:ln>
            <a:noFill/>
          </a:ln>
        </p:spPr>
      </p:pic>
      <p:graphicFrame>
        <p:nvGraphicFramePr>
          <p:cNvPr id="96" name="Shape 96"/>
          <p:cNvGraphicFramePr/>
          <p:nvPr/>
        </p:nvGraphicFramePr>
        <p:xfrm>
          <a:off x="29718000" y="4724400"/>
          <a:ext cx="13459906" cy="5831080"/>
        </p:xfrm>
        <a:graphic>
          <a:graphicData uri="http://schemas.openxmlformats.org/drawingml/2006/table">
            <a:tbl>
              <a:tblPr>
                <a:noFill/>
                <a:tableStyleId>{DE374F0E-A828-4B4E-A65B-6640A3BC904F}</a:tableStyleId>
              </a:tblPr>
              <a:tblGrid>
                <a:gridCol w="685800"/>
                <a:gridCol w="2667000"/>
                <a:gridCol w="2057400"/>
                <a:gridCol w="1981200"/>
                <a:gridCol w="1447800"/>
                <a:gridCol w="2895600"/>
                <a:gridCol w="1725106"/>
              </a:tblGrid>
              <a:tr h="588874">
                <a:tc gridSpan="7">
                  <a:txBody>
                    <a:bodyPr/>
                    <a:lstStyle/>
                    <a:p>
                      <a:pPr rtl="0">
                        <a:lnSpc>
                          <a:spcPct val="115000"/>
                        </a:lnSpc>
                        <a:spcBef>
                          <a:spcPts val="0"/>
                        </a:spcBef>
                        <a:buNone/>
                      </a:pPr>
                      <a:r>
                        <a:rPr lang="en-US" sz="2800" b="1" dirty="0">
                          <a:latin typeface="+mn-lt"/>
                          <a:ea typeface="Cambria"/>
                          <a:cs typeface="Cambria"/>
                          <a:sym typeface="Cambria"/>
                        </a:rPr>
                        <a:t>Table 1: </a:t>
                      </a:r>
                      <a:r>
                        <a:rPr lang="en-US" sz="2800" b="0" dirty="0" smtClean="0">
                          <a:latin typeface="+mn-lt"/>
                          <a:ea typeface="Cambria"/>
                          <a:cs typeface="Cambria"/>
                          <a:sym typeface="Cambria"/>
                        </a:rPr>
                        <a:t>Statistical impact of removal methods on plate thickness (n=24)</a:t>
                      </a:r>
                      <a:endParaRPr lang="en-US" sz="2800" b="0" dirty="0">
                        <a:latin typeface="+mn-lt"/>
                        <a:ea typeface="Cambria"/>
                        <a:cs typeface="Cambria"/>
                        <a:sym typeface="Cambria"/>
                      </a:endParaRPr>
                    </a:p>
                  </a:txBody>
                  <a:tcPr marL="0" marR="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8379">
                <a:tc gridSpan="2">
                  <a:txBody>
                    <a:bodyPr/>
                    <a:lstStyle/>
                    <a:p>
                      <a:pPr lvl="0" algn="ctr" rtl="0">
                        <a:lnSpc>
                          <a:spcPct val="115000"/>
                        </a:lnSpc>
                        <a:spcBef>
                          <a:spcPts val="0"/>
                        </a:spcBef>
                        <a:buNone/>
                      </a:pPr>
                      <a:r>
                        <a:rPr lang="en-US" sz="2800" b="1" dirty="0">
                          <a:latin typeface="+mn-lt"/>
                          <a:ea typeface="Cambria"/>
                          <a:cs typeface="Cambria"/>
                          <a:sym typeface="Cambria"/>
                        </a:rPr>
                        <a:t>Removal Method</a:t>
                      </a:r>
                      <a:r>
                        <a:rPr lang="en-US" sz="2800" dirty="0">
                          <a:latin typeface="+mn-lt"/>
                          <a:ea typeface="Cambria"/>
                          <a:cs typeface="Cambria"/>
                          <a:sym typeface="Cambria"/>
                        </a:rPr>
                        <a:t> </a:t>
                      </a:r>
                    </a:p>
                  </a:txBody>
                  <a:tcPr marL="0" marR="0" marT="0" marB="0" anchor="ctr">
                    <a:lnL w="9525" cap="flat" cmpd="sng">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lvl="0" algn="ctr" rtl="0">
                        <a:lnSpc>
                          <a:spcPct val="115000"/>
                        </a:lnSpc>
                        <a:spcBef>
                          <a:spcPts val="0"/>
                        </a:spcBef>
                        <a:buNone/>
                      </a:pPr>
                      <a:endParaRPr lang="en-US" sz="2400" dirty="0">
                        <a:latin typeface="Cambria"/>
                        <a:ea typeface="Cambria"/>
                        <a:cs typeface="Cambria"/>
                        <a:sym typeface="Cambria"/>
                      </a:endParaRPr>
                    </a:p>
                  </a:txBody>
                  <a:tcPr marL="0" marR="0" marT="0" marB="0" anchor="ctr">
                    <a:lnL w="9525" cap="flat" cmpd="sng" algn="ctr">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Bef>
                          <a:spcPts val="0"/>
                        </a:spcBef>
                        <a:buNone/>
                      </a:pPr>
                      <a:r>
                        <a:rPr lang="en-US" sz="2800" b="1" dirty="0" smtClean="0">
                          <a:latin typeface="+mn-lt"/>
                          <a:ea typeface="Cambria"/>
                          <a:cs typeface="Cambria"/>
                          <a:sym typeface="Cambria"/>
                        </a:rPr>
                        <a:t>Thickness </a:t>
                      </a:r>
                      <a:r>
                        <a:rPr lang="en-US" sz="2800" b="1" dirty="0">
                          <a:latin typeface="+mn-lt"/>
                          <a:ea typeface="Cambria"/>
                          <a:cs typeface="Cambria"/>
                          <a:sym typeface="Cambria"/>
                        </a:rPr>
                        <a:t>Before</a:t>
                      </a:r>
                      <a:r>
                        <a:rPr lang="en-US" sz="2800" dirty="0">
                          <a:latin typeface="+mn-lt"/>
                          <a:ea typeface="Cambria"/>
                          <a:cs typeface="Cambria"/>
                          <a:sym typeface="Cambria"/>
                        </a:rPr>
                        <a:t> </a:t>
                      </a:r>
                    </a:p>
                    <a:p>
                      <a:pPr lvl="0" algn="ctr" rtl="0">
                        <a:lnSpc>
                          <a:spcPct val="115000"/>
                        </a:lnSpc>
                        <a:spcBef>
                          <a:spcPts val="0"/>
                        </a:spcBef>
                        <a:buNone/>
                      </a:pPr>
                      <a:r>
                        <a:rPr lang="en-US" sz="2800" dirty="0">
                          <a:latin typeface="+mn-lt"/>
                          <a:ea typeface="Cambria"/>
                          <a:cs typeface="Cambria"/>
                          <a:sym typeface="Cambria"/>
                        </a:rPr>
                        <a:t>(Inches)</a:t>
                      </a:r>
                    </a:p>
                  </a:txBody>
                  <a:tcPr marL="0" marR="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lumMod val="85000"/>
                      </a:schemeClr>
                    </a:solidFill>
                  </a:tcPr>
                </a:tc>
                <a:tc>
                  <a:txBody>
                    <a:bodyPr/>
                    <a:lstStyle/>
                    <a:p>
                      <a:pPr lvl="0" algn="ctr" rtl="0">
                        <a:lnSpc>
                          <a:spcPct val="115000"/>
                        </a:lnSpc>
                        <a:spcBef>
                          <a:spcPts val="0"/>
                        </a:spcBef>
                        <a:buNone/>
                      </a:pPr>
                      <a:r>
                        <a:rPr lang="en-US" sz="2800" b="1" dirty="0" smtClean="0">
                          <a:latin typeface="+mn-lt"/>
                          <a:ea typeface="Cambria"/>
                          <a:cs typeface="Cambria"/>
                          <a:sym typeface="Cambria"/>
                        </a:rPr>
                        <a:t>Thickness </a:t>
                      </a:r>
                      <a:r>
                        <a:rPr lang="en-US" sz="2800" b="1" dirty="0">
                          <a:latin typeface="+mn-lt"/>
                          <a:ea typeface="Cambria"/>
                          <a:cs typeface="Cambria"/>
                          <a:sym typeface="Cambria"/>
                        </a:rPr>
                        <a:t>After </a:t>
                      </a:r>
                      <a:endParaRPr lang="en-US" sz="2800" b="1" dirty="0" smtClean="0">
                        <a:latin typeface="+mn-lt"/>
                        <a:ea typeface="Cambria"/>
                        <a:cs typeface="Cambria"/>
                        <a:sym typeface="Cambria"/>
                      </a:endParaRPr>
                    </a:p>
                    <a:p>
                      <a:pPr lvl="0" algn="ctr" rtl="0">
                        <a:lnSpc>
                          <a:spcPct val="115000"/>
                        </a:lnSpc>
                        <a:spcBef>
                          <a:spcPts val="0"/>
                        </a:spcBef>
                        <a:buNone/>
                      </a:pPr>
                      <a:r>
                        <a:rPr lang="en-US" sz="2800" dirty="0" smtClean="0">
                          <a:latin typeface="+mn-lt"/>
                          <a:ea typeface="Cambria"/>
                          <a:cs typeface="Cambria"/>
                          <a:sym typeface="Cambria"/>
                        </a:rPr>
                        <a:t>(</a:t>
                      </a:r>
                      <a:r>
                        <a:rPr lang="en-US" sz="2800" dirty="0">
                          <a:latin typeface="+mn-lt"/>
                          <a:ea typeface="Cambria"/>
                          <a:cs typeface="Cambria"/>
                          <a:sym typeface="Cambria"/>
                        </a:rPr>
                        <a:t>Inches) </a:t>
                      </a:r>
                    </a:p>
                  </a:txBody>
                  <a:tcPr marL="0" marR="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lumMod val="85000"/>
                      </a:schemeClr>
                    </a:solidFill>
                  </a:tcPr>
                </a:tc>
                <a:tc>
                  <a:txBody>
                    <a:bodyPr/>
                    <a:lstStyle/>
                    <a:p>
                      <a:pPr lvl="0" algn="ctr" rtl="0">
                        <a:lnSpc>
                          <a:spcPct val="115000"/>
                        </a:lnSpc>
                        <a:spcBef>
                          <a:spcPts val="0"/>
                        </a:spcBef>
                        <a:buNone/>
                      </a:pPr>
                      <a:r>
                        <a:rPr lang="en-US" sz="2800" b="1" dirty="0">
                          <a:latin typeface="+mn-lt"/>
                          <a:ea typeface="Cambria"/>
                          <a:cs typeface="Cambria"/>
                          <a:sym typeface="Cambria"/>
                        </a:rPr>
                        <a:t>P Value</a:t>
                      </a:r>
                      <a:r>
                        <a:rPr lang="en-US" sz="2800" dirty="0">
                          <a:latin typeface="+mn-lt"/>
                          <a:ea typeface="Cambria"/>
                          <a:cs typeface="Cambria"/>
                          <a:sym typeface="Cambria"/>
                        </a:rPr>
                        <a:t> </a:t>
                      </a:r>
                    </a:p>
                  </a:txBody>
                  <a:tcPr marL="0" marR="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lumMod val="85000"/>
                      </a:schemeClr>
                    </a:solidFill>
                  </a:tcPr>
                </a:tc>
                <a:tc>
                  <a:txBody>
                    <a:bodyPr/>
                    <a:lstStyle/>
                    <a:p>
                      <a:pPr lvl="0" algn="ctr" rtl="0">
                        <a:lnSpc>
                          <a:spcPct val="115000"/>
                        </a:lnSpc>
                        <a:spcBef>
                          <a:spcPts val="0"/>
                        </a:spcBef>
                        <a:buNone/>
                      </a:pPr>
                      <a:r>
                        <a:rPr lang="en-US" sz="2800" b="1" dirty="0">
                          <a:latin typeface="+mn-lt"/>
                          <a:ea typeface="Cambria"/>
                          <a:cs typeface="Cambria"/>
                          <a:sym typeface="Cambria"/>
                        </a:rPr>
                        <a:t>Max Thickness </a:t>
                      </a:r>
                      <a:r>
                        <a:rPr lang="en-US" sz="2800" b="1" dirty="0" smtClean="0">
                          <a:latin typeface="+mn-lt"/>
                          <a:ea typeface="Cambria"/>
                          <a:cs typeface="Cambria"/>
                          <a:sym typeface="Cambria"/>
                        </a:rPr>
                        <a:t>Difference</a:t>
                      </a:r>
                      <a:r>
                        <a:rPr lang="en-US" sz="2800" dirty="0" smtClean="0">
                          <a:latin typeface="+mn-lt"/>
                          <a:ea typeface="Cambria"/>
                          <a:cs typeface="Cambria"/>
                          <a:sym typeface="Cambria"/>
                        </a:rPr>
                        <a:t> </a:t>
                      </a:r>
                    </a:p>
                    <a:p>
                      <a:pPr marL="0" marR="0" lvl="0" indent="0" algn="ctr" defTabSz="4387718" rtl="0" eaLnBrk="1" fontAlgn="auto" latinLnBrk="0" hangingPunct="1">
                        <a:lnSpc>
                          <a:spcPct val="115000"/>
                        </a:lnSpc>
                        <a:spcBef>
                          <a:spcPts val="0"/>
                        </a:spcBef>
                        <a:spcAft>
                          <a:spcPts val="0"/>
                        </a:spcAft>
                        <a:buClrTx/>
                        <a:buSzTx/>
                        <a:buFontTx/>
                        <a:buNone/>
                        <a:tabLst/>
                        <a:defRPr/>
                      </a:pPr>
                      <a:r>
                        <a:rPr lang="en-US" sz="2800" dirty="0" smtClean="0">
                          <a:latin typeface="+mn-lt"/>
                          <a:ea typeface="Cambria"/>
                          <a:cs typeface="Cambria"/>
                          <a:sym typeface="Cambria"/>
                        </a:rPr>
                        <a:t>(Inches) </a:t>
                      </a:r>
                    </a:p>
                  </a:txBody>
                  <a:tcPr marL="0" marR="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lumMod val="85000"/>
                      </a:schemeClr>
                    </a:solidFill>
                  </a:tcPr>
                </a:tc>
                <a:tc>
                  <a:txBody>
                    <a:bodyPr/>
                    <a:lstStyle/>
                    <a:p>
                      <a:pPr lvl="0" algn="ctr" rtl="0">
                        <a:lnSpc>
                          <a:spcPct val="115000"/>
                        </a:lnSpc>
                        <a:spcBef>
                          <a:spcPts val="0"/>
                        </a:spcBef>
                        <a:buNone/>
                      </a:pPr>
                      <a:r>
                        <a:rPr lang="en-US" sz="2800" b="1" dirty="0">
                          <a:latin typeface="+mn-lt"/>
                          <a:ea typeface="Cambria"/>
                          <a:cs typeface="Cambria"/>
                          <a:sym typeface="Cambria"/>
                        </a:rPr>
                        <a:t>% of Feet Causing Damaged</a:t>
                      </a:r>
                      <a:r>
                        <a:rPr lang="en-US" sz="2800" dirty="0">
                          <a:latin typeface="+mn-lt"/>
                          <a:ea typeface="Cambria"/>
                          <a:cs typeface="Cambria"/>
                          <a:sym typeface="Cambria"/>
                        </a:rPr>
                        <a:t> </a:t>
                      </a:r>
                    </a:p>
                  </a:txBody>
                  <a:tcPr marL="0" marR="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lumMod val="85000"/>
                      </a:schemeClr>
                    </a:solidFill>
                  </a:tcPr>
                </a:tc>
              </a:tr>
              <a:tr h="588874">
                <a:tc>
                  <a:txBody>
                    <a:bodyPr/>
                    <a:lstStyle/>
                    <a:p>
                      <a:pPr lvl="0" algn="ctr" rtl="0">
                        <a:lnSpc>
                          <a:spcPct val="115000"/>
                        </a:lnSpc>
                        <a:spcBef>
                          <a:spcPts val="0"/>
                        </a:spcBef>
                        <a:buNone/>
                      </a:pPr>
                      <a:r>
                        <a:rPr lang="en-US" sz="2800" b="1" dirty="0" smtClean="0">
                          <a:latin typeface="+mn-lt"/>
                          <a:ea typeface="Cambria"/>
                          <a:cs typeface="Cambria"/>
                          <a:sym typeface="Cambria"/>
                        </a:rPr>
                        <a:t>1</a:t>
                      </a:r>
                      <a:endParaRPr lang="en-US" sz="2800" b="1" dirty="0">
                        <a:latin typeface="+mn-lt"/>
                        <a:ea typeface="Cambria"/>
                        <a:cs typeface="Cambria"/>
                        <a:sym typeface="Cambria"/>
                      </a:endParaRPr>
                    </a:p>
                  </a:txBody>
                  <a:tcPr marL="0" marR="0" marT="0" marB="0" anchor="ctr">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ctr" defTabSz="4387718" rtl="0" eaLnBrk="1" fontAlgn="auto" latinLnBrk="0" hangingPunct="1">
                        <a:lnSpc>
                          <a:spcPct val="115000"/>
                        </a:lnSpc>
                        <a:spcBef>
                          <a:spcPts val="0"/>
                        </a:spcBef>
                        <a:spcAft>
                          <a:spcPts val="0"/>
                        </a:spcAft>
                        <a:buClrTx/>
                        <a:buSzTx/>
                        <a:buFontTx/>
                        <a:buNone/>
                        <a:tabLst/>
                        <a:defRPr/>
                      </a:pPr>
                      <a:r>
                        <a:rPr lang="en-US" sz="2800" dirty="0" smtClean="0">
                          <a:latin typeface="+mn-lt"/>
                          <a:ea typeface="Cambria"/>
                          <a:cs typeface="Cambria"/>
                          <a:sym typeface="Cambria"/>
                        </a:rPr>
                        <a:t>Snap Off </a:t>
                      </a:r>
                    </a:p>
                  </a:txBody>
                  <a:tcPr marL="0" marR="0" marT="0" marB="0" anchor="ct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0.2778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0.2733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smtClean="0">
                          <a:latin typeface="+mn-lt"/>
                          <a:ea typeface="Cambria"/>
                          <a:cs typeface="Cambria"/>
                          <a:sym typeface="Cambria"/>
                        </a:rPr>
                        <a:t>&lt;0.0001 </a:t>
                      </a:r>
                      <a:endParaRPr lang="en-US" sz="2800" dirty="0">
                        <a:latin typeface="+mn-lt"/>
                        <a:ea typeface="Cambria"/>
                        <a:cs typeface="Cambria"/>
                        <a:sym typeface="Cambria"/>
                      </a:endParaRP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0.015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54 </a:t>
                      </a:r>
                    </a:p>
                  </a:txBody>
                  <a:tcPr marL="0" marR="0" marT="0" marB="0" anchor="ctr">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588874">
                <a:tc>
                  <a:txBody>
                    <a:bodyPr/>
                    <a:lstStyle/>
                    <a:p>
                      <a:pPr lvl="0" algn="ctr" rtl="0">
                        <a:lnSpc>
                          <a:spcPct val="115000"/>
                        </a:lnSpc>
                        <a:spcBef>
                          <a:spcPts val="0"/>
                        </a:spcBef>
                        <a:buNone/>
                      </a:pPr>
                      <a:r>
                        <a:rPr lang="en-US" sz="2800" b="1" dirty="0" smtClean="0">
                          <a:latin typeface="+mn-lt"/>
                          <a:ea typeface="Cambria"/>
                          <a:cs typeface="Cambria"/>
                          <a:sym typeface="Cambria"/>
                        </a:rPr>
                        <a:t>2</a:t>
                      </a:r>
                      <a:endParaRPr lang="en-US" sz="2800" b="1" dirty="0">
                        <a:latin typeface="+mn-lt"/>
                        <a:ea typeface="Cambria"/>
                        <a:cs typeface="Cambria"/>
                        <a:sym typeface="Cambria"/>
                      </a:endParaRPr>
                    </a:p>
                  </a:txBody>
                  <a:tcPr marL="0" marR="0" marT="0" marB="0" anchor="ctr">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ctr" defTabSz="4387718" rtl="0" eaLnBrk="1" fontAlgn="auto" latinLnBrk="0" hangingPunct="1">
                        <a:lnSpc>
                          <a:spcPct val="115000"/>
                        </a:lnSpc>
                        <a:spcBef>
                          <a:spcPts val="0"/>
                        </a:spcBef>
                        <a:spcAft>
                          <a:spcPts val="0"/>
                        </a:spcAft>
                        <a:buClrTx/>
                        <a:buSzTx/>
                        <a:buFontTx/>
                        <a:buNone/>
                        <a:tabLst/>
                        <a:defRPr/>
                      </a:pPr>
                      <a:r>
                        <a:rPr lang="en-US" sz="2800" dirty="0" smtClean="0">
                          <a:latin typeface="+mn-lt"/>
                          <a:ea typeface="Cambria"/>
                          <a:cs typeface="Cambria"/>
                          <a:sym typeface="Cambria"/>
                        </a:rPr>
                        <a:t>Electric Heat Gun </a:t>
                      </a:r>
                    </a:p>
                  </a:txBody>
                  <a:tcPr marL="0" marR="0" marT="0" marB="0" anchor="ct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0.2769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0.2750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smtClean="0">
                          <a:latin typeface="+mn-lt"/>
                          <a:ea typeface="Cambria"/>
                          <a:cs typeface="Cambria"/>
                          <a:sym typeface="Cambria"/>
                        </a:rPr>
                        <a:t>&lt;0.001 </a:t>
                      </a:r>
                      <a:endParaRPr lang="en-US" sz="2800" dirty="0">
                        <a:latin typeface="+mn-lt"/>
                        <a:ea typeface="Cambria"/>
                        <a:cs typeface="Cambria"/>
                        <a:sym typeface="Cambria"/>
                      </a:endParaRP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a:latin typeface="+mn-lt"/>
                          <a:ea typeface="Cambria"/>
                          <a:cs typeface="Cambria"/>
                          <a:sym typeface="Cambria"/>
                        </a:rPr>
                        <a:t>0.006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4 </a:t>
                      </a:r>
                    </a:p>
                  </a:txBody>
                  <a:tcPr marL="0" marR="0" marT="0" marB="0" anchor="ctr">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588874">
                <a:tc>
                  <a:txBody>
                    <a:bodyPr/>
                    <a:lstStyle/>
                    <a:p>
                      <a:pPr lvl="0" algn="ctr" rtl="0">
                        <a:lnSpc>
                          <a:spcPct val="115000"/>
                        </a:lnSpc>
                        <a:spcBef>
                          <a:spcPts val="0"/>
                        </a:spcBef>
                        <a:buNone/>
                      </a:pPr>
                      <a:r>
                        <a:rPr lang="en-US" sz="2800" b="1" dirty="0" smtClean="0">
                          <a:latin typeface="+mn-lt"/>
                          <a:ea typeface="Cambria"/>
                          <a:cs typeface="Cambria"/>
                          <a:sym typeface="Cambria"/>
                        </a:rPr>
                        <a:t> 3</a:t>
                      </a:r>
                      <a:endParaRPr lang="en-US" sz="2800" b="1" dirty="0">
                        <a:latin typeface="+mn-lt"/>
                        <a:ea typeface="Cambria"/>
                        <a:cs typeface="Cambria"/>
                        <a:sym typeface="Cambria"/>
                      </a:endParaRPr>
                    </a:p>
                  </a:txBody>
                  <a:tcPr marL="0" marR="0" marT="0" marB="0" anchor="ctr">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smtClean="0">
                          <a:latin typeface="+mn-lt"/>
                          <a:ea typeface="Cambria"/>
                          <a:cs typeface="Cambria"/>
                          <a:sym typeface="Cambria"/>
                        </a:rPr>
                        <a:t>Refrigerant Spray</a:t>
                      </a:r>
                      <a:endParaRPr lang="en-US" sz="2800" dirty="0">
                        <a:latin typeface="+mn-lt"/>
                        <a:ea typeface="Cambria"/>
                        <a:cs typeface="Cambria"/>
                        <a:sym typeface="Cambria"/>
                      </a:endParaRPr>
                    </a:p>
                  </a:txBody>
                  <a:tcPr marL="0" marR="0" marT="0" marB="0" anchor="ct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0.2768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0.2711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smtClean="0">
                          <a:latin typeface="+mn-lt"/>
                          <a:ea typeface="Cambria"/>
                          <a:cs typeface="Cambria"/>
                          <a:sym typeface="Cambria"/>
                        </a:rPr>
                        <a:t>&lt;0.0001 </a:t>
                      </a:r>
                      <a:endParaRPr lang="en-US" sz="2800" dirty="0">
                        <a:latin typeface="+mn-lt"/>
                        <a:ea typeface="Cambria"/>
                        <a:cs typeface="Cambria"/>
                        <a:sym typeface="Cambria"/>
                      </a:endParaRP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a:latin typeface="+mn-lt"/>
                          <a:ea typeface="Cambria"/>
                          <a:cs typeface="Cambria"/>
                          <a:sym typeface="Cambria"/>
                        </a:rPr>
                        <a:t>0.013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67 </a:t>
                      </a:r>
                    </a:p>
                  </a:txBody>
                  <a:tcPr marL="0" marR="0" marT="0" marB="0" anchor="ctr">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588874">
                <a:tc>
                  <a:txBody>
                    <a:bodyPr/>
                    <a:lstStyle/>
                    <a:p>
                      <a:pPr lvl="0" algn="ctr" rtl="0">
                        <a:lnSpc>
                          <a:spcPct val="115000"/>
                        </a:lnSpc>
                        <a:spcBef>
                          <a:spcPts val="0"/>
                        </a:spcBef>
                        <a:buNone/>
                      </a:pPr>
                      <a:r>
                        <a:rPr lang="en-US" sz="2800" b="1" dirty="0" smtClean="0">
                          <a:latin typeface="+mn-lt"/>
                          <a:ea typeface="Cambria"/>
                          <a:cs typeface="Cambria"/>
                          <a:sym typeface="Cambria"/>
                        </a:rPr>
                        <a:t>4</a:t>
                      </a:r>
                      <a:endParaRPr lang="en-US" sz="2800" b="1" dirty="0">
                        <a:latin typeface="+mn-lt"/>
                        <a:ea typeface="Cambria"/>
                        <a:cs typeface="Cambria"/>
                        <a:sym typeface="Cambria"/>
                      </a:endParaRPr>
                    </a:p>
                  </a:txBody>
                  <a:tcPr marL="0" marR="0" marT="0" marB="0" anchor="ctr">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marL="0" marR="0" lvl="0" indent="0" algn="ctr" defTabSz="4387718" rtl="0" eaLnBrk="1" fontAlgn="auto" latinLnBrk="0" hangingPunct="1">
                        <a:lnSpc>
                          <a:spcPct val="115000"/>
                        </a:lnSpc>
                        <a:spcBef>
                          <a:spcPts val="0"/>
                        </a:spcBef>
                        <a:spcAft>
                          <a:spcPts val="0"/>
                        </a:spcAft>
                        <a:buClrTx/>
                        <a:buSzTx/>
                        <a:buFontTx/>
                        <a:buNone/>
                        <a:tabLst/>
                        <a:defRPr/>
                      </a:pPr>
                      <a:r>
                        <a:rPr lang="en-US" sz="2800" dirty="0" smtClean="0">
                          <a:latin typeface="+mn-lt"/>
                          <a:ea typeface="Cambria"/>
                          <a:cs typeface="Cambria"/>
                          <a:sym typeface="Cambria"/>
                        </a:rPr>
                        <a:t>Blow Torch </a:t>
                      </a:r>
                    </a:p>
                  </a:txBody>
                  <a:tcPr marL="0" marR="0" marT="0" marB="0" anchor="ct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a:latin typeface="+mn-lt"/>
                          <a:ea typeface="Cambria"/>
                          <a:cs typeface="Cambria"/>
                          <a:sym typeface="Cambria"/>
                        </a:rPr>
                        <a:t>0.2774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0.2767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0.25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0.003 </a:t>
                      </a:r>
                    </a:p>
                  </a:txBody>
                  <a:tcPr marL="0" marR="0" marT="0" marB="0" anchor="ct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US" sz="2800" dirty="0">
                          <a:latin typeface="+mn-lt"/>
                          <a:ea typeface="Cambria"/>
                          <a:cs typeface="Cambria"/>
                          <a:sym typeface="Cambria"/>
                        </a:rPr>
                        <a:t>0* </a:t>
                      </a:r>
                    </a:p>
                  </a:txBody>
                  <a:tcPr marL="0" marR="0" marT="0" marB="0" anchor="ctr">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r>
              <a:tr h="980062">
                <a:tc gridSpan="7">
                  <a:txBody>
                    <a:bodyPr/>
                    <a:lstStyle/>
                    <a:p>
                      <a:pPr marL="114300" lvl="0" indent="-57150" rtl="0">
                        <a:lnSpc>
                          <a:spcPct val="115000"/>
                        </a:lnSpc>
                        <a:spcBef>
                          <a:spcPts val="0"/>
                        </a:spcBef>
                        <a:buNone/>
                      </a:pPr>
                      <a:r>
                        <a:rPr lang="en-US" sz="2800" dirty="0">
                          <a:latin typeface="+mn-lt"/>
                          <a:ea typeface="Cambria"/>
                          <a:cs typeface="Cambria"/>
                          <a:sym typeface="Cambria"/>
                        </a:rPr>
                        <a:t>*</a:t>
                      </a:r>
                      <a:r>
                        <a:rPr lang="en-US" sz="2800" i="1" dirty="0">
                          <a:latin typeface="+mn-lt"/>
                          <a:ea typeface="Cambria"/>
                          <a:cs typeface="Cambria"/>
                          <a:sym typeface="Cambria"/>
                        </a:rPr>
                        <a:t>Best results were produced when holding the flame horizontally to the surface, heating on the bolt on the BDI Feet. If the flame was held too close to the surface the zinc coating became discolored.</a:t>
                      </a:r>
                    </a:p>
                  </a:txBody>
                  <a:tcPr marL="0" marR="0" marT="0"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97" name="Shape 97"/>
          <p:cNvPicPr preferRelativeResize="0"/>
          <p:nvPr/>
        </p:nvPicPr>
        <p:blipFill rotWithShape="1">
          <a:blip r:embed="rId5">
            <a:alphaModFix/>
          </a:blip>
          <a:srcRect l="1336" t="20232" r="2490" b="36701"/>
          <a:stretch/>
        </p:blipFill>
        <p:spPr>
          <a:xfrm>
            <a:off x="15087600" y="12194098"/>
            <a:ext cx="13436875" cy="31983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8" name="Shape 98"/>
          <p:cNvPicPr preferRelativeResize="0"/>
          <p:nvPr/>
        </p:nvPicPr>
        <p:blipFill>
          <a:blip r:embed="rId6">
            <a:alphaModFix/>
          </a:blip>
          <a:stretch>
            <a:fillRect/>
          </a:stretch>
        </p:blipFill>
        <p:spPr>
          <a:xfrm>
            <a:off x="1371600" y="18499176"/>
            <a:ext cx="12187428" cy="4589424"/>
          </a:xfrm>
          <a:prstGeom prst="rect">
            <a:avLst/>
          </a:prstGeom>
          <a:noFill/>
          <a:ln>
            <a:noFill/>
          </a:ln>
        </p:spPr>
      </p:pic>
      <p:pic>
        <p:nvPicPr>
          <p:cNvPr id="99" name="Shape 99"/>
          <p:cNvPicPr preferRelativeResize="0"/>
          <p:nvPr/>
        </p:nvPicPr>
        <p:blipFill rotWithShape="1">
          <a:blip r:embed="rId7">
            <a:alphaModFix/>
          </a:blip>
          <a:srcRect l="15725" t="18783" r="15394" b="22665"/>
          <a:stretch/>
        </p:blipFill>
        <p:spPr>
          <a:xfrm>
            <a:off x="15117454" y="17191426"/>
            <a:ext cx="13436875" cy="6430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0" name="Shape 100"/>
          <p:cNvPicPr preferRelativeResize="0"/>
          <p:nvPr/>
        </p:nvPicPr>
        <p:blipFill rotWithShape="1">
          <a:blip r:embed="rId8">
            <a:alphaModFix/>
          </a:blip>
          <a:srcRect l="3549" t="23558" r="43863" b="7457"/>
          <a:stretch/>
        </p:blipFill>
        <p:spPr>
          <a:xfrm rot="-5400000">
            <a:off x="18928238" y="20864111"/>
            <a:ext cx="5775250" cy="13456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15087600" y="15411271"/>
            <a:ext cx="13411200" cy="1200329"/>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buClr>
                <a:schemeClr val="dk1"/>
              </a:buClr>
              <a:buSzPct val="25000"/>
            </a:pPr>
            <a:r>
              <a:rPr lang="en-US" sz="2400" b="1" dirty="0" smtClean="0">
                <a:solidFill>
                  <a:schemeClr val="dk1"/>
                </a:solidFill>
                <a:ea typeface="Times New Roman"/>
                <a:cs typeface="Times New Roman"/>
                <a:sym typeface="Times New Roman"/>
              </a:rPr>
              <a:t>Figure 3: </a:t>
            </a:r>
            <a:r>
              <a:rPr lang="en-US" sz="2400" dirty="0" smtClean="0">
                <a:solidFill>
                  <a:schemeClr val="dk1"/>
                </a:solidFill>
                <a:ea typeface="Times New Roman"/>
                <a:cs typeface="Times New Roman"/>
                <a:sym typeface="Times New Roman"/>
              </a:rPr>
              <a:t>Image highlighting the visual differences between removals of the BDI feet that caused excessive damage to the protective zinc coating (left) and removals that had minimal impact, leaving the zinc coating intact (right).</a:t>
            </a:r>
            <a:endParaRPr lang="en-US" sz="2400" dirty="0">
              <a:solidFill>
                <a:schemeClr val="dk1"/>
              </a:solidFill>
              <a:ea typeface="Times New Roman"/>
              <a:cs typeface="Times New Roman"/>
              <a:sym typeface="Times New Roman"/>
            </a:endParaRPr>
          </a:p>
        </p:txBody>
      </p:sp>
      <p:sp>
        <p:nvSpPr>
          <p:cNvPr id="22" name="Rectangle 21"/>
          <p:cNvSpPr/>
          <p:nvPr/>
        </p:nvSpPr>
        <p:spPr>
          <a:xfrm>
            <a:off x="15087600" y="23324403"/>
            <a:ext cx="13487400" cy="830997"/>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buClr>
                <a:schemeClr val="dk1"/>
              </a:buClr>
              <a:buSzPct val="25000"/>
            </a:pPr>
            <a:r>
              <a:rPr lang="en-US" sz="2400" b="1" dirty="0" smtClean="0">
                <a:solidFill>
                  <a:schemeClr val="dk1"/>
                </a:solidFill>
                <a:ea typeface="Times New Roman"/>
                <a:cs typeface="Times New Roman"/>
                <a:sym typeface="Times New Roman"/>
              </a:rPr>
              <a:t>Figure 4: </a:t>
            </a:r>
            <a:r>
              <a:rPr lang="en-US" sz="2400" dirty="0" smtClean="0">
                <a:solidFill>
                  <a:schemeClr val="dk1"/>
                </a:solidFill>
                <a:ea typeface="Times New Roman"/>
                <a:cs typeface="Times New Roman"/>
                <a:sym typeface="Times New Roman"/>
              </a:rPr>
              <a:t>Image depicting damage that resulted from removal Method #3 which utilized a refrigerant spray to rapidly cool the feet, where significant amounts of the zinc coating were also removed.</a:t>
            </a:r>
            <a:endParaRPr lang="en-US" sz="2400" dirty="0">
              <a:solidFill>
                <a:schemeClr val="dk1"/>
              </a:solidFill>
              <a:ea typeface="Times New Roman"/>
              <a:cs typeface="Times New Roman"/>
              <a:sym typeface="Times New Roman"/>
            </a:endParaRPr>
          </a:p>
        </p:txBody>
      </p:sp>
      <p:sp>
        <p:nvSpPr>
          <p:cNvPr id="23" name="Rectangle 22"/>
          <p:cNvSpPr/>
          <p:nvPr/>
        </p:nvSpPr>
        <p:spPr>
          <a:xfrm>
            <a:off x="15087600" y="30182403"/>
            <a:ext cx="13411199" cy="830997"/>
          </a:xfrm>
          <a:prstGeom prst="rect">
            <a:avLst/>
          </a:prstGeom>
          <a:ln w="76200"/>
        </p:spPr>
        <p:style>
          <a:lnRef idx="2">
            <a:schemeClr val="accent3"/>
          </a:lnRef>
          <a:fillRef idx="1">
            <a:schemeClr val="lt1"/>
          </a:fillRef>
          <a:effectRef idx="0">
            <a:schemeClr val="accent3"/>
          </a:effectRef>
          <a:fontRef idx="minor">
            <a:schemeClr val="dk1"/>
          </a:fontRef>
        </p:style>
        <p:txBody>
          <a:bodyPr wrap="square">
            <a:spAutoFit/>
          </a:bodyPr>
          <a:lstStyle/>
          <a:p>
            <a:pPr>
              <a:buClr>
                <a:schemeClr val="dk1"/>
              </a:buClr>
              <a:buSzPct val="25000"/>
            </a:pPr>
            <a:r>
              <a:rPr lang="en-US" sz="2400" b="1" dirty="0" smtClean="0">
                <a:solidFill>
                  <a:schemeClr val="dk1"/>
                </a:solidFill>
                <a:ea typeface="Times New Roman"/>
                <a:cs typeface="Times New Roman"/>
                <a:sym typeface="Times New Roman"/>
              </a:rPr>
              <a:t>Figure 5:</a:t>
            </a:r>
            <a:r>
              <a:rPr lang="en-US" sz="2400" dirty="0" smtClean="0">
                <a:solidFill>
                  <a:schemeClr val="dk1"/>
                </a:solidFill>
                <a:ea typeface="Times New Roman"/>
                <a:cs typeface="Times New Roman"/>
                <a:sym typeface="Times New Roman"/>
              </a:rPr>
              <a:t> Area on a plate resulting from removal Method #4 using a blow torch. This method visually appeared to leave the zinc coating intact; however, if used too aggressively it discolored the plates. </a:t>
            </a:r>
            <a:endParaRPr lang="en-US" sz="2400" dirty="0">
              <a:solidFill>
                <a:schemeClr val="dk1"/>
              </a:solidFill>
              <a:ea typeface="Times New Roman"/>
              <a:cs typeface="Times New Roman"/>
              <a:sym typeface="Times New Roman"/>
            </a:endParaRPr>
          </a:p>
        </p:txBody>
      </p:sp>
      <p:pic>
        <p:nvPicPr>
          <p:cNvPr id="1027" name="Picture 3"/>
          <p:cNvPicPr>
            <a:picLocks noChangeAspect="1" noChangeArrowheads="1"/>
          </p:cNvPicPr>
          <p:nvPr/>
        </p:nvPicPr>
        <p:blipFill>
          <a:blip r:embed="rId9"/>
          <a:srcRect/>
          <a:stretch>
            <a:fillRect/>
          </a:stretch>
        </p:blipFill>
        <p:spPr bwMode="auto">
          <a:xfrm>
            <a:off x="22670888" y="4267200"/>
            <a:ext cx="5827912" cy="5791200"/>
          </a:xfrm>
          <a:prstGeom prst="roundRect">
            <a:avLst>
              <a:gd name="adj" fmla="val 270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25"/>
          <p:cNvSpPr txBox="1"/>
          <p:nvPr/>
        </p:nvSpPr>
        <p:spPr>
          <a:xfrm>
            <a:off x="30403800" y="17297400"/>
            <a:ext cx="7772400" cy="3631763"/>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4" algn="just"/>
            <a:r>
              <a:rPr lang="en-US" sz="2400" dirty="0" smtClean="0">
                <a:latin typeface="+mn-lt"/>
              </a:rPr>
              <a:t>Only removal method #4, which utilized a blow torch, caused no significant change in plate thickness (P=0.25). While this method did cause some changes in coloring around the removal location, this was easily preventable by focusing the flame only on the BDI feet while avoiding contact with the plate itself. Removal speed was also much greater in comparison to using the electric heat gun. In general the BDI feet could be removed easily within 10-20 seconds, leaving the epoxy behind.</a:t>
            </a:r>
          </a:p>
          <a:p>
            <a:endParaRPr lang="en-US" dirty="0">
              <a:latin typeface="+mn-lt"/>
            </a:endParaRPr>
          </a:p>
        </p:txBody>
      </p:sp>
      <p:pic>
        <p:nvPicPr>
          <p:cNvPr id="1026" name="Picture 2"/>
          <p:cNvPicPr>
            <a:picLocks noChangeAspect="1" noChangeArrowheads="1"/>
          </p:cNvPicPr>
          <p:nvPr/>
        </p:nvPicPr>
        <p:blipFill>
          <a:blip r:embed="rId10"/>
          <a:srcRect/>
          <a:stretch>
            <a:fillRect/>
          </a:stretch>
        </p:blipFill>
        <p:spPr bwMode="auto">
          <a:xfrm>
            <a:off x="38325016" y="17068800"/>
            <a:ext cx="4559792"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2"/>
          <p:cNvPicPr>
            <a:picLocks noChangeAspect="1" noChangeArrowheads="1"/>
          </p:cNvPicPr>
          <p:nvPr/>
        </p:nvPicPr>
        <p:blipFill>
          <a:blip r:embed="rId11"/>
          <a:srcRect/>
          <a:stretch>
            <a:fillRect/>
          </a:stretch>
        </p:blipFill>
        <p:spPr bwMode="auto">
          <a:xfrm>
            <a:off x="15163800" y="4267200"/>
            <a:ext cx="7027524" cy="5791200"/>
          </a:xfrm>
          <a:prstGeom prst="roundRect">
            <a:avLst>
              <a:gd name="adj" fmla="val 347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p:cNvSpPr/>
          <p:nvPr/>
        </p:nvSpPr>
        <p:spPr>
          <a:xfrm>
            <a:off x="22670888" y="9927848"/>
            <a:ext cx="5827911" cy="892552"/>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buClr>
                <a:schemeClr val="dk1"/>
              </a:buClr>
              <a:buSzPct val="25000"/>
            </a:pPr>
            <a:r>
              <a:rPr lang="en-US" sz="2800" b="1" dirty="0" smtClean="0">
                <a:solidFill>
                  <a:schemeClr val="dk1"/>
                </a:solidFill>
                <a:ea typeface="Times New Roman"/>
                <a:cs typeface="Times New Roman"/>
                <a:sym typeface="Times New Roman"/>
              </a:rPr>
              <a:t>Figure 2: </a:t>
            </a:r>
            <a:r>
              <a:rPr lang="en-US" sz="2400" dirty="0" smtClean="0">
                <a:solidFill>
                  <a:schemeClr val="dk1"/>
                </a:solidFill>
                <a:ea typeface="Times New Roman"/>
                <a:cs typeface="Times New Roman"/>
                <a:sym typeface="Times New Roman"/>
              </a:rPr>
              <a:t>The </a:t>
            </a:r>
            <a:r>
              <a:rPr lang="en-US" sz="2400" dirty="0"/>
              <a:t>plate girder truss </a:t>
            </a:r>
            <a:r>
              <a:rPr lang="en-US" sz="2400" dirty="0" smtClean="0"/>
              <a:t>connections are used exclusively on all three bridge spans </a:t>
            </a:r>
            <a:endParaRPr lang="en-US" sz="2400" dirty="0">
              <a:solidFill>
                <a:schemeClr val="dk1"/>
              </a:solidFill>
              <a:ea typeface="Times New Roman"/>
              <a:cs typeface="Times New Roman"/>
              <a:sym typeface="Times New Roman"/>
            </a:endParaRPr>
          </a:p>
        </p:txBody>
      </p:sp>
      <p:sp>
        <p:nvSpPr>
          <p:cNvPr id="29" name="Oval 28"/>
          <p:cNvSpPr/>
          <p:nvPr/>
        </p:nvSpPr>
        <p:spPr>
          <a:xfrm>
            <a:off x="18821400" y="4724400"/>
            <a:ext cx="2362200" cy="2514600"/>
          </a:xfrm>
          <a:prstGeom prst="ellipse">
            <a:avLst/>
          </a:prstGeom>
          <a:noFill/>
          <a:ln w="127000">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0" name="Oval 29"/>
          <p:cNvSpPr/>
          <p:nvPr/>
        </p:nvSpPr>
        <p:spPr>
          <a:xfrm>
            <a:off x="15392400" y="4114800"/>
            <a:ext cx="1600200" cy="1676400"/>
          </a:xfrm>
          <a:prstGeom prst="ellipse">
            <a:avLst/>
          </a:prstGeom>
          <a:noFill/>
          <a:ln w="127000">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1" name="Oval 30"/>
          <p:cNvSpPr/>
          <p:nvPr/>
        </p:nvSpPr>
        <p:spPr>
          <a:xfrm>
            <a:off x="25984200" y="7467600"/>
            <a:ext cx="457200" cy="457200"/>
          </a:xfrm>
          <a:prstGeom prst="ellipse">
            <a:avLst/>
          </a:prstGeom>
          <a:noFill/>
          <a:ln w="38100">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2" name="Oval 31"/>
          <p:cNvSpPr/>
          <p:nvPr/>
        </p:nvSpPr>
        <p:spPr>
          <a:xfrm>
            <a:off x="25755600" y="8305800"/>
            <a:ext cx="457200" cy="457200"/>
          </a:xfrm>
          <a:prstGeom prst="ellipse">
            <a:avLst/>
          </a:prstGeom>
          <a:noFill/>
          <a:ln w="38100">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068550" y="4240860"/>
            <a:ext cx="7141824" cy="5741340"/>
          </a:xfrm>
          <a:prstGeom prst="roundRect">
            <a:avLst>
              <a:gd name="adj" fmla="val 34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Rectangle 27"/>
          <p:cNvSpPr/>
          <p:nvPr/>
        </p:nvSpPr>
        <p:spPr>
          <a:xfrm>
            <a:off x="15087600" y="9927848"/>
            <a:ext cx="7086600" cy="892552"/>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buClr>
                <a:schemeClr val="dk1"/>
              </a:buClr>
              <a:buSzPct val="25000"/>
            </a:pPr>
            <a:r>
              <a:rPr lang="en-US" sz="2800" b="1" dirty="0" smtClean="0">
                <a:solidFill>
                  <a:schemeClr val="dk1"/>
                </a:solidFill>
                <a:ea typeface="Times New Roman"/>
                <a:cs typeface="Times New Roman"/>
                <a:sym typeface="Times New Roman"/>
              </a:rPr>
              <a:t>Figure 1: </a:t>
            </a:r>
            <a:r>
              <a:rPr lang="en-US" sz="2400" dirty="0">
                <a:ea typeface="Times New Roman"/>
                <a:cs typeface="Times New Roman"/>
                <a:sym typeface="Times New Roman"/>
              </a:rPr>
              <a:t>I</a:t>
            </a:r>
            <a:r>
              <a:rPr lang="en-US" sz="2400" dirty="0" smtClean="0">
                <a:ea typeface="Times New Roman"/>
                <a:cs typeface="Times New Roman"/>
                <a:sym typeface="Times New Roman"/>
              </a:rPr>
              <a:t>nnovative </a:t>
            </a:r>
            <a:r>
              <a:rPr lang="en-US" sz="2400" dirty="0" smtClean="0"/>
              <a:t>plate girder truss </a:t>
            </a:r>
            <a:r>
              <a:rPr lang="en-US" sz="2400" dirty="0" smtClean="0"/>
              <a:t>connections consist of specialized curved welds to eliminate gussets </a:t>
            </a:r>
            <a:endParaRPr lang="en-US" sz="2800" dirty="0">
              <a:solidFill>
                <a:schemeClr val="dk1"/>
              </a:solidFill>
              <a:ea typeface="Times New Roman"/>
              <a:cs typeface="Times New Roman"/>
              <a:sym typeface="Times New Roman"/>
            </a:endParaRPr>
          </a:p>
        </p:txBody>
      </p:sp>
      <p:sp>
        <p:nvSpPr>
          <p:cNvPr id="4" name="TextBox 3"/>
          <p:cNvSpPr txBox="1"/>
          <p:nvPr/>
        </p:nvSpPr>
        <p:spPr>
          <a:xfrm>
            <a:off x="1054749" y="22799046"/>
            <a:ext cx="12679538" cy="8823954"/>
          </a:xfrm>
          <a:prstGeom prst="rect">
            <a:avLst/>
          </a:prstGeom>
          <a:noFill/>
        </p:spPr>
        <p:txBody>
          <a:bodyPr wrap="square" rtlCol="0">
            <a:spAutoFit/>
          </a:bodyPr>
          <a:lstStyle/>
          <a:p>
            <a:pPr>
              <a:lnSpc>
                <a:spcPct val="115000"/>
              </a:lnSpc>
              <a:buClr>
                <a:schemeClr val="dk1"/>
              </a:buClr>
              <a:buSzPct val="39285"/>
            </a:pPr>
            <a:r>
              <a:rPr lang="en-US" sz="2800" b="1" dirty="0" smtClean="0">
                <a:solidFill>
                  <a:schemeClr val="dk1"/>
                </a:solidFill>
                <a:latin typeface="+mn-lt"/>
                <a:ea typeface="Times New Roman"/>
                <a:cs typeface="Times New Roman"/>
                <a:sym typeface="Times New Roman"/>
              </a:rPr>
              <a:t>Method </a:t>
            </a:r>
            <a:r>
              <a:rPr lang="en-US" sz="2800" b="1" dirty="0">
                <a:solidFill>
                  <a:schemeClr val="dk1"/>
                </a:solidFill>
                <a:latin typeface="+mn-lt"/>
                <a:ea typeface="Times New Roman"/>
                <a:cs typeface="Times New Roman"/>
                <a:sym typeface="Times New Roman"/>
              </a:rPr>
              <a:t>#1: </a:t>
            </a:r>
            <a:r>
              <a:rPr lang="en-US" sz="2800" dirty="0">
                <a:solidFill>
                  <a:schemeClr val="dk1"/>
                </a:solidFill>
                <a:latin typeface="+mn-lt"/>
                <a:ea typeface="Times New Roman"/>
                <a:cs typeface="Times New Roman"/>
                <a:sym typeface="Times New Roman"/>
              </a:rPr>
              <a:t>Snap Off </a:t>
            </a:r>
          </a:p>
          <a:p>
            <a:pPr marL="914256" indent="-406334">
              <a:lnSpc>
                <a:spcPct val="115000"/>
              </a:lnSpc>
              <a:buClr>
                <a:schemeClr val="dk1"/>
              </a:buClr>
              <a:buSzPct val="100000"/>
              <a:buFont typeface="Times New Roman"/>
              <a:buAutoNum type="arabicPeriod"/>
            </a:pPr>
            <a:r>
              <a:rPr lang="en-US" sz="2800" dirty="0">
                <a:solidFill>
                  <a:schemeClr val="dk1"/>
                </a:solidFill>
                <a:latin typeface="+mn-lt"/>
                <a:ea typeface="Times New Roman"/>
                <a:cs typeface="Times New Roman"/>
                <a:sym typeface="Times New Roman"/>
              </a:rPr>
              <a:t>BDI feet were snapped </a:t>
            </a:r>
            <a:r>
              <a:rPr lang="en-US" sz="2800" dirty="0" smtClean="0">
                <a:solidFill>
                  <a:schemeClr val="dk1"/>
                </a:solidFill>
                <a:latin typeface="+mn-lt"/>
                <a:ea typeface="Times New Roman"/>
                <a:cs typeface="Times New Roman"/>
                <a:sym typeface="Times New Roman"/>
              </a:rPr>
              <a:t>off </a:t>
            </a:r>
            <a:r>
              <a:rPr lang="en-US" sz="2800" dirty="0">
                <a:solidFill>
                  <a:schemeClr val="dk1"/>
                </a:solidFill>
                <a:latin typeface="+mn-lt"/>
                <a:ea typeface="Times New Roman"/>
                <a:cs typeface="Times New Roman"/>
                <a:sym typeface="Times New Roman"/>
              </a:rPr>
              <a:t>using pliers </a:t>
            </a:r>
            <a:r>
              <a:rPr lang="en-US" sz="2800" dirty="0" smtClean="0">
                <a:solidFill>
                  <a:schemeClr val="dk1"/>
                </a:solidFill>
                <a:latin typeface="+mn-lt"/>
                <a:ea typeface="Times New Roman"/>
                <a:cs typeface="Times New Roman"/>
                <a:sym typeface="Times New Roman"/>
              </a:rPr>
              <a:t>						    at </a:t>
            </a:r>
            <a:r>
              <a:rPr lang="en-US" sz="2800" dirty="0">
                <a:solidFill>
                  <a:schemeClr val="dk1"/>
                </a:solidFill>
                <a:latin typeface="+mn-lt"/>
                <a:ea typeface="Times New Roman"/>
                <a:cs typeface="Times New Roman"/>
                <a:sym typeface="Times New Roman"/>
              </a:rPr>
              <a:t>room temperature (21</a:t>
            </a:r>
            <a:r>
              <a:rPr lang="en-US" sz="2800" baseline="30000" dirty="0">
                <a:solidFill>
                  <a:schemeClr val="dk1"/>
                </a:solidFill>
                <a:latin typeface="+mn-lt"/>
                <a:ea typeface="Times New Roman"/>
                <a:cs typeface="Times New Roman"/>
                <a:sym typeface="Times New Roman"/>
              </a:rPr>
              <a:t>o</a:t>
            </a:r>
            <a:r>
              <a:rPr lang="en-US" sz="2800" dirty="0">
                <a:solidFill>
                  <a:schemeClr val="dk1"/>
                </a:solidFill>
                <a:latin typeface="+mn-lt"/>
                <a:ea typeface="Times New Roman"/>
                <a:cs typeface="Times New Roman"/>
                <a:sym typeface="Times New Roman"/>
              </a:rPr>
              <a:t>C). </a:t>
            </a:r>
          </a:p>
          <a:p>
            <a:pPr>
              <a:lnSpc>
                <a:spcPct val="115000"/>
              </a:lnSpc>
              <a:buClr>
                <a:schemeClr val="dk1"/>
              </a:buClr>
            </a:pPr>
            <a:endParaRPr lang="en-US" sz="1800" dirty="0">
              <a:solidFill>
                <a:schemeClr val="dk1"/>
              </a:solidFill>
              <a:latin typeface="+mn-lt"/>
              <a:ea typeface="Times New Roman"/>
              <a:cs typeface="Times New Roman"/>
              <a:sym typeface="Times New Roman"/>
            </a:endParaRPr>
          </a:p>
          <a:p>
            <a:pPr>
              <a:lnSpc>
                <a:spcPct val="115000"/>
              </a:lnSpc>
              <a:buClr>
                <a:schemeClr val="dk1"/>
              </a:buClr>
              <a:buSzPct val="39285"/>
            </a:pPr>
            <a:r>
              <a:rPr lang="en-US" sz="2800" b="1" dirty="0">
                <a:solidFill>
                  <a:schemeClr val="dk1"/>
                </a:solidFill>
                <a:latin typeface="+mn-lt"/>
                <a:ea typeface="Times New Roman"/>
                <a:cs typeface="Times New Roman"/>
                <a:sym typeface="Times New Roman"/>
              </a:rPr>
              <a:t>Method #2:</a:t>
            </a:r>
            <a:r>
              <a:rPr lang="en-US" sz="2800" dirty="0">
                <a:solidFill>
                  <a:schemeClr val="dk1"/>
                </a:solidFill>
                <a:latin typeface="+mn-lt"/>
                <a:ea typeface="Times New Roman"/>
                <a:cs typeface="Times New Roman"/>
                <a:sym typeface="Times New Roman"/>
              </a:rPr>
              <a:t> Electric Heat Gun </a:t>
            </a:r>
          </a:p>
          <a:p>
            <a:pPr marL="914256" indent="-406334">
              <a:lnSpc>
                <a:spcPct val="115000"/>
              </a:lnSpc>
              <a:buClr>
                <a:schemeClr val="dk1"/>
              </a:buClr>
              <a:buSzPct val="100000"/>
              <a:buFont typeface="Times New Roman"/>
              <a:buAutoNum type="arabicPeriod"/>
            </a:pPr>
            <a:r>
              <a:rPr lang="en-US" sz="2800" dirty="0">
                <a:solidFill>
                  <a:schemeClr val="dk1"/>
                </a:solidFill>
                <a:latin typeface="+mn-lt"/>
                <a:ea typeface="Times New Roman"/>
                <a:cs typeface="Times New Roman"/>
                <a:sym typeface="Times New Roman"/>
              </a:rPr>
              <a:t>BDI feet were heated using a heat gun </a:t>
            </a:r>
          </a:p>
          <a:p>
            <a:pPr marL="914256" indent="-406334">
              <a:lnSpc>
                <a:spcPct val="115000"/>
              </a:lnSpc>
              <a:buClr>
                <a:schemeClr val="dk1"/>
              </a:buClr>
              <a:buSzPct val="100000"/>
              <a:buFont typeface="Times New Roman"/>
              <a:buAutoNum type="arabicPeriod"/>
            </a:pPr>
            <a:r>
              <a:rPr lang="en-US" sz="2800" dirty="0">
                <a:solidFill>
                  <a:schemeClr val="dk1"/>
                </a:solidFill>
                <a:latin typeface="+mn-lt"/>
                <a:ea typeface="Times New Roman"/>
                <a:cs typeface="Times New Roman"/>
                <a:sym typeface="Times New Roman"/>
              </a:rPr>
              <a:t>The feet were then snapped off using </a:t>
            </a:r>
            <a:r>
              <a:rPr lang="en-US" sz="2800" dirty="0" smtClean="0">
                <a:solidFill>
                  <a:schemeClr val="dk1"/>
                </a:solidFill>
                <a:latin typeface="+mn-lt"/>
                <a:ea typeface="Times New Roman"/>
                <a:cs typeface="Times New Roman"/>
                <a:sym typeface="Times New Roman"/>
              </a:rPr>
              <a:t>                                                                  pliers </a:t>
            </a:r>
            <a:endParaRPr lang="en-US" sz="2800" dirty="0">
              <a:solidFill>
                <a:schemeClr val="dk1"/>
              </a:solidFill>
              <a:latin typeface="+mn-lt"/>
              <a:ea typeface="Times New Roman"/>
              <a:cs typeface="Times New Roman"/>
              <a:sym typeface="Times New Roman"/>
            </a:endParaRPr>
          </a:p>
          <a:p>
            <a:pPr>
              <a:lnSpc>
                <a:spcPct val="115000"/>
              </a:lnSpc>
              <a:buClr>
                <a:schemeClr val="dk1"/>
              </a:buClr>
            </a:pPr>
            <a:endParaRPr lang="en-US" sz="1800" dirty="0">
              <a:solidFill>
                <a:schemeClr val="dk1"/>
              </a:solidFill>
              <a:latin typeface="+mn-lt"/>
              <a:ea typeface="Times New Roman"/>
              <a:cs typeface="Times New Roman"/>
              <a:sym typeface="Times New Roman"/>
            </a:endParaRPr>
          </a:p>
          <a:p>
            <a:pPr>
              <a:lnSpc>
                <a:spcPct val="115000"/>
              </a:lnSpc>
              <a:buClr>
                <a:schemeClr val="dk1"/>
              </a:buClr>
              <a:buSzPct val="39285"/>
            </a:pPr>
            <a:r>
              <a:rPr lang="en-US" sz="2800" b="1" dirty="0">
                <a:solidFill>
                  <a:schemeClr val="dk1"/>
                </a:solidFill>
                <a:latin typeface="+mn-lt"/>
                <a:ea typeface="Times New Roman"/>
                <a:cs typeface="Times New Roman"/>
                <a:sym typeface="Times New Roman"/>
              </a:rPr>
              <a:t>Method #3: </a:t>
            </a:r>
            <a:r>
              <a:rPr lang="en-US" sz="2800" dirty="0">
                <a:solidFill>
                  <a:schemeClr val="dk1"/>
                </a:solidFill>
                <a:latin typeface="+mn-lt"/>
                <a:ea typeface="Times New Roman"/>
                <a:cs typeface="Times New Roman"/>
                <a:sym typeface="Times New Roman"/>
              </a:rPr>
              <a:t>Refrigerant Spray </a:t>
            </a:r>
          </a:p>
          <a:p>
            <a:pPr marL="914256" indent="-406334">
              <a:lnSpc>
                <a:spcPct val="115000"/>
              </a:lnSpc>
              <a:buClr>
                <a:schemeClr val="dk1"/>
              </a:buClr>
              <a:buSzPct val="100000"/>
              <a:buFont typeface="Times New Roman"/>
              <a:buAutoNum type="arabicPeriod"/>
            </a:pPr>
            <a:r>
              <a:rPr lang="en-US" sz="2800" dirty="0">
                <a:solidFill>
                  <a:schemeClr val="dk1"/>
                </a:solidFill>
                <a:latin typeface="+mn-lt"/>
                <a:ea typeface="Times New Roman"/>
                <a:cs typeface="Times New Roman"/>
                <a:sym typeface="Times New Roman"/>
              </a:rPr>
              <a:t>CRC Freeze Spray was used to rapidly cool the mounted BDI feet </a:t>
            </a:r>
          </a:p>
          <a:p>
            <a:pPr marL="914256" indent="-406334">
              <a:lnSpc>
                <a:spcPct val="115000"/>
              </a:lnSpc>
              <a:buClr>
                <a:schemeClr val="dk1"/>
              </a:buClr>
              <a:buSzPct val="100000"/>
              <a:buFont typeface="Times New Roman"/>
              <a:buAutoNum type="arabicPeriod"/>
            </a:pPr>
            <a:r>
              <a:rPr lang="en-US" sz="2800" dirty="0">
                <a:solidFill>
                  <a:schemeClr val="dk1"/>
                </a:solidFill>
                <a:latin typeface="+mn-lt"/>
                <a:ea typeface="Times New Roman"/>
                <a:cs typeface="Times New Roman"/>
                <a:sym typeface="Times New Roman"/>
              </a:rPr>
              <a:t>The BDI feet were then snapped off using pliers.</a:t>
            </a:r>
            <a:endParaRPr lang="en-US" sz="1800" dirty="0">
              <a:solidFill>
                <a:schemeClr val="dk1"/>
              </a:solidFill>
              <a:latin typeface="+mn-lt"/>
              <a:ea typeface="Times New Roman"/>
              <a:cs typeface="Times New Roman"/>
              <a:sym typeface="Times New Roman"/>
            </a:endParaRPr>
          </a:p>
          <a:p>
            <a:pPr>
              <a:lnSpc>
                <a:spcPct val="115000"/>
              </a:lnSpc>
              <a:buClr>
                <a:schemeClr val="dk1"/>
              </a:buClr>
              <a:buSzPct val="39285"/>
            </a:pPr>
            <a:r>
              <a:rPr lang="en-US" sz="1800" dirty="0">
                <a:solidFill>
                  <a:schemeClr val="dk1"/>
                </a:solidFill>
                <a:latin typeface="+mn-lt"/>
                <a:ea typeface="Times New Roman"/>
                <a:cs typeface="Times New Roman"/>
                <a:sym typeface="Times New Roman"/>
              </a:rPr>
              <a:t> </a:t>
            </a:r>
            <a:endParaRPr lang="en-US" sz="2400" dirty="0">
              <a:solidFill>
                <a:schemeClr val="dk1"/>
              </a:solidFill>
              <a:latin typeface="+mn-lt"/>
              <a:ea typeface="Times New Roman"/>
              <a:cs typeface="Times New Roman"/>
              <a:sym typeface="Times New Roman"/>
            </a:endParaRPr>
          </a:p>
          <a:p>
            <a:pPr>
              <a:buClr>
                <a:schemeClr val="dk1"/>
              </a:buClr>
              <a:buSzPct val="39285"/>
            </a:pPr>
            <a:r>
              <a:rPr lang="en-US" sz="2800" b="1" dirty="0">
                <a:solidFill>
                  <a:schemeClr val="dk1"/>
                </a:solidFill>
                <a:latin typeface="+mn-lt"/>
                <a:ea typeface="Times New Roman"/>
                <a:cs typeface="Times New Roman"/>
                <a:sym typeface="Times New Roman"/>
              </a:rPr>
              <a:t>Method#4:</a:t>
            </a:r>
            <a:r>
              <a:rPr lang="en-US" sz="2800" dirty="0">
                <a:solidFill>
                  <a:schemeClr val="dk1"/>
                </a:solidFill>
                <a:latin typeface="+mn-lt"/>
                <a:ea typeface="Times New Roman"/>
                <a:cs typeface="Times New Roman"/>
                <a:sym typeface="Times New Roman"/>
              </a:rPr>
              <a:t> Blow Torch </a:t>
            </a:r>
          </a:p>
          <a:p>
            <a:pPr marL="914256" indent="-406334">
              <a:buClr>
                <a:schemeClr val="dk1"/>
              </a:buClr>
              <a:buSzPct val="100000"/>
              <a:buFont typeface="Times New Roman"/>
              <a:buAutoNum type="arabicPeriod"/>
            </a:pPr>
            <a:r>
              <a:rPr lang="en-US" sz="2800" dirty="0">
                <a:solidFill>
                  <a:schemeClr val="dk1"/>
                </a:solidFill>
                <a:latin typeface="+mn-lt"/>
                <a:ea typeface="Times New Roman"/>
                <a:cs typeface="Times New Roman"/>
                <a:sym typeface="Times New Roman"/>
              </a:rPr>
              <a:t>BDI feet were heated for 10-20 seconds up to approximately 150</a:t>
            </a:r>
            <a:r>
              <a:rPr lang="en-US" sz="2800" baseline="30000" dirty="0">
                <a:solidFill>
                  <a:schemeClr val="dk1"/>
                </a:solidFill>
                <a:latin typeface="+mn-lt"/>
                <a:ea typeface="Times New Roman"/>
                <a:cs typeface="Times New Roman"/>
                <a:sym typeface="Times New Roman"/>
              </a:rPr>
              <a:t>o</a:t>
            </a:r>
            <a:r>
              <a:rPr lang="en-US" sz="2800" dirty="0">
                <a:solidFill>
                  <a:schemeClr val="dk1"/>
                </a:solidFill>
                <a:latin typeface="+mn-lt"/>
                <a:ea typeface="Times New Roman"/>
                <a:cs typeface="Times New Roman"/>
                <a:sym typeface="Times New Roman"/>
              </a:rPr>
              <a:t>C. </a:t>
            </a:r>
          </a:p>
          <a:p>
            <a:pPr marL="914256" indent="-406334">
              <a:buClr>
                <a:schemeClr val="dk1"/>
              </a:buClr>
              <a:buSzPct val="100000"/>
              <a:buFont typeface="Times New Roman"/>
              <a:buAutoNum type="arabicPeriod"/>
            </a:pPr>
            <a:r>
              <a:rPr lang="en-US" sz="2800" dirty="0">
                <a:solidFill>
                  <a:schemeClr val="dk1"/>
                </a:solidFill>
                <a:latin typeface="+mn-lt"/>
                <a:ea typeface="Times New Roman"/>
                <a:cs typeface="Times New Roman"/>
                <a:sym typeface="Times New Roman"/>
              </a:rPr>
              <a:t>The feet here then snapped off, leaving behind the epoxy.  </a:t>
            </a:r>
          </a:p>
          <a:p>
            <a:pPr marL="914256" indent="-406334">
              <a:lnSpc>
                <a:spcPct val="115000"/>
              </a:lnSpc>
              <a:buClr>
                <a:schemeClr val="dk1"/>
              </a:buClr>
              <a:buSzPct val="100000"/>
              <a:buFont typeface="Times New Roman"/>
              <a:buAutoNum type="arabicPeriod"/>
            </a:pPr>
            <a:r>
              <a:rPr lang="en-US" sz="2800" dirty="0">
                <a:solidFill>
                  <a:schemeClr val="dk1"/>
                </a:solidFill>
                <a:latin typeface="+mn-lt"/>
                <a:ea typeface="Times New Roman"/>
                <a:cs typeface="Times New Roman"/>
                <a:sym typeface="Times New Roman"/>
              </a:rPr>
              <a:t>The epoxy was then further heated using the blowtorch and removed with a putty knife. </a:t>
            </a:r>
          </a:p>
          <a:p>
            <a:endParaRPr lang="en-US" sz="2800" dirty="0">
              <a:latin typeface="+mn-lt"/>
            </a:endParaRPr>
          </a:p>
        </p:txBody>
      </p:sp>
      <p:pic>
        <p:nvPicPr>
          <p:cNvPr id="5" name="Picture 4"/>
          <p:cNvPicPr>
            <a:picLocks noChangeAspect="1"/>
          </p:cNvPicPr>
          <p:nvPr/>
        </p:nvPicPr>
        <p:blipFill>
          <a:blip r:embed="rId13"/>
          <a:stretch>
            <a:fillRect/>
          </a:stretch>
        </p:blipFill>
        <p:spPr>
          <a:xfrm>
            <a:off x="7848600" y="23415252"/>
            <a:ext cx="5562600" cy="3441608"/>
          </a:xfrm>
          <a:prstGeom prst="ellipse">
            <a:avLst/>
          </a:prstGeom>
          <a:ln w="63500" cap="rnd">
            <a:solidFill>
              <a:srgbClr val="00B0F0"/>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cxnSp>
        <p:nvCxnSpPr>
          <p:cNvPr id="7" name="Straight Arrow Connector 6"/>
          <p:cNvCxnSpPr/>
          <p:nvPr/>
        </p:nvCxnSpPr>
        <p:spPr>
          <a:xfrm>
            <a:off x="7086600" y="20574000"/>
            <a:ext cx="3004350" cy="3759281"/>
          </a:xfrm>
          <a:prstGeom prst="straightConnector1">
            <a:avLst/>
          </a:prstGeom>
          <a:ln w="76200">
            <a:solidFill>
              <a:schemeClr val="accent5">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1223</Words>
  <Application>Microsoft Office PowerPoint</Application>
  <PresentationFormat>Custom</PresentationFormat>
  <Paragraphs>138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Times New Roman</vt:lpstr>
      <vt:lpstr>Verdana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Dell</cp:lastModifiedBy>
  <cp:revision>37</cp:revision>
  <dcterms:modified xsi:type="dcterms:W3CDTF">2015-08-06T18:11:10Z</dcterms:modified>
</cp:coreProperties>
</file>