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1">
          <p15:clr>
            <a:srgbClr val="A4A3A4"/>
          </p15:clr>
        </p15:guide>
        <p15:guide id="2" orient="horz" pos="5287">
          <p15:clr>
            <a:srgbClr val="A4A3A4"/>
          </p15:clr>
        </p15:guide>
        <p15:guide id="3" orient="horz" pos="858">
          <p15:clr>
            <a:srgbClr val="A4A3A4"/>
          </p15:clr>
        </p15:guide>
        <p15:guide id="4" pos="21298">
          <p15:clr>
            <a:srgbClr val="A4A3A4"/>
          </p15:clr>
        </p15:guide>
        <p15:guide id="5" pos="9937">
          <p15:clr>
            <a:srgbClr val="A4A3A4"/>
          </p15:clr>
        </p15:guide>
        <p15:guide id="6" pos="4744">
          <p15:clr>
            <a:srgbClr val="A4A3A4"/>
          </p15:clr>
        </p15:guide>
        <p15:guide id="7" pos="8266">
          <p15:clr>
            <a:srgbClr val="A4A3A4"/>
          </p15:clr>
        </p15:guide>
        <p15:guide id="8" pos="860">
          <p15:clr>
            <a:srgbClr val="A4A3A4"/>
          </p15:clr>
        </p15:guide>
        <p15:guide id="9" pos="24497">
          <p15:clr>
            <a:srgbClr val="A4A3A4"/>
          </p15:clr>
        </p15:guide>
        <p15:guide id="10" pos="15410">
          <p15:clr>
            <a:srgbClr val="A4A3A4"/>
          </p15:clr>
        </p15:guide>
        <p15:guide id="11" pos="25327">
          <p15:clr>
            <a:srgbClr val="A4A3A4"/>
          </p15:clr>
        </p15:guide>
        <p15:guide id="12" pos="4046">
          <p15:clr>
            <a:srgbClr val="A4A3A4"/>
          </p15:clr>
        </p15:guide>
        <p15:guide id="13" pos="16737">
          <p15:clr>
            <a:srgbClr val="A4A3A4"/>
          </p15:clr>
        </p15:guide>
        <p15:guide id="14" pos="25343">
          <p15:clr>
            <a:srgbClr val="A4A3A4"/>
          </p15:clr>
        </p15:guide>
        <p15:guide id="15" pos="8603">
          <p15:clr>
            <a:srgbClr val="A4A3A4"/>
          </p15:clr>
        </p15:guide>
        <p15:guide id="16" pos="170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Halpern" initials="J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4" autoAdjust="0"/>
    <p:restoredTop sz="99192" autoAdjust="0"/>
  </p:normalViewPr>
  <p:slideViewPr>
    <p:cSldViewPr snapToGrid="0" snapToObjects="1">
      <p:cViewPr>
        <p:scale>
          <a:sx n="69" d="100"/>
          <a:sy n="69" d="100"/>
        </p:scale>
        <p:origin x="-3696" y="-8256"/>
      </p:cViewPr>
      <p:guideLst>
        <p:guide orient="horz" pos="19281"/>
        <p:guide orient="horz" pos="5287"/>
        <p:guide orient="horz" pos="858"/>
        <p:guide pos="21298"/>
        <p:guide pos="9937"/>
        <p:guide pos="4744"/>
        <p:guide pos="8266"/>
        <p:guide pos="860"/>
        <p:guide pos="24497"/>
        <p:guide pos="15410"/>
        <p:guide pos="25327"/>
        <p:guide pos="4046"/>
        <p:guide pos="16737"/>
        <p:guide pos="25343"/>
        <p:guide pos="8603"/>
        <p:guide pos="1707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BAB3-BB79-064A-A2E4-F4A143F2812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685800"/>
            <a:ext cx="4191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BD32C-BC62-5C4E-81FC-89DDBDA6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D32C-BC62-5C4E-81FC-89DDBDA64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65"/>
            <a:ext cx="905256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65"/>
            <a:ext cx="2648712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5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7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3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3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3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888483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6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680963"/>
            <a:ext cx="36210240" cy="21724622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AB4E-C135-4D48-A31C-0FD647C0AD8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0510482"/>
            <a:ext cx="127406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E3DB-E523-D646-9D93-7CE5661E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9004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2090044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209004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209004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209004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209004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aganpath.com/study/academy/crystals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http://www.wonatech.com/ckseo/ALS/EQCM%20mode%201.jpg" TargetMode="Externa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3409" y="717327"/>
            <a:ext cx="26663287" cy="39703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00"/>
                </a:solidFill>
                <a:latin typeface="Verdana"/>
                <a:cs typeface="Verdana"/>
              </a:rPr>
              <a:t>Electrochemical Quartz Crystal Microbalance for Biosensor Applications</a:t>
            </a:r>
          </a:p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Verdana"/>
                <a:cs typeface="Verdana"/>
              </a:rPr>
              <a:t>Alexis </a:t>
            </a:r>
            <a:r>
              <a:rPr lang="en-US" sz="6000" b="1" dirty="0" smtClean="0">
                <a:solidFill>
                  <a:srgbClr val="000000"/>
                </a:solidFill>
                <a:latin typeface="Verdana"/>
                <a:cs typeface="Verdana"/>
              </a:rPr>
              <a:t>Mack and </a:t>
            </a:r>
            <a:r>
              <a:rPr lang="en-US" sz="6000" b="1" dirty="0" smtClean="0">
                <a:solidFill>
                  <a:srgbClr val="000000"/>
                </a:solidFill>
                <a:latin typeface="Verdana"/>
                <a:cs typeface="Verdana"/>
              </a:rPr>
              <a:t>Jeffrey </a:t>
            </a:r>
            <a:r>
              <a:rPr lang="en-US" sz="6000" b="1" dirty="0" smtClean="0">
                <a:solidFill>
                  <a:srgbClr val="000000"/>
                </a:solidFill>
                <a:latin typeface="Verdana"/>
                <a:cs typeface="Verdana"/>
              </a:rPr>
              <a:t>M. Halpern</a:t>
            </a:r>
            <a:endParaRPr lang="en-US" sz="60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Dept. of Chemical 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Engineering, University 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of New Hampshire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0578" y="8009833"/>
            <a:ext cx="118161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sz="38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6705" y="6220737"/>
            <a:ext cx="11769987" cy="29238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Electrochemical Quartz Crystal Microbalance (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eQCM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Gold-coated quartz crystal acts as electrode surface in the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eQCM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setup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Measures mass changes at electrode surfaces when a current is introduced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Potentiostat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drives electrochemical and QCM measurements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Microbalance </a:t>
            </a:r>
            <a:r>
              <a:rPr lang="en-US" sz="2800" dirty="0">
                <a:latin typeface="Times New Roman"/>
                <a:cs typeface="Times New Roman"/>
              </a:rPr>
              <a:t>based on the piezoelectric </a:t>
            </a:r>
            <a:r>
              <a:rPr lang="en-US" sz="2800" dirty="0" smtClean="0">
                <a:latin typeface="Times New Roman"/>
                <a:cs typeface="Times New Roman"/>
              </a:rPr>
              <a:t>effect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22" name="Picture 21" descr="3_unhlogo_web_h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7" y="717327"/>
            <a:ext cx="3488526" cy="42456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32109" y="20819393"/>
            <a:ext cx="11769987" cy="32008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Piezoelectric Effect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Mechanical pressure generates an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electrical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field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Analyte adsorption acts as mechanical stress on quartz crystal surface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which changes the resonant frequency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Electrostriction is the mechanical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deformation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caused by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an electrical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field (opposite of the piezoelectric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ffect)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666976" y="7510977"/>
            <a:ext cx="11876432" cy="5420656"/>
            <a:chOff x="15854934" y="14186795"/>
            <a:chExt cx="11790357" cy="4234710"/>
          </a:xfrm>
        </p:grpSpPr>
        <p:pic>
          <p:nvPicPr>
            <p:cNvPr id="30" name="Content Placeholder 12" descr="eqcm pb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8"/>
            <a:stretch/>
          </p:blipFill>
          <p:spPr>
            <a:xfrm>
              <a:off x="15854934" y="14186795"/>
              <a:ext cx="11790357" cy="390278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854934" y="18092286"/>
              <a:ext cx="10842172" cy="32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32" name="Picture 31" descr="pbs resonat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973" y="12985768"/>
            <a:ext cx="11876435" cy="517140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135350" y="31459074"/>
            <a:ext cx="9810750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Acknowledgments: </a:t>
            </a:r>
            <a:r>
              <a:rPr lang="en-US" sz="2000" dirty="0" smtClean="0"/>
              <a:t>Research was funded by the University of New Hampshire, the College of Engineering and Physical Sciences, and the Department of Chemical Engineering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666974" y="19135814"/>
            <a:ext cx="12027631" cy="29604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Purpose in our Laboratory: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Study mass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electrochemistry of specific analytes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Support readings from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potentiostat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Understanding surface chemistry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Provide a control for electrochemical analysis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818173" y="6151401"/>
            <a:ext cx="1172523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Phosphate Buffer Saline Solution on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eQCM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66977" y="23692696"/>
            <a:ext cx="12027630" cy="32008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Future Outlook: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Build flow cell for cyclic experiments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Begin experimentation on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eQCM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flow cell opposed to static cell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Modify quartz crystal surfaces for increased selectivity and specificity of analytes in a complex mixture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Elastin-Like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Polymer research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20578" y="29427749"/>
            <a:ext cx="11793050" cy="2769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Our Lab’s Equipment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eQCM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10M™ Quartz Crystal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Microbalance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Reference 600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™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10 MHz Gold-coated Quartz crystals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10 MHz Carbon-coated Quartz crystals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58401" y="12350383"/>
            <a:ext cx="116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6364410" y="9225406"/>
            <a:ext cx="9291767" cy="3965708"/>
            <a:chOff x="15217475" y="7239638"/>
            <a:chExt cx="9291767" cy="396570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17475" y="7239638"/>
              <a:ext cx="9291767" cy="356783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5217475" y="10805236"/>
              <a:ext cx="8287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364410" y="6220737"/>
            <a:ext cx="9291767" cy="23391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Sauerbrey’s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Equation:</a:t>
            </a:r>
          </a:p>
          <a:p>
            <a:pPr>
              <a:spcAft>
                <a:spcPts val="1200"/>
              </a:spcAft>
              <a:tabLst>
                <a:tab pos="3775075" algn="l"/>
              </a:tabLst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△m= Change in mass	 A = Area</a:t>
            </a:r>
          </a:p>
          <a:p>
            <a:pPr>
              <a:spcAft>
                <a:spcPts val="1200"/>
              </a:spcAft>
              <a:tabLst>
                <a:tab pos="3775075" algn="l"/>
              </a:tabLst>
            </a:pP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8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 Volume of quartz	</a:t>
            </a:r>
            <a:r>
              <a:rPr lang="en-US" sz="2800" dirty="0" smtClean="0">
                <a:latin typeface="Papyrus" charset="0"/>
                <a:ea typeface="Papyrus" charset="0"/>
                <a:cs typeface="Papyrus" charset="0"/>
              </a:rPr>
              <a:t>f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 Fundamental resonant frequency  </a:t>
            </a:r>
          </a:p>
          <a:p>
            <a:pPr>
              <a:spcAft>
                <a:spcPts val="1200"/>
              </a:spcAft>
              <a:tabLst>
                <a:tab pos="3775075" algn="l"/>
              </a:tabLst>
            </a:pPr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ρ</a:t>
            </a:r>
            <a:r>
              <a:rPr 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 Density of quartz  	△</a:t>
            </a:r>
            <a:r>
              <a:rPr lang="en-US" sz="2800" dirty="0" smtClean="0">
                <a:latin typeface="Papyrus" charset="0"/>
                <a:ea typeface="Papyrus" charset="0"/>
                <a:cs typeface="Papyrus" charset="0"/>
              </a:rPr>
              <a:t>f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 Change in frequency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64409" y="14321265"/>
            <a:ext cx="929176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Resonant Frequency Changes on QCM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553574" y="29396971"/>
            <a:ext cx="12103231" cy="28007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charset="0"/>
                <a:ea typeface="Times New Roman" charset="0"/>
                <a:cs typeface="Times New Roman" charset="0"/>
              </a:rPr>
              <a:t>References: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  <a:hlinkClick r:id="rId7" invalidUrl="http://www.wonatech.com/ckseo/ALS/EQCM mode 1.jpg"/>
              </a:rPr>
              <a:t>www.wonatech.com/ckseo/ALS/EQCM%20mode%201.jpg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  <a:hlinkClick r:id="rId8"/>
              </a:rPr>
              <a:t>http://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8"/>
              </a:rPr>
              <a:t>paganpath.com/study/academy/crystals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Valiaev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Alexei, et al. "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Microcantilever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sensing and actuation with end-grafted stimulus-responsive elastin-like polypeptides."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Langmuir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23.1 (2007): 339-344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364411" y="26508325"/>
            <a:ext cx="9291766" cy="41549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QCM flow cell demonstration of resonant frequency changes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Phosphate buffer saline solution, PBS, first followed by a salt injection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Collapse of molecules on surface reads as a change in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resonant frequency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Drop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in frequency = molecule collapses on surface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PBS flushes salt off quartz crystal and causes expansion of molecule again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364410" y="24017023"/>
            <a:ext cx="9291766" cy="1930075"/>
            <a:chOff x="28873774" y="13455171"/>
            <a:chExt cx="9863581" cy="2048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/>
            <a:srcRect l="34545" t="13744" b="5213"/>
            <a:stretch/>
          </p:blipFill>
          <p:spPr>
            <a:xfrm>
              <a:off x="28873774" y="13455171"/>
              <a:ext cx="9863581" cy="19239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873775" y="15079290"/>
              <a:ext cx="861377" cy="42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Ref. 3</a:t>
              </a:r>
              <a:endParaRPr 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18986" y="20040244"/>
            <a:ext cx="1847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15093" r="24008" b="-2936"/>
          <a:stretch/>
        </p:blipFill>
        <p:spPr bwMode="auto">
          <a:xfrm>
            <a:off x="1884334" y="11056396"/>
            <a:ext cx="4649075" cy="4565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2" t="-247" r="7894" b="31727"/>
          <a:stretch/>
        </p:blipFill>
        <p:spPr bwMode="auto">
          <a:xfrm>
            <a:off x="7418986" y="11056396"/>
            <a:ext cx="6974169" cy="438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H="1">
            <a:off x="3253681" y="11056396"/>
            <a:ext cx="3424538" cy="1519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65950" y="10200200"/>
            <a:ext cx="3699160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Gold portion where mass change is read</a:t>
            </a:r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20163" y="24292750"/>
            <a:ext cx="7816942" cy="4775709"/>
            <a:chOff x="4387558" y="24436739"/>
            <a:chExt cx="6062856" cy="4257353"/>
          </a:xfrm>
        </p:grpSpPr>
        <p:pic>
          <p:nvPicPr>
            <p:cNvPr id="40" name="Picture 39" descr="piezoelectric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558" y="24436739"/>
              <a:ext cx="6062856" cy="42573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93265" y="28148513"/>
              <a:ext cx="1463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Ref. 2</a:t>
              </a:r>
              <a:endParaRPr 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7160" y="15509045"/>
            <a:ext cx="4649075" cy="5036267"/>
            <a:chOff x="4927160" y="15430478"/>
            <a:chExt cx="4649075" cy="5036267"/>
          </a:xfrm>
        </p:grpSpPr>
        <p:grpSp>
          <p:nvGrpSpPr>
            <p:cNvPr id="51" name="Group 50"/>
            <p:cNvGrpSpPr/>
            <p:nvPr/>
          </p:nvGrpSpPr>
          <p:grpSpPr>
            <a:xfrm>
              <a:off x="4927160" y="15430478"/>
              <a:ext cx="4649075" cy="5036267"/>
              <a:chOff x="1457085" y="22285159"/>
              <a:chExt cx="6032388" cy="6029644"/>
            </a:xfrm>
          </p:grpSpPr>
          <p:pic>
            <p:nvPicPr>
              <p:cNvPr id="58" name="Picture 57"/>
              <p:cNvPicPr/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" r="14269" b="-1"/>
              <a:stretch/>
            </p:blipFill>
            <p:spPr bwMode="auto">
              <a:xfrm>
                <a:off x="1457085" y="22285159"/>
                <a:ext cx="6032388" cy="6029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0" name="Text Box 2"/>
              <p:cNvSpPr txBox="1"/>
              <p:nvPr/>
            </p:nvSpPr>
            <p:spPr>
              <a:xfrm>
                <a:off x="5902821" y="22846591"/>
                <a:ext cx="1586652" cy="80009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effectLst/>
                    <a:ea typeface="Calibri" charset="0"/>
                    <a:cs typeface="Times New Roman" charset="0"/>
                  </a:rPr>
                  <a:t>COUNTER ELECTRODE</a:t>
                </a:r>
                <a:endParaRPr lang="en-US" sz="1200" dirty="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194499" y="19894775"/>
              <a:ext cx="1338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Ref. 1</a:t>
              </a:r>
              <a:endParaRPr 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364410" y="15372132"/>
            <a:ext cx="9291766" cy="7957592"/>
            <a:chOff x="16364410" y="15372132"/>
            <a:chExt cx="9291766" cy="79575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4"/>
            <a:srcRect l="7868" r="1821" b="527"/>
            <a:stretch/>
          </p:blipFill>
          <p:spPr>
            <a:xfrm>
              <a:off x="16364410" y="15372132"/>
              <a:ext cx="9291766" cy="795759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7034145" y="15772597"/>
              <a:ext cx="70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Ref. 2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14381" y="22762569"/>
              <a:ext cx="2020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Ref.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11038</TotalTime>
  <Words>345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Helvetica</vt:lpstr>
      <vt:lpstr>Papyrus</vt:lpstr>
      <vt:lpstr>Times New Roman</vt:lpstr>
      <vt:lpstr>Verdana</vt:lpstr>
      <vt:lpstr>Wingdings</vt:lpstr>
      <vt:lpstr>Office Theme</vt:lpstr>
      <vt:lpstr>PowerPoint Presentation</vt:lpstr>
    </vt:vector>
  </TitlesOfParts>
  <Company>University of New Hampshire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Sykes</dc:creator>
  <cp:lastModifiedBy>Jeffrey Halpern</cp:lastModifiedBy>
  <cp:revision>375</cp:revision>
  <dcterms:created xsi:type="dcterms:W3CDTF">2014-03-31T21:10:16Z</dcterms:created>
  <dcterms:modified xsi:type="dcterms:W3CDTF">2015-10-01T00:36:52Z</dcterms:modified>
</cp:coreProperties>
</file>