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6" r:id="rId2"/>
  </p:sldIdLst>
  <p:sldSz cx="43891200" cy="32918400"/>
  <p:notesSz cx="6858000" cy="9144000"/>
  <p:defaultTextStyle>
    <a:defPPr>
      <a:defRPr lang="en-US"/>
    </a:defPPr>
    <a:lvl1pPr marL="0" algn="l" defTabSz="4389120" rtl="0" eaLnBrk="1" latinLnBrk="0" hangingPunct="1">
      <a:defRPr sz="8600" kern="1200">
        <a:solidFill>
          <a:schemeClr val="tx1"/>
        </a:solidFill>
        <a:latin typeface="+mn-lt"/>
        <a:ea typeface="+mn-ea"/>
        <a:cs typeface="+mn-cs"/>
      </a:defRPr>
    </a:lvl1pPr>
    <a:lvl2pPr marL="2194560" algn="l" defTabSz="4389120" rtl="0" eaLnBrk="1" latinLnBrk="0" hangingPunct="1">
      <a:defRPr sz="8600" kern="1200">
        <a:solidFill>
          <a:schemeClr val="tx1"/>
        </a:solidFill>
        <a:latin typeface="+mn-lt"/>
        <a:ea typeface="+mn-ea"/>
        <a:cs typeface="+mn-cs"/>
      </a:defRPr>
    </a:lvl2pPr>
    <a:lvl3pPr marL="4389120" algn="l" defTabSz="4389120" rtl="0" eaLnBrk="1" latinLnBrk="0" hangingPunct="1">
      <a:defRPr sz="8600" kern="1200">
        <a:solidFill>
          <a:schemeClr val="tx1"/>
        </a:solidFill>
        <a:latin typeface="+mn-lt"/>
        <a:ea typeface="+mn-ea"/>
        <a:cs typeface="+mn-cs"/>
      </a:defRPr>
    </a:lvl3pPr>
    <a:lvl4pPr marL="6583680" algn="l" defTabSz="4389120" rtl="0" eaLnBrk="1" latinLnBrk="0" hangingPunct="1">
      <a:defRPr sz="8600" kern="1200">
        <a:solidFill>
          <a:schemeClr val="tx1"/>
        </a:solidFill>
        <a:latin typeface="+mn-lt"/>
        <a:ea typeface="+mn-ea"/>
        <a:cs typeface="+mn-cs"/>
      </a:defRPr>
    </a:lvl4pPr>
    <a:lvl5pPr marL="8778240" algn="l" defTabSz="4389120" rtl="0" eaLnBrk="1" latinLnBrk="0" hangingPunct="1">
      <a:defRPr sz="8600" kern="1200">
        <a:solidFill>
          <a:schemeClr val="tx1"/>
        </a:solidFill>
        <a:latin typeface="+mn-lt"/>
        <a:ea typeface="+mn-ea"/>
        <a:cs typeface="+mn-cs"/>
      </a:defRPr>
    </a:lvl5pPr>
    <a:lvl6pPr marL="10972800" algn="l" defTabSz="4389120" rtl="0" eaLnBrk="1" latinLnBrk="0" hangingPunct="1">
      <a:defRPr sz="8600" kern="1200">
        <a:solidFill>
          <a:schemeClr val="tx1"/>
        </a:solidFill>
        <a:latin typeface="+mn-lt"/>
        <a:ea typeface="+mn-ea"/>
        <a:cs typeface="+mn-cs"/>
      </a:defRPr>
    </a:lvl6pPr>
    <a:lvl7pPr marL="13167360" algn="l" defTabSz="4389120" rtl="0" eaLnBrk="1" latinLnBrk="0" hangingPunct="1">
      <a:defRPr sz="8600" kern="1200">
        <a:solidFill>
          <a:schemeClr val="tx1"/>
        </a:solidFill>
        <a:latin typeface="+mn-lt"/>
        <a:ea typeface="+mn-ea"/>
        <a:cs typeface="+mn-cs"/>
      </a:defRPr>
    </a:lvl7pPr>
    <a:lvl8pPr marL="15361920" algn="l" defTabSz="4389120" rtl="0" eaLnBrk="1" latinLnBrk="0" hangingPunct="1">
      <a:defRPr sz="8600" kern="1200">
        <a:solidFill>
          <a:schemeClr val="tx1"/>
        </a:solidFill>
        <a:latin typeface="+mn-lt"/>
        <a:ea typeface="+mn-ea"/>
        <a:cs typeface="+mn-cs"/>
      </a:defRPr>
    </a:lvl8pPr>
    <a:lvl9pPr marL="17556480" algn="l" defTabSz="4389120" rtl="0" eaLnBrk="1" latinLnBrk="0" hangingPunct="1">
      <a:defRPr sz="86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50" d="100"/>
          <a:sy n="50" d="100"/>
        </p:scale>
        <p:origin x="7296" y="5430"/>
      </p:cViewPr>
      <p:guideLst>
        <p:guide orient="horz" pos="10368"/>
        <p:guide orient="horz" pos="1152"/>
        <p:guide orient="horz" pos="19296"/>
        <p:guide pos="13824"/>
        <p:guide pos="1152"/>
        <p:guide pos="22608"/>
        <p:guide pos="2649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C0E60C8-FAF8-46D0-B533-92CD77F8B3F4}" type="datetimeFigureOut">
              <a:rPr lang="en-US" smtClean="0"/>
              <a:t>10/15/2015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70E36CC-8509-4F2B-9A06-445AEAAE7407}" type="slidenum">
              <a:rPr lang="en-US" smtClean="0"/>
              <a:t>‹#›</a:t>
            </a:fld>
            <a:endParaRPr lang="en-US" dirty="0"/>
          </a:p>
        </p:txBody>
      </p:sp>
    </p:spTree>
    <p:extLst>
      <p:ext uri="{BB962C8B-B14F-4D97-AF65-F5344CB8AC3E}">
        <p14:creationId xmlns:p14="http://schemas.microsoft.com/office/powerpoint/2010/main" val="37640184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0E36CC-8509-4F2B-9A06-445AEAAE7407}" type="slidenum">
              <a:rPr lang="en-US" smtClean="0"/>
              <a:t>1</a:t>
            </a:fld>
            <a:endParaRPr lang="en-US" dirty="0"/>
          </a:p>
        </p:txBody>
      </p:sp>
    </p:spTree>
    <p:extLst>
      <p:ext uri="{BB962C8B-B14F-4D97-AF65-F5344CB8AC3E}">
        <p14:creationId xmlns:p14="http://schemas.microsoft.com/office/powerpoint/2010/main" val="9221790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10226042"/>
            <a:ext cx="37307520" cy="7056120"/>
          </a:xfrm>
        </p:spPr>
        <p:txBody>
          <a:bodyPr/>
          <a:lstStyle/>
          <a:p>
            <a:r>
              <a:rPr lang="en-US" smtClean="0"/>
              <a:t>Click to edit Master title style</a:t>
            </a:r>
            <a:endParaRPr lang="en-US"/>
          </a:p>
        </p:txBody>
      </p:sp>
      <p:sp>
        <p:nvSpPr>
          <p:cNvPr id="3" name="Subtitle 2"/>
          <p:cNvSpPr>
            <a:spLocks noGrp="1"/>
          </p:cNvSpPr>
          <p:nvPr>
            <p:ph type="subTitle" idx="1"/>
          </p:nvPr>
        </p:nvSpPr>
        <p:spPr>
          <a:xfrm>
            <a:off x="6583680" y="18653760"/>
            <a:ext cx="30723840" cy="8412480"/>
          </a:xfrm>
        </p:spPr>
        <p:txBody>
          <a:bodyPr/>
          <a:lstStyle>
            <a:lvl1pPr marL="0" indent="0" algn="ctr">
              <a:buNone/>
              <a:defRPr>
                <a:solidFill>
                  <a:schemeClr val="tx1">
                    <a:tint val="75000"/>
                  </a:schemeClr>
                </a:solidFill>
              </a:defRPr>
            </a:lvl1pPr>
            <a:lvl2pPr marL="2194560" indent="0" algn="ctr">
              <a:buNone/>
              <a:defRPr>
                <a:solidFill>
                  <a:schemeClr val="tx1">
                    <a:tint val="75000"/>
                  </a:schemeClr>
                </a:solidFill>
              </a:defRPr>
            </a:lvl2pPr>
            <a:lvl3pPr marL="4389120" indent="0" algn="ctr">
              <a:buNone/>
              <a:defRPr>
                <a:solidFill>
                  <a:schemeClr val="tx1">
                    <a:tint val="75000"/>
                  </a:schemeClr>
                </a:solidFill>
              </a:defRPr>
            </a:lvl3pPr>
            <a:lvl4pPr marL="6583680" indent="0" algn="ctr">
              <a:buNone/>
              <a:defRPr>
                <a:solidFill>
                  <a:schemeClr val="tx1">
                    <a:tint val="75000"/>
                  </a:schemeClr>
                </a:solidFill>
              </a:defRPr>
            </a:lvl4pPr>
            <a:lvl5pPr marL="8778240" indent="0" algn="ctr">
              <a:buNone/>
              <a:defRPr>
                <a:solidFill>
                  <a:schemeClr val="tx1">
                    <a:tint val="75000"/>
                  </a:schemeClr>
                </a:solidFill>
              </a:defRPr>
            </a:lvl5pPr>
            <a:lvl6pPr marL="10972800" indent="0" algn="ctr">
              <a:buNone/>
              <a:defRPr>
                <a:solidFill>
                  <a:schemeClr val="tx1">
                    <a:tint val="75000"/>
                  </a:schemeClr>
                </a:solidFill>
              </a:defRPr>
            </a:lvl6pPr>
            <a:lvl7pPr marL="13167360" indent="0" algn="ctr">
              <a:buNone/>
              <a:defRPr>
                <a:solidFill>
                  <a:schemeClr val="tx1">
                    <a:tint val="75000"/>
                  </a:schemeClr>
                </a:solidFill>
              </a:defRPr>
            </a:lvl7pPr>
            <a:lvl8pPr marL="15361920" indent="0" algn="ctr">
              <a:buNone/>
              <a:defRPr>
                <a:solidFill>
                  <a:schemeClr val="tx1">
                    <a:tint val="75000"/>
                  </a:schemeClr>
                </a:solidFill>
              </a:defRPr>
            </a:lvl8pPr>
            <a:lvl9pPr marL="1755648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4A7E3E4-CC48-4104-B646-891BE93EFBD2}" type="datetimeFigureOut">
              <a:rPr lang="en-US" smtClean="0"/>
              <a:t>10/15/2015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D283A20-B078-4A3B-857E-68452B20EFAF}" type="slidenum">
              <a:rPr lang="en-US" smtClean="0"/>
              <a:t>‹#›</a:t>
            </a:fld>
            <a:endParaRPr lang="en-US" dirty="0"/>
          </a:p>
        </p:txBody>
      </p:sp>
    </p:spTree>
    <p:extLst>
      <p:ext uri="{BB962C8B-B14F-4D97-AF65-F5344CB8AC3E}">
        <p14:creationId xmlns:p14="http://schemas.microsoft.com/office/powerpoint/2010/main" val="31537672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4A7E3E4-CC48-4104-B646-891BE93EFBD2}" type="datetimeFigureOut">
              <a:rPr lang="en-US" smtClean="0"/>
              <a:t>10/15/2015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D283A20-B078-4A3B-857E-68452B20EFAF}" type="slidenum">
              <a:rPr lang="en-US" smtClean="0"/>
              <a:t>‹#›</a:t>
            </a:fld>
            <a:endParaRPr lang="en-US" dirty="0"/>
          </a:p>
        </p:txBody>
      </p:sp>
    </p:spTree>
    <p:extLst>
      <p:ext uri="{BB962C8B-B14F-4D97-AF65-F5344CB8AC3E}">
        <p14:creationId xmlns:p14="http://schemas.microsoft.com/office/powerpoint/2010/main" val="40207089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821120" y="1318265"/>
            <a:ext cx="9875520" cy="2808732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194560" y="1318265"/>
            <a:ext cx="28895040" cy="280873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4A7E3E4-CC48-4104-B646-891BE93EFBD2}" type="datetimeFigureOut">
              <a:rPr lang="en-US" smtClean="0"/>
              <a:t>10/15/2015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D283A20-B078-4A3B-857E-68452B20EFAF}" type="slidenum">
              <a:rPr lang="en-US" smtClean="0"/>
              <a:t>‹#›</a:t>
            </a:fld>
            <a:endParaRPr lang="en-US" dirty="0"/>
          </a:p>
        </p:txBody>
      </p:sp>
    </p:spTree>
    <p:extLst>
      <p:ext uri="{BB962C8B-B14F-4D97-AF65-F5344CB8AC3E}">
        <p14:creationId xmlns:p14="http://schemas.microsoft.com/office/powerpoint/2010/main" val="1647056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4A7E3E4-CC48-4104-B646-891BE93EFBD2}" type="datetimeFigureOut">
              <a:rPr lang="en-US" smtClean="0"/>
              <a:t>10/15/2015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D283A20-B078-4A3B-857E-68452B20EFAF}" type="slidenum">
              <a:rPr lang="en-US" smtClean="0"/>
              <a:t>‹#›</a:t>
            </a:fld>
            <a:endParaRPr lang="en-US" dirty="0"/>
          </a:p>
        </p:txBody>
      </p:sp>
    </p:spTree>
    <p:extLst>
      <p:ext uri="{BB962C8B-B14F-4D97-AF65-F5344CB8AC3E}">
        <p14:creationId xmlns:p14="http://schemas.microsoft.com/office/powerpoint/2010/main" val="26089533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2" y="21153122"/>
            <a:ext cx="37307520" cy="6537960"/>
          </a:xfrm>
        </p:spPr>
        <p:txBody>
          <a:bodyPr anchor="t"/>
          <a:lstStyle>
            <a:lvl1pPr algn="l">
              <a:defRPr sz="19200" b="1" cap="all"/>
            </a:lvl1pPr>
          </a:lstStyle>
          <a:p>
            <a:r>
              <a:rPr lang="en-US" smtClean="0"/>
              <a:t>Click to edit Master title style</a:t>
            </a:r>
            <a:endParaRPr lang="en-US"/>
          </a:p>
        </p:txBody>
      </p:sp>
      <p:sp>
        <p:nvSpPr>
          <p:cNvPr id="3" name="Text Placeholder 2"/>
          <p:cNvSpPr>
            <a:spLocks noGrp="1"/>
          </p:cNvSpPr>
          <p:nvPr>
            <p:ph type="body" idx="1"/>
          </p:nvPr>
        </p:nvSpPr>
        <p:spPr>
          <a:xfrm>
            <a:off x="3467102" y="13952225"/>
            <a:ext cx="37307520" cy="7200898"/>
          </a:xfrm>
        </p:spPr>
        <p:txBody>
          <a:bodyPr anchor="b"/>
          <a:lstStyle>
            <a:lvl1pPr marL="0" indent="0">
              <a:buNone/>
              <a:defRPr sz="9600">
                <a:solidFill>
                  <a:schemeClr val="tx1">
                    <a:tint val="75000"/>
                  </a:schemeClr>
                </a:solidFill>
              </a:defRPr>
            </a:lvl1pPr>
            <a:lvl2pPr marL="2194560" indent="0">
              <a:buNone/>
              <a:defRPr sz="8600">
                <a:solidFill>
                  <a:schemeClr val="tx1">
                    <a:tint val="75000"/>
                  </a:schemeClr>
                </a:solidFill>
              </a:defRPr>
            </a:lvl2pPr>
            <a:lvl3pPr marL="4389120" indent="0">
              <a:buNone/>
              <a:defRPr sz="7700">
                <a:solidFill>
                  <a:schemeClr val="tx1">
                    <a:tint val="75000"/>
                  </a:schemeClr>
                </a:solidFill>
              </a:defRPr>
            </a:lvl3pPr>
            <a:lvl4pPr marL="6583680" indent="0">
              <a:buNone/>
              <a:defRPr sz="6700">
                <a:solidFill>
                  <a:schemeClr val="tx1">
                    <a:tint val="75000"/>
                  </a:schemeClr>
                </a:solidFill>
              </a:defRPr>
            </a:lvl4pPr>
            <a:lvl5pPr marL="8778240" indent="0">
              <a:buNone/>
              <a:defRPr sz="6700">
                <a:solidFill>
                  <a:schemeClr val="tx1">
                    <a:tint val="75000"/>
                  </a:schemeClr>
                </a:solidFill>
              </a:defRPr>
            </a:lvl5pPr>
            <a:lvl6pPr marL="10972800" indent="0">
              <a:buNone/>
              <a:defRPr sz="6700">
                <a:solidFill>
                  <a:schemeClr val="tx1">
                    <a:tint val="75000"/>
                  </a:schemeClr>
                </a:solidFill>
              </a:defRPr>
            </a:lvl6pPr>
            <a:lvl7pPr marL="13167360" indent="0">
              <a:buNone/>
              <a:defRPr sz="6700">
                <a:solidFill>
                  <a:schemeClr val="tx1">
                    <a:tint val="75000"/>
                  </a:schemeClr>
                </a:solidFill>
              </a:defRPr>
            </a:lvl7pPr>
            <a:lvl8pPr marL="15361920" indent="0">
              <a:buNone/>
              <a:defRPr sz="6700">
                <a:solidFill>
                  <a:schemeClr val="tx1">
                    <a:tint val="75000"/>
                  </a:schemeClr>
                </a:solidFill>
              </a:defRPr>
            </a:lvl8pPr>
            <a:lvl9pPr marL="17556480" indent="0">
              <a:buNone/>
              <a:defRPr sz="67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4A7E3E4-CC48-4104-B646-891BE93EFBD2}" type="datetimeFigureOut">
              <a:rPr lang="en-US" smtClean="0"/>
              <a:t>10/15/2015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D283A20-B078-4A3B-857E-68452B20EFAF}" type="slidenum">
              <a:rPr lang="en-US" smtClean="0"/>
              <a:t>‹#›</a:t>
            </a:fld>
            <a:endParaRPr lang="en-US" dirty="0"/>
          </a:p>
        </p:txBody>
      </p:sp>
    </p:spTree>
    <p:extLst>
      <p:ext uri="{BB962C8B-B14F-4D97-AF65-F5344CB8AC3E}">
        <p14:creationId xmlns:p14="http://schemas.microsoft.com/office/powerpoint/2010/main" val="1043114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194560" y="7680963"/>
            <a:ext cx="19385280" cy="21724622"/>
          </a:xfrm>
        </p:spPr>
        <p:txBody>
          <a:bodyPr/>
          <a:lstStyle>
            <a:lvl1pPr>
              <a:defRPr sz="13400"/>
            </a:lvl1pPr>
            <a:lvl2pPr>
              <a:defRPr sz="11500"/>
            </a:lvl2pPr>
            <a:lvl3pPr>
              <a:defRPr sz="9600"/>
            </a:lvl3pPr>
            <a:lvl4pPr>
              <a:defRPr sz="8600"/>
            </a:lvl4pPr>
            <a:lvl5pPr>
              <a:defRPr sz="8600"/>
            </a:lvl5pPr>
            <a:lvl6pPr>
              <a:defRPr sz="8600"/>
            </a:lvl6pPr>
            <a:lvl7pPr>
              <a:defRPr sz="8600"/>
            </a:lvl7pPr>
            <a:lvl8pPr>
              <a:defRPr sz="8600"/>
            </a:lvl8pPr>
            <a:lvl9pPr>
              <a:defRPr sz="8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2311360" y="7680963"/>
            <a:ext cx="19385280" cy="21724622"/>
          </a:xfrm>
        </p:spPr>
        <p:txBody>
          <a:bodyPr/>
          <a:lstStyle>
            <a:lvl1pPr>
              <a:defRPr sz="13400"/>
            </a:lvl1pPr>
            <a:lvl2pPr>
              <a:defRPr sz="11500"/>
            </a:lvl2pPr>
            <a:lvl3pPr>
              <a:defRPr sz="9600"/>
            </a:lvl3pPr>
            <a:lvl4pPr>
              <a:defRPr sz="8600"/>
            </a:lvl4pPr>
            <a:lvl5pPr>
              <a:defRPr sz="8600"/>
            </a:lvl5pPr>
            <a:lvl6pPr>
              <a:defRPr sz="8600"/>
            </a:lvl6pPr>
            <a:lvl7pPr>
              <a:defRPr sz="8600"/>
            </a:lvl7pPr>
            <a:lvl8pPr>
              <a:defRPr sz="8600"/>
            </a:lvl8pPr>
            <a:lvl9pPr>
              <a:defRPr sz="8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4A7E3E4-CC48-4104-B646-891BE93EFBD2}" type="datetimeFigureOut">
              <a:rPr lang="en-US" smtClean="0"/>
              <a:t>10/15/2015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D283A20-B078-4A3B-857E-68452B20EFAF}" type="slidenum">
              <a:rPr lang="en-US" smtClean="0"/>
              <a:t>‹#›</a:t>
            </a:fld>
            <a:endParaRPr lang="en-US" dirty="0"/>
          </a:p>
        </p:txBody>
      </p:sp>
    </p:spTree>
    <p:extLst>
      <p:ext uri="{BB962C8B-B14F-4D97-AF65-F5344CB8AC3E}">
        <p14:creationId xmlns:p14="http://schemas.microsoft.com/office/powerpoint/2010/main" val="24254270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194560" y="7368542"/>
            <a:ext cx="19392902" cy="3070858"/>
          </a:xfrm>
        </p:spPr>
        <p:txBody>
          <a:bodyPr anchor="b"/>
          <a:lstStyle>
            <a:lvl1pPr marL="0" indent="0">
              <a:buNone/>
              <a:defRPr sz="11500" b="1"/>
            </a:lvl1pPr>
            <a:lvl2pPr marL="2194560" indent="0">
              <a:buNone/>
              <a:defRPr sz="9600" b="1"/>
            </a:lvl2pPr>
            <a:lvl3pPr marL="4389120" indent="0">
              <a:buNone/>
              <a:defRPr sz="8600" b="1"/>
            </a:lvl3pPr>
            <a:lvl4pPr marL="6583680" indent="0">
              <a:buNone/>
              <a:defRPr sz="7700" b="1"/>
            </a:lvl4pPr>
            <a:lvl5pPr marL="8778240" indent="0">
              <a:buNone/>
              <a:defRPr sz="7700" b="1"/>
            </a:lvl5pPr>
            <a:lvl6pPr marL="10972800" indent="0">
              <a:buNone/>
              <a:defRPr sz="7700" b="1"/>
            </a:lvl6pPr>
            <a:lvl7pPr marL="13167360" indent="0">
              <a:buNone/>
              <a:defRPr sz="7700" b="1"/>
            </a:lvl7pPr>
            <a:lvl8pPr marL="15361920" indent="0">
              <a:buNone/>
              <a:defRPr sz="7700" b="1"/>
            </a:lvl8pPr>
            <a:lvl9pPr marL="17556480" indent="0">
              <a:buNone/>
              <a:defRPr sz="7700" b="1"/>
            </a:lvl9pPr>
          </a:lstStyle>
          <a:p>
            <a:pPr lvl="0"/>
            <a:r>
              <a:rPr lang="en-US" smtClean="0"/>
              <a:t>Click to edit Master text styles</a:t>
            </a:r>
          </a:p>
        </p:txBody>
      </p:sp>
      <p:sp>
        <p:nvSpPr>
          <p:cNvPr id="4" name="Content Placeholder 3"/>
          <p:cNvSpPr>
            <a:spLocks noGrp="1"/>
          </p:cNvSpPr>
          <p:nvPr>
            <p:ph sz="half" idx="2"/>
          </p:nvPr>
        </p:nvSpPr>
        <p:spPr>
          <a:xfrm>
            <a:off x="2194560" y="10439400"/>
            <a:ext cx="19392902" cy="18966182"/>
          </a:xfrm>
        </p:spPr>
        <p:txBody>
          <a:bodyPr/>
          <a:lstStyle>
            <a:lvl1pPr>
              <a:defRPr sz="11500"/>
            </a:lvl1pPr>
            <a:lvl2pPr>
              <a:defRPr sz="9600"/>
            </a:lvl2pPr>
            <a:lvl3pPr>
              <a:defRPr sz="8600"/>
            </a:lvl3pPr>
            <a:lvl4pPr>
              <a:defRPr sz="7700"/>
            </a:lvl4pPr>
            <a:lvl5pPr>
              <a:defRPr sz="7700"/>
            </a:lvl5pPr>
            <a:lvl6pPr>
              <a:defRPr sz="7700"/>
            </a:lvl6pPr>
            <a:lvl7pPr>
              <a:defRPr sz="7700"/>
            </a:lvl7pPr>
            <a:lvl8pPr>
              <a:defRPr sz="7700"/>
            </a:lvl8pPr>
            <a:lvl9pPr>
              <a:defRPr sz="7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2296122" y="7368542"/>
            <a:ext cx="19400520" cy="3070858"/>
          </a:xfrm>
        </p:spPr>
        <p:txBody>
          <a:bodyPr anchor="b"/>
          <a:lstStyle>
            <a:lvl1pPr marL="0" indent="0">
              <a:buNone/>
              <a:defRPr sz="11500" b="1"/>
            </a:lvl1pPr>
            <a:lvl2pPr marL="2194560" indent="0">
              <a:buNone/>
              <a:defRPr sz="9600" b="1"/>
            </a:lvl2pPr>
            <a:lvl3pPr marL="4389120" indent="0">
              <a:buNone/>
              <a:defRPr sz="8600" b="1"/>
            </a:lvl3pPr>
            <a:lvl4pPr marL="6583680" indent="0">
              <a:buNone/>
              <a:defRPr sz="7700" b="1"/>
            </a:lvl4pPr>
            <a:lvl5pPr marL="8778240" indent="0">
              <a:buNone/>
              <a:defRPr sz="7700" b="1"/>
            </a:lvl5pPr>
            <a:lvl6pPr marL="10972800" indent="0">
              <a:buNone/>
              <a:defRPr sz="7700" b="1"/>
            </a:lvl6pPr>
            <a:lvl7pPr marL="13167360" indent="0">
              <a:buNone/>
              <a:defRPr sz="7700" b="1"/>
            </a:lvl7pPr>
            <a:lvl8pPr marL="15361920" indent="0">
              <a:buNone/>
              <a:defRPr sz="7700" b="1"/>
            </a:lvl8pPr>
            <a:lvl9pPr marL="17556480" indent="0">
              <a:buNone/>
              <a:defRPr sz="7700" b="1"/>
            </a:lvl9pPr>
          </a:lstStyle>
          <a:p>
            <a:pPr lvl="0"/>
            <a:r>
              <a:rPr lang="en-US" smtClean="0"/>
              <a:t>Click to edit Master text styles</a:t>
            </a:r>
          </a:p>
        </p:txBody>
      </p:sp>
      <p:sp>
        <p:nvSpPr>
          <p:cNvPr id="6" name="Content Placeholder 5"/>
          <p:cNvSpPr>
            <a:spLocks noGrp="1"/>
          </p:cNvSpPr>
          <p:nvPr>
            <p:ph sz="quarter" idx="4"/>
          </p:nvPr>
        </p:nvSpPr>
        <p:spPr>
          <a:xfrm>
            <a:off x="22296122" y="10439400"/>
            <a:ext cx="19400520" cy="18966182"/>
          </a:xfrm>
        </p:spPr>
        <p:txBody>
          <a:bodyPr/>
          <a:lstStyle>
            <a:lvl1pPr>
              <a:defRPr sz="11500"/>
            </a:lvl1pPr>
            <a:lvl2pPr>
              <a:defRPr sz="9600"/>
            </a:lvl2pPr>
            <a:lvl3pPr>
              <a:defRPr sz="8600"/>
            </a:lvl3pPr>
            <a:lvl4pPr>
              <a:defRPr sz="7700"/>
            </a:lvl4pPr>
            <a:lvl5pPr>
              <a:defRPr sz="7700"/>
            </a:lvl5pPr>
            <a:lvl6pPr>
              <a:defRPr sz="7700"/>
            </a:lvl6pPr>
            <a:lvl7pPr>
              <a:defRPr sz="7700"/>
            </a:lvl7pPr>
            <a:lvl8pPr>
              <a:defRPr sz="7700"/>
            </a:lvl8pPr>
            <a:lvl9pPr>
              <a:defRPr sz="7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4A7E3E4-CC48-4104-B646-891BE93EFBD2}" type="datetimeFigureOut">
              <a:rPr lang="en-US" smtClean="0"/>
              <a:t>10/15/2015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D283A20-B078-4A3B-857E-68452B20EFAF}" type="slidenum">
              <a:rPr lang="en-US" smtClean="0"/>
              <a:t>‹#›</a:t>
            </a:fld>
            <a:endParaRPr lang="en-US" dirty="0"/>
          </a:p>
        </p:txBody>
      </p:sp>
    </p:spTree>
    <p:extLst>
      <p:ext uri="{BB962C8B-B14F-4D97-AF65-F5344CB8AC3E}">
        <p14:creationId xmlns:p14="http://schemas.microsoft.com/office/powerpoint/2010/main" val="30776089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4A7E3E4-CC48-4104-B646-891BE93EFBD2}" type="datetimeFigureOut">
              <a:rPr lang="en-US" smtClean="0"/>
              <a:t>10/15/2015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D283A20-B078-4A3B-857E-68452B20EFAF}" type="slidenum">
              <a:rPr lang="en-US" smtClean="0"/>
              <a:t>‹#›</a:t>
            </a:fld>
            <a:endParaRPr lang="en-US" dirty="0"/>
          </a:p>
        </p:txBody>
      </p:sp>
    </p:spTree>
    <p:extLst>
      <p:ext uri="{BB962C8B-B14F-4D97-AF65-F5344CB8AC3E}">
        <p14:creationId xmlns:p14="http://schemas.microsoft.com/office/powerpoint/2010/main" val="34335768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A7E3E4-CC48-4104-B646-891BE93EFBD2}" type="datetimeFigureOut">
              <a:rPr lang="en-US" smtClean="0"/>
              <a:t>10/15/2015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D283A20-B078-4A3B-857E-68452B20EFAF}" type="slidenum">
              <a:rPr lang="en-US" smtClean="0"/>
              <a:t>‹#›</a:t>
            </a:fld>
            <a:endParaRPr lang="en-US" dirty="0"/>
          </a:p>
        </p:txBody>
      </p:sp>
    </p:spTree>
    <p:extLst>
      <p:ext uri="{BB962C8B-B14F-4D97-AF65-F5344CB8AC3E}">
        <p14:creationId xmlns:p14="http://schemas.microsoft.com/office/powerpoint/2010/main" val="3561120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3" y="1310640"/>
            <a:ext cx="14439902" cy="5577840"/>
          </a:xfrm>
        </p:spPr>
        <p:txBody>
          <a:bodyPr anchor="b"/>
          <a:lstStyle>
            <a:lvl1pPr algn="l">
              <a:defRPr sz="9600" b="1"/>
            </a:lvl1pPr>
          </a:lstStyle>
          <a:p>
            <a:r>
              <a:rPr lang="en-US" smtClean="0"/>
              <a:t>Click to edit Master title style</a:t>
            </a:r>
            <a:endParaRPr lang="en-US"/>
          </a:p>
        </p:txBody>
      </p:sp>
      <p:sp>
        <p:nvSpPr>
          <p:cNvPr id="3" name="Content Placeholder 2"/>
          <p:cNvSpPr>
            <a:spLocks noGrp="1"/>
          </p:cNvSpPr>
          <p:nvPr>
            <p:ph idx="1"/>
          </p:nvPr>
        </p:nvSpPr>
        <p:spPr>
          <a:xfrm>
            <a:off x="17160240" y="1310643"/>
            <a:ext cx="24536400" cy="28094942"/>
          </a:xfrm>
        </p:spPr>
        <p:txBody>
          <a:bodyPr/>
          <a:lstStyle>
            <a:lvl1pPr>
              <a:defRPr sz="15400"/>
            </a:lvl1pPr>
            <a:lvl2pPr>
              <a:defRPr sz="13400"/>
            </a:lvl2pPr>
            <a:lvl3pPr>
              <a:defRPr sz="11500"/>
            </a:lvl3pPr>
            <a:lvl4pPr>
              <a:defRPr sz="9600"/>
            </a:lvl4pPr>
            <a:lvl5pPr>
              <a:defRPr sz="9600"/>
            </a:lvl5pPr>
            <a:lvl6pPr>
              <a:defRPr sz="9600"/>
            </a:lvl6pPr>
            <a:lvl7pPr>
              <a:defRPr sz="9600"/>
            </a:lvl7pPr>
            <a:lvl8pPr>
              <a:defRPr sz="9600"/>
            </a:lvl8pPr>
            <a:lvl9pPr>
              <a:defRPr sz="9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194563" y="6888483"/>
            <a:ext cx="14439902" cy="22517102"/>
          </a:xfrm>
        </p:spPr>
        <p:txBody>
          <a:bodyPr/>
          <a:lstStyle>
            <a:lvl1pPr marL="0" indent="0">
              <a:buNone/>
              <a:defRPr sz="6700"/>
            </a:lvl1pPr>
            <a:lvl2pPr marL="2194560" indent="0">
              <a:buNone/>
              <a:defRPr sz="5800"/>
            </a:lvl2pPr>
            <a:lvl3pPr marL="4389120" indent="0">
              <a:buNone/>
              <a:defRPr sz="4800"/>
            </a:lvl3pPr>
            <a:lvl4pPr marL="6583680" indent="0">
              <a:buNone/>
              <a:defRPr sz="4300"/>
            </a:lvl4pPr>
            <a:lvl5pPr marL="8778240" indent="0">
              <a:buNone/>
              <a:defRPr sz="4300"/>
            </a:lvl5pPr>
            <a:lvl6pPr marL="10972800" indent="0">
              <a:buNone/>
              <a:defRPr sz="4300"/>
            </a:lvl6pPr>
            <a:lvl7pPr marL="13167360" indent="0">
              <a:buNone/>
              <a:defRPr sz="4300"/>
            </a:lvl7pPr>
            <a:lvl8pPr marL="15361920" indent="0">
              <a:buNone/>
              <a:defRPr sz="4300"/>
            </a:lvl8pPr>
            <a:lvl9pPr marL="17556480" indent="0">
              <a:buNone/>
              <a:defRPr sz="4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4A7E3E4-CC48-4104-B646-891BE93EFBD2}" type="datetimeFigureOut">
              <a:rPr lang="en-US" smtClean="0"/>
              <a:t>10/15/2015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D283A20-B078-4A3B-857E-68452B20EFAF}" type="slidenum">
              <a:rPr lang="en-US" smtClean="0"/>
              <a:t>‹#›</a:t>
            </a:fld>
            <a:endParaRPr lang="en-US" dirty="0"/>
          </a:p>
        </p:txBody>
      </p:sp>
    </p:spTree>
    <p:extLst>
      <p:ext uri="{BB962C8B-B14F-4D97-AF65-F5344CB8AC3E}">
        <p14:creationId xmlns:p14="http://schemas.microsoft.com/office/powerpoint/2010/main" val="847598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982" y="23042880"/>
            <a:ext cx="26334720" cy="2720342"/>
          </a:xfrm>
        </p:spPr>
        <p:txBody>
          <a:bodyPr anchor="b"/>
          <a:lstStyle>
            <a:lvl1pPr algn="l">
              <a:defRPr sz="9600" b="1"/>
            </a:lvl1pPr>
          </a:lstStyle>
          <a:p>
            <a:r>
              <a:rPr lang="en-US" smtClean="0"/>
              <a:t>Click to edit Master title style</a:t>
            </a:r>
            <a:endParaRPr lang="en-US"/>
          </a:p>
        </p:txBody>
      </p:sp>
      <p:sp>
        <p:nvSpPr>
          <p:cNvPr id="3" name="Picture Placeholder 2"/>
          <p:cNvSpPr>
            <a:spLocks noGrp="1"/>
          </p:cNvSpPr>
          <p:nvPr>
            <p:ph type="pic" idx="1"/>
          </p:nvPr>
        </p:nvSpPr>
        <p:spPr>
          <a:xfrm>
            <a:off x="8602982" y="2941320"/>
            <a:ext cx="26334720" cy="19751040"/>
          </a:xfrm>
        </p:spPr>
        <p:txBody>
          <a:bodyPr/>
          <a:lstStyle>
            <a:lvl1pPr marL="0" indent="0">
              <a:buNone/>
              <a:defRPr sz="15400"/>
            </a:lvl1pPr>
            <a:lvl2pPr marL="2194560" indent="0">
              <a:buNone/>
              <a:defRPr sz="13400"/>
            </a:lvl2pPr>
            <a:lvl3pPr marL="4389120" indent="0">
              <a:buNone/>
              <a:defRPr sz="11500"/>
            </a:lvl3pPr>
            <a:lvl4pPr marL="6583680" indent="0">
              <a:buNone/>
              <a:defRPr sz="9600"/>
            </a:lvl4pPr>
            <a:lvl5pPr marL="8778240" indent="0">
              <a:buNone/>
              <a:defRPr sz="9600"/>
            </a:lvl5pPr>
            <a:lvl6pPr marL="10972800" indent="0">
              <a:buNone/>
              <a:defRPr sz="9600"/>
            </a:lvl6pPr>
            <a:lvl7pPr marL="13167360" indent="0">
              <a:buNone/>
              <a:defRPr sz="9600"/>
            </a:lvl7pPr>
            <a:lvl8pPr marL="15361920" indent="0">
              <a:buNone/>
              <a:defRPr sz="9600"/>
            </a:lvl8pPr>
            <a:lvl9pPr marL="17556480" indent="0">
              <a:buNone/>
              <a:defRPr sz="9600"/>
            </a:lvl9pPr>
          </a:lstStyle>
          <a:p>
            <a:endParaRPr lang="en-US" dirty="0"/>
          </a:p>
        </p:txBody>
      </p:sp>
      <p:sp>
        <p:nvSpPr>
          <p:cNvPr id="4" name="Text Placeholder 3"/>
          <p:cNvSpPr>
            <a:spLocks noGrp="1"/>
          </p:cNvSpPr>
          <p:nvPr>
            <p:ph type="body" sz="half" idx="2"/>
          </p:nvPr>
        </p:nvSpPr>
        <p:spPr>
          <a:xfrm>
            <a:off x="8602982" y="25763222"/>
            <a:ext cx="26334720" cy="3863338"/>
          </a:xfrm>
        </p:spPr>
        <p:txBody>
          <a:bodyPr/>
          <a:lstStyle>
            <a:lvl1pPr marL="0" indent="0">
              <a:buNone/>
              <a:defRPr sz="6700"/>
            </a:lvl1pPr>
            <a:lvl2pPr marL="2194560" indent="0">
              <a:buNone/>
              <a:defRPr sz="5800"/>
            </a:lvl2pPr>
            <a:lvl3pPr marL="4389120" indent="0">
              <a:buNone/>
              <a:defRPr sz="4800"/>
            </a:lvl3pPr>
            <a:lvl4pPr marL="6583680" indent="0">
              <a:buNone/>
              <a:defRPr sz="4300"/>
            </a:lvl4pPr>
            <a:lvl5pPr marL="8778240" indent="0">
              <a:buNone/>
              <a:defRPr sz="4300"/>
            </a:lvl5pPr>
            <a:lvl6pPr marL="10972800" indent="0">
              <a:buNone/>
              <a:defRPr sz="4300"/>
            </a:lvl6pPr>
            <a:lvl7pPr marL="13167360" indent="0">
              <a:buNone/>
              <a:defRPr sz="4300"/>
            </a:lvl7pPr>
            <a:lvl8pPr marL="15361920" indent="0">
              <a:buNone/>
              <a:defRPr sz="4300"/>
            </a:lvl8pPr>
            <a:lvl9pPr marL="17556480" indent="0">
              <a:buNone/>
              <a:defRPr sz="4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4A7E3E4-CC48-4104-B646-891BE93EFBD2}" type="datetimeFigureOut">
              <a:rPr lang="en-US" smtClean="0"/>
              <a:t>10/15/2015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D283A20-B078-4A3B-857E-68452B20EFAF}" type="slidenum">
              <a:rPr lang="en-US" smtClean="0"/>
              <a:t>‹#›</a:t>
            </a:fld>
            <a:endParaRPr lang="en-US" dirty="0"/>
          </a:p>
        </p:txBody>
      </p:sp>
    </p:spTree>
    <p:extLst>
      <p:ext uri="{BB962C8B-B14F-4D97-AF65-F5344CB8AC3E}">
        <p14:creationId xmlns:p14="http://schemas.microsoft.com/office/powerpoint/2010/main" val="9101398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94560" y="1318262"/>
            <a:ext cx="39502080" cy="5486400"/>
          </a:xfrm>
          <a:prstGeom prst="rect">
            <a:avLst/>
          </a:prstGeom>
        </p:spPr>
        <p:txBody>
          <a:bodyPr vert="horz" lIns="438912" tIns="219456" rIns="438912" bIns="219456"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2194560" y="7680963"/>
            <a:ext cx="39502080" cy="21724622"/>
          </a:xfrm>
          <a:prstGeom prst="rect">
            <a:avLst/>
          </a:prstGeom>
        </p:spPr>
        <p:txBody>
          <a:bodyPr vert="horz" lIns="438912" tIns="219456" rIns="438912" bIns="21945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2194560" y="30510482"/>
            <a:ext cx="10241280" cy="1752600"/>
          </a:xfrm>
          <a:prstGeom prst="rect">
            <a:avLst/>
          </a:prstGeom>
        </p:spPr>
        <p:txBody>
          <a:bodyPr vert="horz" lIns="438912" tIns="219456" rIns="438912" bIns="219456" rtlCol="0" anchor="ctr"/>
          <a:lstStyle>
            <a:lvl1pPr algn="l">
              <a:defRPr sz="5800">
                <a:solidFill>
                  <a:schemeClr val="tx1">
                    <a:tint val="75000"/>
                  </a:schemeClr>
                </a:solidFill>
              </a:defRPr>
            </a:lvl1pPr>
          </a:lstStyle>
          <a:p>
            <a:fld id="{24A7E3E4-CC48-4104-B646-891BE93EFBD2}" type="datetimeFigureOut">
              <a:rPr lang="en-US" smtClean="0"/>
              <a:t>10/15/2015</a:t>
            </a:fld>
            <a:endParaRPr lang="en-US" dirty="0"/>
          </a:p>
        </p:txBody>
      </p:sp>
      <p:sp>
        <p:nvSpPr>
          <p:cNvPr id="5" name="Footer Placeholder 4"/>
          <p:cNvSpPr>
            <a:spLocks noGrp="1"/>
          </p:cNvSpPr>
          <p:nvPr>
            <p:ph type="ftr" sz="quarter" idx="3"/>
          </p:nvPr>
        </p:nvSpPr>
        <p:spPr>
          <a:xfrm>
            <a:off x="14996160" y="30510482"/>
            <a:ext cx="13898880" cy="1752600"/>
          </a:xfrm>
          <a:prstGeom prst="rect">
            <a:avLst/>
          </a:prstGeom>
        </p:spPr>
        <p:txBody>
          <a:bodyPr vert="horz" lIns="438912" tIns="219456" rIns="438912" bIns="219456" rtlCol="0" anchor="ctr"/>
          <a:lstStyle>
            <a:lvl1pPr algn="ctr">
              <a:defRPr sz="58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31455360" y="30510482"/>
            <a:ext cx="10241280" cy="1752600"/>
          </a:xfrm>
          <a:prstGeom prst="rect">
            <a:avLst/>
          </a:prstGeom>
        </p:spPr>
        <p:txBody>
          <a:bodyPr vert="horz" lIns="438912" tIns="219456" rIns="438912" bIns="219456" rtlCol="0" anchor="ctr"/>
          <a:lstStyle>
            <a:lvl1pPr algn="r">
              <a:defRPr sz="5800">
                <a:solidFill>
                  <a:schemeClr val="tx1">
                    <a:tint val="75000"/>
                  </a:schemeClr>
                </a:solidFill>
              </a:defRPr>
            </a:lvl1pPr>
          </a:lstStyle>
          <a:p>
            <a:fld id="{4D283A20-B078-4A3B-857E-68452B20EFAF}" type="slidenum">
              <a:rPr lang="en-US" smtClean="0"/>
              <a:t>‹#›</a:t>
            </a:fld>
            <a:endParaRPr lang="en-US" dirty="0"/>
          </a:p>
        </p:txBody>
      </p:sp>
    </p:spTree>
    <p:extLst>
      <p:ext uri="{BB962C8B-B14F-4D97-AF65-F5344CB8AC3E}">
        <p14:creationId xmlns:p14="http://schemas.microsoft.com/office/powerpoint/2010/main" val="14278141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389120" rtl="0" eaLnBrk="1" latinLnBrk="0" hangingPunct="1">
        <a:spcBef>
          <a:spcPct val="0"/>
        </a:spcBef>
        <a:buNone/>
        <a:defRPr sz="21100" kern="1200">
          <a:solidFill>
            <a:schemeClr val="tx1"/>
          </a:solidFill>
          <a:latin typeface="+mj-lt"/>
          <a:ea typeface="+mj-ea"/>
          <a:cs typeface="+mj-cs"/>
        </a:defRPr>
      </a:lvl1pPr>
    </p:titleStyle>
    <p:bodyStyle>
      <a:lvl1pPr marL="1645920" indent="-1645920" algn="l" defTabSz="4389120" rtl="0" eaLnBrk="1" latinLnBrk="0" hangingPunct="1">
        <a:spcBef>
          <a:spcPct val="20000"/>
        </a:spcBef>
        <a:buFont typeface="Arial" panose="020B0604020202020204" pitchFamily="34" charset="0"/>
        <a:buChar char="•"/>
        <a:defRPr sz="15400" kern="1200">
          <a:solidFill>
            <a:schemeClr val="tx1"/>
          </a:solidFill>
          <a:latin typeface="+mn-lt"/>
          <a:ea typeface="+mn-ea"/>
          <a:cs typeface="+mn-cs"/>
        </a:defRPr>
      </a:lvl1pPr>
      <a:lvl2pPr marL="3566160" indent="-1371600" algn="l" defTabSz="4389120" rtl="0" eaLnBrk="1" latinLnBrk="0" hangingPunct="1">
        <a:spcBef>
          <a:spcPct val="20000"/>
        </a:spcBef>
        <a:buFont typeface="Arial" panose="020B0604020202020204" pitchFamily="34" charset="0"/>
        <a:buChar char="–"/>
        <a:defRPr sz="13400" kern="1200">
          <a:solidFill>
            <a:schemeClr val="tx1"/>
          </a:solidFill>
          <a:latin typeface="+mn-lt"/>
          <a:ea typeface="+mn-ea"/>
          <a:cs typeface="+mn-cs"/>
        </a:defRPr>
      </a:lvl2pPr>
      <a:lvl3pPr marL="5486400" indent="-1097280" algn="l" defTabSz="4389120" rtl="0" eaLnBrk="1" latinLnBrk="0" hangingPunct="1">
        <a:spcBef>
          <a:spcPct val="20000"/>
        </a:spcBef>
        <a:buFont typeface="Arial" panose="020B0604020202020204" pitchFamily="34" charset="0"/>
        <a:buChar char="•"/>
        <a:defRPr sz="11500" kern="1200">
          <a:solidFill>
            <a:schemeClr val="tx1"/>
          </a:solidFill>
          <a:latin typeface="+mn-lt"/>
          <a:ea typeface="+mn-ea"/>
          <a:cs typeface="+mn-cs"/>
        </a:defRPr>
      </a:lvl3pPr>
      <a:lvl4pPr marL="7680960" indent="-1097280" algn="l" defTabSz="4389120" rtl="0" eaLnBrk="1" latinLnBrk="0" hangingPunct="1">
        <a:spcBef>
          <a:spcPct val="20000"/>
        </a:spcBef>
        <a:buFont typeface="Arial" panose="020B0604020202020204" pitchFamily="34" charset="0"/>
        <a:buChar char="–"/>
        <a:defRPr sz="9600" kern="1200">
          <a:solidFill>
            <a:schemeClr val="tx1"/>
          </a:solidFill>
          <a:latin typeface="+mn-lt"/>
          <a:ea typeface="+mn-ea"/>
          <a:cs typeface="+mn-cs"/>
        </a:defRPr>
      </a:lvl4pPr>
      <a:lvl5pPr marL="9875520" indent="-1097280" algn="l" defTabSz="4389120" rtl="0" eaLnBrk="1" latinLnBrk="0" hangingPunct="1">
        <a:spcBef>
          <a:spcPct val="20000"/>
        </a:spcBef>
        <a:buFont typeface="Arial" panose="020B0604020202020204" pitchFamily="34" charset="0"/>
        <a:buChar char="»"/>
        <a:defRPr sz="9600" kern="1200">
          <a:solidFill>
            <a:schemeClr val="tx1"/>
          </a:solidFill>
          <a:latin typeface="+mn-lt"/>
          <a:ea typeface="+mn-ea"/>
          <a:cs typeface="+mn-cs"/>
        </a:defRPr>
      </a:lvl5pPr>
      <a:lvl6pPr marL="12070080" indent="-1097280" algn="l" defTabSz="4389120" rtl="0" eaLnBrk="1" latinLnBrk="0" hangingPunct="1">
        <a:spcBef>
          <a:spcPct val="20000"/>
        </a:spcBef>
        <a:buFont typeface="Arial" panose="020B0604020202020204" pitchFamily="34" charset="0"/>
        <a:buChar char="•"/>
        <a:defRPr sz="9600" kern="1200">
          <a:solidFill>
            <a:schemeClr val="tx1"/>
          </a:solidFill>
          <a:latin typeface="+mn-lt"/>
          <a:ea typeface="+mn-ea"/>
          <a:cs typeface="+mn-cs"/>
        </a:defRPr>
      </a:lvl6pPr>
      <a:lvl7pPr marL="14264640" indent="-1097280" algn="l" defTabSz="4389120" rtl="0" eaLnBrk="1" latinLnBrk="0" hangingPunct="1">
        <a:spcBef>
          <a:spcPct val="20000"/>
        </a:spcBef>
        <a:buFont typeface="Arial" panose="020B0604020202020204" pitchFamily="34" charset="0"/>
        <a:buChar char="•"/>
        <a:defRPr sz="9600" kern="1200">
          <a:solidFill>
            <a:schemeClr val="tx1"/>
          </a:solidFill>
          <a:latin typeface="+mn-lt"/>
          <a:ea typeface="+mn-ea"/>
          <a:cs typeface="+mn-cs"/>
        </a:defRPr>
      </a:lvl7pPr>
      <a:lvl8pPr marL="16459200" indent="-1097280" algn="l" defTabSz="4389120" rtl="0" eaLnBrk="1" latinLnBrk="0" hangingPunct="1">
        <a:spcBef>
          <a:spcPct val="20000"/>
        </a:spcBef>
        <a:buFont typeface="Arial" panose="020B0604020202020204" pitchFamily="34" charset="0"/>
        <a:buChar char="•"/>
        <a:defRPr sz="9600" kern="1200">
          <a:solidFill>
            <a:schemeClr val="tx1"/>
          </a:solidFill>
          <a:latin typeface="+mn-lt"/>
          <a:ea typeface="+mn-ea"/>
          <a:cs typeface="+mn-cs"/>
        </a:defRPr>
      </a:lvl8pPr>
      <a:lvl9pPr marL="18653760" indent="-1097280" algn="l" defTabSz="4389120" rtl="0" eaLnBrk="1" latinLnBrk="0" hangingPunct="1">
        <a:spcBef>
          <a:spcPct val="20000"/>
        </a:spcBef>
        <a:buFont typeface="Arial" panose="020B0604020202020204" pitchFamily="34" charset="0"/>
        <a:buChar char="•"/>
        <a:defRPr sz="9600" kern="1200">
          <a:solidFill>
            <a:schemeClr val="tx1"/>
          </a:solidFill>
          <a:latin typeface="+mn-lt"/>
          <a:ea typeface="+mn-ea"/>
          <a:cs typeface="+mn-cs"/>
        </a:defRPr>
      </a:lvl9pPr>
    </p:bodyStyle>
    <p:otherStyle>
      <a:defPPr>
        <a:defRPr lang="en-US"/>
      </a:defPPr>
      <a:lvl1pPr marL="0" algn="l" defTabSz="4389120" rtl="0" eaLnBrk="1" latinLnBrk="0" hangingPunct="1">
        <a:defRPr sz="8600" kern="1200">
          <a:solidFill>
            <a:schemeClr val="tx1"/>
          </a:solidFill>
          <a:latin typeface="+mn-lt"/>
          <a:ea typeface="+mn-ea"/>
          <a:cs typeface="+mn-cs"/>
        </a:defRPr>
      </a:lvl1pPr>
      <a:lvl2pPr marL="2194560" algn="l" defTabSz="4389120" rtl="0" eaLnBrk="1" latinLnBrk="0" hangingPunct="1">
        <a:defRPr sz="8600" kern="1200">
          <a:solidFill>
            <a:schemeClr val="tx1"/>
          </a:solidFill>
          <a:latin typeface="+mn-lt"/>
          <a:ea typeface="+mn-ea"/>
          <a:cs typeface="+mn-cs"/>
        </a:defRPr>
      </a:lvl2pPr>
      <a:lvl3pPr marL="4389120" algn="l" defTabSz="4389120" rtl="0" eaLnBrk="1" latinLnBrk="0" hangingPunct="1">
        <a:defRPr sz="8600" kern="1200">
          <a:solidFill>
            <a:schemeClr val="tx1"/>
          </a:solidFill>
          <a:latin typeface="+mn-lt"/>
          <a:ea typeface="+mn-ea"/>
          <a:cs typeface="+mn-cs"/>
        </a:defRPr>
      </a:lvl3pPr>
      <a:lvl4pPr marL="6583680" algn="l" defTabSz="4389120" rtl="0" eaLnBrk="1" latinLnBrk="0" hangingPunct="1">
        <a:defRPr sz="8600" kern="1200">
          <a:solidFill>
            <a:schemeClr val="tx1"/>
          </a:solidFill>
          <a:latin typeface="+mn-lt"/>
          <a:ea typeface="+mn-ea"/>
          <a:cs typeface="+mn-cs"/>
        </a:defRPr>
      </a:lvl4pPr>
      <a:lvl5pPr marL="8778240" algn="l" defTabSz="4389120" rtl="0" eaLnBrk="1" latinLnBrk="0" hangingPunct="1">
        <a:defRPr sz="8600" kern="1200">
          <a:solidFill>
            <a:schemeClr val="tx1"/>
          </a:solidFill>
          <a:latin typeface="+mn-lt"/>
          <a:ea typeface="+mn-ea"/>
          <a:cs typeface="+mn-cs"/>
        </a:defRPr>
      </a:lvl5pPr>
      <a:lvl6pPr marL="10972800" algn="l" defTabSz="4389120" rtl="0" eaLnBrk="1" latinLnBrk="0" hangingPunct="1">
        <a:defRPr sz="8600" kern="1200">
          <a:solidFill>
            <a:schemeClr val="tx1"/>
          </a:solidFill>
          <a:latin typeface="+mn-lt"/>
          <a:ea typeface="+mn-ea"/>
          <a:cs typeface="+mn-cs"/>
        </a:defRPr>
      </a:lvl6pPr>
      <a:lvl7pPr marL="13167360" algn="l" defTabSz="4389120" rtl="0" eaLnBrk="1" latinLnBrk="0" hangingPunct="1">
        <a:defRPr sz="8600" kern="1200">
          <a:solidFill>
            <a:schemeClr val="tx1"/>
          </a:solidFill>
          <a:latin typeface="+mn-lt"/>
          <a:ea typeface="+mn-ea"/>
          <a:cs typeface="+mn-cs"/>
        </a:defRPr>
      </a:lvl7pPr>
      <a:lvl8pPr marL="15361920" algn="l" defTabSz="4389120" rtl="0" eaLnBrk="1" latinLnBrk="0" hangingPunct="1">
        <a:defRPr sz="8600" kern="1200">
          <a:solidFill>
            <a:schemeClr val="tx1"/>
          </a:solidFill>
          <a:latin typeface="+mn-lt"/>
          <a:ea typeface="+mn-ea"/>
          <a:cs typeface="+mn-cs"/>
        </a:defRPr>
      </a:lvl8pPr>
      <a:lvl9pPr marL="17556480" algn="l" defTabSz="4389120" rtl="0" eaLnBrk="1" latinLnBrk="0" hangingPunct="1">
        <a:defRPr sz="8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hdphoto" Target="../media/hdphoto1.wdp"/><Relationship Id="rId13" Type="http://schemas.openxmlformats.org/officeDocument/2006/relationships/image" Target="../media/image10.jpeg"/><Relationship Id="rId3" Type="http://schemas.openxmlformats.org/officeDocument/2006/relationships/image" Target="../media/image1.png"/><Relationship Id="rId7" Type="http://schemas.openxmlformats.org/officeDocument/2006/relationships/image" Target="../media/image5.jpeg"/><Relationship Id="rId12" Type="http://schemas.openxmlformats.org/officeDocument/2006/relationships/image" Target="../media/image9.jpeg"/><Relationship Id="rId17" Type="http://schemas.openxmlformats.org/officeDocument/2006/relationships/image" Target="../media/image14.jpeg"/><Relationship Id="rId2" Type="http://schemas.openxmlformats.org/officeDocument/2006/relationships/notesSlide" Target="../notesSlides/notesSlide1.xml"/><Relationship Id="rId16" Type="http://schemas.openxmlformats.org/officeDocument/2006/relationships/image" Target="../media/image13.pn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8.png"/><Relationship Id="rId5" Type="http://schemas.openxmlformats.org/officeDocument/2006/relationships/image" Target="../media/image3.png"/><Relationship Id="rId15" Type="http://schemas.openxmlformats.org/officeDocument/2006/relationships/image" Target="../media/image12.jpeg"/><Relationship Id="rId10" Type="http://schemas.openxmlformats.org/officeDocument/2006/relationships/image" Target="../media/image7.jpeg"/><Relationship Id="rId4" Type="http://schemas.openxmlformats.org/officeDocument/2006/relationships/image" Target="../media/image2.jpeg"/><Relationship Id="rId9" Type="http://schemas.openxmlformats.org/officeDocument/2006/relationships/image" Target="../media/image6.jpeg"/><Relationship Id="rId1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8488C4"/>
            </a:gs>
            <a:gs pos="53000">
              <a:srgbClr val="D4DEFF"/>
            </a:gs>
            <a:gs pos="83000">
              <a:srgbClr val="D4DEFF"/>
            </a:gs>
            <a:gs pos="100000">
              <a:srgbClr val="96AB94"/>
            </a:gs>
          </a:gsLst>
          <a:lin ang="16200000" scaled="0"/>
          <a:tileRect/>
        </a:gradFill>
        <a:effectLst/>
      </p:bgPr>
    </p:bg>
    <p:spTree>
      <p:nvGrpSpPr>
        <p:cNvPr id="1" name=""/>
        <p:cNvGrpSpPr/>
        <p:nvPr/>
      </p:nvGrpSpPr>
      <p:grpSpPr>
        <a:xfrm>
          <a:off x="0" y="0"/>
          <a:ext cx="0" cy="0"/>
          <a:chOff x="0" y="0"/>
          <a:chExt cx="0" cy="0"/>
        </a:xfrm>
      </p:grpSpPr>
      <p:sp>
        <p:nvSpPr>
          <p:cNvPr id="4" name="TextBox 3"/>
          <p:cNvSpPr txBox="1"/>
          <p:nvPr/>
        </p:nvSpPr>
        <p:spPr>
          <a:xfrm>
            <a:off x="29615179" y="30042571"/>
            <a:ext cx="12447708" cy="52322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2800" b="1" dirty="0" smtClean="0">
                <a:latin typeface="Times New Roman" panose="02020603050405020304" pitchFamily="18" charset="0"/>
                <a:ea typeface="Tahoma" panose="020B0604030504040204" pitchFamily="34" charset="0"/>
                <a:cs typeface="Times New Roman" panose="02020603050405020304" pitchFamily="18" charset="0"/>
              </a:rPr>
              <a:t>Contact Information</a:t>
            </a:r>
            <a:r>
              <a:rPr lang="en-US" sz="2800" dirty="0" smtClean="0">
                <a:latin typeface="Times New Roman" panose="02020603050405020304" pitchFamily="18" charset="0"/>
                <a:ea typeface="Tahoma" panose="020B0604030504040204" pitchFamily="34" charset="0"/>
                <a:cs typeface="Times New Roman" panose="02020603050405020304" pitchFamily="18" charset="0"/>
              </a:rPr>
              <a:t>: Natalie Feldsine,   nay53@wildcats.unh.edu</a:t>
            </a:r>
          </a:p>
        </p:txBody>
      </p:sp>
      <p:sp>
        <p:nvSpPr>
          <p:cNvPr id="5" name="TextBox 4"/>
          <p:cNvSpPr txBox="1"/>
          <p:nvPr/>
        </p:nvSpPr>
        <p:spPr>
          <a:xfrm>
            <a:off x="1828800" y="1828800"/>
            <a:ext cx="40233600" cy="532453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8800" b="1" dirty="0" smtClean="0"/>
              <a:t>Coastal Sand Dune Restoration</a:t>
            </a:r>
            <a:r>
              <a:rPr lang="en-US" sz="8000" b="1" dirty="0" smtClean="0"/>
              <a:t>:</a:t>
            </a:r>
          </a:p>
          <a:p>
            <a:pPr algn="ctr"/>
            <a:r>
              <a:rPr lang="en-US" sz="6600" b="1" dirty="0" smtClean="0"/>
              <a:t>Increasing Plant Diversity and Restoration of Native Plant Communities</a:t>
            </a:r>
          </a:p>
          <a:p>
            <a:pPr algn="ctr"/>
            <a:r>
              <a:rPr lang="en-US" sz="6600" b="1" dirty="0" smtClean="0"/>
              <a:t>of Plum Island, Newbury, MA</a:t>
            </a:r>
          </a:p>
          <a:p>
            <a:pPr algn="ctr"/>
            <a:r>
              <a:rPr lang="en-US" sz="6000" dirty="0" smtClean="0"/>
              <a:t>   </a:t>
            </a:r>
            <a:r>
              <a:rPr lang="en-US" sz="6000" dirty="0" smtClean="0">
                <a:solidFill>
                  <a:schemeClr val="tx2"/>
                </a:solidFill>
              </a:rPr>
              <a:t>Natalie Feldsine</a:t>
            </a:r>
          </a:p>
          <a:p>
            <a:pPr algn="ctr"/>
            <a:r>
              <a:rPr lang="en-US" sz="6000" dirty="0" smtClean="0">
                <a:solidFill>
                  <a:schemeClr val="tx2"/>
                </a:solidFill>
              </a:rPr>
              <a:t>   Department of Biological Sciences, Plant Biology</a:t>
            </a:r>
            <a:endParaRPr lang="en-US" sz="6000" dirty="0">
              <a:solidFill>
                <a:schemeClr val="tx2"/>
              </a:solidFill>
            </a:endParaRPr>
          </a:p>
        </p:txBody>
      </p:sp>
      <p:pic>
        <p:nvPicPr>
          <p:cNvPr id="1033"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0589" y="2515551"/>
            <a:ext cx="6557211" cy="17158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5" name="Picture 11" descr="https://pbs.twimg.com/profile_images/1100615662/NHSG_white_small.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952657" y="2375782"/>
            <a:ext cx="2218409" cy="2218409"/>
          </a:xfrm>
          <a:prstGeom prst="rect">
            <a:avLst/>
          </a:prstGeom>
          <a:noFill/>
          <a:extLst>
            <a:ext uri="{909E8E84-426E-40DD-AFC4-6F175D3DCCD1}">
              <a14:hiddenFill xmlns:a14="http://schemas.microsoft.com/office/drawing/2010/main">
                <a:solidFill>
                  <a:srgbClr val="FFFFFF"/>
                </a:solidFill>
              </a14:hiddenFill>
            </a:ext>
          </a:extLst>
        </p:spPr>
      </p:pic>
      <p:pic>
        <p:nvPicPr>
          <p:cNvPr id="1037" name="Picture 13" descr="Official seal of Newbury, Massachusett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031708" y="2515551"/>
            <a:ext cx="1944818" cy="1975886"/>
          </a:xfrm>
          <a:prstGeom prst="rect">
            <a:avLst/>
          </a:prstGeom>
          <a:noFill/>
          <a:extLst>
            <a:ext uri="{909E8E84-426E-40DD-AFC4-6F175D3DCCD1}">
              <a14:hiddenFill xmlns:a14="http://schemas.microsoft.com/office/drawing/2010/main">
                <a:solidFill>
                  <a:srgbClr val="FFFFFF"/>
                </a:solidFill>
              </a14:hiddenFill>
            </a:ext>
          </a:extLst>
        </p:spPr>
      </p:pic>
      <p:pic>
        <p:nvPicPr>
          <p:cNvPr id="1039" name="Picture 15" descr="http://extension.unh.edu/assets/images/unhceBlueHorizontal500x107.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952657" y="5550841"/>
            <a:ext cx="5176293" cy="110772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864895" y="7772400"/>
            <a:ext cx="12420600" cy="440120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800" b="1" u="sng" dirty="0" smtClean="0">
                <a:latin typeface="Times New Roman" panose="02020603050405020304" pitchFamily="18" charset="0"/>
                <a:cs typeface="Times New Roman" panose="02020603050405020304" pitchFamily="18" charset="0"/>
              </a:rPr>
              <a:t>Introduction</a:t>
            </a:r>
          </a:p>
          <a:p>
            <a:r>
              <a:rPr lang="en-US" sz="2800" dirty="0" smtClean="0">
                <a:latin typeface="Times New Roman" panose="02020603050405020304" pitchFamily="18" charset="0"/>
                <a:cs typeface="Times New Roman" panose="02020603050405020304" pitchFamily="18" charset="0"/>
              </a:rPr>
              <a:t>Coastal dunes are important for several reasons.</a:t>
            </a:r>
          </a:p>
          <a:p>
            <a:pPr marL="1143000" indent="-11430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Essential for protecting coastal </a:t>
            </a:r>
            <a:r>
              <a:rPr lang="en-US" sz="2800" dirty="0" smtClean="0">
                <a:latin typeface="Times New Roman" panose="02020603050405020304" pitchFamily="18" charset="0"/>
                <a:cs typeface="Times New Roman" panose="02020603050405020304" pitchFamily="18" charset="0"/>
              </a:rPr>
              <a:t>communities</a:t>
            </a:r>
            <a:endParaRPr lang="en-US" sz="2800" dirty="0">
              <a:latin typeface="Times New Roman" panose="02020603050405020304" pitchFamily="18" charset="0"/>
              <a:cs typeface="Times New Roman" panose="02020603050405020304" pitchFamily="18" charset="0"/>
            </a:endParaRPr>
          </a:p>
          <a:p>
            <a:pPr marL="1143000" indent="-11430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Less expensive to maintain  than manmade </a:t>
            </a:r>
            <a:r>
              <a:rPr lang="en-US" sz="2800" dirty="0" smtClean="0">
                <a:latin typeface="Times New Roman" panose="02020603050405020304" pitchFamily="18" charset="0"/>
                <a:cs typeface="Times New Roman" panose="02020603050405020304" pitchFamily="18" charset="0"/>
              </a:rPr>
              <a:t>structures</a:t>
            </a:r>
            <a:endParaRPr lang="en-US" sz="2800" dirty="0">
              <a:latin typeface="Times New Roman" panose="02020603050405020304" pitchFamily="18" charset="0"/>
              <a:cs typeface="Times New Roman" panose="02020603050405020304" pitchFamily="18" charset="0"/>
            </a:endParaRPr>
          </a:p>
          <a:p>
            <a:pPr marL="1143000" indent="-11430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Habitat for specialized plants and </a:t>
            </a:r>
            <a:r>
              <a:rPr lang="en-US" sz="2800" dirty="0" smtClean="0">
                <a:latin typeface="Times New Roman" panose="02020603050405020304" pitchFamily="18" charset="0"/>
                <a:cs typeface="Times New Roman" panose="02020603050405020304" pitchFamily="18" charset="0"/>
              </a:rPr>
              <a:t>animals (Sperduto &amp; Kimball, 2011)</a:t>
            </a:r>
          </a:p>
          <a:p>
            <a:pPr marL="3337560" lvl="1" indent="-1143000">
              <a:buFont typeface="Arial" panose="020B0604020202020204" pitchFamily="34" charset="0"/>
              <a:buChar char="•"/>
            </a:pPr>
            <a:r>
              <a:rPr lang="en-US" sz="2800" dirty="0" smtClean="0">
                <a:latin typeface="Times New Roman" panose="02020603050405020304" pitchFamily="18" charset="0"/>
                <a:cs typeface="Times New Roman" panose="02020603050405020304" pitchFamily="18" charset="0"/>
              </a:rPr>
              <a:t>Piping plovers (Federally endangered)</a:t>
            </a:r>
          </a:p>
          <a:p>
            <a:pPr marL="1143000" indent="-1143000">
              <a:buFont typeface="Arial" panose="020B0604020202020204" pitchFamily="34" charset="0"/>
              <a:buChar char="•"/>
            </a:pPr>
            <a:r>
              <a:rPr lang="en-US" sz="2800" dirty="0" smtClean="0">
                <a:latin typeface="Times New Roman" panose="02020603050405020304" pitchFamily="18" charset="0"/>
                <a:cs typeface="Times New Roman" panose="02020603050405020304" pitchFamily="18" charset="0"/>
              </a:rPr>
              <a:t>Flowering </a:t>
            </a:r>
            <a:r>
              <a:rPr lang="en-US" sz="2800" dirty="0">
                <a:latin typeface="Times New Roman" panose="02020603050405020304" pitchFamily="18" charset="0"/>
                <a:cs typeface="Times New Roman" panose="02020603050405020304" pitchFamily="18" charset="0"/>
              </a:rPr>
              <a:t>plant species are beneficial for </a:t>
            </a:r>
            <a:r>
              <a:rPr lang="en-US" sz="2800" dirty="0" smtClean="0">
                <a:latin typeface="Times New Roman" panose="02020603050405020304" pitchFamily="18" charset="0"/>
                <a:cs typeface="Times New Roman" panose="02020603050405020304" pitchFamily="18" charset="0"/>
              </a:rPr>
              <a:t>pollinators</a:t>
            </a:r>
          </a:p>
          <a:p>
            <a:r>
              <a:rPr lang="en-US" sz="2800" dirty="0" smtClean="0">
                <a:latin typeface="Times New Roman" panose="02020603050405020304" pitchFamily="18" charset="0"/>
                <a:cs typeface="Times New Roman" panose="02020603050405020304" pitchFamily="18" charset="0"/>
              </a:rPr>
              <a:t>Coastal resiliency has decreased due to factors including storms, coastal development, and beachgrass die-off. As a result, dunes are important to improving coastal resiliency. </a:t>
            </a:r>
          </a:p>
        </p:txBody>
      </p:sp>
      <p:sp>
        <p:nvSpPr>
          <p:cNvPr id="9" name="TextBox 8"/>
          <p:cNvSpPr txBox="1"/>
          <p:nvPr/>
        </p:nvSpPr>
        <p:spPr>
          <a:xfrm>
            <a:off x="1864895" y="13186317"/>
            <a:ext cx="12420600" cy="397031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800" b="1" u="sng" dirty="0" smtClean="0">
                <a:latin typeface="Times New Roman" panose="02020603050405020304" pitchFamily="18" charset="0"/>
                <a:cs typeface="Times New Roman" panose="02020603050405020304" pitchFamily="18" charset="0"/>
              </a:rPr>
              <a:t>Project Goals</a:t>
            </a:r>
          </a:p>
          <a:p>
            <a:pPr marL="457200" indent="-457200">
              <a:buFont typeface="Arial" panose="020B0604020202020204" pitchFamily="34" charset="0"/>
              <a:buChar char="•"/>
            </a:pPr>
            <a:r>
              <a:rPr lang="en-US" sz="2800" dirty="0" smtClean="0">
                <a:latin typeface="Times New Roman" panose="02020603050405020304" pitchFamily="18" charset="0"/>
                <a:cs typeface="Times New Roman" panose="02020603050405020304" pitchFamily="18" charset="0"/>
              </a:rPr>
              <a:t>Improve dune diversity through planting of native species other than </a:t>
            </a:r>
            <a:r>
              <a:rPr lang="en-US" sz="2800" i="1" dirty="0" smtClean="0">
                <a:latin typeface="Times New Roman" panose="02020603050405020304" pitchFamily="18" charset="0"/>
                <a:cs typeface="Times New Roman" panose="02020603050405020304" pitchFamily="18" charset="0"/>
              </a:rPr>
              <a:t>A. breviligulata </a:t>
            </a:r>
            <a:r>
              <a:rPr lang="en-US" sz="2800" dirty="0">
                <a:latin typeface="Times New Roman" panose="02020603050405020304" pitchFamily="18" charset="0"/>
                <a:cs typeface="Times New Roman" panose="02020603050405020304" pitchFamily="18" charset="0"/>
              </a:rPr>
              <a:t>(</a:t>
            </a:r>
            <a:r>
              <a:rPr lang="en-US" sz="2800" dirty="0" smtClean="0">
                <a:latin typeface="Times New Roman" panose="02020603050405020304" pitchFamily="18" charset="0"/>
                <a:cs typeface="Times New Roman" panose="02020603050405020304" pitchFamily="18" charset="0"/>
              </a:rPr>
              <a:t>beachgrass)</a:t>
            </a:r>
          </a:p>
          <a:p>
            <a:pPr marL="457200" indent="-457200">
              <a:buFont typeface="Arial" panose="020B0604020202020204" pitchFamily="34" charset="0"/>
              <a:buChar char="•"/>
            </a:pPr>
            <a:r>
              <a:rPr lang="en-US" sz="2800" dirty="0" smtClean="0">
                <a:latin typeface="Times New Roman" panose="02020603050405020304" pitchFamily="18" charset="0"/>
                <a:cs typeface="Times New Roman" panose="02020603050405020304" pitchFamily="18" charset="0"/>
              </a:rPr>
              <a:t>Improve dune stability by increasing diversity</a:t>
            </a:r>
          </a:p>
          <a:p>
            <a:pPr marL="2651760" lvl="1" indent="-457200">
              <a:buFont typeface="Arial" panose="020B0604020202020204" pitchFamily="34" charset="0"/>
              <a:buChar char="•"/>
            </a:pPr>
            <a:r>
              <a:rPr lang="en-US" sz="2800" dirty="0" smtClean="0">
                <a:latin typeface="Times New Roman" panose="02020603050405020304" pitchFamily="18" charset="0"/>
                <a:cs typeface="Times New Roman" panose="02020603050405020304" pitchFamily="18" charset="0"/>
              </a:rPr>
              <a:t>Ease impacts of beachgrass die-off</a:t>
            </a:r>
          </a:p>
          <a:p>
            <a:pPr marL="2651760" lvl="1" indent="-457200">
              <a:buFont typeface="Arial" panose="020B0604020202020204" pitchFamily="34" charset="0"/>
              <a:buChar char="•"/>
            </a:pPr>
            <a:r>
              <a:rPr lang="en-US" sz="2800" dirty="0" smtClean="0">
                <a:latin typeface="Times New Roman" panose="02020603050405020304" pitchFamily="18" charset="0"/>
                <a:cs typeface="Times New Roman" panose="02020603050405020304" pitchFamily="18" charset="0"/>
              </a:rPr>
              <a:t>Increase sand accretion</a:t>
            </a:r>
          </a:p>
          <a:p>
            <a:pPr marL="457200" indent="-457200">
              <a:buFont typeface="Arial" panose="020B0604020202020204" pitchFamily="34" charset="0"/>
              <a:buChar char="•"/>
            </a:pPr>
            <a:r>
              <a:rPr lang="en-US" sz="2800" dirty="0" smtClean="0">
                <a:latin typeface="Times New Roman" panose="02020603050405020304" pitchFamily="18" charset="0"/>
                <a:cs typeface="Times New Roman" panose="02020603050405020304" pitchFamily="18" charset="0"/>
              </a:rPr>
              <a:t>Increase community involvement through group plantings and outreach to local schools</a:t>
            </a:r>
          </a:p>
          <a:p>
            <a:pPr marL="457200" indent="-457200">
              <a:buFont typeface="Arial" panose="020B0604020202020204" pitchFamily="34" charset="0"/>
              <a:buChar char="•"/>
            </a:pPr>
            <a:r>
              <a:rPr lang="en-US" sz="2800" dirty="0" smtClean="0">
                <a:latin typeface="Times New Roman" panose="02020603050405020304" pitchFamily="18" charset="0"/>
                <a:cs typeface="Times New Roman" panose="02020603050405020304" pitchFamily="18" charset="0"/>
              </a:rPr>
              <a:t>Develop a restoration plan that can easily be implemented by coastal communities</a:t>
            </a:r>
          </a:p>
        </p:txBody>
      </p:sp>
      <p:sp>
        <p:nvSpPr>
          <p:cNvPr id="3" name="TextBox 2"/>
          <p:cNvSpPr txBox="1"/>
          <p:nvPr/>
        </p:nvSpPr>
        <p:spPr>
          <a:xfrm>
            <a:off x="15735300" y="7772400"/>
            <a:ext cx="12420600" cy="52322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800" b="1" dirty="0" smtClean="0"/>
              <a:t>Native Dune Species</a:t>
            </a:r>
            <a:endParaRPr lang="en-US" sz="2800" b="1" dirty="0"/>
          </a:p>
        </p:txBody>
      </p:sp>
      <p:pic>
        <p:nvPicPr>
          <p:cNvPr id="1026" name="Picture 2"/>
          <p:cNvPicPr>
            <a:picLocks noChangeAspect="1" noChangeArrowheads="1"/>
          </p:cNvPicPr>
          <p:nvPr/>
        </p:nvPicPr>
        <p:blipFill>
          <a:blip r:embed="rId7" cstate="print">
            <a:extLst>
              <a:ext uri="{BEBA8EAE-BF5A-486C-A8C5-ECC9F3942E4B}">
                <a14:imgProps xmlns:a14="http://schemas.microsoft.com/office/drawing/2010/main">
                  <a14:imgLayer r:embed="rId8">
                    <a14:imgEffect>
                      <a14:brightnessContrast contrast="22000"/>
                    </a14:imgEffect>
                  </a14:imgLayer>
                </a14:imgProps>
              </a:ext>
              <a:ext uri="{28A0092B-C50C-407E-A947-70E740481C1C}">
                <a14:useLocalDpi xmlns:a14="http://schemas.microsoft.com/office/drawing/2010/main" val="0"/>
              </a:ext>
            </a:extLst>
          </a:blip>
          <a:srcRect/>
          <a:stretch>
            <a:fillRect/>
          </a:stretch>
        </p:blipFill>
        <p:spPr bwMode="auto">
          <a:xfrm>
            <a:off x="15949375" y="12782524"/>
            <a:ext cx="3750079" cy="281178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1027"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965417" y="16505256"/>
            <a:ext cx="3755136" cy="281635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1029" name="Picture 5" descr="Photo courtesy of New England Wildflower Society"/>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2511" t="9994" b="9513"/>
          <a:stretch/>
        </p:blipFill>
        <p:spPr bwMode="auto">
          <a:xfrm>
            <a:off x="16017969" y="20311534"/>
            <a:ext cx="3715658" cy="281635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7" name="TextBox 6"/>
          <p:cNvSpPr txBox="1"/>
          <p:nvPr/>
        </p:nvSpPr>
        <p:spPr>
          <a:xfrm>
            <a:off x="15965417" y="23197110"/>
            <a:ext cx="3924299" cy="253916"/>
          </a:xfrm>
          <a:prstGeom prst="rect">
            <a:avLst/>
          </a:prstGeom>
          <a:noFill/>
        </p:spPr>
        <p:txBody>
          <a:bodyPr wrap="square" rtlCol="0">
            <a:spAutoFit/>
          </a:bodyPr>
          <a:lstStyle/>
          <a:p>
            <a:r>
              <a:rPr lang="en-US" sz="1050" i="1" dirty="0" smtClean="0"/>
              <a:t>Cakile edentula</a:t>
            </a:r>
            <a:r>
              <a:rPr lang="en-US" sz="1050" dirty="0" smtClean="0"/>
              <a:t> photo courtesy of New England Wildflower Society</a:t>
            </a:r>
            <a:endParaRPr lang="en-US" sz="1050" i="1" dirty="0"/>
          </a:p>
        </p:txBody>
      </p:sp>
      <p:pic>
        <p:nvPicPr>
          <p:cNvPr id="1030" name="Picture 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6729681" y="11538158"/>
            <a:ext cx="3838575" cy="40481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1031" name="Picture 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0154965" y="11601176"/>
            <a:ext cx="5379382" cy="403453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8" name="TextBox 7"/>
          <p:cNvSpPr txBox="1"/>
          <p:nvPr/>
        </p:nvSpPr>
        <p:spPr>
          <a:xfrm>
            <a:off x="30133377" y="15900090"/>
            <a:ext cx="5400970" cy="954107"/>
          </a:xfrm>
          <a:prstGeom prst="rect">
            <a:avLst/>
          </a:prstGeom>
          <a:noFill/>
        </p:spPr>
        <p:txBody>
          <a:bodyPr wrap="square" rtlCol="0">
            <a:spAutoFit/>
          </a:bodyPr>
          <a:lstStyle/>
          <a:p>
            <a:r>
              <a:rPr lang="en-US" sz="2800" dirty="0" smtClean="0">
                <a:latin typeface="Times New Roman" panose="02020603050405020304" pitchFamily="18" charset="0"/>
                <a:cs typeface="Times New Roman" panose="02020603050405020304" pitchFamily="18" charset="0"/>
              </a:rPr>
              <a:t>Figure 7. Experimental plots  marked by orange flagging and sign</a:t>
            </a:r>
            <a:endParaRPr lang="en-US" sz="2800" dirty="0">
              <a:latin typeface="Times New Roman" panose="02020603050405020304" pitchFamily="18" charset="0"/>
              <a:cs typeface="Times New Roman" panose="02020603050405020304" pitchFamily="18" charset="0"/>
            </a:endParaRPr>
          </a:p>
        </p:txBody>
      </p:sp>
      <p:sp>
        <p:nvSpPr>
          <p:cNvPr id="10" name="TextBox 9"/>
          <p:cNvSpPr txBox="1"/>
          <p:nvPr/>
        </p:nvSpPr>
        <p:spPr>
          <a:xfrm>
            <a:off x="36216506" y="15788090"/>
            <a:ext cx="5753099" cy="1384995"/>
          </a:xfrm>
          <a:prstGeom prst="rect">
            <a:avLst/>
          </a:prstGeom>
          <a:noFill/>
        </p:spPr>
        <p:txBody>
          <a:bodyPr wrap="square" rtlCol="0">
            <a:spAutoFit/>
          </a:bodyPr>
          <a:lstStyle/>
          <a:p>
            <a:r>
              <a:rPr lang="en-US" sz="2800" dirty="0" smtClean="0">
                <a:latin typeface="Times New Roman" panose="02020603050405020304" pitchFamily="18" charset="0"/>
                <a:cs typeface="Times New Roman" panose="02020603050405020304" pitchFamily="18" charset="0"/>
              </a:rPr>
              <a:t>Figure 8. Diagram of experimental setup. C= control, HD = high diversity, LD = low diversity</a:t>
            </a:r>
            <a:endParaRPr lang="en-US" sz="2800" dirty="0">
              <a:latin typeface="Times New Roman" panose="02020603050405020304" pitchFamily="18" charset="0"/>
              <a:cs typeface="Times New Roman" panose="02020603050405020304" pitchFamily="18" charset="0"/>
            </a:endParaRPr>
          </a:p>
        </p:txBody>
      </p:sp>
      <p:sp>
        <p:nvSpPr>
          <p:cNvPr id="12" name="TextBox 11"/>
          <p:cNvSpPr txBox="1"/>
          <p:nvPr/>
        </p:nvSpPr>
        <p:spPr>
          <a:xfrm>
            <a:off x="1864895" y="24871925"/>
            <a:ext cx="12420600" cy="569386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800" b="1" u="sng" dirty="0" smtClean="0">
                <a:latin typeface="Times New Roman" panose="02020603050405020304" pitchFamily="18" charset="0"/>
                <a:cs typeface="Times New Roman" panose="02020603050405020304" pitchFamily="18" charset="0"/>
              </a:rPr>
              <a:t>Project Components</a:t>
            </a:r>
          </a:p>
          <a:p>
            <a:r>
              <a:rPr lang="en-US" sz="2800" b="1" dirty="0" smtClean="0">
                <a:latin typeface="Times New Roman" panose="02020603050405020304" pitchFamily="18" charset="0"/>
                <a:cs typeface="Times New Roman" panose="02020603050405020304" pitchFamily="18" charset="0"/>
              </a:rPr>
              <a:t>Field Research</a:t>
            </a:r>
            <a:r>
              <a:rPr lang="en-US" sz="2800" dirty="0" smtClean="0">
                <a:latin typeface="Times New Roman" panose="02020603050405020304" pitchFamily="18" charset="0"/>
                <a:cs typeface="Times New Roman" panose="02020603050405020304" pitchFamily="18" charset="0"/>
              </a:rPr>
              <a:t>: The hypotheses for this project are that higher diversity plantings will result in greater increases in sand accretion and will help to stabilize dunes in cases of beachgrass die-off.  High diversity plantings will include </a:t>
            </a:r>
            <a:r>
              <a:rPr lang="en-US" sz="2800" i="1" dirty="0" smtClean="0">
                <a:latin typeface="Times New Roman" panose="02020603050405020304" pitchFamily="18" charset="0"/>
                <a:cs typeface="Times New Roman" panose="02020603050405020304" pitchFamily="18" charset="0"/>
              </a:rPr>
              <a:t>S. sempervirens,</a:t>
            </a:r>
            <a:r>
              <a:rPr lang="en-US" sz="2800" dirty="0">
                <a:latin typeface="Times New Roman" panose="02020603050405020304" pitchFamily="18" charset="0"/>
                <a:cs typeface="Times New Roman" panose="02020603050405020304" pitchFamily="18" charset="0"/>
              </a:rPr>
              <a:t> </a:t>
            </a:r>
            <a:r>
              <a:rPr lang="en-US" sz="2800" i="1" dirty="0" smtClean="0">
                <a:latin typeface="Times New Roman" panose="02020603050405020304" pitchFamily="18" charset="0"/>
                <a:cs typeface="Times New Roman" panose="02020603050405020304" pitchFamily="18" charset="0"/>
              </a:rPr>
              <a:t>C. edentula</a:t>
            </a:r>
            <a:r>
              <a:rPr lang="en-US" sz="2800" dirty="0" smtClean="0">
                <a:latin typeface="Times New Roman" panose="02020603050405020304" pitchFamily="18" charset="0"/>
                <a:cs typeface="Times New Roman" panose="02020603050405020304" pitchFamily="18" charset="0"/>
              </a:rPr>
              <a:t>, and </a:t>
            </a:r>
            <a:r>
              <a:rPr lang="en-US" sz="2800" i="1" dirty="0" smtClean="0">
                <a:latin typeface="Times New Roman" panose="02020603050405020304" pitchFamily="18" charset="0"/>
                <a:cs typeface="Times New Roman" panose="02020603050405020304" pitchFamily="18" charset="0"/>
              </a:rPr>
              <a:t>L. japonicus</a:t>
            </a:r>
            <a:r>
              <a:rPr lang="en-US" sz="2800" dirty="0" smtClean="0">
                <a:latin typeface="Times New Roman" panose="02020603050405020304" pitchFamily="18" charset="0"/>
                <a:cs typeface="Times New Roman" panose="02020603050405020304" pitchFamily="18" charset="0"/>
              </a:rPr>
              <a:t>. Low diversity plantings will include </a:t>
            </a:r>
            <a:r>
              <a:rPr lang="en-US" sz="2800" i="1" dirty="0" smtClean="0">
                <a:latin typeface="Times New Roman" panose="02020603050405020304" pitchFamily="18" charset="0"/>
                <a:cs typeface="Times New Roman" panose="02020603050405020304" pitchFamily="18" charset="0"/>
              </a:rPr>
              <a:t>S. sempervirens </a:t>
            </a:r>
            <a:r>
              <a:rPr lang="en-US" sz="2800" dirty="0" smtClean="0">
                <a:latin typeface="Times New Roman" panose="02020603050405020304" pitchFamily="18" charset="0"/>
                <a:cs typeface="Times New Roman" panose="02020603050405020304" pitchFamily="18" charset="0"/>
              </a:rPr>
              <a:t>. </a:t>
            </a:r>
          </a:p>
          <a:p>
            <a:endParaRPr lang="en-US" sz="2800" dirty="0" smtClean="0">
              <a:latin typeface="Times New Roman" panose="02020603050405020304" pitchFamily="18" charset="0"/>
              <a:cs typeface="Times New Roman" panose="02020603050405020304" pitchFamily="18" charset="0"/>
            </a:endParaRPr>
          </a:p>
          <a:p>
            <a:r>
              <a:rPr lang="en-US" sz="2800" b="1" dirty="0" smtClean="0">
                <a:latin typeface="Times New Roman" panose="02020603050405020304" pitchFamily="18" charset="0"/>
                <a:cs typeface="Times New Roman" panose="02020603050405020304" pitchFamily="18" charset="0"/>
              </a:rPr>
              <a:t>Outreach</a:t>
            </a:r>
            <a:r>
              <a:rPr lang="en-US" sz="2800" dirty="0" smtClean="0">
                <a:latin typeface="Times New Roman" panose="02020603050405020304" pitchFamily="18" charset="0"/>
                <a:cs typeface="Times New Roman" panose="02020603050405020304" pitchFamily="18" charset="0"/>
              </a:rPr>
              <a:t>: In order to better translate research to the public, an outreach program has been developed and will be shared with the Dover Middle School STEAM Academy. Over the course of six one-day sessions, students will learn </a:t>
            </a:r>
            <a:r>
              <a:rPr lang="en-US" sz="2800" dirty="0">
                <a:latin typeface="Times New Roman" panose="02020603050405020304" pitchFamily="18" charset="0"/>
                <a:cs typeface="Times New Roman" panose="02020603050405020304" pitchFamily="18" charset="0"/>
              </a:rPr>
              <a:t>how University of New Hampshire students and professors are working to protect New England coastlines through the restoration of beach </a:t>
            </a:r>
            <a:r>
              <a:rPr lang="en-US" sz="2800" dirty="0" smtClean="0">
                <a:latin typeface="Times New Roman" panose="02020603050405020304" pitchFamily="18" charset="0"/>
                <a:cs typeface="Times New Roman" panose="02020603050405020304" pitchFamily="18" charset="0"/>
              </a:rPr>
              <a:t>dunes. </a:t>
            </a:r>
            <a:r>
              <a:rPr lang="en-US" sz="2800" dirty="0">
                <a:latin typeface="Times New Roman" panose="02020603050405020304" pitchFamily="18" charset="0"/>
                <a:cs typeface="Times New Roman" panose="02020603050405020304" pitchFamily="18" charset="0"/>
              </a:rPr>
              <a:t>Participants will discover how native coastal plants can help this happen and learn about topics such as diversity, pollinator relationships, dune stabilization, erosion, storm effects, and green infrastructure. </a:t>
            </a:r>
          </a:p>
        </p:txBody>
      </p:sp>
      <p:sp>
        <p:nvSpPr>
          <p:cNvPr id="14" name="TextBox 13"/>
          <p:cNvSpPr txBox="1"/>
          <p:nvPr/>
        </p:nvSpPr>
        <p:spPr>
          <a:xfrm>
            <a:off x="2057400" y="5436465"/>
            <a:ext cx="10234610" cy="1200329"/>
          </a:xfrm>
          <a:prstGeom prst="rect">
            <a:avLst/>
          </a:prstGeom>
          <a:noFill/>
        </p:spPr>
        <p:txBody>
          <a:bodyPr wrap="square" rtlCol="0">
            <a:spAutoFit/>
          </a:bodyPr>
          <a:lstStyle/>
          <a:p>
            <a:r>
              <a:rPr lang="en-US" sz="3600" dirty="0" smtClean="0"/>
              <a:t>Project funded by the </a:t>
            </a:r>
          </a:p>
          <a:p>
            <a:r>
              <a:rPr lang="en-US" sz="3600" dirty="0" smtClean="0"/>
              <a:t>Massachusetts Office of Coastal Zone Management</a:t>
            </a:r>
            <a:endParaRPr lang="en-US" sz="3600" dirty="0"/>
          </a:p>
        </p:txBody>
      </p:sp>
      <p:pic>
        <p:nvPicPr>
          <p:cNvPr id="1032" name="Picture 8"/>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892969" y="17956640"/>
            <a:ext cx="5583936" cy="418795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15" name="Picture 9"/>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8643950" y="17913432"/>
            <a:ext cx="5641545" cy="423115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18" name="TextBox 17"/>
          <p:cNvSpPr txBox="1"/>
          <p:nvPr/>
        </p:nvSpPr>
        <p:spPr>
          <a:xfrm>
            <a:off x="1864895" y="22435389"/>
            <a:ext cx="5612010" cy="1384995"/>
          </a:xfrm>
          <a:prstGeom prst="rect">
            <a:avLst/>
          </a:prstGeom>
          <a:noFill/>
        </p:spPr>
        <p:txBody>
          <a:bodyPr wrap="square" rtlCol="0">
            <a:spAutoFit/>
          </a:bodyPr>
          <a:lstStyle/>
          <a:p>
            <a:r>
              <a:rPr lang="en-US" sz="2800" dirty="0" smtClean="0">
                <a:latin typeface="Times New Roman" panose="02020603050405020304" pitchFamily="18" charset="0"/>
                <a:cs typeface="Times New Roman" panose="02020603050405020304" pitchFamily="18" charset="0"/>
              </a:rPr>
              <a:t>Figure 1: Restored foredune with only </a:t>
            </a:r>
            <a:r>
              <a:rPr lang="en-US" sz="2800" i="1" dirty="0" smtClean="0">
                <a:latin typeface="Times New Roman" panose="02020603050405020304" pitchFamily="18" charset="0"/>
                <a:cs typeface="Times New Roman" panose="02020603050405020304" pitchFamily="18" charset="0"/>
              </a:rPr>
              <a:t>A. breviligulata (</a:t>
            </a:r>
            <a:r>
              <a:rPr lang="en-US" sz="2800" dirty="0" smtClean="0">
                <a:latin typeface="Times New Roman" panose="02020603050405020304" pitchFamily="18" charset="0"/>
                <a:cs typeface="Times New Roman" panose="02020603050405020304" pitchFamily="18" charset="0"/>
              </a:rPr>
              <a:t>American beachgrass). </a:t>
            </a:r>
            <a:endParaRPr lang="en-US" sz="2800" dirty="0">
              <a:latin typeface="Times New Roman" panose="02020603050405020304" pitchFamily="18" charset="0"/>
              <a:cs typeface="Times New Roman" panose="02020603050405020304" pitchFamily="18" charset="0"/>
            </a:endParaRPr>
          </a:p>
        </p:txBody>
      </p:sp>
      <p:sp>
        <p:nvSpPr>
          <p:cNvPr id="20" name="TextBox 19"/>
          <p:cNvSpPr txBox="1"/>
          <p:nvPr/>
        </p:nvSpPr>
        <p:spPr>
          <a:xfrm>
            <a:off x="29652091" y="7772400"/>
            <a:ext cx="12354426" cy="310854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800" b="1" u="sng" dirty="0" smtClean="0">
                <a:latin typeface="Times New Roman" panose="02020603050405020304" pitchFamily="18" charset="0"/>
                <a:cs typeface="Times New Roman" panose="02020603050405020304" pitchFamily="18" charset="0"/>
              </a:rPr>
              <a:t>Site Description</a:t>
            </a:r>
          </a:p>
          <a:p>
            <a:r>
              <a:rPr lang="en-US" sz="2800" dirty="0" smtClean="0">
                <a:latin typeface="Times New Roman" panose="02020603050405020304" pitchFamily="18" charset="0"/>
                <a:cs typeface="Times New Roman" panose="02020603050405020304" pitchFamily="18" charset="0"/>
              </a:rPr>
              <a:t>Plum Island is a barrier island located just south of the mouth of the Merrimack River</a:t>
            </a:r>
            <a:r>
              <a:rPr lang="en-US" sz="2800" dirty="0">
                <a:latin typeface="Times New Roman" panose="02020603050405020304" pitchFamily="18" charset="0"/>
                <a:cs typeface="Times New Roman" panose="02020603050405020304" pitchFamily="18" charset="0"/>
              </a:rPr>
              <a:t>. ). Plum Island </a:t>
            </a:r>
            <a:r>
              <a:rPr lang="en-US" sz="2800" dirty="0" smtClean="0">
                <a:latin typeface="Times New Roman" panose="02020603050405020304" pitchFamily="18" charset="0"/>
                <a:cs typeface="Times New Roman" panose="02020603050405020304" pitchFamily="18" charset="0"/>
              </a:rPr>
              <a:t>has </a:t>
            </a:r>
            <a:r>
              <a:rPr lang="en-US" sz="2800" dirty="0">
                <a:latin typeface="Times New Roman" panose="02020603050405020304" pitchFamily="18" charset="0"/>
                <a:cs typeface="Times New Roman" panose="02020603050405020304" pitchFamily="18" charset="0"/>
              </a:rPr>
              <a:t>been impacted by coastal development and </a:t>
            </a:r>
            <a:r>
              <a:rPr lang="en-US" sz="2800" dirty="0" smtClean="0">
                <a:latin typeface="Times New Roman" panose="02020603050405020304" pitchFamily="18" charset="0"/>
                <a:cs typeface="Times New Roman" panose="02020603050405020304" pitchFamily="18" charset="0"/>
              </a:rPr>
              <a:t> natural disturbances</a:t>
            </a:r>
            <a:r>
              <a:rPr lang="en-US" sz="2800" dirty="0">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specifically hurricanes, </a:t>
            </a:r>
            <a:r>
              <a:rPr lang="en-US" sz="2800" dirty="0">
                <a:latin typeface="Times New Roman" panose="02020603050405020304" pitchFamily="18" charset="0"/>
                <a:cs typeface="Times New Roman" panose="02020603050405020304" pitchFamily="18" charset="0"/>
              </a:rPr>
              <a:t>which have weakened dune resiliency. </a:t>
            </a:r>
            <a:r>
              <a:rPr lang="en-US" sz="2800" dirty="0" smtClean="0">
                <a:latin typeface="Times New Roman" panose="02020603050405020304" pitchFamily="18" charset="0"/>
                <a:cs typeface="Times New Roman" panose="02020603050405020304" pitchFamily="18" charset="0"/>
              </a:rPr>
              <a:t>While intact dunes typically consist of a foredune, interdune, and backdune, the many of the dunes on Plum Island only consist of a foredune. For this reason, it is important to plant species that are adapted to foredune stresses.  </a:t>
            </a:r>
            <a:endParaRPr lang="en-US" sz="2800" dirty="0">
              <a:latin typeface="Times New Roman" panose="02020603050405020304" pitchFamily="18" charset="0"/>
              <a:cs typeface="Times New Roman" panose="02020603050405020304" pitchFamily="18" charset="0"/>
            </a:endParaRPr>
          </a:p>
        </p:txBody>
      </p:sp>
      <p:sp>
        <p:nvSpPr>
          <p:cNvPr id="21" name="TextBox 20"/>
          <p:cNvSpPr txBox="1"/>
          <p:nvPr/>
        </p:nvSpPr>
        <p:spPr>
          <a:xfrm>
            <a:off x="15783426" y="24042234"/>
            <a:ext cx="12344400" cy="655564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800" b="1" u="sng" dirty="0" smtClean="0">
                <a:latin typeface="Times New Roman" panose="02020603050405020304" pitchFamily="18" charset="0"/>
                <a:cs typeface="Times New Roman" panose="02020603050405020304" pitchFamily="18" charset="0"/>
              </a:rPr>
              <a:t>Methods</a:t>
            </a:r>
          </a:p>
          <a:p>
            <a:pPr marL="457200" indent="-457200">
              <a:buFont typeface="Arial" panose="020B0604020202020204" pitchFamily="34" charset="0"/>
              <a:buChar char="•"/>
            </a:pPr>
            <a:r>
              <a:rPr lang="en-US" sz="2800" dirty="0" smtClean="0">
                <a:latin typeface="Times New Roman" panose="02020603050405020304" pitchFamily="18" charset="0"/>
                <a:cs typeface="Times New Roman" panose="02020603050405020304" pitchFamily="18" charset="0"/>
              </a:rPr>
              <a:t>The field research component has been split into two phases: spring planting and fall planting. Dune plants must be planted in the spring or fall when dune temperatures are cooler and water is more available. Comparisons will be made to determine if one planting season is better than another. </a:t>
            </a:r>
          </a:p>
          <a:p>
            <a:pPr marL="457200" indent="-457200">
              <a:buFont typeface="Arial" panose="020B0604020202020204" pitchFamily="34" charset="0"/>
              <a:buChar char="•"/>
            </a:pPr>
            <a:r>
              <a:rPr lang="en-US" sz="2800" dirty="0" smtClean="0">
                <a:latin typeface="Times New Roman" panose="02020603050405020304" pitchFamily="18" charset="0"/>
                <a:cs typeface="Times New Roman" panose="02020603050405020304" pitchFamily="18" charset="0"/>
              </a:rPr>
              <a:t>Comparisons will also be made between high diversity and low diversity plantings, as well as between plot locations. </a:t>
            </a:r>
          </a:p>
          <a:p>
            <a:pPr marL="457200" indent="-457200">
              <a:buFont typeface="Arial" panose="020B0604020202020204" pitchFamily="34" charset="0"/>
              <a:buChar char="•"/>
            </a:pPr>
            <a:r>
              <a:rPr lang="en-US" sz="2800" dirty="0" smtClean="0">
                <a:latin typeface="Times New Roman" panose="02020603050405020304" pitchFamily="18" charset="0"/>
                <a:cs typeface="Times New Roman" panose="02020603050405020304" pitchFamily="18" charset="0"/>
              </a:rPr>
              <a:t>Elevation will be measured using laser levels to determine relative sand accretion. Success of plantings will be examined by measuring percent cover and transplant survival. </a:t>
            </a:r>
          </a:p>
          <a:p>
            <a:pPr marL="457200" indent="-457200">
              <a:buFont typeface="Arial" panose="020B0604020202020204" pitchFamily="34" charset="0"/>
              <a:buChar char="•"/>
            </a:pPr>
            <a:r>
              <a:rPr lang="en-US" sz="2800" i="1" dirty="0" smtClean="0">
                <a:latin typeface="Times New Roman" panose="02020603050405020304" pitchFamily="18" charset="0"/>
                <a:cs typeface="Times New Roman" panose="02020603050405020304" pitchFamily="18" charset="0"/>
              </a:rPr>
              <a:t>S. sempervirens</a:t>
            </a:r>
            <a:r>
              <a:rPr lang="en-US" sz="2800" dirty="0" smtClean="0">
                <a:latin typeface="Times New Roman" panose="02020603050405020304" pitchFamily="18" charset="0"/>
                <a:cs typeface="Times New Roman" panose="02020603050405020304" pitchFamily="18" charset="0"/>
              </a:rPr>
              <a:t> was obtained from a New England based nursery and transplanted into newspaper pots to develop longer roots. </a:t>
            </a:r>
            <a:r>
              <a:rPr lang="en-US" sz="2800" i="1" dirty="0" smtClean="0">
                <a:latin typeface="Times New Roman" panose="02020603050405020304" pitchFamily="18" charset="0"/>
                <a:cs typeface="Times New Roman" panose="02020603050405020304" pitchFamily="18" charset="0"/>
              </a:rPr>
              <a:t>L. japonicus </a:t>
            </a:r>
            <a:r>
              <a:rPr lang="en-US" sz="2800" dirty="0" smtClean="0">
                <a:latin typeface="Times New Roman" panose="02020603050405020304" pitchFamily="18" charset="0"/>
                <a:cs typeface="Times New Roman" panose="02020603050405020304" pitchFamily="18" charset="0"/>
              </a:rPr>
              <a:t>was grown from collected seeds in peat pots. </a:t>
            </a:r>
            <a:r>
              <a:rPr lang="en-US" sz="2800" i="1" dirty="0" smtClean="0">
                <a:latin typeface="Times New Roman" panose="02020603050405020304" pitchFamily="18" charset="0"/>
                <a:cs typeface="Times New Roman" panose="02020603050405020304" pitchFamily="18" charset="0"/>
              </a:rPr>
              <a:t>C. edentula</a:t>
            </a:r>
            <a:r>
              <a:rPr lang="en-US" sz="2800" dirty="0" smtClean="0">
                <a:latin typeface="Times New Roman" panose="02020603050405020304" pitchFamily="18" charset="0"/>
                <a:cs typeface="Times New Roman" panose="02020603050405020304" pitchFamily="18" charset="0"/>
              </a:rPr>
              <a:t> was transplanted as seedlings into peat pots. </a:t>
            </a:r>
            <a:endParaRPr lang="en-US" sz="2800" i="1" dirty="0" smtClean="0">
              <a:latin typeface="Times New Roman" panose="02020603050405020304" pitchFamily="18" charset="0"/>
              <a:cs typeface="Times New Roman" panose="02020603050405020304" pitchFamily="18" charset="0"/>
            </a:endParaRPr>
          </a:p>
          <a:p>
            <a:endParaRPr lang="en-US" sz="2800" dirty="0">
              <a:latin typeface="Times New Roman" panose="02020603050405020304" pitchFamily="18" charset="0"/>
              <a:cs typeface="Times New Roman" panose="02020603050405020304" pitchFamily="18" charset="0"/>
            </a:endParaRPr>
          </a:p>
        </p:txBody>
      </p:sp>
      <p:pic>
        <p:nvPicPr>
          <p:cNvPr id="13" name="Picture 2"/>
          <p:cNvPicPr>
            <a:picLocks noChangeAspect="1" noChangeArrowheads="1"/>
          </p:cNvPicPr>
          <p:nvPr/>
        </p:nvPicPr>
        <p:blipFill rotWithShape="1">
          <a:blip r:embed="rId15" cstate="print">
            <a:extLst>
              <a:ext uri="{28A0092B-C50C-407E-A947-70E740481C1C}">
                <a14:useLocalDpi xmlns:a14="http://schemas.microsoft.com/office/drawing/2010/main" val="0"/>
              </a:ext>
            </a:extLst>
          </a:blip>
          <a:srcRect l="8378" t="1696" r="23059"/>
          <a:stretch/>
        </p:blipFill>
        <p:spPr bwMode="auto">
          <a:xfrm rot="5400000">
            <a:off x="33421139" y="15243042"/>
            <a:ext cx="4938120" cy="916243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1028" name="Picture 4" descr="http://www.clker.com/cliparts/k/c/n/b/x/b/red-north-arrow-xxx-hi.png"/>
          <p:cNvPicPr>
            <a:picLocks noChangeAspect="1" noChangeArrowheads="1"/>
          </p:cNvPicPr>
          <p:nvPr/>
        </p:nvPicPr>
        <p:blipFill>
          <a:blip r:embed="rId16"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17040824" flipH="1" flipV="1">
            <a:off x="39077637" y="20399735"/>
            <a:ext cx="457560" cy="681788"/>
          </a:xfrm>
          <a:prstGeom prst="rect">
            <a:avLst/>
          </a:prstGeom>
          <a:noFill/>
          <a:extLst>
            <a:ext uri="{909E8E84-426E-40DD-AFC4-6F175D3DCCD1}">
              <a14:hiddenFill xmlns:a14="http://schemas.microsoft.com/office/drawing/2010/main">
                <a:solidFill>
                  <a:srgbClr val="FFFFFF"/>
                </a:solidFill>
              </a14:hiddenFill>
            </a:ext>
          </a:extLst>
        </p:spPr>
      </p:pic>
      <p:sp>
        <p:nvSpPr>
          <p:cNvPr id="23" name="Rectangle 22"/>
          <p:cNvSpPr/>
          <p:nvPr/>
        </p:nvSpPr>
        <p:spPr>
          <a:xfrm>
            <a:off x="33008343" y="19909923"/>
            <a:ext cx="2881857" cy="291942"/>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p:cNvSpPr txBox="1"/>
          <p:nvPr/>
        </p:nvSpPr>
        <p:spPr>
          <a:xfrm>
            <a:off x="31308981" y="22676930"/>
            <a:ext cx="9162436" cy="954107"/>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sz="2800" dirty="0" smtClean="0">
                <a:latin typeface="Times New Roman" panose="02020603050405020304" pitchFamily="18" charset="0"/>
                <a:cs typeface="Times New Roman" panose="02020603050405020304" pitchFamily="18" charset="0"/>
              </a:rPr>
              <a:t>Figure 9. Location of four experimental transects on Plum Island, Newbury, MA</a:t>
            </a:r>
            <a:endParaRPr lang="en-US" sz="2800" dirty="0">
              <a:latin typeface="Times New Roman" panose="02020603050405020304" pitchFamily="18" charset="0"/>
              <a:cs typeface="Times New Roman" panose="02020603050405020304" pitchFamily="18" charset="0"/>
            </a:endParaRPr>
          </a:p>
        </p:txBody>
      </p:sp>
      <p:sp>
        <p:nvSpPr>
          <p:cNvPr id="43" name="TextBox 42"/>
          <p:cNvSpPr txBox="1"/>
          <p:nvPr/>
        </p:nvSpPr>
        <p:spPr>
          <a:xfrm>
            <a:off x="8673485" y="22435389"/>
            <a:ext cx="5612010" cy="1815882"/>
          </a:xfrm>
          <a:prstGeom prst="rect">
            <a:avLst/>
          </a:prstGeom>
          <a:noFill/>
        </p:spPr>
        <p:txBody>
          <a:bodyPr wrap="square" rtlCol="0">
            <a:spAutoFit/>
          </a:bodyPr>
          <a:lstStyle/>
          <a:p>
            <a:r>
              <a:rPr lang="en-US" sz="2800" dirty="0" smtClean="0">
                <a:latin typeface="Times New Roman" panose="02020603050405020304" pitchFamily="18" charset="0"/>
                <a:cs typeface="Times New Roman" panose="02020603050405020304" pitchFamily="18" charset="0"/>
              </a:rPr>
              <a:t>Figure 2: Natural dune with </a:t>
            </a:r>
            <a:r>
              <a:rPr lang="en-US" sz="2800" i="1" dirty="0" smtClean="0">
                <a:latin typeface="Times New Roman" panose="02020603050405020304" pitchFamily="18" charset="0"/>
                <a:cs typeface="Times New Roman" panose="02020603050405020304" pitchFamily="18" charset="0"/>
              </a:rPr>
              <a:t>Lathyrus japonicus </a:t>
            </a:r>
            <a:r>
              <a:rPr lang="en-US" sz="2800" dirty="0" smtClean="0">
                <a:latin typeface="Times New Roman" panose="02020603050405020304" pitchFamily="18" charset="0"/>
                <a:cs typeface="Times New Roman" panose="02020603050405020304" pitchFamily="18" charset="0"/>
              </a:rPr>
              <a:t>(beach pea), </a:t>
            </a:r>
            <a:r>
              <a:rPr lang="en-US" sz="2800" i="1" dirty="0" smtClean="0">
                <a:latin typeface="Times New Roman" panose="02020603050405020304" pitchFamily="18" charset="0"/>
                <a:cs typeface="Times New Roman" panose="02020603050405020304" pitchFamily="18" charset="0"/>
              </a:rPr>
              <a:t>Solidago sempervirens </a:t>
            </a:r>
            <a:r>
              <a:rPr lang="en-US" sz="2800" dirty="0" smtClean="0">
                <a:latin typeface="Times New Roman" panose="02020603050405020304" pitchFamily="18" charset="0"/>
                <a:cs typeface="Times New Roman" panose="02020603050405020304" pitchFamily="18" charset="0"/>
              </a:rPr>
              <a:t>(goldenrod), and </a:t>
            </a:r>
            <a:r>
              <a:rPr lang="en-US" sz="2800" i="1" dirty="0" smtClean="0">
                <a:latin typeface="Times New Roman" panose="02020603050405020304" pitchFamily="18" charset="0"/>
                <a:cs typeface="Times New Roman" panose="02020603050405020304" pitchFamily="18" charset="0"/>
              </a:rPr>
              <a:t>A. breviligulata</a:t>
            </a:r>
            <a:r>
              <a:rPr lang="en-US" sz="2800" dirty="0" smtClean="0">
                <a:latin typeface="Times New Roman" panose="02020603050405020304" pitchFamily="18" charset="0"/>
                <a:cs typeface="Times New Roman" panose="02020603050405020304" pitchFamily="18" charset="0"/>
              </a:rPr>
              <a:t>. . </a:t>
            </a:r>
            <a:endParaRPr lang="en-US" sz="2800" dirty="0">
              <a:latin typeface="Times New Roman" panose="02020603050405020304" pitchFamily="18" charset="0"/>
              <a:cs typeface="Times New Roman" panose="02020603050405020304" pitchFamily="18" charset="0"/>
            </a:endParaRPr>
          </a:p>
        </p:txBody>
      </p:sp>
      <p:sp>
        <p:nvSpPr>
          <p:cNvPr id="46" name="TextBox 45"/>
          <p:cNvSpPr txBox="1"/>
          <p:nvPr/>
        </p:nvSpPr>
        <p:spPr>
          <a:xfrm>
            <a:off x="29615179" y="24251271"/>
            <a:ext cx="12447222" cy="526297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800" b="1" u="sng" dirty="0" smtClean="0">
                <a:latin typeface="Times New Roman" panose="02020603050405020304" pitchFamily="18" charset="0"/>
                <a:cs typeface="Times New Roman" panose="02020603050405020304" pitchFamily="18" charset="0"/>
              </a:rPr>
              <a:t>References</a:t>
            </a:r>
          </a:p>
          <a:p>
            <a:r>
              <a:rPr lang="en-US" sz="2800" dirty="0">
                <a:latin typeface="Times New Roman" panose="02020603050405020304" pitchFamily="18" charset="0"/>
                <a:cs typeface="Times New Roman" panose="02020603050405020304" pitchFamily="18" charset="0"/>
              </a:rPr>
              <a:t>Brightmore, D., &amp; White, P. (1963). Lathyrus Japonicus Willd. </a:t>
            </a:r>
            <a:r>
              <a:rPr lang="en-US" sz="2800" i="1" dirty="0">
                <a:latin typeface="Times New Roman" panose="02020603050405020304" pitchFamily="18" charset="0"/>
                <a:cs typeface="Times New Roman" panose="02020603050405020304" pitchFamily="18" charset="0"/>
              </a:rPr>
              <a:t>The Journal </a:t>
            </a:r>
            <a:r>
              <a:rPr lang="en-US" sz="2800" i="1" dirty="0" smtClean="0">
                <a:latin typeface="Times New Roman" panose="02020603050405020304" pitchFamily="18" charset="0"/>
                <a:cs typeface="Times New Roman" panose="02020603050405020304" pitchFamily="18" charset="0"/>
              </a:rPr>
              <a:t>of    </a:t>
            </a:r>
          </a:p>
          <a:p>
            <a:r>
              <a:rPr lang="en-US" sz="2800" i="1" dirty="0" smtClean="0">
                <a:latin typeface="Times New Roman" panose="02020603050405020304" pitchFamily="18" charset="0"/>
                <a:cs typeface="Times New Roman" panose="02020603050405020304" pitchFamily="18" charset="0"/>
              </a:rPr>
              <a:t>                Ecology</a:t>
            </a:r>
            <a:r>
              <a:rPr lang="en-US" sz="2800" i="1" dirty="0">
                <a:latin typeface="Times New Roman" panose="02020603050405020304" pitchFamily="18" charset="0"/>
                <a:cs typeface="Times New Roman" panose="02020603050405020304" pitchFamily="18" charset="0"/>
              </a:rPr>
              <a:t>,</a:t>
            </a:r>
            <a:r>
              <a:rPr lang="en-US" sz="2800" dirty="0">
                <a:latin typeface="Times New Roman" panose="02020603050405020304" pitchFamily="18" charset="0"/>
                <a:cs typeface="Times New Roman" panose="02020603050405020304" pitchFamily="18" charset="0"/>
              </a:rPr>
              <a:t> </a:t>
            </a:r>
            <a:r>
              <a:rPr lang="en-US" sz="2800" i="1" dirty="0">
                <a:latin typeface="Times New Roman" panose="02020603050405020304" pitchFamily="18" charset="0"/>
                <a:cs typeface="Times New Roman" panose="02020603050405020304" pitchFamily="18" charset="0"/>
              </a:rPr>
              <a:t>51</a:t>
            </a:r>
            <a:r>
              <a:rPr lang="en-US" sz="2800" dirty="0">
                <a:latin typeface="Times New Roman" panose="02020603050405020304" pitchFamily="18" charset="0"/>
                <a:cs typeface="Times New Roman" panose="02020603050405020304" pitchFamily="18" charset="0"/>
              </a:rPr>
              <a:t>(3), 795-795</a:t>
            </a:r>
            <a:r>
              <a:rPr lang="en-US" sz="2800" dirty="0" smtClean="0">
                <a:latin typeface="Times New Roman" panose="02020603050405020304" pitchFamily="18" charset="0"/>
                <a:cs typeface="Times New Roman" panose="02020603050405020304" pitchFamily="18" charset="0"/>
              </a:rPr>
              <a:t>.</a:t>
            </a:r>
          </a:p>
          <a:p>
            <a:r>
              <a:rPr lang="en-US" sz="2800" dirty="0">
                <a:latin typeface="Times New Roman" panose="02020603050405020304" pitchFamily="18" charset="0"/>
                <a:cs typeface="Times New Roman" panose="02020603050405020304" pitchFamily="18" charset="0"/>
              </a:rPr>
              <a:t>Miller, C., &amp; Peterson, J. (n.d.). American Beach Grass Plant Guide. </a:t>
            </a:r>
            <a:endParaRPr lang="en-US" sz="2800" dirty="0" smtClean="0">
              <a:latin typeface="Times New Roman" panose="02020603050405020304" pitchFamily="18" charset="0"/>
              <a:cs typeface="Times New Roman" panose="02020603050405020304" pitchFamily="18" charset="0"/>
            </a:endParaRPr>
          </a:p>
          <a:p>
            <a:r>
              <a:rPr lang="en-US" sz="2800" dirty="0" smtClean="0">
                <a:latin typeface="Times New Roman" panose="02020603050405020304" pitchFamily="18" charset="0"/>
                <a:cs typeface="Times New Roman" panose="02020603050405020304" pitchFamily="18" charset="0"/>
              </a:rPr>
              <a:t>Sea Rocket (Cakile edentula lacustris). (n.d.).    </a:t>
            </a:r>
          </a:p>
          <a:p>
            <a:r>
              <a:rPr lang="en-US" sz="2800" dirty="0">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               http://www.illinoiswildflowers.info/prairie/plantx/sea_rocket.html</a:t>
            </a:r>
          </a:p>
          <a:p>
            <a:r>
              <a:rPr lang="en-US" sz="2800" dirty="0" smtClean="0">
                <a:latin typeface="Times New Roman" panose="02020603050405020304" pitchFamily="18" charset="0"/>
                <a:cs typeface="Times New Roman" panose="02020603050405020304" pitchFamily="18" charset="0"/>
              </a:rPr>
              <a:t>Snell, S. 2010. Plant fact sheet for Seaside Goldenrod (Solidago sempervirens).</a:t>
            </a:r>
          </a:p>
          <a:p>
            <a:r>
              <a:rPr lang="en-US" sz="2800" dirty="0">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              USDA-Natural Resources Conservation Service, Plant Materials Center.</a:t>
            </a:r>
          </a:p>
          <a:p>
            <a:r>
              <a:rPr lang="en-US" sz="2800" dirty="0">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              Cape  May, NJ.</a:t>
            </a:r>
          </a:p>
          <a:p>
            <a:r>
              <a:rPr lang="en-US" sz="2800" dirty="0" smtClean="0">
                <a:latin typeface="Times New Roman" panose="02020603050405020304" pitchFamily="18" charset="0"/>
                <a:cs typeface="Times New Roman" panose="02020603050405020304" pitchFamily="18" charset="0"/>
              </a:rPr>
              <a:t>Sperduto</a:t>
            </a:r>
            <a:r>
              <a:rPr lang="en-US" sz="2800" dirty="0">
                <a:latin typeface="Times New Roman" panose="02020603050405020304" pitchFamily="18" charset="0"/>
                <a:cs typeface="Times New Roman" panose="02020603050405020304" pitchFamily="18" charset="0"/>
              </a:rPr>
              <a:t>, D. D., &amp; Kimball, B. (2011). The nature of New Hampshire: </a:t>
            </a:r>
            <a:r>
              <a:rPr lang="en-US" sz="2800" dirty="0" smtClean="0">
                <a:latin typeface="Times New Roman" panose="02020603050405020304" pitchFamily="18" charset="0"/>
                <a:cs typeface="Times New Roman" panose="02020603050405020304" pitchFamily="18" charset="0"/>
              </a:rPr>
              <a:t>natural</a:t>
            </a:r>
          </a:p>
          <a:p>
            <a:r>
              <a:rPr lang="en-US" sz="2800" dirty="0">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               communities </a:t>
            </a:r>
            <a:r>
              <a:rPr lang="en-US" sz="2800" dirty="0">
                <a:latin typeface="Times New Roman" panose="02020603050405020304" pitchFamily="18" charset="0"/>
                <a:cs typeface="Times New Roman" panose="02020603050405020304" pitchFamily="18" charset="0"/>
              </a:rPr>
              <a:t>of the granite state. Durham, N.H.: University of New Hampshire </a:t>
            </a:r>
            <a:r>
              <a:rPr lang="en-US" sz="2800" dirty="0" smtClean="0">
                <a:latin typeface="Times New Roman" panose="02020603050405020304" pitchFamily="18" charset="0"/>
                <a:cs typeface="Times New Roman" panose="02020603050405020304" pitchFamily="18" charset="0"/>
              </a:rPr>
              <a:t>Press</a:t>
            </a:r>
            <a:r>
              <a:rPr lang="en-US" sz="2800" b="1" u="sng" dirty="0">
                <a:latin typeface="Times New Roman" panose="02020603050405020304" pitchFamily="18" charset="0"/>
                <a:cs typeface="Times New Roman" panose="02020603050405020304" pitchFamily="18" charset="0"/>
              </a:rPr>
              <a:t>.</a:t>
            </a:r>
            <a:endParaRPr lang="en-US" sz="2800" dirty="0" smtClean="0">
              <a:latin typeface="Times New Roman" panose="02020603050405020304" pitchFamily="18" charset="0"/>
              <a:cs typeface="Times New Roman" panose="02020603050405020304" pitchFamily="18" charset="0"/>
            </a:endParaRPr>
          </a:p>
        </p:txBody>
      </p:sp>
      <p:pic>
        <p:nvPicPr>
          <p:cNvPr id="47" name="Picture 2"/>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5875340" y="9063147"/>
            <a:ext cx="3755136" cy="281635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49" name="TextBox 48"/>
          <p:cNvSpPr txBox="1"/>
          <p:nvPr/>
        </p:nvSpPr>
        <p:spPr>
          <a:xfrm>
            <a:off x="20155828" y="8895784"/>
            <a:ext cx="7971997" cy="3970318"/>
          </a:xfrm>
          <a:prstGeom prst="rect">
            <a:avLst/>
          </a:prstGeom>
          <a:noFill/>
        </p:spPr>
        <p:txBody>
          <a:bodyPr wrap="square" rtlCol="0">
            <a:spAutoFit/>
          </a:bodyPr>
          <a:lstStyle/>
          <a:p>
            <a:r>
              <a:rPr lang="en-US" sz="2800" b="1" dirty="0">
                <a:latin typeface="Times New Roman" panose="02020603050405020304" pitchFamily="18" charset="0"/>
                <a:cs typeface="Times New Roman" panose="02020603050405020304" pitchFamily="18" charset="0"/>
              </a:rPr>
              <a:t>Figure 3. </a:t>
            </a:r>
            <a:r>
              <a:rPr lang="en-US" sz="2800" b="1" i="1" dirty="0">
                <a:latin typeface="Times New Roman" panose="02020603050405020304" pitchFamily="18" charset="0"/>
                <a:cs typeface="Times New Roman" panose="02020603050405020304" pitchFamily="18" charset="0"/>
              </a:rPr>
              <a:t>Ammophila breviligulata </a:t>
            </a:r>
            <a:r>
              <a:rPr lang="en-US" sz="2800" b="1" dirty="0">
                <a:latin typeface="Times New Roman" panose="02020603050405020304" pitchFamily="18" charset="0"/>
                <a:cs typeface="Times New Roman" panose="02020603050405020304" pitchFamily="18" charset="0"/>
              </a:rPr>
              <a:t>(American beachgrass)</a:t>
            </a:r>
          </a:p>
          <a:p>
            <a:pPr marL="457200" indent="-4572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Grows up  to 2-3 feet tall </a:t>
            </a:r>
          </a:p>
          <a:p>
            <a:pPr marL="457200" indent="-4572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Propagates via seeds and rhizomes </a:t>
            </a:r>
          </a:p>
          <a:p>
            <a:pPr marL="457200" indent="-4572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Highly tolerant of burial by sand (~1 m)</a:t>
            </a:r>
          </a:p>
          <a:p>
            <a:pPr marL="457200" indent="-4572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Common dune stabilizing plant</a:t>
            </a:r>
          </a:p>
          <a:p>
            <a:pPr marL="457200" indent="-4572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Tolerant of severe coastal stress</a:t>
            </a:r>
          </a:p>
          <a:p>
            <a:pPr marL="457200" indent="-4572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Susceptible to nematode predation</a:t>
            </a:r>
          </a:p>
          <a:p>
            <a:pPr algn="r"/>
            <a:r>
              <a:rPr lang="en-US" sz="2800" dirty="0">
                <a:latin typeface="Times New Roman" panose="02020603050405020304" pitchFamily="18" charset="0"/>
                <a:cs typeface="Times New Roman" panose="02020603050405020304" pitchFamily="18" charset="0"/>
              </a:rPr>
              <a:t>(Miller &amp; Peterson, n.d</a:t>
            </a:r>
            <a:r>
              <a:rPr lang="en-US" sz="2800" dirty="0" smtClean="0">
                <a:latin typeface="Times New Roman" panose="02020603050405020304" pitchFamily="18" charset="0"/>
                <a:cs typeface="Times New Roman" panose="02020603050405020304" pitchFamily="18" charset="0"/>
              </a:rPr>
              <a:t>.)</a:t>
            </a:r>
            <a:endParaRPr lang="en-US" sz="2800" b="1" dirty="0">
              <a:latin typeface="Times New Roman" panose="02020603050405020304" pitchFamily="18" charset="0"/>
              <a:cs typeface="Times New Roman" panose="02020603050405020304" pitchFamily="18" charset="0"/>
            </a:endParaRPr>
          </a:p>
        </p:txBody>
      </p:sp>
      <p:sp>
        <p:nvSpPr>
          <p:cNvPr id="50" name="TextBox 49"/>
          <p:cNvSpPr txBox="1"/>
          <p:nvPr/>
        </p:nvSpPr>
        <p:spPr>
          <a:xfrm>
            <a:off x="20155829" y="12782524"/>
            <a:ext cx="7971996" cy="3539430"/>
          </a:xfrm>
          <a:prstGeom prst="rect">
            <a:avLst/>
          </a:prstGeom>
          <a:noFill/>
        </p:spPr>
        <p:txBody>
          <a:bodyPr wrap="square" rtlCol="0">
            <a:spAutoFit/>
          </a:bodyPr>
          <a:lstStyle/>
          <a:p>
            <a:r>
              <a:rPr lang="en-US" sz="2800" b="1" dirty="0">
                <a:latin typeface="Times New Roman" panose="02020603050405020304" pitchFamily="18" charset="0"/>
                <a:cs typeface="Times New Roman" panose="02020603050405020304" pitchFamily="18" charset="0"/>
              </a:rPr>
              <a:t>Figure 4. </a:t>
            </a:r>
            <a:r>
              <a:rPr lang="en-US" sz="2800" b="1" i="1" dirty="0">
                <a:latin typeface="Times New Roman" panose="02020603050405020304" pitchFamily="18" charset="0"/>
                <a:cs typeface="Times New Roman" panose="02020603050405020304" pitchFamily="18" charset="0"/>
              </a:rPr>
              <a:t>Lathyrus japonicus </a:t>
            </a:r>
            <a:r>
              <a:rPr lang="en-US" sz="2800" b="1" dirty="0">
                <a:latin typeface="Times New Roman" panose="02020603050405020304" pitchFamily="18" charset="0"/>
                <a:cs typeface="Times New Roman" panose="02020603050405020304" pitchFamily="18" charset="0"/>
              </a:rPr>
              <a:t>(Beach pea)</a:t>
            </a:r>
            <a:endParaRPr lang="en-US" sz="2800" dirty="0">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Perennial</a:t>
            </a:r>
          </a:p>
          <a:p>
            <a:pPr marL="457200" indent="-4572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1-2 feet in length</a:t>
            </a:r>
          </a:p>
          <a:p>
            <a:pPr marL="457200" indent="-4572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Blooms June-August</a:t>
            </a:r>
          </a:p>
          <a:p>
            <a:pPr marL="457200" indent="-4572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Nitrogen-fixing</a:t>
            </a:r>
          </a:p>
          <a:p>
            <a:pPr marL="457200" indent="-4572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Bee and butterfly pollinated </a:t>
            </a:r>
          </a:p>
          <a:p>
            <a:pPr marL="457200" indent="-4572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Tolerant of coastal stresses </a:t>
            </a:r>
          </a:p>
          <a:p>
            <a:pPr algn="r"/>
            <a:r>
              <a:rPr lang="en-US" sz="2800" dirty="0">
                <a:latin typeface="Times New Roman" panose="02020603050405020304" pitchFamily="18" charset="0"/>
                <a:cs typeface="Times New Roman" panose="02020603050405020304" pitchFamily="18" charset="0"/>
              </a:rPr>
              <a:t>(Brightmore &amp; White, 1963)</a:t>
            </a:r>
            <a:endParaRPr lang="en-US" sz="2800" b="1" dirty="0">
              <a:latin typeface="Times New Roman" panose="02020603050405020304" pitchFamily="18" charset="0"/>
              <a:cs typeface="Times New Roman" panose="02020603050405020304" pitchFamily="18" charset="0"/>
            </a:endParaRPr>
          </a:p>
        </p:txBody>
      </p:sp>
      <p:sp>
        <p:nvSpPr>
          <p:cNvPr id="52" name="TextBox 51"/>
          <p:cNvSpPr txBox="1"/>
          <p:nvPr/>
        </p:nvSpPr>
        <p:spPr>
          <a:xfrm>
            <a:off x="20155828" y="16377143"/>
            <a:ext cx="8000072" cy="3970318"/>
          </a:xfrm>
          <a:prstGeom prst="rect">
            <a:avLst/>
          </a:prstGeom>
          <a:noFill/>
        </p:spPr>
        <p:txBody>
          <a:bodyPr wrap="square" rtlCol="0">
            <a:spAutoFit/>
          </a:bodyPr>
          <a:lstStyle/>
          <a:p>
            <a:r>
              <a:rPr lang="en-US" sz="2800" b="1" dirty="0">
                <a:latin typeface="Times New Roman" panose="02020603050405020304" pitchFamily="18" charset="0"/>
                <a:cs typeface="Times New Roman" panose="02020603050405020304" pitchFamily="18" charset="0"/>
              </a:rPr>
              <a:t>Figure 5. </a:t>
            </a:r>
            <a:r>
              <a:rPr lang="en-US" sz="2800" b="1" i="1" dirty="0">
                <a:latin typeface="Times New Roman" panose="02020603050405020304" pitchFamily="18" charset="0"/>
                <a:cs typeface="Times New Roman" panose="02020603050405020304" pitchFamily="18" charset="0"/>
              </a:rPr>
              <a:t>Solidago sempervirens (</a:t>
            </a:r>
            <a:r>
              <a:rPr lang="en-US" sz="2800" b="1" dirty="0">
                <a:latin typeface="Times New Roman" panose="02020603050405020304" pitchFamily="18" charset="0"/>
                <a:cs typeface="Times New Roman" panose="02020603050405020304" pitchFamily="18" charset="0"/>
              </a:rPr>
              <a:t>Seaside goldenrod)</a:t>
            </a:r>
            <a:endParaRPr lang="en-US" sz="2800" b="1" i="1" dirty="0">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Perennial halophyte</a:t>
            </a:r>
          </a:p>
          <a:p>
            <a:pPr marL="457200" indent="-4572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Blooms in fall</a:t>
            </a:r>
          </a:p>
          <a:p>
            <a:pPr marL="457200" indent="-4572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Up to 6 feet tall</a:t>
            </a:r>
          </a:p>
          <a:p>
            <a:pPr marL="457200" indent="-4572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Tolerant of drought, salt spray &amp; burial by sand</a:t>
            </a:r>
          </a:p>
          <a:p>
            <a:pPr marL="457200" indent="-4572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Common dune &amp; erosion stabilization species</a:t>
            </a:r>
          </a:p>
          <a:p>
            <a:pPr marL="457200" indent="-4572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Bee and butterfly pollinated</a:t>
            </a:r>
          </a:p>
          <a:p>
            <a:pPr lvl="1" algn="r"/>
            <a:r>
              <a:rPr lang="en-US" sz="2800" dirty="0">
                <a:latin typeface="Times New Roman" panose="02020603050405020304" pitchFamily="18" charset="0"/>
                <a:cs typeface="Times New Roman" panose="02020603050405020304" pitchFamily="18" charset="0"/>
              </a:rPr>
              <a:t>(Snell, 2010)</a:t>
            </a:r>
            <a:endParaRPr lang="en-US" sz="2800" b="1" dirty="0">
              <a:latin typeface="Times New Roman" panose="02020603050405020304" pitchFamily="18" charset="0"/>
              <a:cs typeface="Times New Roman" panose="02020603050405020304" pitchFamily="18" charset="0"/>
            </a:endParaRPr>
          </a:p>
        </p:txBody>
      </p:sp>
      <p:sp>
        <p:nvSpPr>
          <p:cNvPr id="53" name="TextBox 52"/>
          <p:cNvSpPr txBox="1"/>
          <p:nvPr/>
        </p:nvSpPr>
        <p:spPr>
          <a:xfrm>
            <a:off x="20140062" y="20189405"/>
            <a:ext cx="8015837" cy="4401205"/>
          </a:xfrm>
          <a:prstGeom prst="rect">
            <a:avLst/>
          </a:prstGeom>
          <a:noFill/>
        </p:spPr>
        <p:txBody>
          <a:bodyPr wrap="square" rtlCol="0">
            <a:spAutoFit/>
          </a:bodyPr>
          <a:lstStyle/>
          <a:p>
            <a:r>
              <a:rPr lang="en-US" sz="2800" b="1" dirty="0">
                <a:latin typeface="Times New Roman" panose="02020603050405020304" pitchFamily="18" charset="0"/>
                <a:cs typeface="Times New Roman" panose="02020603050405020304" pitchFamily="18" charset="0"/>
              </a:rPr>
              <a:t>Figure 6. </a:t>
            </a:r>
            <a:r>
              <a:rPr lang="en-US" sz="2800" b="1" i="1" dirty="0">
                <a:latin typeface="Times New Roman" panose="02020603050405020304" pitchFamily="18" charset="0"/>
                <a:cs typeface="Times New Roman" panose="02020603050405020304" pitchFamily="18" charset="0"/>
              </a:rPr>
              <a:t>Cakile edentula </a:t>
            </a:r>
            <a:r>
              <a:rPr lang="en-US" sz="2800" b="1" dirty="0">
                <a:latin typeface="Times New Roman" panose="02020603050405020304" pitchFamily="18" charset="0"/>
                <a:cs typeface="Times New Roman" panose="02020603050405020304" pitchFamily="18" charset="0"/>
              </a:rPr>
              <a:t>(American sea rocket)</a:t>
            </a:r>
            <a:endParaRPr lang="en-US" sz="2800" b="1" i="1" dirty="0">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Succulent ; tolerant of drought</a:t>
            </a:r>
          </a:p>
          <a:p>
            <a:pPr marL="457200" indent="-4572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Edible leaves</a:t>
            </a:r>
          </a:p>
          <a:p>
            <a:pPr marL="457200" indent="-4572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Summer annual </a:t>
            </a:r>
          </a:p>
          <a:p>
            <a:pPr marL="457200" indent="-4572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Blooms mid-summer through fall</a:t>
            </a:r>
          </a:p>
          <a:p>
            <a:pPr marL="457200" indent="-4572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6-20” in height</a:t>
            </a:r>
          </a:p>
          <a:p>
            <a:pPr marL="457200" indent="-4572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Two types of seed pods</a:t>
            </a:r>
          </a:p>
          <a:p>
            <a:pPr marL="457200" indent="-4572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Bee and butterfly pollinated </a:t>
            </a:r>
          </a:p>
          <a:p>
            <a:pPr algn="r"/>
            <a:r>
              <a:rPr lang="en-US" sz="2800" dirty="0">
                <a:latin typeface="Times New Roman" panose="02020603050405020304" pitchFamily="18" charset="0"/>
                <a:cs typeface="Times New Roman" panose="02020603050405020304" pitchFamily="18" charset="0"/>
              </a:rPr>
              <a:t>(Sea Rocket, n.d.)</a:t>
            </a:r>
          </a:p>
          <a:p>
            <a:endParaRPr lang="en-US"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226188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1485</TotalTime>
  <Words>852</Words>
  <Application>Microsoft Office PowerPoint</Application>
  <PresentationFormat>Custom</PresentationFormat>
  <Paragraphs>86</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Natalie</dc:creator>
  <cp:lastModifiedBy>Natalie</cp:lastModifiedBy>
  <cp:revision>104</cp:revision>
  <dcterms:created xsi:type="dcterms:W3CDTF">2015-09-22T13:58:06Z</dcterms:created>
  <dcterms:modified xsi:type="dcterms:W3CDTF">2015-10-15T18:22:38Z</dcterms:modified>
</cp:coreProperties>
</file>