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9236075" cy="7010400"/>
  <p:defaultTextStyle>
    <a:defPPr>
      <a:defRPr lang="en-US"/>
    </a:defPPr>
    <a:lvl1pPr marL="0" algn="l" defTabSz="4387837" rtl="0" eaLnBrk="1" latinLnBrk="0" hangingPunct="1">
      <a:defRPr sz="8600" kern="1200">
        <a:solidFill>
          <a:schemeClr val="tx1"/>
        </a:solidFill>
        <a:latin typeface="+mn-lt"/>
        <a:ea typeface="+mn-ea"/>
        <a:cs typeface="+mn-cs"/>
      </a:defRPr>
    </a:lvl1pPr>
    <a:lvl2pPr marL="2193918" algn="l" defTabSz="4387837" rtl="0" eaLnBrk="1" latinLnBrk="0" hangingPunct="1">
      <a:defRPr sz="8600" kern="1200">
        <a:solidFill>
          <a:schemeClr val="tx1"/>
        </a:solidFill>
        <a:latin typeface="+mn-lt"/>
        <a:ea typeface="+mn-ea"/>
        <a:cs typeface="+mn-cs"/>
      </a:defRPr>
    </a:lvl2pPr>
    <a:lvl3pPr marL="4387837" algn="l" defTabSz="4387837" rtl="0" eaLnBrk="1" latinLnBrk="0" hangingPunct="1">
      <a:defRPr sz="8600" kern="1200">
        <a:solidFill>
          <a:schemeClr val="tx1"/>
        </a:solidFill>
        <a:latin typeface="+mn-lt"/>
        <a:ea typeface="+mn-ea"/>
        <a:cs typeface="+mn-cs"/>
      </a:defRPr>
    </a:lvl3pPr>
    <a:lvl4pPr marL="6581755" algn="l" defTabSz="4387837" rtl="0" eaLnBrk="1" latinLnBrk="0" hangingPunct="1">
      <a:defRPr sz="8600" kern="1200">
        <a:solidFill>
          <a:schemeClr val="tx1"/>
        </a:solidFill>
        <a:latin typeface="+mn-lt"/>
        <a:ea typeface="+mn-ea"/>
        <a:cs typeface="+mn-cs"/>
      </a:defRPr>
    </a:lvl4pPr>
    <a:lvl5pPr marL="8775675" algn="l" defTabSz="4387837" rtl="0" eaLnBrk="1" latinLnBrk="0" hangingPunct="1">
      <a:defRPr sz="8600" kern="1200">
        <a:solidFill>
          <a:schemeClr val="tx1"/>
        </a:solidFill>
        <a:latin typeface="+mn-lt"/>
        <a:ea typeface="+mn-ea"/>
        <a:cs typeface="+mn-cs"/>
      </a:defRPr>
    </a:lvl5pPr>
    <a:lvl6pPr marL="10969592" algn="l" defTabSz="4387837" rtl="0" eaLnBrk="1" latinLnBrk="0" hangingPunct="1">
      <a:defRPr sz="8600" kern="1200">
        <a:solidFill>
          <a:schemeClr val="tx1"/>
        </a:solidFill>
        <a:latin typeface="+mn-lt"/>
        <a:ea typeface="+mn-ea"/>
        <a:cs typeface="+mn-cs"/>
      </a:defRPr>
    </a:lvl6pPr>
    <a:lvl7pPr marL="13163512" algn="l" defTabSz="4387837" rtl="0" eaLnBrk="1" latinLnBrk="0" hangingPunct="1">
      <a:defRPr sz="8600" kern="1200">
        <a:solidFill>
          <a:schemeClr val="tx1"/>
        </a:solidFill>
        <a:latin typeface="+mn-lt"/>
        <a:ea typeface="+mn-ea"/>
        <a:cs typeface="+mn-cs"/>
      </a:defRPr>
    </a:lvl7pPr>
    <a:lvl8pPr marL="15357433" algn="l" defTabSz="4387837" rtl="0" eaLnBrk="1" latinLnBrk="0" hangingPunct="1">
      <a:defRPr sz="8600" kern="1200">
        <a:solidFill>
          <a:schemeClr val="tx1"/>
        </a:solidFill>
        <a:latin typeface="+mn-lt"/>
        <a:ea typeface="+mn-ea"/>
        <a:cs typeface="+mn-cs"/>
      </a:defRPr>
    </a:lvl8pPr>
    <a:lvl9pPr marL="17551350" algn="l" defTabSz="4387837" rtl="0" eaLnBrk="1" latinLnBrk="0" hangingPunct="1">
      <a:defRPr sz="8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216">
          <p15:clr>
            <a:srgbClr val="A4A3A4"/>
          </p15:clr>
        </p15:guide>
        <p15:guide id="2"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Raymond Grizzle" initials="r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20" d="100"/>
          <a:sy n="20" d="100"/>
        </p:scale>
        <p:origin x="-810" y="-52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'[Fall 2014 data.xlsx]logtransformation'!$C$28</c:f>
              <c:strCache>
                <c:ptCount val="1"/>
                <c:pt idx="0">
                  <c:v>mean</c:v>
                </c:pt>
              </c:strCache>
            </c:strRef>
          </c:tx>
          <c:spPr>
            <a:solidFill>
              <a:schemeClr val="tx2"/>
            </a:solidFill>
            <a:ln>
              <a:solidFill>
                <a:schemeClr val="tx1"/>
              </a:solidFill>
            </a:ln>
            <a:effectLst/>
          </c:spPr>
          <c:invertIfNegative val="0"/>
          <c:errBars>
            <c:errBarType val="both"/>
            <c:errValType val="cust"/>
            <c:noEndCap val="0"/>
            <c:plus>
              <c:numRef>
                <c:f>'[Fall 2014 data.xlsx]logtransformation'!$G$29:$G$34</c:f>
                <c:numCache>
                  <c:formatCode>General</c:formatCode>
                  <c:ptCount val="6"/>
                  <c:pt idx="0">
                    <c:v>36.093930277713241</c:v>
                  </c:pt>
                  <c:pt idx="1">
                    <c:v>16.767893591594373</c:v>
                  </c:pt>
                  <c:pt idx="2">
                    <c:v>8.4082566885778789</c:v>
                  </c:pt>
                  <c:pt idx="3">
                    <c:v>3.5805584746981003</c:v>
                  </c:pt>
                  <c:pt idx="4">
                    <c:v>3.2874644811536626</c:v>
                  </c:pt>
                  <c:pt idx="5">
                    <c:v>1.4215926991631416</c:v>
                  </c:pt>
                </c:numCache>
              </c:numRef>
            </c:plus>
            <c:minus>
              <c:numRef>
                <c:f>'[Fall 2014 data.xlsx]logtransformation'!$H$29:$H$34</c:f>
                <c:numCache>
                  <c:formatCode>General</c:formatCode>
                  <c:ptCount val="6"/>
                  <c:pt idx="0">
                    <c:v>32.290382407055127</c:v>
                  </c:pt>
                  <c:pt idx="1">
                    <c:v>14.842316986852367</c:v>
                  </c:pt>
                  <c:pt idx="2">
                    <c:v>7.442676708137931</c:v>
                  </c:pt>
                  <c:pt idx="3">
                    <c:v>3.1955796265981244</c:v>
                  </c:pt>
                  <c:pt idx="4">
                    <c:v>2.8908037657332595</c:v>
                  </c:pt>
                  <c:pt idx="5">
                    <c:v>1.2583410880989623</c:v>
                  </c:pt>
                </c:numCache>
              </c:numRef>
            </c:minus>
          </c:errBars>
          <c:cat>
            <c:numRef>
              <c:f>'[Fall 2014 data.xlsx]logtransformation'!$B$29:$B$34</c:f>
              <c:numCache>
                <c:formatCode>General</c:formatCode>
                <c:ptCount val="6"/>
                <c:pt idx="0">
                  <c:v>0</c:v>
                </c:pt>
                <c:pt idx="1">
                  <c:v>200</c:v>
                </c:pt>
                <c:pt idx="2">
                  <c:v>400</c:v>
                </c:pt>
                <c:pt idx="3">
                  <c:v>600</c:v>
                </c:pt>
                <c:pt idx="4">
                  <c:v>800</c:v>
                </c:pt>
                <c:pt idx="5">
                  <c:v>1000</c:v>
                </c:pt>
              </c:numCache>
            </c:numRef>
          </c:cat>
          <c:val>
            <c:numRef>
              <c:f>'[Fall 2014 data.xlsx]logtransformation'!$C$29:$C$34</c:f>
              <c:numCache>
                <c:formatCode>0.00</c:formatCode>
                <c:ptCount val="6"/>
                <c:pt idx="0">
                  <c:v>302.42096560211769</c:v>
                </c:pt>
                <c:pt idx="1">
                  <c:v>125.24668448680268</c:v>
                </c:pt>
                <c:pt idx="2">
                  <c:v>60.810722549995781</c:v>
                </c:pt>
                <c:pt idx="3">
                  <c:v>25.721008751673327</c:v>
                </c:pt>
                <c:pt idx="4">
                  <c:v>19.958547777440096</c:v>
                </c:pt>
                <c:pt idx="5">
                  <c:v>6.9576162356843163</c:v>
                </c:pt>
              </c:numCache>
            </c:numRef>
          </c:val>
        </c:ser>
        <c:dLbls>
          <c:showLegendKey val="0"/>
          <c:showVal val="0"/>
          <c:showCatName val="0"/>
          <c:showSerName val="0"/>
          <c:showPercent val="0"/>
          <c:showBubbleSize val="0"/>
        </c:dLbls>
        <c:gapWidth val="150"/>
        <c:axId val="104380288"/>
        <c:axId val="104386560"/>
      </c:barChart>
      <c:catAx>
        <c:axId val="104380288"/>
        <c:scaling>
          <c:orientation val="minMax"/>
        </c:scaling>
        <c:delete val="0"/>
        <c:axPos val="b"/>
        <c:title>
          <c:tx>
            <c:rich>
              <a:bodyPr/>
              <a:lstStyle/>
              <a:p>
                <a:pPr>
                  <a:defRPr sz="2000">
                    <a:latin typeface="+mn-lt"/>
                    <a:cs typeface="Times New Roman" panose="02020603050405020304" pitchFamily="18" charset="0"/>
                  </a:defRPr>
                </a:pPr>
                <a:r>
                  <a:rPr lang="en-US" sz="2000" b="0" dirty="0">
                    <a:latin typeface="+mn-lt"/>
                    <a:cs typeface="Times New Roman" panose="02020603050405020304" pitchFamily="18" charset="0"/>
                  </a:rPr>
                  <a:t>Distance from Native Oyster Reef (meters)</a:t>
                </a:r>
              </a:p>
            </c:rich>
          </c:tx>
          <c:layout/>
          <c:overlay val="0"/>
        </c:title>
        <c:numFmt formatCode="General" sourceLinked="1"/>
        <c:majorTickMark val="out"/>
        <c:minorTickMark val="none"/>
        <c:tickLblPos val="nextTo"/>
        <c:txPr>
          <a:bodyPr/>
          <a:lstStyle/>
          <a:p>
            <a:pPr>
              <a:defRPr sz="2000">
                <a:latin typeface="+mn-lt"/>
                <a:cs typeface="Times New Roman" panose="02020603050405020304" pitchFamily="18" charset="0"/>
              </a:defRPr>
            </a:pPr>
            <a:endParaRPr lang="en-US"/>
          </a:p>
        </c:txPr>
        <c:crossAx val="104386560"/>
        <c:crosses val="autoZero"/>
        <c:auto val="1"/>
        <c:lblAlgn val="ctr"/>
        <c:lblOffset val="100"/>
        <c:noMultiLvlLbl val="0"/>
      </c:catAx>
      <c:valAx>
        <c:axId val="104386560"/>
        <c:scaling>
          <c:orientation val="minMax"/>
          <c:max val="350"/>
        </c:scaling>
        <c:delete val="0"/>
        <c:axPos val="l"/>
        <c:title>
          <c:tx>
            <c:rich>
              <a:bodyPr rot="-5400000" vert="horz"/>
              <a:lstStyle/>
              <a:p>
                <a:pPr>
                  <a:defRPr sz="1800">
                    <a:latin typeface="+mn-lt"/>
                    <a:cs typeface="Times New Roman" panose="02020603050405020304" pitchFamily="18" charset="0"/>
                  </a:defRPr>
                </a:pPr>
                <a:r>
                  <a:rPr lang="en-US" sz="2000" b="0" dirty="0">
                    <a:latin typeface="+mn-lt"/>
                    <a:cs typeface="Times New Roman" panose="02020603050405020304" pitchFamily="18" charset="0"/>
                  </a:rPr>
                  <a:t>Mean Density</a:t>
                </a:r>
                <a:r>
                  <a:rPr lang="en-US" sz="2000" b="0" baseline="0" dirty="0">
                    <a:latin typeface="+mn-lt"/>
                    <a:cs typeface="Times New Roman" panose="02020603050405020304" pitchFamily="18" charset="0"/>
                  </a:rPr>
                  <a:t> </a:t>
                </a:r>
                <a:endParaRPr lang="en-US" sz="2000" b="0" baseline="0" dirty="0" smtClean="0">
                  <a:latin typeface="+mn-lt"/>
                  <a:cs typeface="Times New Roman" panose="02020603050405020304" pitchFamily="18" charset="0"/>
                </a:endParaRPr>
              </a:p>
              <a:p>
                <a:pPr>
                  <a:defRPr sz="1800">
                    <a:latin typeface="+mn-lt"/>
                    <a:cs typeface="Times New Roman" panose="02020603050405020304" pitchFamily="18" charset="0"/>
                  </a:defRPr>
                </a:pPr>
                <a:r>
                  <a:rPr lang="en-US" sz="2000" b="0" baseline="0" dirty="0" smtClean="0">
                    <a:latin typeface="+mn-lt"/>
                    <a:cs typeface="Times New Roman" panose="02020603050405020304" pitchFamily="18" charset="0"/>
                  </a:rPr>
                  <a:t>(spat / </a:t>
                </a:r>
                <a:r>
                  <a:rPr lang="en-US" sz="2000" b="0" baseline="0" dirty="0">
                    <a:latin typeface="+mn-lt"/>
                    <a:cs typeface="Times New Roman" panose="02020603050405020304" pitchFamily="18" charset="0"/>
                  </a:rPr>
                  <a:t>m</a:t>
                </a:r>
                <a:r>
                  <a:rPr lang="en-US" sz="2000" b="0" baseline="30000" dirty="0">
                    <a:latin typeface="+mn-lt"/>
                    <a:cs typeface="Times New Roman" panose="02020603050405020304" pitchFamily="18" charset="0"/>
                  </a:rPr>
                  <a:t>2</a:t>
                </a:r>
                <a:r>
                  <a:rPr lang="en-US" sz="2000" b="0" baseline="0" dirty="0">
                    <a:latin typeface="+mn-lt"/>
                    <a:cs typeface="Times New Roman" panose="02020603050405020304" pitchFamily="18" charset="0"/>
                  </a:rPr>
                  <a:t>)</a:t>
                </a:r>
                <a:endParaRPr lang="en-US" sz="2000" b="0" dirty="0">
                  <a:latin typeface="+mn-lt"/>
                  <a:cs typeface="Times New Roman" panose="02020603050405020304" pitchFamily="18" charset="0"/>
                </a:endParaRPr>
              </a:p>
            </c:rich>
          </c:tx>
          <c:layout>
            <c:manualLayout>
              <c:xMode val="edge"/>
              <c:yMode val="edge"/>
              <c:x val="0"/>
              <c:y val="0.31720568853491449"/>
            </c:manualLayout>
          </c:layout>
          <c:overlay val="0"/>
        </c:title>
        <c:numFmt formatCode="0" sourceLinked="0"/>
        <c:majorTickMark val="out"/>
        <c:minorTickMark val="none"/>
        <c:tickLblPos val="nextTo"/>
        <c:txPr>
          <a:bodyPr/>
          <a:lstStyle/>
          <a:p>
            <a:pPr>
              <a:defRPr sz="2000">
                <a:latin typeface="+mn-lt"/>
                <a:cs typeface="Times New Roman" panose="02020603050405020304" pitchFamily="18" charset="0"/>
              </a:defRPr>
            </a:pPr>
            <a:endParaRPr lang="en-US"/>
          </a:p>
        </c:txPr>
        <c:crossAx val="104380288"/>
        <c:crosses val="autoZero"/>
        <c:crossBetween val="between"/>
      </c:valAx>
      <c:spPr>
        <a:noFill/>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noFill/>
            <a:ln>
              <a:solidFill>
                <a:schemeClr val="tx1"/>
              </a:solidFill>
            </a:ln>
          </c:spPr>
          <c:invertIfNegative val="0"/>
          <c:dPt>
            <c:idx val="0"/>
            <c:invertIfNegative val="0"/>
            <c:bubble3D val="0"/>
            <c:spPr>
              <a:solidFill>
                <a:schemeClr val="tx2"/>
              </a:solidFill>
              <a:ln>
                <a:solidFill>
                  <a:schemeClr val="tx1"/>
                </a:solidFill>
              </a:ln>
            </c:spPr>
          </c:dPt>
          <c:dPt>
            <c:idx val="1"/>
            <c:invertIfNegative val="0"/>
            <c:bubble3D val="0"/>
            <c:spPr>
              <a:solidFill>
                <a:schemeClr val="tx2"/>
              </a:solidFill>
              <a:ln>
                <a:solidFill>
                  <a:schemeClr val="tx1"/>
                </a:solidFill>
              </a:ln>
            </c:spPr>
          </c:dPt>
          <c:errBars>
            <c:errBarType val="both"/>
            <c:errValType val="cust"/>
            <c:noEndCap val="0"/>
            <c:plus>
              <c:numRef>
                <c:f>'[Fall 2014 data.xlsx]logtransformation'!$U$29:$U$30</c:f>
                <c:numCache>
                  <c:formatCode>General</c:formatCode>
                  <c:ptCount val="2"/>
                  <c:pt idx="0">
                    <c:v>5.0953954034326774</c:v>
                  </c:pt>
                  <c:pt idx="1">
                    <c:v>6.7412966867869466</c:v>
                  </c:pt>
                </c:numCache>
              </c:numRef>
            </c:plus>
            <c:minus>
              <c:numRef>
                <c:f>'[Fall 2014 data.xlsx]logtransformation'!$V$29:$V$30</c:f>
                <c:numCache>
                  <c:formatCode>General</c:formatCode>
                  <c:ptCount val="2"/>
                  <c:pt idx="0">
                    <c:v>4.4324765116533351</c:v>
                  </c:pt>
                  <c:pt idx="1">
                    <c:v>5.7338000917189191</c:v>
                  </c:pt>
                </c:numCache>
              </c:numRef>
            </c:minus>
          </c:errBars>
          <c:cat>
            <c:strRef>
              <c:f>'[Fall 2014 data.xlsx]logtransformation'!$P$29:$P$30</c:f>
              <c:strCache>
                <c:ptCount val="2"/>
                <c:pt idx="0">
                  <c:v>Upstream</c:v>
                </c:pt>
                <c:pt idx="1">
                  <c:v>Downstream</c:v>
                </c:pt>
              </c:strCache>
            </c:strRef>
          </c:cat>
          <c:val>
            <c:numRef>
              <c:f>'[Fall 2014 data.xlsx]logtransformation'!$Q$29:$Q$30</c:f>
              <c:numCache>
                <c:formatCode>0.00</c:formatCode>
                <c:ptCount val="2"/>
                <c:pt idx="0">
                  <c:v>30.069357086325887</c:v>
                </c:pt>
                <c:pt idx="1">
                  <c:v>34.365635923954279</c:v>
                </c:pt>
              </c:numCache>
            </c:numRef>
          </c:val>
        </c:ser>
        <c:dLbls>
          <c:showLegendKey val="0"/>
          <c:showVal val="0"/>
          <c:showCatName val="0"/>
          <c:showSerName val="0"/>
          <c:showPercent val="0"/>
          <c:showBubbleSize val="0"/>
        </c:dLbls>
        <c:gapWidth val="150"/>
        <c:axId val="103822080"/>
        <c:axId val="103823616"/>
      </c:barChart>
      <c:catAx>
        <c:axId val="103822080"/>
        <c:scaling>
          <c:orientation val="minMax"/>
        </c:scaling>
        <c:delete val="0"/>
        <c:axPos val="b"/>
        <c:numFmt formatCode="General" sourceLinked="0"/>
        <c:majorTickMark val="out"/>
        <c:minorTickMark val="none"/>
        <c:tickLblPos val="nextTo"/>
        <c:txPr>
          <a:bodyPr/>
          <a:lstStyle/>
          <a:p>
            <a:pPr>
              <a:defRPr sz="2000">
                <a:latin typeface="+mn-lt"/>
                <a:cs typeface="Times New Roman" panose="02020603050405020304" pitchFamily="18" charset="0"/>
              </a:defRPr>
            </a:pPr>
            <a:endParaRPr lang="en-US"/>
          </a:p>
        </c:txPr>
        <c:crossAx val="103823616"/>
        <c:crosses val="autoZero"/>
        <c:auto val="1"/>
        <c:lblAlgn val="ctr"/>
        <c:lblOffset val="100"/>
        <c:noMultiLvlLbl val="0"/>
      </c:catAx>
      <c:valAx>
        <c:axId val="103823616"/>
        <c:scaling>
          <c:orientation val="minMax"/>
        </c:scaling>
        <c:delete val="0"/>
        <c:axPos val="l"/>
        <c:title>
          <c:tx>
            <c:rich>
              <a:bodyPr rot="-5400000" vert="horz"/>
              <a:lstStyle/>
              <a:p>
                <a:pPr>
                  <a:defRPr sz="2000">
                    <a:latin typeface="+mn-lt"/>
                    <a:cs typeface="Times New Roman" panose="02020603050405020304" pitchFamily="18" charset="0"/>
                  </a:defRPr>
                </a:pPr>
                <a:r>
                  <a:rPr lang="en-US" sz="2000" b="0" i="0" baseline="0" dirty="0" smtClean="0">
                    <a:effectLst/>
                    <a:latin typeface="+mn-lt"/>
                    <a:cs typeface="Times New Roman" panose="02020603050405020304" pitchFamily="18" charset="0"/>
                  </a:rPr>
                  <a:t>Mean Density </a:t>
                </a:r>
              </a:p>
              <a:p>
                <a:pPr>
                  <a:defRPr sz="2000">
                    <a:latin typeface="+mn-lt"/>
                    <a:cs typeface="Times New Roman" panose="02020603050405020304" pitchFamily="18" charset="0"/>
                  </a:defRPr>
                </a:pPr>
                <a:r>
                  <a:rPr lang="en-US" sz="2000" b="0" i="0" baseline="0" dirty="0" smtClean="0">
                    <a:effectLst/>
                    <a:latin typeface="+mn-lt"/>
                    <a:cs typeface="Times New Roman" panose="02020603050405020304" pitchFamily="18" charset="0"/>
                  </a:rPr>
                  <a:t>(spat / m</a:t>
                </a:r>
                <a:r>
                  <a:rPr lang="en-US" sz="2000" b="0" i="0" baseline="30000" dirty="0" smtClean="0">
                    <a:effectLst/>
                    <a:latin typeface="+mn-lt"/>
                    <a:cs typeface="Times New Roman" panose="02020603050405020304" pitchFamily="18" charset="0"/>
                  </a:rPr>
                  <a:t>2</a:t>
                </a:r>
                <a:r>
                  <a:rPr lang="en-US" sz="2000" b="0" i="0" baseline="0" dirty="0" smtClean="0">
                    <a:effectLst/>
                    <a:latin typeface="+mn-lt"/>
                    <a:cs typeface="Times New Roman" panose="02020603050405020304" pitchFamily="18" charset="0"/>
                  </a:rPr>
                  <a:t>)</a:t>
                </a:r>
                <a:endParaRPr lang="en-US" sz="2000" b="0" dirty="0">
                  <a:effectLst/>
                  <a:latin typeface="+mn-lt"/>
                  <a:cs typeface="Times New Roman" panose="02020603050405020304" pitchFamily="18" charset="0"/>
                </a:endParaRPr>
              </a:p>
            </c:rich>
          </c:tx>
          <c:layout>
            <c:manualLayout>
              <c:xMode val="edge"/>
              <c:yMode val="edge"/>
              <c:x val="9.4916373998944932E-3"/>
              <c:y val="0.24032369012700444"/>
            </c:manualLayout>
          </c:layout>
          <c:overlay val="0"/>
        </c:title>
        <c:numFmt formatCode="0" sourceLinked="0"/>
        <c:majorTickMark val="out"/>
        <c:minorTickMark val="none"/>
        <c:tickLblPos val="nextTo"/>
        <c:txPr>
          <a:bodyPr/>
          <a:lstStyle/>
          <a:p>
            <a:pPr>
              <a:defRPr sz="2000">
                <a:latin typeface="+mn-lt"/>
                <a:cs typeface="Times New Roman" panose="02020603050405020304" pitchFamily="18" charset="0"/>
              </a:defRPr>
            </a:pPr>
            <a:endParaRPr lang="en-US"/>
          </a:p>
        </c:txPr>
        <c:crossAx val="103822080"/>
        <c:crosses val="autoZero"/>
        <c:crossBetween val="between"/>
      </c:valAx>
      <c:spPr>
        <a:noFill/>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tx2"/>
            </a:solidFill>
            <a:ln>
              <a:solidFill>
                <a:schemeClr val="tx1"/>
              </a:solidFill>
            </a:ln>
          </c:spPr>
          <c:invertIfNegative val="0"/>
          <c:errBars>
            <c:errBarType val="both"/>
            <c:errValType val="cust"/>
            <c:noEndCap val="0"/>
            <c:plus>
              <c:numRef>
                <c:f>'[Fall 2014 data.xlsx]logtransformation'!$N$29:$N$30</c:f>
                <c:numCache>
                  <c:formatCode>General</c:formatCode>
                  <c:ptCount val="2"/>
                  <c:pt idx="0">
                    <c:v>10.42999273233872</c:v>
                  </c:pt>
                  <c:pt idx="1">
                    <c:v>9.7693118631589808</c:v>
                  </c:pt>
                </c:numCache>
              </c:numRef>
            </c:plus>
            <c:minus>
              <c:numRef>
                <c:f>'[Fall 2014 data.xlsx]logtransformation'!$O$29:$O$30</c:f>
                <c:numCache>
                  <c:formatCode>General</c:formatCode>
                  <c:ptCount val="2"/>
                  <c:pt idx="0">
                    <c:v>8.8366801035004769</c:v>
                  </c:pt>
                  <c:pt idx="1">
                    <c:v>8.1749413293192728</c:v>
                  </c:pt>
                </c:numCache>
              </c:numRef>
            </c:minus>
          </c:errBars>
          <c:cat>
            <c:strRef>
              <c:f>'[Fall 2014 data.xlsx]logtransformation'!$I$29:$I$30</c:f>
              <c:strCache>
                <c:ptCount val="2"/>
                <c:pt idx="0">
                  <c:v>Edge</c:v>
                </c:pt>
                <c:pt idx="1">
                  <c:v>Center</c:v>
                </c:pt>
              </c:strCache>
            </c:strRef>
          </c:cat>
          <c:val>
            <c:numRef>
              <c:f>'[Fall 2014 data.xlsx]logtransformation'!$J$29:$J$30</c:f>
              <c:numCache>
                <c:formatCode>0.00</c:formatCode>
                <c:ptCount val="2"/>
                <c:pt idx="0">
                  <c:v>53.845841167226126</c:v>
                </c:pt>
                <c:pt idx="1">
                  <c:v>46.090960422363224</c:v>
                </c:pt>
              </c:numCache>
            </c:numRef>
          </c:val>
        </c:ser>
        <c:dLbls>
          <c:showLegendKey val="0"/>
          <c:showVal val="0"/>
          <c:showCatName val="0"/>
          <c:showSerName val="0"/>
          <c:showPercent val="0"/>
          <c:showBubbleSize val="0"/>
        </c:dLbls>
        <c:gapWidth val="150"/>
        <c:axId val="103856384"/>
        <c:axId val="103866368"/>
      </c:barChart>
      <c:catAx>
        <c:axId val="103856384"/>
        <c:scaling>
          <c:orientation val="minMax"/>
        </c:scaling>
        <c:delete val="0"/>
        <c:axPos val="b"/>
        <c:numFmt formatCode="General" sourceLinked="0"/>
        <c:majorTickMark val="out"/>
        <c:minorTickMark val="none"/>
        <c:tickLblPos val="nextTo"/>
        <c:txPr>
          <a:bodyPr/>
          <a:lstStyle/>
          <a:p>
            <a:pPr>
              <a:defRPr sz="2000">
                <a:latin typeface="+mn-lt"/>
                <a:cs typeface="Times New Roman" panose="02020603050405020304" pitchFamily="18" charset="0"/>
              </a:defRPr>
            </a:pPr>
            <a:endParaRPr lang="en-US"/>
          </a:p>
        </c:txPr>
        <c:crossAx val="103866368"/>
        <c:crosses val="autoZero"/>
        <c:auto val="1"/>
        <c:lblAlgn val="ctr"/>
        <c:lblOffset val="100"/>
        <c:noMultiLvlLbl val="0"/>
      </c:catAx>
      <c:valAx>
        <c:axId val="103866368"/>
        <c:scaling>
          <c:orientation val="minMax"/>
        </c:scaling>
        <c:delete val="0"/>
        <c:axPos val="l"/>
        <c:title>
          <c:tx>
            <c:rich>
              <a:bodyPr rot="-5400000" vert="horz"/>
              <a:lstStyle/>
              <a:p>
                <a:pPr>
                  <a:defRPr sz="2000">
                    <a:latin typeface="+mn-lt"/>
                    <a:cs typeface="Times New Roman" panose="02020603050405020304" pitchFamily="18" charset="0"/>
                  </a:defRPr>
                </a:pPr>
                <a:r>
                  <a:rPr lang="en-US" sz="2000" b="0" dirty="0">
                    <a:latin typeface="+mn-lt"/>
                    <a:cs typeface="Times New Roman" panose="02020603050405020304" pitchFamily="18" charset="0"/>
                  </a:rPr>
                  <a:t>Mean Density </a:t>
                </a:r>
                <a:endParaRPr lang="en-US" sz="2000" b="0" dirty="0" smtClean="0">
                  <a:latin typeface="+mn-lt"/>
                  <a:cs typeface="Times New Roman" panose="02020603050405020304" pitchFamily="18" charset="0"/>
                </a:endParaRPr>
              </a:p>
              <a:p>
                <a:pPr>
                  <a:defRPr sz="2000">
                    <a:latin typeface="+mn-lt"/>
                    <a:cs typeface="Times New Roman" panose="02020603050405020304" pitchFamily="18" charset="0"/>
                  </a:defRPr>
                </a:pPr>
                <a:r>
                  <a:rPr lang="en-US" sz="2000" b="0" dirty="0" smtClean="0">
                    <a:latin typeface="+mn-lt"/>
                    <a:cs typeface="Times New Roman" panose="02020603050405020304" pitchFamily="18" charset="0"/>
                  </a:rPr>
                  <a:t>(spat / </a:t>
                </a:r>
                <a:r>
                  <a:rPr lang="en-US" sz="2000" b="0" dirty="0">
                    <a:latin typeface="+mn-lt"/>
                    <a:cs typeface="Times New Roman" panose="02020603050405020304" pitchFamily="18" charset="0"/>
                  </a:rPr>
                  <a:t>m</a:t>
                </a:r>
                <a:r>
                  <a:rPr lang="en-US" sz="2000" b="0" baseline="30000" dirty="0">
                    <a:latin typeface="+mn-lt"/>
                    <a:cs typeface="Times New Roman" panose="02020603050405020304" pitchFamily="18" charset="0"/>
                  </a:rPr>
                  <a:t>2</a:t>
                </a:r>
                <a:r>
                  <a:rPr lang="en-US" sz="2000" b="0" dirty="0">
                    <a:latin typeface="+mn-lt"/>
                    <a:cs typeface="Times New Roman" panose="02020603050405020304" pitchFamily="18" charset="0"/>
                  </a:rPr>
                  <a:t>)</a:t>
                </a:r>
              </a:p>
            </c:rich>
          </c:tx>
          <c:layout>
            <c:manualLayout>
              <c:xMode val="edge"/>
              <c:yMode val="edge"/>
              <c:x val="9.486268923172371E-3"/>
              <c:y val="0.20700249950607907"/>
            </c:manualLayout>
          </c:layout>
          <c:overlay val="0"/>
        </c:title>
        <c:numFmt formatCode="0" sourceLinked="0"/>
        <c:majorTickMark val="out"/>
        <c:minorTickMark val="none"/>
        <c:tickLblPos val="nextTo"/>
        <c:txPr>
          <a:bodyPr/>
          <a:lstStyle/>
          <a:p>
            <a:pPr>
              <a:defRPr sz="2000">
                <a:latin typeface="+mn-lt"/>
                <a:cs typeface="Times New Roman" panose="02020603050405020304" pitchFamily="18" charset="0"/>
              </a:defRPr>
            </a:pPr>
            <a:endParaRPr lang="en-US"/>
          </a:p>
        </c:txPr>
        <c:crossAx val="103856384"/>
        <c:crosses val="autoZero"/>
        <c:crossBetween val="between"/>
      </c:valAx>
    </c:plotArea>
    <c:plotVisOnly val="1"/>
    <c:dispBlanksAs val="gap"/>
    <c:showDLblsOverMax val="0"/>
  </c:chart>
  <c:spPr>
    <a:noFill/>
  </c:spPr>
  <c:txPr>
    <a:bodyPr/>
    <a:lstStyle/>
    <a:p>
      <a:pPr>
        <a:defRPr sz="14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5"/>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3918" indent="0" algn="ctr">
              <a:buNone/>
              <a:defRPr>
                <a:solidFill>
                  <a:schemeClr val="tx1">
                    <a:tint val="75000"/>
                  </a:schemeClr>
                </a:solidFill>
              </a:defRPr>
            </a:lvl2pPr>
            <a:lvl3pPr marL="4387837" indent="0" algn="ctr">
              <a:buNone/>
              <a:defRPr>
                <a:solidFill>
                  <a:schemeClr val="tx1">
                    <a:tint val="75000"/>
                  </a:schemeClr>
                </a:solidFill>
              </a:defRPr>
            </a:lvl3pPr>
            <a:lvl4pPr marL="6581755" indent="0" algn="ctr">
              <a:buNone/>
              <a:defRPr>
                <a:solidFill>
                  <a:schemeClr val="tx1">
                    <a:tint val="75000"/>
                  </a:schemeClr>
                </a:solidFill>
              </a:defRPr>
            </a:lvl4pPr>
            <a:lvl5pPr marL="8775675" indent="0" algn="ctr">
              <a:buNone/>
              <a:defRPr>
                <a:solidFill>
                  <a:schemeClr val="tx1">
                    <a:tint val="75000"/>
                  </a:schemeClr>
                </a:solidFill>
              </a:defRPr>
            </a:lvl5pPr>
            <a:lvl6pPr marL="10969592" indent="0" algn="ctr">
              <a:buNone/>
              <a:defRPr>
                <a:solidFill>
                  <a:schemeClr val="tx1">
                    <a:tint val="75000"/>
                  </a:schemeClr>
                </a:solidFill>
              </a:defRPr>
            </a:lvl6pPr>
            <a:lvl7pPr marL="13163512" indent="0" algn="ctr">
              <a:buNone/>
              <a:defRPr>
                <a:solidFill>
                  <a:schemeClr val="tx1">
                    <a:tint val="75000"/>
                  </a:schemeClr>
                </a:solidFill>
              </a:defRPr>
            </a:lvl7pPr>
            <a:lvl8pPr marL="15357433" indent="0" algn="ctr">
              <a:buNone/>
              <a:defRPr>
                <a:solidFill>
                  <a:schemeClr val="tx1">
                    <a:tint val="75000"/>
                  </a:schemeClr>
                </a:solidFill>
              </a:defRPr>
            </a:lvl8pPr>
            <a:lvl9pPr marL="1755135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951B59-D2E0-4357-B5F1-1B4779792F7E}"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BA4D0-EAF4-49F2-9DCE-46FA2E13D917}" type="slidenum">
              <a:rPr lang="en-US" smtClean="0"/>
              <a:t>‹#›</a:t>
            </a:fld>
            <a:endParaRPr lang="en-US"/>
          </a:p>
        </p:txBody>
      </p:sp>
    </p:spTree>
    <p:extLst>
      <p:ext uri="{BB962C8B-B14F-4D97-AF65-F5344CB8AC3E}">
        <p14:creationId xmlns:p14="http://schemas.microsoft.com/office/powerpoint/2010/main" val="2462597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951B59-D2E0-4357-B5F1-1B4779792F7E}"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BA4D0-EAF4-49F2-9DCE-46FA2E13D917}" type="slidenum">
              <a:rPr lang="en-US" smtClean="0"/>
              <a:t>‹#›</a:t>
            </a:fld>
            <a:endParaRPr lang="en-US"/>
          </a:p>
        </p:txBody>
      </p:sp>
    </p:spTree>
    <p:extLst>
      <p:ext uri="{BB962C8B-B14F-4D97-AF65-F5344CB8AC3E}">
        <p14:creationId xmlns:p14="http://schemas.microsoft.com/office/powerpoint/2010/main" val="93496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8"/>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8"/>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951B59-D2E0-4357-B5F1-1B4779792F7E}"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BA4D0-EAF4-49F2-9DCE-46FA2E13D917}" type="slidenum">
              <a:rPr lang="en-US" smtClean="0"/>
              <a:t>‹#›</a:t>
            </a:fld>
            <a:endParaRPr lang="en-US"/>
          </a:p>
        </p:txBody>
      </p:sp>
    </p:spTree>
    <p:extLst>
      <p:ext uri="{BB962C8B-B14F-4D97-AF65-F5344CB8AC3E}">
        <p14:creationId xmlns:p14="http://schemas.microsoft.com/office/powerpoint/2010/main" val="195733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951B59-D2E0-4357-B5F1-1B4779792F7E}"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BA4D0-EAF4-49F2-9DCE-46FA2E13D917}" type="slidenum">
              <a:rPr lang="en-US" smtClean="0"/>
              <a:t>‹#›</a:t>
            </a:fld>
            <a:endParaRPr lang="en-US"/>
          </a:p>
        </p:txBody>
      </p:sp>
    </p:spTree>
    <p:extLst>
      <p:ext uri="{BB962C8B-B14F-4D97-AF65-F5344CB8AC3E}">
        <p14:creationId xmlns:p14="http://schemas.microsoft.com/office/powerpoint/2010/main" val="372736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3918" indent="0">
              <a:buNone/>
              <a:defRPr sz="8600">
                <a:solidFill>
                  <a:schemeClr val="tx1">
                    <a:tint val="75000"/>
                  </a:schemeClr>
                </a:solidFill>
              </a:defRPr>
            </a:lvl2pPr>
            <a:lvl3pPr marL="4387837" indent="0">
              <a:buNone/>
              <a:defRPr sz="7700">
                <a:solidFill>
                  <a:schemeClr val="tx1">
                    <a:tint val="75000"/>
                  </a:schemeClr>
                </a:solidFill>
              </a:defRPr>
            </a:lvl3pPr>
            <a:lvl4pPr marL="6581755" indent="0">
              <a:buNone/>
              <a:defRPr sz="6800">
                <a:solidFill>
                  <a:schemeClr val="tx1">
                    <a:tint val="75000"/>
                  </a:schemeClr>
                </a:solidFill>
              </a:defRPr>
            </a:lvl4pPr>
            <a:lvl5pPr marL="8775675" indent="0">
              <a:buNone/>
              <a:defRPr sz="6800">
                <a:solidFill>
                  <a:schemeClr val="tx1">
                    <a:tint val="75000"/>
                  </a:schemeClr>
                </a:solidFill>
              </a:defRPr>
            </a:lvl5pPr>
            <a:lvl6pPr marL="10969592" indent="0">
              <a:buNone/>
              <a:defRPr sz="6800">
                <a:solidFill>
                  <a:schemeClr val="tx1">
                    <a:tint val="75000"/>
                  </a:schemeClr>
                </a:solidFill>
              </a:defRPr>
            </a:lvl6pPr>
            <a:lvl7pPr marL="13163512" indent="0">
              <a:buNone/>
              <a:defRPr sz="6800">
                <a:solidFill>
                  <a:schemeClr val="tx1">
                    <a:tint val="75000"/>
                  </a:schemeClr>
                </a:solidFill>
              </a:defRPr>
            </a:lvl7pPr>
            <a:lvl8pPr marL="15357433" indent="0">
              <a:buNone/>
              <a:defRPr sz="6800">
                <a:solidFill>
                  <a:schemeClr val="tx1">
                    <a:tint val="75000"/>
                  </a:schemeClr>
                </a:solidFill>
              </a:defRPr>
            </a:lvl8pPr>
            <a:lvl9pPr marL="17551350" indent="0">
              <a:buNone/>
              <a:defRPr sz="6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951B59-D2E0-4357-B5F1-1B4779792F7E}"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BA4D0-EAF4-49F2-9DCE-46FA2E13D917}" type="slidenum">
              <a:rPr lang="en-US" smtClean="0"/>
              <a:t>‹#›</a:t>
            </a:fld>
            <a:endParaRPr lang="en-US"/>
          </a:p>
        </p:txBody>
      </p:sp>
    </p:spTree>
    <p:extLst>
      <p:ext uri="{BB962C8B-B14F-4D97-AF65-F5344CB8AC3E}">
        <p14:creationId xmlns:p14="http://schemas.microsoft.com/office/powerpoint/2010/main" val="171095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5"/>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5"/>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951B59-D2E0-4357-B5F1-1B4779792F7E}"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BA4D0-EAF4-49F2-9DCE-46FA2E13D917}" type="slidenum">
              <a:rPr lang="en-US" smtClean="0"/>
              <a:t>‹#›</a:t>
            </a:fld>
            <a:endParaRPr lang="en-US"/>
          </a:p>
        </p:txBody>
      </p:sp>
    </p:spTree>
    <p:extLst>
      <p:ext uri="{BB962C8B-B14F-4D97-AF65-F5344CB8AC3E}">
        <p14:creationId xmlns:p14="http://schemas.microsoft.com/office/powerpoint/2010/main" val="263434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6"/>
            <a:ext cx="19392902" cy="3070857"/>
          </a:xfrm>
        </p:spPr>
        <p:txBody>
          <a:bodyPr anchor="b"/>
          <a:lstStyle>
            <a:lvl1pPr marL="0" indent="0">
              <a:buNone/>
              <a:defRPr sz="11500" b="1"/>
            </a:lvl1pPr>
            <a:lvl2pPr marL="2193918" indent="0">
              <a:buNone/>
              <a:defRPr sz="9600" b="1"/>
            </a:lvl2pPr>
            <a:lvl3pPr marL="4387837" indent="0">
              <a:buNone/>
              <a:defRPr sz="8600" b="1"/>
            </a:lvl3pPr>
            <a:lvl4pPr marL="6581755" indent="0">
              <a:buNone/>
              <a:defRPr sz="7700" b="1"/>
            </a:lvl4pPr>
            <a:lvl5pPr marL="8775675" indent="0">
              <a:buNone/>
              <a:defRPr sz="7700" b="1"/>
            </a:lvl5pPr>
            <a:lvl6pPr marL="10969592" indent="0">
              <a:buNone/>
              <a:defRPr sz="7700" b="1"/>
            </a:lvl6pPr>
            <a:lvl7pPr marL="13163512" indent="0">
              <a:buNone/>
              <a:defRPr sz="7700" b="1"/>
            </a:lvl7pPr>
            <a:lvl8pPr marL="15357433" indent="0">
              <a:buNone/>
              <a:defRPr sz="7700" b="1"/>
            </a:lvl8pPr>
            <a:lvl9pPr marL="1755135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3"/>
            <a:ext cx="19392902" cy="1896618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6"/>
            <a:ext cx="19400520" cy="3070857"/>
          </a:xfrm>
        </p:spPr>
        <p:txBody>
          <a:bodyPr anchor="b"/>
          <a:lstStyle>
            <a:lvl1pPr marL="0" indent="0">
              <a:buNone/>
              <a:defRPr sz="11500" b="1"/>
            </a:lvl1pPr>
            <a:lvl2pPr marL="2193918" indent="0">
              <a:buNone/>
              <a:defRPr sz="9600" b="1"/>
            </a:lvl2pPr>
            <a:lvl3pPr marL="4387837" indent="0">
              <a:buNone/>
              <a:defRPr sz="8600" b="1"/>
            </a:lvl3pPr>
            <a:lvl4pPr marL="6581755" indent="0">
              <a:buNone/>
              <a:defRPr sz="7700" b="1"/>
            </a:lvl4pPr>
            <a:lvl5pPr marL="8775675" indent="0">
              <a:buNone/>
              <a:defRPr sz="7700" b="1"/>
            </a:lvl5pPr>
            <a:lvl6pPr marL="10969592" indent="0">
              <a:buNone/>
              <a:defRPr sz="7700" b="1"/>
            </a:lvl6pPr>
            <a:lvl7pPr marL="13163512" indent="0">
              <a:buNone/>
              <a:defRPr sz="7700" b="1"/>
            </a:lvl7pPr>
            <a:lvl8pPr marL="15357433" indent="0">
              <a:buNone/>
              <a:defRPr sz="7700" b="1"/>
            </a:lvl8pPr>
            <a:lvl9pPr marL="1755135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3"/>
            <a:ext cx="19400520" cy="1896618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951B59-D2E0-4357-B5F1-1B4779792F7E}" type="datetimeFigureOut">
              <a:rPr lang="en-US" smtClean="0"/>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DBA4D0-EAF4-49F2-9DCE-46FA2E13D917}" type="slidenum">
              <a:rPr lang="en-US" smtClean="0"/>
              <a:t>‹#›</a:t>
            </a:fld>
            <a:endParaRPr lang="en-US"/>
          </a:p>
        </p:txBody>
      </p:sp>
    </p:spTree>
    <p:extLst>
      <p:ext uri="{BB962C8B-B14F-4D97-AF65-F5344CB8AC3E}">
        <p14:creationId xmlns:p14="http://schemas.microsoft.com/office/powerpoint/2010/main" val="385181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951B59-D2E0-4357-B5F1-1B4779792F7E}" type="datetimeFigureOut">
              <a:rPr lang="en-US" smtClean="0"/>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DBA4D0-EAF4-49F2-9DCE-46FA2E13D917}" type="slidenum">
              <a:rPr lang="en-US" smtClean="0"/>
              <a:t>‹#›</a:t>
            </a:fld>
            <a:endParaRPr lang="en-US"/>
          </a:p>
        </p:txBody>
      </p:sp>
    </p:spTree>
    <p:extLst>
      <p:ext uri="{BB962C8B-B14F-4D97-AF65-F5344CB8AC3E}">
        <p14:creationId xmlns:p14="http://schemas.microsoft.com/office/powerpoint/2010/main" val="164572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51B59-D2E0-4357-B5F1-1B4779792F7E}" type="datetimeFigureOut">
              <a:rPr lang="en-US" smtClean="0"/>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DBA4D0-EAF4-49F2-9DCE-46FA2E13D917}" type="slidenum">
              <a:rPr lang="en-US" smtClean="0"/>
              <a:t>‹#›</a:t>
            </a:fld>
            <a:endParaRPr lang="en-US"/>
          </a:p>
        </p:txBody>
      </p:sp>
    </p:spTree>
    <p:extLst>
      <p:ext uri="{BB962C8B-B14F-4D97-AF65-F5344CB8AC3E}">
        <p14:creationId xmlns:p14="http://schemas.microsoft.com/office/powerpoint/2010/main" val="2902988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800"/>
            </a:lvl1pPr>
            <a:lvl2pPr marL="2193918" indent="0">
              <a:buNone/>
              <a:defRPr sz="5700"/>
            </a:lvl2pPr>
            <a:lvl3pPr marL="4387837" indent="0">
              <a:buNone/>
              <a:defRPr sz="4800"/>
            </a:lvl3pPr>
            <a:lvl4pPr marL="6581755" indent="0">
              <a:buNone/>
              <a:defRPr sz="4300"/>
            </a:lvl4pPr>
            <a:lvl5pPr marL="8775675" indent="0">
              <a:buNone/>
              <a:defRPr sz="4300"/>
            </a:lvl5pPr>
            <a:lvl6pPr marL="10969592" indent="0">
              <a:buNone/>
              <a:defRPr sz="4300"/>
            </a:lvl6pPr>
            <a:lvl7pPr marL="13163512" indent="0">
              <a:buNone/>
              <a:defRPr sz="4300"/>
            </a:lvl7pPr>
            <a:lvl8pPr marL="15357433" indent="0">
              <a:buNone/>
              <a:defRPr sz="4300"/>
            </a:lvl8pPr>
            <a:lvl9pPr marL="1755135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951B59-D2E0-4357-B5F1-1B4779792F7E}"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BA4D0-EAF4-49F2-9DCE-46FA2E13D917}" type="slidenum">
              <a:rPr lang="en-US" smtClean="0"/>
              <a:t>‹#›</a:t>
            </a:fld>
            <a:endParaRPr lang="en-US"/>
          </a:p>
        </p:txBody>
      </p:sp>
    </p:spTree>
    <p:extLst>
      <p:ext uri="{BB962C8B-B14F-4D97-AF65-F5344CB8AC3E}">
        <p14:creationId xmlns:p14="http://schemas.microsoft.com/office/powerpoint/2010/main" val="260963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3918" indent="0">
              <a:buNone/>
              <a:defRPr sz="13400"/>
            </a:lvl2pPr>
            <a:lvl3pPr marL="4387837" indent="0">
              <a:buNone/>
              <a:defRPr sz="11500"/>
            </a:lvl3pPr>
            <a:lvl4pPr marL="6581755" indent="0">
              <a:buNone/>
              <a:defRPr sz="9600"/>
            </a:lvl4pPr>
            <a:lvl5pPr marL="8775675" indent="0">
              <a:buNone/>
              <a:defRPr sz="9600"/>
            </a:lvl5pPr>
            <a:lvl6pPr marL="10969592" indent="0">
              <a:buNone/>
              <a:defRPr sz="9600"/>
            </a:lvl6pPr>
            <a:lvl7pPr marL="13163512" indent="0">
              <a:buNone/>
              <a:defRPr sz="9600"/>
            </a:lvl7pPr>
            <a:lvl8pPr marL="15357433" indent="0">
              <a:buNone/>
              <a:defRPr sz="9600"/>
            </a:lvl8pPr>
            <a:lvl9pPr marL="1755135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800"/>
            </a:lvl1pPr>
            <a:lvl2pPr marL="2193918" indent="0">
              <a:buNone/>
              <a:defRPr sz="5700"/>
            </a:lvl2pPr>
            <a:lvl3pPr marL="4387837" indent="0">
              <a:buNone/>
              <a:defRPr sz="4800"/>
            </a:lvl3pPr>
            <a:lvl4pPr marL="6581755" indent="0">
              <a:buNone/>
              <a:defRPr sz="4300"/>
            </a:lvl4pPr>
            <a:lvl5pPr marL="8775675" indent="0">
              <a:buNone/>
              <a:defRPr sz="4300"/>
            </a:lvl5pPr>
            <a:lvl6pPr marL="10969592" indent="0">
              <a:buNone/>
              <a:defRPr sz="4300"/>
            </a:lvl6pPr>
            <a:lvl7pPr marL="13163512" indent="0">
              <a:buNone/>
              <a:defRPr sz="4300"/>
            </a:lvl7pPr>
            <a:lvl8pPr marL="15357433" indent="0">
              <a:buNone/>
              <a:defRPr sz="4300"/>
            </a:lvl8pPr>
            <a:lvl9pPr marL="1755135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951B59-D2E0-4357-B5F1-1B4779792F7E}"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BA4D0-EAF4-49F2-9DCE-46FA2E13D917}" type="slidenum">
              <a:rPr lang="en-US" smtClean="0"/>
              <a:t>‹#›</a:t>
            </a:fld>
            <a:endParaRPr lang="en-US"/>
          </a:p>
        </p:txBody>
      </p:sp>
    </p:spTree>
    <p:extLst>
      <p:ext uri="{BB962C8B-B14F-4D97-AF65-F5344CB8AC3E}">
        <p14:creationId xmlns:p14="http://schemas.microsoft.com/office/powerpoint/2010/main" val="192584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38782" tIns="219392" rIns="438782" bIns="21939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5"/>
            <a:ext cx="39502080" cy="21724622"/>
          </a:xfrm>
          <a:prstGeom prst="rect">
            <a:avLst/>
          </a:prstGeom>
        </p:spPr>
        <p:txBody>
          <a:bodyPr vert="horz" lIns="438782" tIns="219392" rIns="438782" bIns="21939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3"/>
            <a:ext cx="10241280" cy="1752600"/>
          </a:xfrm>
          <a:prstGeom prst="rect">
            <a:avLst/>
          </a:prstGeom>
        </p:spPr>
        <p:txBody>
          <a:bodyPr vert="horz" lIns="438782" tIns="219392" rIns="438782" bIns="219392" rtlCol="0" anchor="ctr"/>
          <a:lstStyle>
            <a:lvl1pPr algn="l">
              <a:defRPr sz="5700">
                <a:solidFill>
                  <a:schemeClr val="tx1">
                    <a:tint val="75000"/>
                  </a:schemeClr>
                </a:solidFill>
              </a:defRPr>
            </a:lvl1pPr>
          </a:lstStyle>
          <a:p>
            <a:fld id="{48951B59-D2E0-4357-B5F1-1B4779792F7E}" type="datetimeFigureOut">
              <a:rPr lang="en-US" smtClean="0"/>
              <a:t>10/19/2015</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38782" tIns="219392" rIns="438782" bIns="219392"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38782" tIns="219392" rIns="438782" bIns="219392" rtlCol="0" anchor="ctr"/>
          <a:lstStyle>
            <a:lvl1pPr algn="r">
              <a:defRPr sz="5700">
                <a:solidFill>
                  <a:schemeClr val="tx1">
                    <a:tint val="75000"/>
                  </a:schemeClr>
                </a:solidFill>
              </a:defRPr>
            </a:lvl1pPr>
          </a:lstStyle>
          <a:p>
            <a:fld id="{63DBA4D0-EAF4-49F2-9DCE-46FA2E13D917}" type="slidenum">
              <a:rPr lang="en-US" smtClean="0"/>
              <a:t>‹#›</a:t>
            </a:fld>
            <a:endParaRPr lang="en-US"/>
          </a:p>
        </p:txBody>
      </p:sp>
    </p:spTree>
    <p:extLst>
      <p:ext uri="{BB962C8B-B14F-4D97-AF65-F5344CB8AC3E}">
        <p14:creationId xmlns:p14="http://schemas.microsoft.com/office/powerpoint/2010/main" val="2443967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7837" rtl="0" eaLnBrk="1" latinLnBrk="0" hangingPunct="1">
        <a:spcBef>
          <a:spcPct val="0"/>
        </a:spcBef>
        <a:buNone/>
        <a:defRPr sz="21100" kern="1200">
          <a:solidFill>
            <a:schemeClr val="tx1"/>
          </a:solidFill>
          <a:latin typeface="+mj-lt"/>
          <a:ea typeface="+mj-ea"/>
          <a:cs typeface="+mj-cs"/>
        </a:defRPr>
      </a:lvl1pPr>
    </p:titleStyle>
    <p:bodyStyle>
      <a:lvl1pPr marL="1645438" indent="-1645438" algn="l" defTabSz="4387837"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5117" indent="-1371199" algn="l" defTabSz="4387837"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4797" indent="-1096959" algn="l" defTabSz="4387837"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78715" indent="-1096959" algn="l" defTabSz="4387837"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2634" indent="-1096959" algn="l" defTabSz="4387837"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66552" indent="-1096959" algn="l" defTabSz="4387837"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0472" indent="-1096959" algn="l" defTabSz="4387837"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4391" indent="-1096959" algn="l" defTabSz="4387837"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48309" indent="-1096959" algn="l" defTabSz="4387837"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7837" rtl="0" eaLnBrk="1" latinLnBrk="0" hangingPunct="1">
        <a:defRPr sz="8600" kern="1200">
          <a:solidFill>
            <a:schemeClr val="tx1"/>
          </a:solidFill>
          <a:latin typeface="+mn-lt"/>
          <a:ea typeface="+mn-ea"/>
          <a:cs typeface="+mn-cs"/>
        </a:defRPr>
      </a:lvl1pPr>
      <a:lvl2pPr marL="2193918" algn="l" defTabSz="4387837" rtl="0" eaLnBrk="1" latinLnBrk="0" hangingPunct="1">
        <a:defRPr sz="8600" kern="1200">
          <a:solidFill>
            <a:schemeClr val="tx1"/>
          </a:solidFill>
          <a:latin typeface="+mn-lt"/>
          <a:ea typeface="+mn-ea"/>
          <a:cs typeface="+mn-cs"/>
        </a:defRPr>
      </a:lvl2pPr>
      <a:lvl3pPr marL="4387837" algn="l" defTabSz="4387837" rtl="0" eaLnBrk="1" latinLnBrk="0" hangingPunct="1">
        <a:defRPr sz="8600" kern="1200">
          <a:solidFill>
            <a:schemeClr val="tx1"/>
          </a:solidFill>
          <a:latin typeface="+mn-lt"/>
          <a:ea typeface="+mn-ea"/>
          <a:cs typeface="+mn-cs"/>
        </a:defRPr>
      </a:lvl3pPr>
      <a:lvl4pPr marL="6581755" algn="l" defTabSz="4387837" rtl="0" eaLnBrk="1" latinLnBrk="0" hangingPunct="1">
        <a:defRPr sz="8600" kern="1200">
          <a:solidFill>
            <a:schemeClr val="tx1"/>
          </a:solidFill>
          <a:latin typeface="+mn-lt"/>
          <a:ea typeface="+mn-ea"/>
          <a:cs typeface="+mn-cs"/>
        </a:defRPr>
      </a:lvl4pPr>
      <a:lvl5pPr marL="8775675" algn="l" defTabSz="4387837" rtl="0" eaLnBrk="1" latinLnBrk="0" hangingPunct="1">
        <a:defRPr sz="8600" kern="1200">
          <a:solidFill>
            <a:schemeClr val="tx1"/>
          </a:solidFill>
          <a:latin typeface="+mn-lt"/>
          <a:ea typeface="+mn-ea"/>
          <a:cs typeface="+mn-cs"/>
        </a:defRPr>
      </a:lvl5pPr>
      <a:lvl6pPr marL="10969592" algn="l" defTabSz="4387837" rtl="0" eaLnBrk="1" latinLnBrk="0" hangingPunct="1">
        <a:defRPr sz="8600" kern="1200">
          <a:solidFill>
            <a:schemeClr val="tx1"/>
          </a:solidFill>
          <a:latin typeface="+mn-lt"/>
          <a:ea typeface="+mn-ea"/>
          <a:cs typeface="+mn-cs"/>
        </a:defRPr>
      </a:lvl6pPr>
      <a:lvl7pPr marL="13163512" algn="l" defTabSz="4387837" rtl="0" eaLnBrk="1" latinLnBrk="0" hangingPunct="1">
        <a:defRPr sz="8600" kern="1200">
          <a:solidFill>
            <a:schemeClr val="tx1"/>
          </a:solidFill>
          <a:latin typeface="+mn-lt"/>
          <a:ea typeface="+mn-ea"/>
          <a:cs typeface="+mn-cs"/>
        </a:defRPr>
      </a:lvl7pPr>
      <a:lvl8pPr marL="15357433" algn="l" defTabSz="4387837" rtl="0" eaLnBrk="1" latinLnBrk="0" hangingPunct="1">
        <a:defRPr sz="8600" kern="1200">
          <a:solidFill>
            <a:schemeClr val="tx1"/>
          </a:solidFill>
          <a:latin typeface="+mn-lt"/>
          <a:ea typeface="+mn-ea"/>
          <a:cs typeface="+mn-cs"/>
        </a:defRPr>
      </a:lvl8pPr>
      <a:lvl9pPr marL="17551350" algn="l" defTabSz="4387837"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chart" Target="../charts/chart2.xml"/><Relationship Id="rId7"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jpeg"/><Relationship Id="rId10" Type="http://schemas.openxmlformats.org/officeDocument/2006/relationships/image" Target="../media/image6.jpeg"/><Relationship Id="rId4" Type="http://schemas.openxmlformats.org/officeDocument/2006/relationships/chart" Target="../charts/chart3.xm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598053" y="19265314"/>
            <a:ext cx="23088600" cy="10372898"/>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6651" tIns="53325" rIns="106651" bIns="53325" rtlCol="0" anchor="ctr"/>
          <a:lstStyle/>
          <a:p>
            <a:pPr algn="ctr"/>
            <a:endParaRPr lang="en-US" dirty="0"/>
          </a:p>
        </p:txBody>
      </p:sp>
      <p:sp>
        <p:nvSpPr>
          <p:cNvPr id="65" name="Rectangle 64"/>
          <p:cNvSpPr/>
          <p:nvPr/>
        </p:nvSpPr>
        <p:spPr>
          <a:xfrm>
            <a:off x="24086388" y="4082655"/>
            <a:ext cx="19138489" cy="20357027"/>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6651" tIns="53325" rIns="106651" bIns="53325" rtlCol="0" anchor="ctr"/>
          <a:lstStyle/>
          <a:p>
            <a:pPr algn="ctr"/>
            <a:endParaRPr lang="en-US" dirty="0"/>
          </a:p>
        </p:txBody>
      </p:sp>
      <p:sp>
        <p:nvSpPr>
          <p:cNvPr id="67" name="Rectangle 66"/>
          <p:cNvSpPr/>
          <p:nvPr/>
        </p:nvSpPr>
        <p:spPr>
          <a:xfrm>
            <a:off x="598052" y="16991365"/>
            <a:ext cx="23084074" cy="1786733"/>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6651" tIns="53325" rIns="106651" bIns="53325" rtlCol="0" anchor="ctr"/>
          <a:lstStyle/>
          <a:p>
            <a:pPr algn="ctr"/>
            <a:endParaRPr lang="en-US"/>
          </a:p>
        </p:txBody>
      </p:sp>
      <p:sp>
        <p:nvSpPr>
          <p:cNvPr id="63" name="Rectangle 62"/>
          <p:cNvSpPr/>
          <p:nvPr/>
        </p:nvSpPr>
        <p:spPr>
          <a:xfrm>
            <a:off x="598053" y="4061225"/>
            <a:ext cx="23084072" cy="12525690"/>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6651" tIns="53325" rIns="106651" bIns="53325" rtlCol="0" anchor="ctr"/>
          <a:lstStyle/>
          <a:p>
            <a:pPr algn="ctr"/>
            <a:endParaRPr lang="en-US"/>
          </a:p>
        </p:txBody>
      </p:sp>
      <p:sp>
        <p:nvSpPr>
          <p:cNvPr id="2" name="TextBox 1"/>
          <p:cNvSpPr txBox="1"/>
          <p:nvPr/>
        </p:nvSpPr>
        <p:spPr>
          <a:xfrm>
            <a:off x="989877" y="4990134"/>
            <a:ext cx="12387821" cy="11279981"/>
          </a:xfrm>
          <a:prstGeom prst="rect">
            <a:avLst/>
          </a:prstGeom>
          <a:noFill/>
        </p:spPr>
        <p:txBody>
          <a:bodyPr wrap="square" lIns="106651" tIns="53325" rIns="106651" bIns="53325" rtlCol="0">
            <a:spAutoFit/>
          </a:bodyPr>
          <a:lstStyle/>
          <a:p>
            <a:r>
              <a:rPr lang="en-US" sz="3300" dirty="0"/>
              <a:t>The Eastern oyster, </a:t>
            </a:r>
            <a:r>
              <a:rPr lang="en-US" sz="3300" i="1" dirty="0"/>
              <a:t>Crassostrea virginica</a:t>
            </a:r>
            <a:r>
              <a:rPr lang="en-US" sz="3300" dirty="0"/>
              <a:t>, populations along the east coast have been decimated by the combined impacts of disease, excessive siltation and past exploitation.  The population of oysters in the Great Bay Estuary, NH have decreased by ~90% since the early 1990’s</a:t>
            </a:r>
            <a:r>
              <a:rPr lang="en-US" sz="3300" baseline="30000" dirty="0"/>
              <a:t>1</a:t>
            </a:r>
            <a:r>
              <a:rPr lang="en-US" sz="3300" dirty="0"/>
              <a:t>.  </a:t>
            </a:r>
            <a:r>
              <a:rPr lang="en-US" sz="3300" dirty="0">
                <a:cs typeface="Times New Roman" pitchFamily="18" charset="0"/>
              </a:rPr>
              <a:t>Resource managers are relying on oyster restoration projects to restore the ecological functions of native oyster reefs.</a:t>
            </a:r>
          </a:p>
          <a:p>
            <a:endParaRPr lang="en-US" sz="3300" dirty="0">
              <a:cs typeface="Times New Roman" pitchFamily="18" charset="0"/>
            </a:endParaRPr>
          </a:p>
          <a:p>
            <a:r>
              <a:rPr lang="en-US" sz="3300" dirty="0">
                <a:cs typeface="Times New Roman" pitchFamily="18" charset="0"/>
              </a:rPr>
              <a:t>Understanding how proximity to a native oyster reef </a:t>
            </a:r>
            <a:r>
              <a:rPr lang="en-US" sz="3300" dirty="0" smtClean="0">
                <a:cs typeface="Times New Roman" pitchFamily="18" charset="0"/>
              </a:rPr>
              <a:t>affects recruitment </a:t>
            </a:r>
            <a:r>
              <a:rPr lang="en-US" sz="3300" dirty="0">
                <a:cs typeface="Times New Roman" pitchFamily="18" charset="0"/>
              </a:rPr>
              <a:t>patterns could assist in restoration site selection. </a:t>
            </a:r>
            <a:r>
              <a:rPr lang="en-US" sz="3300" dirty="0" smtClean="0">
                <a:cs typeface="Times New Roman" pitchFamily="18" charset="0"/>
              </a:rPr>
              <a:t>  Oyster </a:t>
            </a:r>
            <a:r>
              <a:rPr lang="en-US" sz="3300" dirty="0">
                <a:cs typeface="Times New Roman" pitchFamily="18" charset="0"/>
              </a:rPr>
              <a:t>larvae exhibit selective swimming; moving into the water column during flood tide and resting on bottom during ebb</a:t>
            </a:r>
            <a:r>
              <a:rPr lang="en-US" sz="3300" baseline="30000" dirty="0">
                <a:cs typeface="Times New Roman" pitchFamily="18" charset="0"/>
              </a:rPr>
              <a:t>2,3</a:t>
            </a:r>
            <a:r>
              <a:rPr lang="en-US" sz="3300" dirty="0">
                <a:cs typeface="Times New Roman" pitchFamily="18" charset="0"/>
              </a:rPr>
              <a:t>.  </a:t>
            </a:r>
            <a:r>
              <a:rPr lang="en-US" sz="3300" i="1" dirty="0"/>
              <a:t>Crassostrea virginica</a:t>
            </a:r>
            <a:r>
              <a:rPr lang="en-US" sz="3300" dirty="0"/>
              <a:t> larvae are relatively weak swimmers, which would suggest that larvae may primarily be dispersed as passive particles.  However, Tamburri et al. (1992), observed oyster larvae sinking or swimming downward in response to physical and chemical cues.  In addition, oyster larvae are gregarious settlers and exhibit active </a:t>
            </a:r>
            <a:r>
              <a:rPr lang="en-US" sz="3300" dirty="0" smtClean="0"/>
              <a:t>substrate choices </a:t>
            </a:r>
            <a:r>
              <a:rPr lang="en-US" sz="3300" dirty="0"/>
              <a:t>suggesting some degree of active transport during settlement</a:t>
            </a:r>
            <a:r>
              <a:rPr lang="en-US" sz="3300" baseline="30000" dirty="0"/>
              <a:t>5</a:t>
            </a:r>
            <a:r>
              <a:rPr lang="en-US" sz="3300" dirty="0"/>
              <a:t>.   Evidence for oyster settlement decreasing with increased distance away from spawning oysters was observed from a single source population of Pacific oysters, which are broadcast spawners, in 1932 and 1936</a:t>
            </a:r>
            <a:r>
              <a:rPr lang="en-US" sz="3300" baseline="30000" dirty="0"/>
              <a:t>6</a:t>
            </a:r>
            <a:r>
              <a:rPr lang="en-US" sz="3300" dirty="0"/>
              <a:t>.</a:t>
            </a:r>
            <a:r>
              <a:rPr lang="en-US" sz="3300" dirty="0">
                <a:cs typeface="Times New Roman" pitchFamily="18" charset="0"/>
              </a:rPr>
              <a:t>  In this study, spatial patterns of oyster recruitment were studied at three native oyster reefs in Great Bay Estuary, NH. </a:t>
            </a:r>
            <a:endParaRPr lang="en-US" sz="3300" dirty="0"/>
          </a:p>
        </p:txBody>
      </p:sp>
      <p:sp>
        <p:nvSpPr>
          <p:cNvPr id="75" name="Rectangle 74"/>
          <p:cNvSpPr/>
          <p:nvPr/>
        </p:nvSpPr>
        <p:spPr>
          <a:xfrm>
            <a:off x="792046" y="17169145"/>
            <a:ext cx="22698949" cy="665656"/>
          </a:xfrm>
          <a:prstGeom prst="rect">
            <a:avLst/>
          </a:prstGeom>
          <a:solidFill>
            <a:schemeClr val="accent1">
              <a:tint val="66000"/>
              <a:satMod val="160000"/>
            </a:schemeClr>
          </a:solidFill>
        </p:spPr>
        <p:style>
          <a:lnRef idx="2">
            <a:schemeClr val="accent1">
              <a:shade val="50000"/>
            </a:schemeClr>
          </a:lnRef>
          <a:fillRef idx="1">
            <a:schemeClr val="accent1"/>
          </a:fillRef>
          <a:effectRef idx="0">
            <a:schemeClr val="accent1"/>
          </a:effectRef>
          <a:fontRef idx="minor">
            <a:schemeClr val="lt1"/>
          </a:fontRef>
        </p:style>
        <p:txBody>
          <a:bodyPr lIns="106651" tIns="53325" rIns="106651" bIns="53325" rtlCol="0" anchor="ctr"/>
          <a:lstStyle/>
          <a:p>
            <a:pPr algn="ctr"/>
            <a:endParaRPr lang="en-US"/>
          </a:p>
        </p:txBody>
      </p:sp>
      <p:grpSp>
        <p:nvGrpSpPr>
          <p:cNvPr id="22" name="Group 21"/>
          <p:cNvGrpSpPr/>
          <p:nvPr/>
        </p:nvGrpSpPr>
        <p:grpSpPr>
          <a:xfrm>
            <a:off x="870258" y="17162459"/>
            <a:ext cx="22355256" cy="1371704"/>
            <a:chOff x="682825" y="11643119"/>
            <a:chExt cx="15090590" cy="917364"/>
          </a:xfrm>
        </p:grpSpPr>
        <p:sp>
          <p:nvSpPr>
            <p:cNvPr id="23" name="TextBox 22"/>
            <p:cNvSpPr txBox="1"/>
            <p:nvPr/>
          </p:nvSpPr>
          <p:spPr>
            <a:xfrm>
              <a:off x="725921" y="12159107"/>
              <a:ext cx="15047494" cy="401376"/>
            </a:xfrm>
            <a:prstGeom prst="rect">
              <a:avLst/>
            </a:prstGeom>
            <a:noFill/>
          </p:spPr>
          <p:txBody>
            <a:bodyPr wrap="square" rtlCol="0">
              <a:spAutoFit/>
            </a:bodyPr>
            <a:lstStyle/>
            <a:p>
              <a:r>
                <a:rPr lang="en-US" sz="3300" dirty="0"/>
                <a:t>Quantitatively characterize the spatial patterns  of oyster recruitment within </a:t>
              </a:r>
              <a:r>
                <a:rPr lang="en-US" sz="3300" dirty="0" smtClean="0"/>
                <a:t>1 km </a:t>
              </a:r>
              <a:r>
                <a:rPr lang="en-US" sz="3300" dirty="0"/>
                <a:t>of native oyster reefs.</a:t>
              </a:r>
            </a:p>
          </p:txBody>
        </p:sp>
        <p:sp>
          <p:nvSpPr>
            <p:cNvPr id="21" name="TextBox 20"/>
            <p:cNvSpPr txBox="1"/>
            <p:nvPr/>
          </p:nvSpPr>
          <p:spPr>
            <a:xfrm>
              <a:off x="682825" y="11643119"/>
              <a:ext cx="3340993" cy="483710"/>
            </a:xfrm>
            <a:prstGeom prst="rect">
              <a:avLst/>
            </a:prstGeom>
            <a:noFill/>
          </p:spPr>
          <p:txBody>
            <a:bodyPr wrap="square" rtlCol="0">
              <a:spAutoFit/>
            </a:bodyPr>
            <a:lstStyle/>
            <a:p>
              <a:r>
                <a:rPr lang="en-US" sz="4100" b="1" dirty="0"/>
                <a:t>Research Objective</a:t>
              </a:r>
            </a:p>
          </p:txBody>
        </p:sp>
      </p:grpSp>
      <p:sp>
        <p:nvSpPr>
          <p:cNvPr id="73" name="Rectangle 72"/>
          <p:cNvSpPr/>
          <p:nvPr/>
        </p:nvSpPr>
        <p:spPr>
          <a:xfrm>
            <a:off x="792045" y="19451444"/>
            <a:ext cx="16413480" cy="668655"/>
          </a:xfrm>
          <a:prstGeom prst="rect">
            <a:avLst/>
          </a:prstGeom>
          <a:solidFill>
            <a:schemeClr val="accent1">
              <a:tint val="66000"/>
              <a:satMod val="160000"/>
            </a:schemeClr>
          </a:solidFill>
        </p:spPr>
        <p:style>
          <a:lnRef idx="2">
            <a:schemeClr val="accent1">
              <a:shade val="50000"/>
            </a:schemeClr>
          </a:lnRef>
          <a:fillRef idx="1">
            <a:schemeClr val="accent1"/>
          </a:fillRef>
          <a:effectRef idx="0">
            <a:schemeClr val="accent1"/>
          </a:effectRef>
          <a:fontRef idx="minor">
            <a:schemeClr val="lt1"/>
          </a:fontRef>
        </p:style>
        <p:txBody>
          <a:bodyPr lIns="106651" tIns="53325" rIns="106651" bIns="53325" rtlCol="0" anchor="ctr"/>
          <a:lstStyle/>
          <a:p>
            <a:r>
              <a:rPr lang="en-US" sz="4100" b="1" dirty="0">
                <a:solidFill>
                  <a:schemeClr val="tx1"/>
                </a:solidFill>
              </a:rPr>
              <a:t>Methods</a:t>
            </a:r>
          </a:p>
        </p:txBody>
      </p:sp>
      <p:grpSp>
        <p:nvGrpSpPr>
          <p:cNvPr id="55" name="Group 54"/>
          <p:cNvGrpSpPr/>
          <p:nvPr/>
        </p:nvGrpSpPr>
        <p:grpSpPr>
          <a:xfrm>
            <a:off x="24164924" y="29961778"/>
            <a:ext cx="18861128" cy="1088423"/>
            <a:chOff x="32540028" y="23269903"/>
            <a:chExt cx="3487486" cy="1092961"/>
          </a:xfrm>
        </p:grpSpPr>
        <p:sp>
          <p:nvSpPr>
            <p:cNvPr id="49" name="TextBox 48"/>
            <p:cNvSpPr txBox="1"/>
            <p:nvPr/>
          </p:nvSpPr>
          <p:spPr>
            <a:xfrm>
              <a:off x="32540028" y="23269903"/>
              <a:ext cx="763548" cy="633573"/>
            </a:xfrm>
            <a:prstGeom prst="rect">
              <a:avLst/>
            </a:prstGeom>
            <a:noFill/>
          </p:spPr>
          <p:txBody>
            <a:bodyPr wrap="none" rtlCol="0">
              <a:spAutoFit/>
            </a:bodyPr>
            <a:lstStyle/>
            <a:p>
              <a:r>
                <a:rPr lang="en-US" sz="3500" dirty="0"/>
                <a:t>Acknowledgements</a:t>
              </a:r>
            </a:p>
          </p:txBody>
        </p:sp>
        <p:sp>
          <p:nvSpPr>
            <p:cNvPr id="50" name="TextBox 49"/>
            <p:cNvSpPr txBox="1"/>
            <p:nvPr/>
          </p:nvSpPr>
          <p:spPr>
            <a:xfrm>
              <a:off x="32549314" y="23837462"/>
              <a:ext cx="3478200" cy="525402"/>
            </a:xfrm>
            <a:prstGeom prst="rect">
              <a:avLst/>
            </a:prstGeom>
            <a:noFill/>
          </p:spPr>
          <p:txBody>
            <a:bodyPr wrap="square" rtlCol="0">
              <a:spAutoFit/>
            </a:bodyPr>
            <a:lstStyle/>
            <a:p>
              <a:r>
                <a:rPr lang="en-US" sz="2800" dirty="0" smtClean="0"/>
                <a:t>Dr</a:t>
              </a:r>
              <a:r>
                <a:rPr lang="en-US" sz="2800" dirty="0"/>
                <a:t>. Chris Neefus, Bruce Smith, Krystin Ward, Megan Glenn, Calvin </a:t>
              </a:r>
              <a:r>
                <a:rPr lang="en-US" sz="2800" dirty="0" err="1"/>
                <a:t>Diessner</a:t>
              </a:r>
              <a:r>
                <a:rPr lang="en-US" sz="2800" dirty="0"/>
                <a:t>, Eryn Murphy, </a:t>
              </a:r>
              <a:r>
                <a:rPr lang="en-US" sz="2800" dirty="0" smtClean="0"/>
                <a:t> Shane </a:t>
              </a:r>
              <a:r>
                <a:rPr lang="en-US" sz="2800" dirty="0" err="1" smtClean="0"/>
                <a:t>Conlin</a:t>
              </a:r>
              <a:r>
                <a:rPr lang="en-US" sz="2800" dirty="0" smtClean="0"/>
                <a:t>, and </a:t>
              </a:r>
              <a:r>
                <a:rPr lang="en-US" sz="2800" dirty="0"/>
                <a:t>Lesley Atwood</a:t>
              </a:r>
            </a:p>
          </p:txBody>
        </p:sp>
      </p:grpSp>
      <p:grpSp>
        <p:nvGrpSpPr>
          <p:cNvPr id="54" name="Group 53"/>
          <p:cNvGrpSpPr/>
          <p:nvPr/>
        </p:nvGrpSpPr>
        <p:grpSpPr>
          <a:xfrm>
            <a:off x="598053" y="29803208"/>
            <a:ext cx="22801868" cy="2687963"/>
            <a:chOff x="16376372" y="26074371"/>
            <a:chExt cx="19001557" cy="2389300"/>
          </a:xfrm>
        </p:grpSpPr>
        <p:sp>
          <p:nvSpPr>
            <p:cNvPr id="51" name="TextBox 50"/>
            <p:cNvSpPr txBox="1"/>
            <p:nvPr/>
          </p:nvSpPr>
          <p:spPr>
            <a:xfrm>
              <a:off x="16376372" y="26074371"/>
              <a:ext cx="1820958" cy="560837"/>
            </a:xfrm>
            <a:prstGeom prst="rect">
              <a:avLst/>
            </a:prstGeom>
            <a:noFill/>
          </p:spPr>
          <p:txBody>
            <a:bodyPr wrap="none" rtlCol="0">
              <a:spAutoFit/>
            </a:bodyPr>
            <a:lstStyle/>
            <a:p>
              <a:r>
                <a:rPr lang="en-US" sz="3500" dirty="0"/>
                <a:t>References</a:t>
              </a:r>
            </a:p>
          </p:txBody>
        </p:sp>
        <p:sp>
          <p:nvSpPr>
            <p:cNvPr id="52" name="TextBox 51"/>
            <p:cNvSpPr txBox="1"/>
            <p:nvPr/>
          </p:nvSpPr>
          <p:spPr>
            <a:xfrm>
              <a:off x="16376373" y="26493901"/>
              <a:ext cx="19001556" cy="1969770"/>
            </a:xfrm>
            <a:prstGeom prst="rect">
              <a:avLst/>
            </a:prstGeom>
            <a:noFill/>
          </p:spPr>
          <p:txBody>
            <a:bodyPr wrap="square" rtlCol="0">
              <a:spAutoFit/>
            </a:bodyPr>
            <a:lstStyle/>
            <a:p>
              <a:r>
                <a:rPr lang="en-US" sz="2300" dirty="0">
                  <a:cs typeface="Times New Roman" panose="02020603050405020304" pitchFamily="18" charset="0"/>
                </a:rPr>
                <a:t>1. Konisky, R., R. Grizzle, K. Ward, R. Eckert, and K. </a:t>
              </a:r>
              <a:r>
                <a:rPr lang="en-US" sz="2300" dirty="0" smtClean="0">
                  <a:cs typeface="Times New Roman" panose="02020603050405020304" pitchFamily="18" charset="0"/>
                </a:rPr>
                <a:t>McKeton. 2014.  </a:t>
              </a:r>
              <a:r>
                <a:rPr lang="en-US" sz="2300" dirty="0">
                  <a:cs typeface="Times New Roman" panose="02020603050405020304" pitchFamily="18" charset="0"/>
                </a:rPr>
                <a:t>Scaling-Up:  A Fifth Year of Restoring Oyster Reefs in Great Bay Estuary, NH 2013 Annual Program Report. PREP Publications. Paper 40;  2. Carriker, M. R. 1951. Ecological observations on the distribution of oyster larvae in New Jersey estuaries. Ecol. </a:t>
              </a:r>
              <a:r>
                <a:rPr lang="en-US" sz="2300" dirty="0" err="1">
                  <a:cs typeface="Times New Roman" panose="02020603050405020304" pitchFamily="18" charset="0"/>
                </a:rPr>
                <a:t>Monogr</a:t>
              </a:r>
              <a:r>
                <a:rPr lang="en-US" sz="2300" dirty="0">
                  <a:cs typeface="Times New Roman" panose="02020603050405020304" pitchFamily="18" charset="0"/>
                </a:rPr>
                <a:t>. 21: 19-38</a:t>
              </a:r>
              <a:r>
                <a:rPr lang="en-US" sz="2300" dirty="0" smtClean="0">
                  <a:cs typeface="Times New Roman" panose="02020603050405020304" pitchFamily="18" charset="0"/>
                </a:rPr>
                <a:t>;  </a:t>
              </a:r>
              <a:r>
                <a:rPr lang="en-US" sz="2300" dirty="0">
                  <a:cs typeface="Times New Roman" panose="02020603050405020304" pitchFamily="18" charset="0"/>
                </a:rPr>
                <a:t>3. Wood, L. and W. J. Hargis, Jr. 1971. Transport of Bivalve larvae in a tidal estuary. Pages 29-44 in D.J. Crisp (ed.) Fourth European Marine Biology Symposium. Cambridge University Press, New York</a:t>
              </a:r>
              <a:r>
                <a:rPr lang="en-US" sz="2300" dirty="0" smtClean="0">
                  <a:cs typeface="Times New Roman" panose="02020603050405020304" pitchFamily="18" charset="0"/>
                </a:rPr>
                <a:t>;</a:t>
              </a:r>
              <a:r>
                <a:rPr lang="en-US" sz="2300" dirty="0" smtClean="0"/>
                <a:t>  </a:t>
              </a:r>
              <a:r>
                <a:rPr lang="en-US" sz="2300" dirty="0" smtClean="0">
                  <a:cs typeface="Times New Roman" panose="02020603050405020304" pitchFamily="18" charset="0"/>
                </a:rPr>
                <a:t>4</a:t>
              </a:r>
              <a:r>
                <a:rPr lang="en-US" sz="2300" dirty="0">
                  <a:cs typeface="Times New Roman" panose="02020603050405020304" pitchFamily="18" charset="0"/>
                </a:rPr>
                <a:t>. Tamburri, M.N., R.K. Zimmer-Faust and M.L. </a:t>
              </a:r>
              <a:r>
                <a:rPr lang="en-US" sz="2300" dirty="0" err="1">
                  <a:cs typeface="Times New Roman" panose="02020603050405020304" pitchFamily="18" charset="0"/>
                </a:rPr>
                <a:t>Tamplin</a:t>
              </a:r>
              <a:r>
                <a:rPr lang="en-US" sz="2300" dirty="0">
                  <a:cs typeface="Times New Roman" panose="02020603050405020304" pitchFamily="18" charset="0"/>
                </a:rPr>
                <a:t>. 1992. Natural sources and properties of chemical inducers mediating settlement of oyster larvae: A reexamination. Biology Bulletin, </a:t>
              </a:r>
              <a:r>
                <a:rPr lang="en-US" sz="2300" dirty="0" smtClean="0">
                  <a:cs typeface="Times New Roman" panose="02020603050405020304" pitchFamily="18" charset="0"/>
                </a:rPr>
                <a:t>183:327-338;  </a:t>
              </a:r>
              <a:r>
                <a:rPr lang="en-US" sz="2300" dirty="0">
                  <a:cs typeface="Times New Roman" panose="02020603050405020304" pitchFamily="18" charset="0"/>
                </a:rPr>
                <a:t>5. Zimmer-Faust, R.K. and M.N. Tamburri. 1994. Chemical identity and ecological implications of a waterborne, larval settlement cue. </a:t>
              </a:r>
              <a:r>
                <a:rPr lang="en-US" sz="2300" dirty="0" err="1">
                  <a:cs typeface="Times New Roman" panose="02020603050405020304" pitchFamily="18" charset="0"/>
                </a:rPr>
                <a:t>Limnol</a:t>
              </a:r>
              <a:r>
                <a:rPr lang="en-US" sz="2300" dirty="0">
                  <a:cs typeface="Times New Roman" panose="02020603050405020304" pitchFamily="18" charset="0"/>
                </a:rPr>
                <a:t>. </a:t>
              </a:r>
              <a:r>
                <a:rPr lang="en-US" sz="2300" dirty="0" err="1">
                  <a:cs typeface="Times New Roman" panose="02020603050405020304" pitchFamily="18" charset="0"/>
                </a:rPr>
                <a:t>Oceanogr</a:t>
              </a:r>
              <a:r>
                <a:rPr lang="en-US" sz="2300" dirty="0">
                  <a:cs typeface="Times New Roman" panose="02020603050405020304" pitchFamily="18" charset="0"/>
                </a:rPr>
                <a:t>. 39:1075–1087;</a:t>
              </a:r>
              <a:r>
                <a:rPr lang="en-US" sz="2300" dirty="0"/>
                <a:t>  6. Quayle, D.B. 1988. Pacific oyster culture in British Columbia. </a:t>
              </a:r>
              <a:r>
                <a:rPr lang="en-US" sz="2300" dirty="0" err="1"/>
                <a:t>Canad</a:t>
              </a:r>
              <a:r>
                <a:rPr lang="en-US" sz="2300" dirty="0"/>
                <a:t>. Bull. Fish. </a:t>
              </a:r>
              <a:r>
                <a:rPr lang="en-US" sz="2300" dirty="0" err="1"/>
                <a:t>Aquat</a:t>
              </a:r>
              <a:r>
                <a:rPr lang="en-US" sz="2300" dirty="0"/>
                <a:t>. Sci. </a:t>
              </a:r>
              <a:r>
                <a:rPr lang="en-US" sz="2300" dirty="0" smtClean="0"/>
                <a:t>218:241.</a:t>
              </a:r>
              <a:endParaRPr lang="en-US" sz="2300" dirty="0">
                <a:cs typeface="Times New Roman" panose="02020603050405020304" pitchFamily="18" charset="0"/>
              </a:endParaRPr>
            </a:p>
          </p:txBody>
        </p:sp>
      </p:grpSp>
      <p:sp>
        <p:nvSpPr>
          <p:cNvPr id="53" name="TextBox 52"/>
          <p:cNvSpPr txBox="1"/>
          <p:nvPr/>
        </p:nvSpPr>
        <p:spPr>
          <a:xfrm>
            <a:off x="1" y="4"/>
            <a:ext cx="43891200" cy="366253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wrap="square" lIns="106651" tIns="53325" rIns="106651" bIns="53325" rtlCol="0">
            <a:spAutoFit/>
          </a:bodyPr>
          <a:lstStyle/>
          <a:p>
            <a:pPr algn="ctr"/>
            <a:r>
              <a:rPr lang="en-US" sz="8400" b="1" dirty="0">
                <a:latin typeface="Times New Roman" panose="02020603050405020304" pitchFamily="18" charset="0"/>
                <a:ea typeface="Calibri"/>
                <a:cs typeface="Times New Roman" panose="02020603050405020304" pitchFamily="18" charset="0"/>
              </a:rPr>
              <a:t>Spatial patterns of spat density in relation to distance from native oyster reefs </a:t>
            </a:r>
          </a:p>
          <a:p>
            <a:pPr algn="ctr"/>
            <a:r>
              <a:rPr lang="en-US" sz="8400" b="1" dirty="0">
                <a:latin typeface="Times New Roman" panose="02020603050405020304" pitchFamily="18" charset="0"/>
                <a:ea typeface="Calibri"/>
                <a:cs typeface="Times New Roman" panose="02020603050405020304" pitchFamily="18" charset="0"/>
              </a:rPr>
              <a:t>in Great Bay Estuary, New Hampshire</a:t>
            </a:r>
            <a:endParaRPr lang="en-US" sz="8400" dirty="0"/>
          </a:p>
          <a:p>
            <a:pPr algn="ctr"/>
            <a:r>
              <a:rPr lang="en-US" sz="3500" dirty="0"/>
              <a:t>Robert L. Eckert &amp; Raymond E. Grizzle</a:t>
            </a:r>
          </a:p>
          <a:p>
            <a:pPr algn="ctr"/>
            <a:r>
              <a:rPr lang="en-US" sz="2800" dirty="0"/>
              <a:t>Department of Biological </a:t>
            </a:r>
            <a:r>
              <a:rPr lang="en-US" sz="2800" dirty="0" smtClean="0"/>
              <a:t>Sciences, </a:t>
            </a:r>
            <a:r>
              <a:rPr lang="en-US" sz="2800" dirty="0"/>
              <a:t>University of New Hampshire, Durham, New Hampshire 03824</a:t>
            </a:r>
          </a:p>
        </p:txBody>
      </p:sp>
      <p:sp>
        <p:nvSpPr>
          <p:cNvPr id="76" name="Rectangle 75"/>
          <p:cNvSpPr/>
          <p:nvPr/>
        </p:nvSpPr>
        <p:spPr>
          <a:xfrm>
            <a:off x="24305917" y="4279600"/>
            <a:ext cx="18720135" cy="668655"/>
          </a:xfrm>
          <a:prstGeom prst="rect">
            <a:avLst/>
          </a:prstGeom>
          <a:solidFill>
            <a:schemeClr val="accent1">
              <a:tint val="66000"/>
              <a:satMod val="160000"/>
            </a:schemeClr>
          </a:solidFill>
        </p:spPr>
        <p:style>
          <a:lnRef idx="2">
            <a:schemeClr val="accent1">
              <a:shade val="50000"/>
            </a:schemeClr>
          </a:lnRef>
          <a:fillRef idx="1">
            <a:schemeClr val="accent1"/>
          </a:fillRef>
          <a:effectRef idx="0">
            <a:schemeClr val="accent1"/>
          </a:effectRef>
          <a:fontRef idx="minor">
            <a:schemeClr val="lt1"/>
          </a:fontRef>
        </p:style>
        <p:txBody>
          <a:bodyPr lIns="106651" tIns="53325" rIns="106651" bIns="53325" rtlCol="0" anchor="ctr"/>
          <a:lstStyle/>
          <a:p>
            <a:r>
              <a:rPr lang="en-US" sz="4100" b="1" dirty="0">
                <a:solidFill>
                  <a:schemeClr val="tx1"/>
                </a:solidFill>
              </a:rPr>
              <a:t>Results</a:t>
            </a:r>
          </a:p>
        </p:txBody>
      </p:sp>
      <p:sp>
        <p:nvSpPr>
          <p:cNvPr id="77" name="Rectangle 76"/>
          <p:cNvSpPr/>
          <p:nvPr/>
        </p:nvSpPr>
        <p:spPr>
          <a:xfrm>
            <a:off x="792046" y="4286251"/>
            <a:ext cx="12324862" cy="667512"/>
          </a:xfrm>
          <a:prstGeom prst="rect">
            <a:avLst/>
          </a:prstGeom>
          <a:solidFill>
            <a:schemeClr val="accent1">
              <a:tint val="66000"/>
              <a:satMod val="160000"/>
            </a:schemeClr>
          </a:solidFill>
        </p:spPr>
        <p:style>
          <a:lnRef idx="2">
            <a:schemeClr val="accent1">
              <a:shade val="50000"/>
            </a:schemeClr>
          </a:lnRef>
          <a:fillRef idx="1">
            <a:schemeClr val="accent1"/>
          </a:fillRef>
          <a:effectRef idx="0">
            <a:schemeClr val="accent1"/>
          </a:effectRef>
          <a:fontRef idx="minor">
            <a:schemeClr val="lt1"/>
          </a:fontRef>
        </p:style>
        <p:txBody>
          <a:bodyPr lIns="106651" tIns="53325" rIns="106651" bIns="53325" rtlCol="0" anchor="ctr"/>
          <a:lstStyle/>
          <a:p>
            <a:r>
              <a:rPr lang="en-US" sz="4100" b="1" dirty="0">
                <a:solidFill>
                  <a:schemeClr val="tx1"/>
                </a:solidFill>
              </a:rPr>
              <a:t>Introduction</a:t>
            </a:r>
          </a:p>
        </p:txBody>
      </p:sp>
      <p:sp>
        <p:nvSpPr>
          <p:cNvPr id="6" name="TextBox 5"/>
          <p:cNvSpPr txBox="1"/>
          <p:nvPr/>
        </p:nvSpPr>
        <p:spPr>
          <a:xfrm>
            <a:off x="792046" y="20070170"/>
            <a:ext cx="16310388" cy="4505720"/>
          </a:xfrm>
          <a:prstGeom prst="rect">
            <a:avLst/>
          </a:prstGeom>
          <a:noFill/>
        </p:spPr>
        <p:txBody>
          <a:bodyPr wrap="square" lIns="438782" tIns="219392" rIns="438782" bIns="219392" rtlCol="0">
            <a:spAutoFit/>
          </a:bodyPr>
          <a:lstStyle/>
          <a:p>
            <a:r>
              <a:rPr lang="en-US" sz="3300" dirty="0"/>
              <a:t>The study was conducted at three study sites (Lamprey, Oyster, and Squamscott Rivers) in the Great Bay Estuary, NH.  Shell bags were deployed during low tide the first week of July 2014 and retrieved during the third week of September 2014.  At each study site, four shell bags were deployed upstream and downstream of the native oyster reef at 200, 400, 600, 800, and 1000 meters; eight shell bags were deployed on each of the oyster reefs.  At each distance from the native reef,  two shell bag were deployed  both along the channel edge and in the center of  the river channel at low tide.  Upon retrieval of shell bags, all oyster spat were measured and enumerated.</a:t>
            </a:r>
          </a:p>
        </p:txBody>
      </p:sp>
      <p:graphicFrame>
        <p:nvGraphicFramePr>
          <p:cNvPr id="64" name="Content Placeholder 7"/>
          <p:cNvGraphicFramePr>
            <a:graphicFrameLocks/>
          </p:cNvGraphicFramePr>
          <p:nvPr>
            <p:extLst>
              <p:ext uri="{D42A27DB-BD31-4B8C-83A1-F6EECF244321}">
                <p14:modId xmlns:p14="http://schemas.microsoft.com/office/powerpoint/2010/main" val="1002894769"/>
              </p:ext>
            </p:extLst>
          </p:nvPr>
        </p:nvGraphicFramePr>
        <p:xfrm>
          <a:off x="24673595" y="11096298"/>
          <a:ext cx="15418280" cy="64343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8" name="Content Placeholder 3"/>
          <p:cNvGraphicFramePr>
            <a:graphicFrameLocks/>
          </p:cNvGraphicFramePr>
          <p:nvPr>
            <p:extLst>
              <p:ext uri="{D42A27DB-BD31-4B8C-83A1-F6EECF244321}">
                <p14:modId xmlns:p14="http://schemas.microsoft.com/office/powerpoint/2010/main" val="2247748143"/>
              </p:ext>
            </p:extLst>
          </p:nvPr>
        </p:nvGraphicFramePr>
        <p:xfrm>
          <a:off x="24878906" y="19857334"/>
          <a:ext cx="7301796" cy="37779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9" name="Content Placeholder 3"/>
          <p:cNvGraphicFramePr>
            <a:graphicFrameLocks/>
          </p:cNvGraphicFramePr>
          <p:nvPr>
            <p:extLst>
              <p:ext uri="{D42A27DB-BD31-4B8C-83A1-F6EECF244321}">
                <p14:modId xmlns:p14="http://schemas.microsoft.com/office/powerpoint/2010/main" val="35163078"/>
              </p:ext>
            </p:extLst>
          </p:nvPr>
        </p:nvGraphicFramePr>
        <p:xfrm>
          <a:off x="34331905" y="20025506"/>
          <a:ext cx="7296912" cy="3775329"/>
        </p:xfrm>
        <a:graphic>
          <a:graphicData uri="http://schemas.openxmlformats.org/drawingml/2006/chart">
            <c:chart xmlns:c="http://schemas.openxmlformats.org/drawingml/2006/chart" xmlns:r="http://schemas.openxmlformats.org/officeDocument/2006/relationships" r:id="rId4"/>
          </a:graphicData>
        </a:graphic>
      </p:graphicFrame>
      <p:pic>
        <p:nvPicPr>
          <p:cNvPr id="71" name="Picture 2"/>
          <p:cNvPicPr>
            <a:picLocks noChangeAspect="1" noChangeArrowheads="1"/>
          </p:cNvPicPr>
          <p:nvPr/>
        </p:nvPicPr>
        <p:blipFill>
          <a:blip r:embed="rId5" cstate="print"/>
          <a:srcRect/>
          <a:stretch>
            <a:fillRect/>
          </a:stretch>
        </p:blipFill>
        <p:spPr bwMode="auto">
          <a:xfrm>
            <a:off x="6946014" y="24593232"/>
            <a:ext cx="4049683" cy="2847434"/>
          </a:xfrm>
          <a:prstGeom prst="rect">
            <a:avLst/>
          </a:prstGeom>
          <a:noFill/>
          <a:ln w="9525">
            <a:noFill/>
            <a:miter lim="800000"/>
            <a:headEnd/>
            <a:tailEnd/>
          </a:ln>
          <a:effectLst/>
        </p:spPr>
      </p:pic>
      <p:pic>
        <p:nvPicPr>
          <p:cNvPr id="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56321" y="19498414"/>
            <a:ext cx="5943600" cy="938688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4" name="TextBox 33"/>
          <p:cNvSpPr txBox="1"/>
          <p:nvPr/>
        </p:nvSpPr>
        <p:spPr>
          <a:xfrm>
            <a:off x="25308745" y="10029755"/>
            <a:ext cx="17959483" cy="615523"/>
          </a:xfrm>
          <a:prstGeom prst="rect">
            <a:avLst/>
          </a:prstGeom>
          <a:noFill/>
        </p:spPr>
        <p:txBody>
          <a:bodyPr wrap="square" lIns="106651" tIns="53325" rIns="106651" bIns="53325" rtlCol="0">
            <a:spAutoFit/>
          </a:bodyPr>
          <a:lstStyle/>
          <a:p>
            <a:r>
              <a:rPr lang="en-US" sz="3300" b="1" dirty="0"/>
              <a:t>Figure 1.  </a:t>
            </a:r>
            <a:r>
              <a:rPr lang="en-US" sz="3300" dirty="0"/>
              <a:t>As distance from native oyster reef increases the spat density decreased.</a:t>
            </a:r>
          </a:p>
        </p:txBody>
      </p:sp>
      <p:sp>
        <p:nvSpPr>
          <p:cNvPr id="35" name="TextBox 34"/>
          <p:cNvSpPr txBox="1"/>
          <p:nvPr/>
        </p:nvSpPr>
        <p:spPr>
          <a:xfrm>
            <a:off x="17600699" y="28805742"/>
            <a:ext cx="5769193" cy="950900"/>
          </a:xfrm>
          <a:prstGeom prst="rect">
            <a:avLst/>
          </a:prstGeom>
          <a:noFill/>
        </p:spPr>
        <p:txBody>
          <a:bodyPr wrap="square" lIns="438782" tIns="219392" rIns="438782" bIns="219392" rtlCol="0">
            <a:spAutoFit/>
          </a:bodyPr>
          <a:lstStyle/>
          <a:p>
            <a:r>
              <a:rPr lang="en-US" sz="3300" dirty="0"/>
              <a:t>Squamscott </a:t>
            </a:r>
            <a:r>
              <a:rPr lang="en-US" sz="3300" dirty="0" smtClean="0"/>
              <a:t>River Study </a:t>
            </a:r>
            <a:r>
              <a:rPr lang="en-US" sz="3300" dirty="0"/>
              <a:t>Site</a:t>
            </a:r>
          </a:p>
        </p:txBody>
      </p:sp>
      <p:sp>
        <p:nvSpPr>
          <p:cNvPr id="36" name="TextBox 35"/>
          <p:cNvSpPr txBox="1"/>
          <p:nvPr/>
        </p:nvSpPr>
        <p:spPr>
          <a:xfrm>
            <a:off x="25539833" y="17940296"/>
            <a:ext cx="7237021" cy="1631185"/>
          </a:xfrm>
          <a:prstGeom prst="rect">
            <a:avLst/>
          </a:prstGeom>
          <a:noFill/>
        </p:spPr>
        <p:txBody>
          <a:bodyPr wrap="square" lIns="106651" tIns="53325" rIns="106651" bIns="53325" rtlCol="0">
            <a:spAutoFit/>
          </a:bodyPr>
          <a:lstStyle/>
          <a:p>
            <a:r>
              <a:rPr lang="en-US" sz="3300" b="1" dirty="0"/>
              <a:t>Figure 2.  </a:t>
            </a:r>
            <a:r>
              <a:rPr lang="en-US" sz="3300" dirty="0"/>
              <a:t>Shell bags upstream and downstream of native oyster reefs did not differ significantly in spat density.</a:t>
            </a:r>
            <a:endParaRPr lang="en-US" sz="3300" b="1" dirty="0"/>
          </a:p>
        </p:txBody>
      </p:sp>
      <p:sp>
        <p:nvSpPr>
          <p:cNvPr id="37" name="TextBox 36"/>
          <p:cNvSpPr txBox="1"/>
          <p:nvPr/>
        </p:nvSpPr>
        <p:spPr>
          <a:xfrm>
            <a:off x="34905251" y="18035764"/>
            <a:ext cx="7205276" cy="1631185"/>
          </a:xfrm>
          <a:prstGeom prst="rect">
            <a:avLst/>
          </a:prstGeom>
          <a:noFill/>
        </p:spPr>
        <p:txBody>
          <a:bodyPr wrap="square" lIns="106651" tIns="53325" rIns="106651" bIns="53325" rtlCol="0">
            <a:spAutoFit/>
          </a:bodyPr>
          <a:lstStyle/>
          <a:p>
            <a:r>
              <a:rPr lang="en-US" sz="3300" b="1" dirty="0"/>
              <a:t>Figure 3.  </a:t>
            </a:r>
            <a:r>
              <a:rPr lang="en-US" sz="3300" dirty="0"/>
              <a:t>Shell bags along channel edge and in the center of the channel did not differ significantly in spat density.</a:t>
            </a:r>
            <a:endParaRPr lang="en-US" sz="3300" b="1" dirty="0"/>
          </a:p>
        </p:txBody>
      </p:sp>
      <p:sp>
        <p:nvSpPr>
          <p:cNvPr id="38" name="Rectangle 37"/>
          <p:cNvSpPr/>
          <p:nvPr/>
        </p:nvSpPr>
        <p:spPr>
          <a:xfrm>
            <a:off x="24086388" y="24906770"/>
            <a:ext cx="19138489" cy="4731442"/>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6651" tIns="53325" rIns="106651" bIns="53325" rtlCol="0" anchor="ctr"/>
          <a:lstStyle/>
          <a:p>
            <a:pPr algn="ctr"/>
            <a:endParaRPr lang="en-US" dirty="0"/>
          </a:p>
        </p:txBody>
      </p:sp>
      <p:sp>
        <p:nvSpPr>
          <p:cNvPr id="39" name="Rectangle 38"/>
          <p:cNvSpPr/>
          <p:nvPr/>
        </p:nvSpPr>
        <p:spPr>
          <a:xfrm>
            <a:off x="24305917" y="25069547"/>
            <a:ext cx="18720135" cy="668655"/>
          </a:xfrm>
          <a:prstGeom prst="rect">
            <a:avLst/>
          </a:prstGeom>
          <a:solidFill>
            <a:schemeClr val="accent1">
              <a:tint val="66000"/>
              <a:satMod val="160000"/>
            </a:schemeClr>
          </a:solidFill>
        </p:spPr>
        <p:style>
          <a:lnRef idx="2">
            <a:schemeClr val="accent1">
              <a:shade val="50000"/>
            </a:schemeClr>
          </a:lnRef>
          <a:fillRef idx="1">
            <a:schemeClr val="accent1"/>
          </a:fillRef>
          <a:effectRef idx="0">
            <a:schemeClr val="accent1"/>
          </a:effectRef>
          <a:fontRef idx="minor">
            <a:schemeClr val="lt1"/>
          </a:fontRef>
        </p:style>
        <p:txBody>
          <a:bodyPr lIns="106651" tIns="53325" rIns="106651" bIns="53325" rtlCol="0" anchor="ctr"/>
          <a:lstStyle/>
          <a:p>
            <a:r>
              <a:rPr lang="en-US" sz="4100" b="1" dirty="0">
                <a:solidFill>
                  <a:schemeClr val="tx1"/>
                </a:solidFill>
              </a:rPr>
              <a:t>Conclusions</a:t>
            </a:r>
          </a:p>
        </p:txBody>
      </p:sp>
      <p:sp>
        <p:nvSpPr>
          <p:cNvPr id="40" name="TextBox 39"/>
          <p:cNvSpPr txBox="1"/>
          <p:nvPr/>
        </p:nvSpPr>
        <p:spPr>
          <a:xfrm>
            <a:off x="24086386" y="25807754"/>
            <a:ext cx="18939666" cy="3490057"/>
          </a:xfrm>
          <a:prstGeom prst="rect">
            <a:avLst/>
          </a:prstGeom>
          <a:noFill/>
        </p:spPr>
        <p:txBody>
          <a:bodyPr wrap="square" lIns="438782" tIns="219392" rIns="438782" bIns="219392" rtlCol="0">
            <a:spAutoFit/>
          </a:bodyPr>
          <a:lstStyle/>
          <a:p>
            <a:r>
              <a:rPr lang="en-US" sz="3300" dirty="0"/>
              <a:t>There was a significant decrease in spat densities as proximity from a native reef increased.  This may be due to the selective swimming behavior of oyster larvae during ebb and flood tides, along with responses to chemical cues from native oyster reefs.  </a:t>
            </a:r>
            <a:r>
              <a:rPr lang="en-US" sz="3300" dirty="0">
                <a:cs typeface="Times New Roman" panose="02020603050405020304" pitchFamily="18" charset="0"/>
              </a:rPr>
              <a:t>Results suggest that restoration efforts should consider extending the natural boundary of native oyster reefs to provide the greatest potential for natural recruitment and thus long-term reef development.  Currently we are conducting this study again in the Fall 2015 and preliminary results are similar to results from Fall 2014.</a:t>
            </a:r>
            <a:endParaRPr lang="en-US" sz="3500" b="1" dirty="0"/>
          </a:p>
        </p:txBody>
      </p:sp>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90584" y="1765869"/>
            <a:ext cx="6134293" cy="1503504"/>
          </a:xfrm>
          <a:prstGeom prst="rect">
            <a:avLst/>
          </a:prstGeom>
        </p:spPr>
      </p:pic>
      <p:sp>
        <p:nvSpPr>
          <p:cNvPr id="56" name="TextBox 55"/>
          <p:cNvSpPr txBox="1"/>
          <p:nvPr/>
        </p:nvSpPr>
        <p:spPr>
          <a:xfrm>
            <a:off x="24502086" y="5180569"/>
            <a:ext cx="11989192" cy="4170342"/>
          </a:xfrm>
          <a:prstGeom prst="rect">
            <a:avLst/>
          </a:prstGeom>
          <a:noFill/>
        </p:spPr>
        <p:txBody>
          <a:bodyPr wrap="square" lIns="106651" tIns="53325" rIns="106651" bIns="53325" rtlCol="0">
            <a:spAutoFit/>
          </a:bodyPr>
          <a:lstStyle/>
          <a:p>
            <a:r>
              <a:rPr lang="en-US" sz="3300" dirty="0"/>
              <a:t>Spawning of oysters was observed the second week in July 2014 at all three study sites.  Settlement of larvae occurred between the first and third week of August.  Oyster spat ranged in size from 2 to 36 mm, with a mean of 11.4 mm for all sites combined.  Ninety-percent of spat were less than 20 mm.  There was a significant decrease in spat densities as proximity from a native reef increased (Figure </a:t>
            </a:r>
            <a:r>
              <a:rPr lang="en-US" sz="3300" dirty="0" smtClean="0"/>
              <a:t>1), </a:t>
            </a:r>
            <a:r>
              <a:rPr lang="en-US" sz="3300" dirty="0"/>
              <a:t>while recruitment was not significantly different upstream or downstream from a native oyster reef (Figure 2). </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0709" y="24592461"/>
            <a:ext cx="3972304" cy="2793026"/>
          </a:xfrm>
          <a:prstGeom prst="rect">
            <a:avLst/>
          </a:prstGeom>
          <a:ln>
            <a:noFill/>
          </a:ln>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645038" y="5256617"/>
            <a:ext cx="6161387" cy="4332225"/>
          </a:xfrm>
          <a:prstGeom prst="rect">
            <a:avLst/>
          </a:prstGeom>
          <a:ln>
            <a:noFill/>
          </a:ln>
        </p:spPr>
      </p:pic>
      <p:sp>
        <p:nvSpPr>
          <p:cNvPr id="42" name="TextBox 41"/>
          <p:cNvSpPr txBox="1"/>
          <p:nvPr/>
        </p:nvSpPr>
        <p:spPr>
          <a:xfrm>
            <a:off x="1186350" y="27286957"/>
            <a:ext cx="4683800" cy="2166713"/>
          </a:xfrm>
          <a:prstGeom prst="rect">
            <a:avLst/>
          </a:prstGeom>
          <a:noFill/>
        </p:spPr>
        <p:txBody>
          <a:bodyPr wrap="square" lIns="438782" tIns="219392" rIns="438782" bIns="219392" rtlCol="0">
            <a:spAutoFit/>
          </a:bodyPr>
          <a:lstStyle/>
          <a:p>
            <a:r>
              <a:rPr lang="en-US" sz="2800" dirty="0"/>
              <a:t>Mesh shell bags (50 x 50 cm, mesh size 2.5 cm) were filled with ~250 oyster shells</a:t>
            </a:r>
          </a:p>
        </p:txBody>
      </p:sp>
      <p:pic>
        <p:nvPicPr>
          <p:cNvPr id="41" name="Content Placeholder 3"/>
          <p:cNvPicPr>
            <a:picLocks noChangeAspect="1" noChangeArrowheads="1"/>
          </p:cNvPicPr>
          <p:nvPr/>
        </p:nvPicPr>
        <p:blipFill>
          <a:blip r:embed="rId10" cstate="print"/>
          <a:stretch>
            <a:fillRect/>
          </a:stretch>
        </p:blipFill>
        <p:spPr bwMode="auto">
          <a:xfrm>
            <a:off x="12432666" y="24646790"/>
            <a:ext cx="4046389" cy="2845117"/>
          </a:xfrm>
          <a:prstGeom prst="rect">
            <a:avLst/>
          </a:prstGeom>
          <a:noFill/>
          <a:ln w="9525">
            <a:noFill/>
            <a:miter lim="800000"/>
            <a:headEnd/>
            <a:tailEnd/>
          </a:ln>
          <a:effectLst/>
        </p:spPr>
      </p:pic>
      <p:sp>
        <p:nvSpPr>
          <p:cNvPr id="43" name="TextBox 42"/>
          <p:cNvSpPr txBox="1"/>
          <p:nvPr/>
        </p:nvSpPr>
        <p:spPr>
          <a:xfrm>
            <a:off x="6871927" y="27365781"/>
            <a:ext cx="4125268" cy="1735826"/>
          </a:xfrm>
          <a:prstGeom prst="rect">
            <a:avLst/>
          </a:prstGeom>
          <a:noFill/>
        </p:spPr>
        <p:txBody>
          <a:bodyPr wrap="square" lIns="438782" tIns="219392" rIns="438782" bIns="219392" rtlCol="0">
            <a:spAutoFit/>
          </a:bodyPr>
          <a:lstStyle/>
          <a:p>
            <a:r>
              <a:rPr lang="en-US" sz="2800" dirty="0"/>
              <a:t>Retrieved mesh shell bag.  In Great Bay Estuary for 12 weeks</a:t>
            </a:r>
          </a:p>
        </p:txBody>
      </p:sp>
      <p:sp>
        <p:nvSpPr>
          <p:cNvPr id="44" name="TextBox 43"/>
          <p:cNvSpPr txBox="1"/>
          <p:nvPr/>
        </p:nvSpPr>
        <p:spPr>
          <a:xfrm>
            <a:off x="12397152" y="27420128"/>
            <a:ext cx="4125268" cy="1304843"/>
          </a:xfrm>
          <a:prstGeom prst="rect">
            <a:avLst/>
          </a:prstGeom>
          <a:noFill/>
        </p:spPr>
        <p:txBody>
          <a:bodyPr wrap="square" lIns="438782" tIns="219392" rIns="438782" bIns="219392" rtlCol="0">
            <a:spAutoFit/>
          </a:bodyPr>
          <a:lstStyle/>
          <a:p>
            <a:r>
              <a:rPr lang="en-US" sz="2800" dirty="0"/>
              <a:t>View of </a:t>
            </a:r>
            <a:r>
              <a:rPr lang="en-US" sz="2800" dirty="0" smtClean="0"/>
              <a:t>oyster </a:t>
            </a:r>
            <a:r>
              <a:rPr lang="en-US" sz="2800" dirty="0"/>
              <a:t>reef at the Squamscott River</a:t>
            </a:r>
          </a:p>
        </p:txBody>
      </p:sp>
      <p:sp>
        <p:nvSpPr>
          <p:cNvPr id="7" name="TextBox 6"/>
          <p:cNvSpPr txBox="1"/>
          <p:nvPr/>
        </p:nvSpPr>
        <p:spPr>
          <a:xfrm>
            <a:off x="27064763" y="11028430"/>
            <a:ext cx="385612" cy="461660"/>
          </a:xfrm>
          <a:prstGeom prst="rect">
            <a:avLst/>
          </a:prstGeom>
          <a:noFill/>
        </p:spPr>
        <p:txBody>
          <a:bodyPr wrap="square" lIns="106651" tIns="53325" rIns="106651" bIns="53325" rtlCol="0">
            <a:spAutoFit/>
          </a:bodyPr>
          <a:lstStyle/>
          <a:p>
            <a:r>
              <a:rPr lang="en-US" sz="2300" dirty="0" smtClean="0"/>
              <a:t>A</a:t>
            </a:r>
            <a:endParaRPr lang="en-US" sz="2300" dirty="0"/>
          </a:p>
        </p:txBody>
      </p:sp>
      <p:sp>
        <p:nvSpPr>
          <p:cNvPr id="45" name="TextBox 44"/>
          <p:cNvSpPr txBox="1"/>
          <p:nvPr/>
        </p:nvSpPr>
        <p:spPr>
          <a:xfrm>
            <a:off x="29373564" y="13981455"/>
            <a:ext cx="411480" cy="461660"/>
          </a:xfrm>
          <a:prstGeom prst="rect">
            <a:avLst/>
          </a:prstGeom>
          <a:noFill/>
        </p:spPr>
        <p:txBody>
          <a:bodyPr wrap="square" lIns="106651" tIns="53325" rIns="106651" bIns="53325" rtlCol="0">
            <a:spAutoFit/>
          </a:bodyPr>
          <a:lstStyle/>
          <a:p>
            <a:r>
              <a:rPr lang="en-US" sz="2300" dirty="0"/>
              <a:t>B</a:t>
            </a:r>
          </a:p>
        </p:txBody>
      </p:sp>
      <p:sp>
        <p:nvSpPr>
          <p:cNvPr id="46" name="TextBox 45"/>
          <p:cNvSpPr txBox="1"/>
          <p:nvPr/>
        </p:nvSpPr>
        <p:spPr>
          <a:xfrm>
            <a:off x="33968575" y="15644812"/>
            <a:ext cx="411480" cy="461660"/>
          </a:xfrm>
          <a:prstGeom prst="rect">
            <a:avLst/>
          </a:prstGeom>
          <a:noFill/>
        </p:spPr>
        <p:txBody>
          <a:bodyPr wrap="square" lIns="106651" tIns="53325" rIns="106651" bIns="53325" rtlCol="0">
            <a:spAutoFit/>
          </a:bodyPr>
          <a:lstStyle/>
          <a:p>
            <a:r>
              <a:rPr lang="en-US" sz="2300" dirty="0"/>
              <a:t>D</a:t>
            </a:r>
          </a:p>
        </p:txBody>
      </p:sp>
      <p:sp>
        <p:nvSpPr>
          <p:cNvPr id="57" name="TextBox 56"/>
          <p:cNvSpPr txBox="1"/>
          <p:nvPr/>
        </p:nvSpPr>
        <p:spPr>
          <a:xfrm>
            <a:off x="36285538" y="15761021"/>
            <a:ext cx="411480" cy="461660"/>
          </a:xfrm>
          <a:prstGeom prst="rect">
            <a:avLst/>
          </a:prstGeom>
          <a:noFill/>
        </p:spPr>
        <p:txBody>
          <a:bodyPr wrap="square" lIns="106651" tIns="53325" rIns="106651" bIns="53325" rtlCol="0">
            <a:spAutoFit/>
          </a:bodyPr>
          <a:lstStyle/>
          <a:p>
            <a:r>
              <a:rPr lang="en-US" sz="2300" dirty="0"/>
              <a:t>D</a:t>
            </a:r>
          </a:p>
        </p:txBody>
      </p:sp>
      <p:sp>
        <p:nvSpPr>
          <p:cNvPr id="58" name="TextBox 57"/>
          <p:cNvSpPr txBox="1"/>
          <p:nvPr/>
        </p:nvSpPr>
        <p:spPr>
          <a:xfrm>
            <a:off x="38606008" y="15977064"/>
            <a:ext cx="411480" cy="461660"/>
          </a:xfrm>
          <a:prstGeom prst="rect">
            <a:avLst/>
          </a:prstGeom>
          <a:noFill/>
        </p:spPr>
        <p:txBody>
          <a:bodyPr wrap="square" lIns="106651" tIns="53325" rIns="106651" bIns="53325" rtlCol="0">
            <a:spAutoFit/>
          </a:bodyPr>
          <a:lstStyle/>
          <a:p>
            <a:r>
              <a:rPr lang="en-US" sz="2300" dirty="0"/>
              <a:t>E</a:t>
            </a:r>
          </a:p>
        </p:txBody>
      </p:sp>
      <p:sp>
        <p:nvSpPr>
          <p:cNvPr id="59" name="TextBox 58"/>
          <p:cNvSpPr txBox="1"/>
          <p:nvPr/>
        </p:nvSpPr>
        <p:spPr>
          <a:xfrm>
            <a:off x="31670074" y="15058024"/>
            <a:ext cx="411480" cy="461660"/>
          </a:xfrm>
          <a:prstGeom prst="rect">
            <a:avLst/>
          </a:prstGeom>
          <a:noFill/>
        </p:spPr>
        <p:txBody>
          <a:bodyPr wrap="square" lIns="106651" tIns="53325" rIns="106651" bIns="53325" rtlCol="0">
            <a:spAutoFit/>
          </a:bodyPr>
          <a:lstStyle/>
          <a:p>
            <a:r>
              <a:rPr lang="en-US" sz="2300" dirty="0" smtClean="0"/>
              <a:t>C</a:t>
            </a:r>
            <a:endParaRPr lang="en-US" sz="2300" dirty="0"/>
          </a:p>
        </p:txBody>
      </p:sp>
      <p:sp>
        <p:nvSpPr>
          <p:cNvPr id="60" name="TextBox 59"/>
          <p:cNvSpPr txBox="1"/>
          <p:nvPr/>
        </p:nvSpPr>
        <p:spPr>
          <a:xfrm>
            <a:off x="16185538" y="15261160"/>
            <a:ext cx="4848911" cy="946734"/>
          </a:xfrm>
          <a:prstGeom prst="rect">
            <a:avLst/>
          </a:prstGeom>
          <a:noFill/>
        </p:spPr>
        <p:txBody>
          <a:bodyPr wrap="square" lIns="438782" tIns="219392" rIns="438782" bIns="219392" rtlCol="0">
            <a:spAutoFit/>
          </a:bodyPr>
          <a:lstStyle/>
          <a:p>
            <a:r>
              <a:rPr lang="en-US" sz="3300" dirty="0" smtClean="0"/>
              <a:t>Great Bay Estuary, NH</a:t>
            </a:r>
            <a:endParaRPr lang="en-US" sz="3300" dirty="0"/>
          </a:p>
        </p:txBody>
      </p:sp>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53636" y="4334451"/>
            <a:ext cx="10089196" cy="10954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489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2627</TotalTime>
  <Words>1022</Words>
  <Application>Microsoft Office PowerPoint</Application>
  <PresentationFormat>Custom</PresentationFormat>
  <Paragraphs>41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dc:creator>
  <cp:lastModifiedBy>robert.l.eckert</cp:lastModifiedBy>
  <cp:revision>131</cp:revision>
  <cp:lastPrinted>2015-10-19T18:53:32Z</cp:lastPrinted>
  <dcterms:created xsi:type="dcterms:W3CDTF">2015-04-01T14:41:11Z</dcterms:created>
  <dcterms:modified xsi:type="dcterms:W3CDTF">2015-10-19T19:02:15Z</dcterms:modified>
</cp:coreProperties>
</file>