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8404800" cy="43891200"/>
  <p:notesSz cx="6858000" cy="9144000"/>
  <p:defaultTextStyle>
    <a:defPPr>
      <a:defRPr lang="en-US"/>
    </a:defPPr>
    <a:lvl1pPr marL="0" algn="l" defTabSz="4169664" rtl="0" eaLnBrk="1" latinLnBrk="0" hangingPunct="1">
      <a:defRPr sz="8208" kern="1200">
        <a:solidFill>
          <a:schemeClr val="tx1"/>
        </a:solidFill>
        <a:latin typeface="+mn-lt"/>
        <a:ea typeface="+mn-ea"/>
        <a:cs typeface="+mn-cs"/>
      </a:defRPr>
    </a:lvl1pPr>
    <a:lvl2pPr marL="2084832" algn="l" defTabSz="4169664" rtl="0" eaLnBrk="1" latinLnBrk="0" hangingPunct="1">
      <a:defRPr sz="8208" kern="1200">
        <a:solidFill>
          <a:schemeClr val="tx1"/>
        </a:solidFill>
        <a:latin typeface="+mn-lt"/>
        <a:ea typeface="+mn-ea"/>
        <a:cs typeface="+mn-cs"/>
      </a:defRPr>
    </a:lvl2pPr>
    <a:lvl3pPr marL="4169664" algn="l" defTabSz="4169664" rtl="0" eaLnBrk="1" latinLnBrk="0" hangingPunct="1">
      <a:defRPr sz="8208" kern="1200">
        <a:solidFill>
          <a:schemeClr val="tx1"/>
        </a:solidFill>
        <a:latin typeface="+mn-lt"/>
        <a:ea typeface="+mn-ea"/>
        <a:cs typeface="+mn-cs"/>
      </a:defRPr>
    </a:lvl3pPr>
    <a:lvl4pPr marL="6254496" algn="l" defTabSz="4169664" rtl="0" eaLnBrk="1" latinLnBrk="0" hangingPunct="1">
      <a:defRPr sz="8208" kern="1200">
        <a:solidFill>
          <a:schemeClr val="tx1"/>
        </a:solidFill>
        <a:latin typeface="+mn-lt"/>
        <a:ea typeface="+mn-ea"/>
        <a:cs typeface="+mn-cs"/>
      </a:defRPr>
    </a:lvl4pPr>
    <a:lvl5pPr marL="8339328" algn="l" defTabSz="4169664" rtl="0" eaLnBrk="1" latinLnBrk="0" hangingPunct="1">
      <a:defRPr sz="8208" kern="1200">
        <a:solidFill>
          <a:schemeClr val="tx1"/>
        </a:solidFill>
        <a:latin typeface="+mn-lt"/>
        <a:ea typeface="+mn-ea"/>
        <a:cs typeface="+mn-cs"/>
      </a:defRPr>
    </a:lvl5pPr>
    <a:lvl6pPr marL="10424160" algn="l" defTabSz="4169664" rtl="0" eaLnBrk="1" latinLnBrk="0" hangingPunct="1">
      <a:defRPr sz="8208" kern="1200">
        <a:solidFill>
          <a:schemeClr val="tx1"/>
        </a:solidFill>
        <a:latin typeface="+mn-lt"/>
        <a:ea typeface="+mn-ea"/>
        <a:cs typeface="+mn-cs"/>
      </a:defRPr>
    </a:lvl6pPr>
    <a:lvl7pPr marL="12508992" algn="l" defTabSz="4169664" rtl="0" eaLnBrk="1" latinLnBrk="0" hangingPunct="1">
      <a:defRPr sz="8208" kern="1200">
        <a:solidFill>
          <a:schemeClr val="tx1"/>
        </a:solidFill>
        <a:latin typeface="+mn-lt"/>
        <a:ea typeface="+mn-ea"/>
        <a:cs typeface="+mn-cs"/>
      </a:defRPr>
    </a:lvl7pPr>
    <a:lvl8pPr marL="14593824" algn="l" defTabSz="4169664" rtl="0" eaLnBrk="1" latinLnBrk="0" hangingPunct="1">
      <a:defRPr sz="8208" kern="1200">
        <a:solidFill>
          <a:schemeClr val="tx1"/>
        </a:solidFill>
        <a:latin typeface="+mn-lt"/>
        <a:ea typeface="+mn-ea"/>
        <a:cs typeface="+mn-cs"/>
      </a:defRPr>
    </a:lvl8pPr>
    <a:lvl9pPr marL="16678656" algn="l" defTabSz="4169664" rtl="0" eaLnBrk="1" latinLnBrk="0" hangingPunct="1">
      <a:defRPr sz="82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01D"/>
    <a:srgbClr val="24211E"/>
    <a:srgbClr val="003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94660"/>
  </p:normalViewPr>
  <p:slideViewPr>
    <p:cSldViewPr snapToGrid="0">
      <p:cViewPr>
        <p:scale>
          <a:sx n="20" d="100"/>
          <a:sy n="20" d="100"/>
        </p:scale>
        <p:origin x="1272" y="12"/>
      </p:cViewPr>
      <p:guideLst>
        <p:guide orient="horz" pos="13824"/>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183123"/>
            <a:ext cx="32644080" cy="1528064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4800600" y="23053043"/>
            <a:ext cx="28803600" cy="1059687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CD93C3-3210-4442-9BEC-BE28AAEDAEAA}"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263741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D93C3-3210-4442-9BEC-BE28AAEDAEAA}"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413098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336800"/>
            <a:ext cx="8281035" cy="371957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40332" y="2336800"/>
            <a:ext cx="24363045" cy="3719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D93C3-3210-4442-9BEC-BE28AAEDAEAA}"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294634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CD93C3-3210-4442-9BEC-BE28AAEDAEAA}"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288001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10942333"/>
            <a:ext cx="33124140" cy="18257517"/>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2620330" y="29372573"/>
            <a:ext cx="33124140" cy="96011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D93C3-3210-4442-9BEC-BE28AAEDAEAA}"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191490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40330" y="11684000"/>
            <a:ext cx="1632204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42430" y="11684000"/>
            <a:ext cx="16322040" cy="27848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CD93C3-3210-4442-9BEC-BE28AAEDAEAA}"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56929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336810"/>
            <a:ext cx="33124140" cy="848360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45336" y="10759443"/>
            <a:ext cx="16247028"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2645336" y="16032480"/>
            <a:ext cx="16247028"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42432" y="10759443"/>
            <a:ext cx="16327042"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19442432" y="16032480"/>
            <a:ext cx="16327042" cy="2358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CD93C3-3210-4442-9BEC-BE28AAEDAEAA}" type="datetimeFigureOut">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375041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CD93C3-3210-4442-9BEC-BE28AAEDAEAA}" type="datetimeFigureOut">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15335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D93C3-3210-4442-9BEC-BE28AAEDAEAA}" type="datetimeFigureOut">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143017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16327042" y="6319530"/>
            <a:ext cx="19442430" cy="311912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645332" y="13167360"/>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93C3-3210-4442-9BEC-BE28AAEDAEAA}"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193336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6327042" y="6319530"/>
            <a:ext cx="19442430" cy="311912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Click icon to add picture</a:t>
            </a:r>
            <a:endParaRPr lang="en-US" dirty="0"/>
          </a:p>
        </p:txBody>
      </p:sp>
      <p:sp>
        <p:nvSpPr>
          <p:cNvPr id="4" name="Text Placeholder 3"/>
          <p:cNvSpPr>
            <a:spLocks noGrp="1"/>
          </p:cNvSpPr>
          <p:nvPr>
            <p:ph type="body" sz="half" idx="2"/>
          </p:nvPr>
        </p:nvSpPr>
        <p:spPr>
          <a:xfrm>
            <a:off x="2645332" y="13167360"/>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D93C3-3210-4442-9BEC-BE28AAEDAEAA}"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F1EB0-06D9-4F6B-9594-AE3CE69CEB39}" type="slidenum">
              <a:rPr lang="en-US" smtClean="0"/>
              <a:t>‹#›</a:t>
            </a:fld>
            <a:endParaRPr lang="en-US"/>
          </a:p>
        </p:txBody>
      </p:sp>
    </p:spTree>
    <p:extLst>
      <p:ext uri="{BB962C8B-B14F-4D97-AF65-F5344CB8AC3E}">
        <p14:creationId xmlns:p14="http://schemas.microsoft.com/office/powerpoint/2010/main" val="369589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336810"/>
            <a:ext cx="33124140" cy="848360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40330" y="11684000"/>
            <a:ext cx="33124140" cy="27848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40330" y="40680650"/>
            <a:ext cx="8641080" cy="2336800"/>
          </a:xfrm>
          <a:prstGeom prst="rect">
            <a:avLst/>
          </a:prstGeom>
        </p:spPr>
        <p:txBody>
          <a:bodyPr vert="horz" lIns="91440" tIns="45720" rIns="91440" bIns="45720" rtlCol="0" anchor="ctr"/>
          <a:lstStyle>
            <a:lvl1pPr algn="l">
              <a:defRPr sz="5040">
                <a:solidFill>
                  <a:schemeClr val="tx1">
                    <a:tint val="75000"/>
                  </a:schemeClr>
                </a:solidFill>
              </a:defRPr>
            </a:lvl1pPr>
          </a:lstStyle>
          <a:p>
            <a:fld id="{F0CD93C3-3210-4442-9BEC-BE28AAEDAEAA}" type="datetimeFigureOut">
              <a:rPr lang="en-US" smtClean="0"/>
              <a:t>11/24/2015</a:t>
            </a:fld>
            <a:endParaRPr lang="en-US"/>
          </a:p>
        </p:txBody>
      </p:sp>
      <p:sp>
        <p:nvSpPr>
          <p:cNvPr id="5" name="Footer Placeholder 4"/>
          <p:cNvSpPr>
            <a:spLocks noGrp="1"/>
          </p:cNvSpPr>
          <p:nvPr>
            <p:ph type="ftr" sz="quarter" idx="3"/>
          </p:nvPr>
        </p:nvSpPr>
        <p:spPr>
          <a:xfrm>
            <a:off x="12721590" y="40680650"/>
            <a:ext cx="12961620" cy="23368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40680650"/>
            <a:ext cx="8641080" cy="2336800"/>
          </a:xfrm>
          <a:prstGeom prst="rect">
            <a:avLst/>
          </a:prstGeom>
        </p:spPr>
        <p:txBody>
          <a:bodyPr vert="horz" lIns="91440" tIns="45720" rIns="91440" bIns="45720" rtlCol="0" anchor="ctr"/>
          <a:lstStyle>
            <a:lvl1pPr algn="r">
              <a:defRPr sz="5040">
                <a:solidFill>
                  <a:schemeClr val="tx1">
                    <a:tint val="75000"/>
                  </a:schemeClr>
                </a:solidFill>
              </a:defRPr>
            </a:lvl1pPr>
          </a:lstStyle>
          <a:p>
            <a:fld id="{2B1F1EB0-06D9-4F6B-9594-AE3CE69CEB39}" type="slidenum">
              <a:rPr lang="en-US" smtClean="0"/>
              <a:t>‹#›</a:t>
            </a:fld>
            <a:endParaRPr lang="en-US"/>
          </a:p>
        </p:txBody>
      </p:sp>
    </p:spTree>
    <p:extLst>
      <p:ext uri="{BB962C8B-B14F-4D97-AF65-F5344CB8AC3E}">
        <p14:creationId xmlns:p14="http://schemas.microsoft.com/office/powerpoint/2010/main" val="20134885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oleObject" Target="../embeddings/oleObject4.bin"/><Relationship Id="rId18" Type="http://schemas.openxmlformats.org/officeDocument/2006/relationships/image" Target="../media/image12.tiff"/><Relationship Id="rId3" Type="http://schemas.openxmlformats.org/officeDocument/2006/relationships/image" Target="../media/image5.tiff"/><Relationship Id="rId7" Type="http://schemas.openxmlformats.org/officeDocument/2006/relationships/oleObject" Target="../embeddings/oleObject1.bin"/><Relationship Id="rId12" Type="http://schemas.openxmlformats.org/officeDocument/2006/relationships/image" Target="../media/image3.emf"/><Relationship Id="rId17" Type="http://schemas.openxmlformats.org/officeDocument/2006/relationships/image" Target="../media/image11.tiff"/><Relationship Id="rId2" Type="http://schemas.openxmlformats.org/officeDocument/2006/relationships/slideLayout" Target="../slideLayouts/slideLayout1.xml"/><Relationship Id="rId16" Type="http://schemas.openxmlformats.org/officeDocument/2006/relationships/image" Target="../media/image10.tiff"/><Relationship Id="rId1" Type="http://schemas.openxmlformats.org/officeDocument/2006/relationships/vmlDrawing" Target="../drawings/vmlDrawing1.vml"/><Relationship Id="rId6" Type="http://schemas.openxmlformats.org/officeDocument/2006/relationships/image" Target="../media/image8.TIF"/><Relationship Id="rId11" Type="http://schemas.openxmlformats.org/officeDocument/2006/relationships/oleObject" Target="../embeddings/oleObject3.bin"/><Relationship Id="rId5" Type="http://schemas.openxmlformats.org/officeDocument/2006/relationships/image" Target="../media/image7.png"/><Relationship Id="rId15" Type="http://schemas.openxmlformats.org/officeDocument/2006/relationships/image" Target="../media/image9.png"/><Relationship Id="rId10" Type="http://schemas.openxmlformats.org/officeDocument/2006/relationships/image" Target="../media/image2.emf"/><Relationship Id="rId19" Type="http://schemas.openxmlformats.org/officeDocument/2006/relationships/image" Target="../media/image13.tiff"/><Relationship Id="rId4" Type="http://schemas.openxmlformats.org/officeDocument/2006/relationships/image" Target="../media/image6.tiff"/><Relationship Id="rId9" Type="http://schemas.openxmlformats.org/officeDocument/2006/relationships/oleObject" Target="../embeddings/oleObject2.bin"/><Relationship Id="rId1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35347876" y="21287385"/>
            <a:ext cx="1" cy="248786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3034778" y="18127061"/>
            <a:ext cx="1" cy="2487861"/>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31013746" y="17879217"/>
            <a:ext cx="7186777" cy="6809448"/>
            <a:chOff x="13094677" y="4336541"/>
            <a:chExt cx="9913559" cy="9545057"/>
          </a:xfrm>
        </p:grpSpPr>
        <p:cxnSp>
          <p:nvCxnSpPr>
            <p:cNvPr id="70" name="Straight Connector 69"/>
            <p:cNvCxnSpPr/>
            <p:nvPr/>
          </p:nvCxnSpPr>
          <p:spPr>
            <a:xfrm>
              <a:off x="13094677" y="6553497"/>
              <a:ext cx="990192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3676180" y="4336541"/>
              <a:ext cx="2262268" cy="2262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3660000">
              <a:off x="18233524" y="12249829"/>
              <a:ext cx="3256484" cy="7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3180000">
              <a:off x="14782756" y="8690002"/>
              <a:ext cx="54335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Arc 74"/>
            <p:cNvSpPr/>
            <p:nvPr/>
          </p:nvSpPr>
          <p:spPr>
            <a:xfrm rot="15998012">
              <a:off x="14358652" y="5817810"/>
              <a:ext cx="1393073" cy="1112593"/>
            </a:xfrm>
            <a:prstGeom prst="arc">
              <a:avLst>
                <a:gd name="adj1" fmla="val 14952362"/>
                <a:gd name="adj2" fmla="val 0"/>
              </a:avLst>
            </a:prstGeom>
            <a:ln>
              <a:solidFill>
                <a:srgbClr val="0035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6" name="Arc 75"/>
            <p:cNvSpPr/>
            <p:nvPr/>
          </p:nvSpPr>
          <p:spPr>
            <a:xfrm rot="15994792">
              <a:off x="17576349" y="10021471"/>
              <a:ext cx="1751710" cy="1479982"/>
            </a:xfrm>
            <a:prstGeom prst="arc">
              <a:avLst>
                <a:gd name="adj1" fmla="val 15884398"/>
                <a:gd name="adj2" fmla="val 0"/>
              </a:avLst>
            </a:prstGeom>
            <a:ln>
              <a:solidFill>
                <a:srgbClr val="0035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7" name="Arc 76"/>
            <p:cNvSpPr/>
            <p:nvPr/>
          </p:nvSpPr>
          <p:spPr>
            <a:xfrm rot="5400000">
              <a:off x="15687525" y="5983390"/>
              <a:ext cx="1751710" cy="1479982"/>
            </a:xfrm>
            <a:prstGeom prst="arc">
              <a:avLst>
                <a:gd name="adj1" fmla="val 15568499"/>
                <a:gd name="adj2" fmla="val 21059431"/>
              </a:avLst>
            </a:prstGeom>
            <a:ln>
              <a:solidFill>
                <a:srgbClr val="0035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8" name="Arc 77"/>
            <p:cNvSpPr/>
            <p:nvPr/>
          </p:nvSpPr>
          <p:spPr>
            <a:xfrm rot="4938155">
              <a:off x="18092069" y="9655169"/>
              <a:ext cx="2228222" cy="1989628"/>
            </a:xfrm>
            <a:prstGeom prst="arc">
              <a:avLst>
                <a:gd name="adj1" fmla="val 17245186"/>
                <a:gd name="adj2" fmla="val 20915513"/>
              </a:avLst>
            </a:prstGeom>
            <a:ln>
              <a:solidFill>
                <a:srgbClr val="0035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ln>
              </a:endParaRPr>
            </a:p>
          </p:txBody>
        </p:sp>
        <p:sp>
          <p:nvSpPr>
            <p:cNvPr id="79" name="TextBox 78"/>
            <p:cNvSpPr txBox="1"/>
            <p:nvPr/>
          </p:nvSpPr>
          <p:spPr>
            <a:xfrm>
              <a:off x="13525089" y="5865143"/>
              <a:ext cx="932677" cy="739331"/>
            </a:xfrm>
            <a:prstGeom prst="rect">
              <a:avLst/>
            </a:prstGeom>
            <a:noFill/>
          </p:spPr>
          <p:txBody>
            <a:bodyPr wrap="none" rtlCol="0">
              <a:spAutoFit/>
            </a:bodyPr>
            <a:lstStyle/>
            <a:p>
              <a:r>
                <a:rPr lang="en-US" sz="3200" dirty="0"/>
                <a:t>45</a:t>
              </a:r>
              <a:r>
                <a:rPr lang="en-US" sz="3200" dirty="0">
                  <a:latin typeface="Times New Roman" panose="02020603050405020304" pitchFamily="18" charset="0"/>
                  <a:cs typeface="Times New Roman" panose="02020603050405020304" pitchFamily="18" charset="0"/>
                </a:rPr>
                <a:t>˚</a:t>
              </a:r>
              <a:endParaRPr lang="en-US" sz="3200" dirty="0"/>
            </a:p>
          </p:txBody>
        </p:sp>
        <p:sp>
          <p:nvSpPr>
            <p:cNvPr id="80" name="TextBox 79"/>
            <p:cNvSpPr txBox="1"/>
            <p:nvPr/>
          </p:nvSpPr>
          <p:spPr>
            <a:xfrm>
              <a:off x="17319469" y="6586345"/>
              <a:ext cx="917825" cy="739331"/>
            </a:xfrm>
            <a:prstGeom prst="rect">
              <a:avLst/>
            </a:prstGeom>
            <a:noFill/>
          </p:spPr>
          <p:txBody>
            <a:bodyPr wrap="none" rtlCol="0">
              <a:spAutoFit/>
            </a:bodyPr>
            <a:lstStyle/>
            <a:p>
              <a:r>
                <a:rPr lang="en-US" sz="3200" dirty="0"/>
                <a:t>53</a:t>
              </a:r>
              <a:r>
                <a:rPr lang="en-US" sz="3200" dirty="0">
                  <a:latin typeface="Times New Roman" panose="02020603050405020304" pitchFamily="18" charset="0"/>
                  <a:cs typeface="Times New Roman" panose="02020603050405020304" pitchFamily="18" charset="0"/>
                </a:rPr>
                <a:t>˚</a:t>
              </a:r>
              <a:endParaRPr lang="en-US" sz="3200" dirty="0"/>
            </a:p>
          </p:txBody>
        </p:sp>
        <p:sp>
          <p:nvSpPr>
            <p:cNvPr id="81" name="TextBox 80"/>
            <p:cNvSpPr txBox="1"/>
            <p:nvPr/>
          </p:nvSpPr>
          <p:spPr>
            <a:xfrm>
              <a:off x="16727058" y="10077212"/>
              <a:ext cx="917825" cy="739331"/>
            </a:xfrm>
            <a:prstGeom prst="rect">
              <a:avLst/>
            </a:prstGeom>
            <a:noFill/>
          </p:spPr>
          <p:txBody>
            <a:bodyPr wrap="none" rtlCol="0">
              <a:spAutoFit/>
            </a:bodyPr>
            <a:lstStyle/>
            <a:p>
              <a:r>
                <a:rPr lang="en-US" sz="3200" dirty="0"/>
                <a:t>53</a:t>
              </a:r>
              <a:r>
                <a:rPr lang="en-US" sz="3200" dirty="0">
                  <a:latin typeface="Times New Roman" panose="02020603050405020304" pitchFamily="18" charset="0"/>
                  <a:cs typeface="Times New Roman" panose="02020603050405020304" pitchFamily="18" charset="0"/>
                </a:rPr>
                <a:t>˚</a:t>
              </a:r>
              <a:endParaRPr lang="en-US" sz="3200" dirty="0"/>
            </a:p>
          </p:txBody>
        </p:sp>
        <p:sp>
          <p:nvSpPr>
            <p:cNvPr id="82" name="TextBox 81"/>
            <p:cNvSpPr txBox="1"/>
            <p:nvPr/>
          </p:nvSpPr>
          <p:spPr>
            <a:xfrm>
              <a:off x="20238808" y="10789610"/>
              <a:ext cx="917825" cy="739331"/>
            </a:xfrm>
            <a:prstGeom prst="rect">
              <a:avLst/>
            </a:prstGeom>
            <a:noFill/>
          </p:spPr>
          <p:txBody>
            <a:bodyPr wrap="none" rtlCol="0">
              <a:spAutoFit/>
            </a:bodyPr>
            <a:lstStyle/>
            <a:p>
              <a:r>
                <a:rPr lang="en-US" sz="3200" dirty="0"/>
                <a:t>62</a:t>
              </a:r>
              <a:r>
                <a:rPr lang="en-US" sz="3200" dirty="0">
                  <a:latin typeface="Times New Roman" panose="02020603050405020304" pitchFamily="18" charset="0"/>
                  <a:cs typeface="Times New Roman" panose="02020603050405020304" pitchFamily="18" charset="0"/>
                </a:rPr>
                <a:t>˚</a:t>
              </a:r>
              <a:endParaRPr lang="en-US" sz="3200" dirty="0"/>
            </a:p>
          </p:txBody>
        </p:sp>
        <p:sp>
          <p:nvSpPr>
            <p:cNvPr id="83" name="TextBox 82"/>
            <p:cNvSpPr txBox="1"/>
            <p:nvPr/>
          </p:nvSpPr>
          <p:spPr>
            <a:xfrm>
              <a:off x="20740104" y="4494002"/>
              <a:ext cx="2240116" cy="1361927"/>
            </a:xfrm>
            <a:prstGeom prst="rect">
              <a:avLst/>
            </a:prstGeom>
            <a:noFill/>
          </p:spPr>
          <p:txBody>
            <a:bodyPr wrap="none" rtlCol="0">
              <a:spAutoFit/>
            </a:bodyPr>
            <a:lstStyle/>
            <a:p>
              <a:pPr algn="r"/>
              <a:r>
                <a:rPr lang="en-US" sz="3200" dirty="0"/>
                <a:t>s</a:t>
              </a:r>
              <a:r>
                <a:rPr lang="en-US" sz="3200" dirty="0"/>
                <a:t>ea water</a:t>
              </a:r>
            </a:p>
            <a:p>
              <a:pPr algn="r"/>
              <a:r>
                <a:rPr lang="en-US" sz="3200" dirty="0"/>
                <a:t>n</a:t>
              </a:r>
              <a:r>
                <a:rPr lang="en-US" sz="3200" dirty="0"/>
                <a:t> = 1.34</a:t>
              </a:r>
              <a:endParaRPr lang="en-US" sz="3200" dirty="0"/>
            </a:p>
          </p:txBody>
        </p:sp>
        <p:sp>
          <p:nvSpPr>
            <p:cNvPr id="84" name="TextBox 83"/>
            <p:cNvSpPr txBox="1"/>
            <p:nvPr/>
          </p:nvSpPr>
          <p:spPr>
            <a:xfrm>
              <a:off x="20998941" y="7987300"/>
              <a:ext cx="1981279" cy="1361927"/>
            </a:xfrm>
            <a:prstGeom prst="rect">
              <a:avLst/>
            </a:prstGeom>
            <a:noFill/>
          </p:spPr>
          <p:txBody>
            <a:bodyPr wrap="none" rtlCol="0">
              <a:spAutoFit/>
            </a:bodyPr>
            <a:lstStyle/>
            <a:p>
              <a:r>
                <a:rPr lang="en-US" sz="3200" dirty="0"/>
                <a:t>r</a:t>
              </a:r>
              <a:r>
                <a:rPr lang="en-US" sz="3200" dirty="0"/>
                <a:t>eflectin</a:t>
              </a:r>
            </a:p>
            <a:p>
              <a:r>
                <a:rPr lang="en-US" sz="3200" dirty="0"/>
                <a:t>n</a:t>
              </a:r>
              <a:r>
                <a:rPr lang="en-US" sz="3200" dirty="0"/>
                <a:t> = 1.59</a:t>
              </a:r>
              <a:endParaRPr lang="en-US" sz="3200" dirty="0"/>
            </a:p>
          </p:txBody>
        </p:sp>
        <p:sp>
          <p:nvSpPr>
            <p:cNvPr id="85" name="TextBox 84"/>
            <p:cNvSpPr txBox="1"/>
            <p:nvPr/>
          </p:nvSpPr>
          <p:spPr>
            <a:xfrm>
              <a:off x="20992375" y="11501358"/>
              <a:ext cx="1987845" cy="1361927"/>
            </a:xfrm>
            <a:prstGeom prst="rect">
              <a:avLst/>
            </a:prstGeom>
            <a:noFill/>
          </p:spPr>
          <p:txBody>
            <a:bodyPr wrap="none" rtlCol="0">
              <a:spAutoFit/>
            </a:bodyPr>
            <a:lstStyle/>
            <a:p>
              <a:r>
                <a:rPr lang="en-US" sz="3200" dirty="0"/>
                <a:t>p</a:t>
              </a:r>
              <a:r>
                <a:rPr lang="en-US" sz="3200" dirty="0"/>
                <a:t>igment</a:t>
              </a:r>
            </a:p>
            <a:p>
              <a:r>
                <a:rPr lang="en-US" sz="3200" dirty="0"/>
                <a:t>n</a:t>
              </a:r>
              <a:r>
                <a:rPr lang="en-US" sz="3200" dirty="0"/>
                <a:t> = 1.99</a:t>
              </a:r>
              <a:endParaRPr lang="en-US" sz="3200" dirty="0"/>
            </a:p>
          </p:txBody>
        </p:sp>
        <p:cxnSp>
          <p:nvCxnSpPr>
            <p:cNvPr id="71" name="Straight Connector 70"/>
            <p:cNvCxnSpPr/>
            <p:nvPr/>
          </p:nvCxnSpPr>
          <p:spPr>
            <a:xfrm>
              <a:off x="13094677" y="10849389"/>
              <a:ext cx="991355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30800331" y="17133298"/>
            <a:ext cx="927571"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90" name="TextBox 34"/>
          <p:cNvSpPr txBox="1">
            <a:spLocks noChangeArrowheads="1"/>
          </p:cNvSpPr>
          <p:nvPr/>
        </p:nvSpPr>
        <p:spPr bwMode="auto">
          <a:xfrm>
            <a:off x="30800331" y="24800656"/>
            <a:ext cx="740019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Figure 5. </a:t>
            </a:r>
            <a:r>
              <a:rPr lang="en-US" altLang="en-US" sz="2400" b="1" dirty="0"/>
              <a:t>A) Average refractive index of pigment </a:t>
            </a:r>
            <a:r>
              <a:rPr lang="en-US" altLang="en-US" sz="2400" b="1" dirty="0" smtClean="0"/>
              <a:t>for each </a:t>
            </a:r>
            <a:r>
              <a:rPr lang="en-US" altLang="en-US" sz="2400" b="1" dirty="0"/>
              <a:t>solution. </a:t>
            </a:r>
            <a:r>
              <a:rPr lang="en-US" altLang="en-US" sz="2400" b="1" dirty="0"/>
              <a:t>Error bars show ±1 standard deviation. B) Depiction of light refraction starting at 45</a:t>
            </a:r>
            <a:r>
              <a:rPr lang="en-US" altLang="en-US" sz="2400" b="1" dirty="0">
                <a:latin typeface="Times New Roman" panose="02020603050405020304" pitchFamily="18" charset="0"/>
                <a:cs typeface="Times New Roman" panose="02020603050405020304" pitchFamily="18" charset="0"/>
              </a:rPr>
              <a:t>˚</a:t>
            </a:r>
            <a:r>
              <a:rPr lang="en-US" altLang="en-US" sz="2400" b="1" dirty="0"/>
              <a:t> through granule from sea water, including a reflectin protein layer. Angles calculated by Snell’s Law. </a:t>
            </a:r>
            <a:endParaRPr lang="en-US" altLang="en-US" sz="2400" b="1" dirty="0"/>
          </a:p>
        </p:txBody>
      </p:sp>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4307" y="23637784"/>
            <a:ext cx="2949773" cy="2949774"/>
          </a:xfrm>
          <a:prstGeom prst="rect">
            <a:avLst/>
          </a:prstGeom>
        </p:spPr>
      </p:pic>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090" y="23383882"/>
            <a:ext cx="3074562" cy="3203677"/>
          </a:xfrm>
          <a:prstGeom prst="rect">
            <a:avLst/>
          </a:prstGeom>
        </p:spPr>
      </p:pic>
      <p:sp>
        <p:nvSpPr>
          <p:cNvPr id="8" name="Text Box 17"/>
          <p:cNvSpPr txBox="1">
            <a:spLocks noChangeArrowheads="1"/>
          </p:cNvSpPr>
          <p:nvPr/>
        </p:nvSpPr>
        <p:spPr bwMode="auto">
          <a:xfrm>
            <a:off x="250189" y="304799"/>
            <a:ext cx="37914591" cy="4796589"/>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7228" tIns="56375" rIns="437228" bIns="56375" anchor="ctr"/>
          <a:lstStyle>
            <a:lvl1pPr defTabSz="2055813" eaLnBrk="0" hangingPunct="0">
              <a:defRPr sz="9100">
                <a:solidFill>
                  <a:schemeClr val="tx1"/>
                </a:solidFill>
                <a:latin typeface="Arial" panose="020B0604020202020204" pitchFamily="34" charset="0"/>
                <a:cs typeface="Arial" panose="020B0604020202020204" pitchFamily="34" charset="0"/>
              </a:defRPr>
            </a:lvl1pPr>
            <a:lvl2pPr marL="742950" indent="-285750" defTabSz="2055813" eaLnBrk="0" hangingPunct="0">
              <a:defRPr sz="9100">
                <a:solidFill>
                  <a:schemeClr val="tx1"/>
                </a:solidFill>
                <a:latin typeface="Arial" panose="020B0604020202020204" pitchFamily="34" charset="0"/>
                <a:cs typeface="Arial" panose="020B0604020202020204" pitchFamily="34" charset="0"/>
              </a:defRPr>
            </a:lvl2pPr>
            <a:lvl3pPr marL="1143000" indent="-228600" defTabSz="2055813" eaLnBrk="0" hangingPunct="0">
              <a:defRPr sz="9100">
                <a:solidFill>
                  <a:schemeClr val="tx1"/>
                </a:solidFill>
                <a:latin typeface="Arial" panose="020B0604020202020204" pitchFamily="34" charset="0"/>
                <a:cs typeface="Arial" panose="020B0604020202020204" pitchFamily="34" charset="0"/>
              </a:defRPr>
            </a:lvl3pPr>
            <a:lvl4pPr marL="1600200" indent="-228600" defTabSz="2055813" eaLnBrk="0" hangingPunct="0">
              <a:defRPr sz="9100">
                <a:solidFill>
                  <a:schemeClr val="tx1"/>
                </a:solidFill>
                <a:latin typeface="Arial" panose="020B0604020202020204" pitchFamily="34" charset="0"/>
                <a:cs typeface="Arial" panose="020B0604020202020204" pitchFamily="34" charset="0"/>
              </a:defRPr>
            </a:lvl4pPr>
            <a:lvl5pPr marL="2057400" indent="-228600" defTabSz="2055813" eaLnBrk="0" hangingPunct="0">
              <a:defRPr sz="9100">
                <a:solidFill>
                  <a:schemeClr val="tx1"/>
                </a:solidFill>
                <a:latin typeface="Arial" panose="020B0604020202020204" pitchFamily="34" charset="0"/>
                <a:cs typeface="Arial" panose="020B0604020202020204" pitchFamily="34" charset="0"/>
              </a:defRPr>
            </a:lvl5pPr>
            <a:lvl6pPr marL="25146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ctr"/>
            <a:endParaRPr lang="en-US" altLang="en-US" sz="3200" b="1" dirty="0">
              <a:solidFill>
                <a:srgbClr val="FFFFFF"/>
              </a:solidFill>
            </a:endParaRPr>
          </a:p>
        </p:txBody>
      </p:sp>
      <p:sp>
        <p:nvSpPr>
          <p:cNvPr id="6" name="Text Box 17"/>
          <p:cNvSpPr txBox="1">
            <a:spLocks noChangeArrowheads="1"/>
          </p:cNvSpPr>
          <p:nvPr/>
        </p:nvSpPr>
        <p:spPr bwMode="auto">
          <a:xfrm>
            <a:off x="890338" y="304800"/>
            <a:ext cx="36720379" cy="4796589"/>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7228" tIns="56375" rIns="437228" bIns="56375" anchor="ctr"/>
          <a:lstStyle>
            <a:lvl1pPr defTabSz="2055813" eaLnBrk="0" hangingPunct="0">
              <a:defRPr sz="9100">
                <a:solidFill>
                  <a:schemeClr val="tx1"/>
                </a:solidFill>
                <a:latin typeface="Arial" panose="020B0604020202020204" pitchFamily="34" charset="0"/>
                <a:cs typeface="Arial" panose="020B0604020202020204" pitchFamily="34" charset="0"/>
              </a:defRPr>
            </a:lvl1pPr>
            <a:lvl2pPr marL="742950" indent="-285750" defTabSz="2055813" eaLnBrk="0" hangingPunct="0">
              <a:defRPr sz="9100">
                <a:solidFill>
                  <a:schemeClr val="tx1"/>
                </a:solidFill>
                <a:latin typeface="Arial" panose="020B0604020202020204" pitchFamily="34" charset="0"/>
                <a:cs typeface="Arial" panose="020B0604020202020204" pitchFamily="34" charset="0"/>
              </a:defRPr>
            </a:lvl2pPr>
            <a:lvl3pPr marL="1143000" indent="-228600" defTabSz="2055813" eaLnBrk="0" hangingPunct="0">
              <a:defRPr sz="9100">
                <a:solidFill>
                  <a:schemeClr val="tx1"/>
                </a:solidFill>
                <a:latin typeface="Arial" panose="020B0604020202020204" pitchFamily="34" charset="0"/>
                <a:cs typeface="Arial" panose="020B0604020202020204" pitchFamily="34" charset="0"/>
              </a:defRPr>
            </a:lvl3pPr>
            <a:lvl4pPr marL="1600200" indent="-228600" defTabSz="2055813" eaLnBrk="0" hangingPunct="0">
              <a:defRPr sz="9100">
                <a:solidFill>
                  <a:schemeClr val="tx1"/>
                </a:solidFill>
                <a:latin typeface="Arial" panose="020B0604020202020204" pitchFamily="34" charset="0"/>
                <a:cs typeface="Arial" panose="020B0604020202020204" pitchFamily="34" charset="0"/>
              </a:defRPr>
            </a:lvl4pPr>
            <a:lvl5pPr marL="2057400" indent="-228600" defTabSz="2055813" eaLnBrk="0" hangingPunct="0">
              <a:defRPr sz="9100">
                <a:solidFill>
                  <a:schemeClr val="tx1"/>
                </a:solidFill>
                <a:latin typeface="Arial" panose="020B0604020202020204" pitchFamily="34" charset="0"/>
                <a:cs typeface="Arial" panose="020B0604020202020204" pitchFamily="34" charset="0"/>
              </a:defRPr>
            </a:lvl5pPr>
            <a:lvl6pPr marL="25146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2055813"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ctr"/>
            <a:r>
              <a:rPr lang="en-US" sz="9600" dirty="0">
                <a:solidFill>
                  <a:schemeClr val="bg1"/>
                </a:solidFill>
              </a:rPr>
              <a:t>A potential mechanism describing color richness in squid </a:t>
            </a:r>
            <a:r>
              <a:rPr lang="en-US" sz="9600" i="1" dirty="0">
                <a:solidFill>
                  <a:schemeClr val="bg1"/>
                </a:solidFill>
              </a:rPr>
              <a:t>Doryteuthis</a:t>
            </a:r>
            <a:r>
              <a:rPr lang="en-US" sz="9600" dirty="0">
                <a:solidFill>
                  <a:schemeClr val="bg1"/>
                </a:solidFill>
              </a:rPr>
              <a:t> </a:t>
            </a:r>
            <a:r>
              <a:rPr lang="en-US" sz="9600" i="1" dirty="0">
                <a:solidFill>
                  <a:schemeClr val="bg1"/>
                </a:solidFill>
              </a:rPr>
              <a:t>pealeii </a:t>
            </a:r>
            <a:r>
              <a:rPr lang="en-US" sz="9600" dirty="0">
                <a:solidFill>
                  <a:schemeClr val="bg1"/>
                </a:solidFill>
              </a:rPr>
              <a:t>chromatophores</a:t>
            </a:r>
          </a:p>
          <a:p>
            <a:pPr algn="ctr"/>
            <a:r>
              <a:rPr lang="en-US" altLang="en-US" sz="4400" b="1" dirty="0">
                <a:solidFill>
                  <a:srgbClr val="FFFFFF"/>
                </a:solidFill>
              </a:rPr>
              <a:t>Sean R. Dinneen, Margaret E. Greenslade, </a:t>
            </a:r>
            <a:r>
              <a:rPr lang="en-US" altLang="en-US" sz="4400" b="1" dirty="0">
                <a:solidFill>
                  <a:srgbClr val="FFFFFF"/>
                </a:solidFill>
              </a:rPr>
              <a:t>and Leila F. Deravi</a:t>
            </a:r>
            <a:endParaRPr lang="en-US" altLang="en-US" sz="4400" dirty="0">
              <a:solidFill>
                <a:srgbClr val="FFFFFF"/>
              </a:solidFill>
            </a:endParaRPr>
          </a:p>
          <a:p>
            <a:pPr algn="ctr"/>
            <a:r>
              <a:rPr lang="en-US" altLang="en-US" sz="3200" b="1" dirty="0">
                <a:solidFill>
                  <a:srgbClr val="FFFFFF"/>
                </a:solidFill>
              </a:rPr>
              <a:t>Biomaterials Design Group, Department of </a:t>
            </a:r>
            <a:r>
              <a:rPr lang="en-US" altLang="en-US" sz="3200" b="1" dirty="0">
                <a:solidFill>
                  <a:srgbClr val="FFFFFF"/>
                </a:solidFill>
              </a:rPr>
              <a:t>Chemistry </a:t>
            </a:r>
            <a:endParaRPr lang="en-US" altLang="en-US" sz="3200" b="1" dirty="0">
              <a:solidFill>
                <a:srgbClr val="FFFFFF"/>
              </a:solidFill>
            </a:endParaRPr>
          </a:p>
          <a:p>
            <a:pPr algn="ctr"/>
            <a:r>
              <a:rPr lang="en-US" altLang="en-US" sz="3200" b="1" dirty="0">
                <a:solidFill>
                  <a:srgbClr val="FFFFFF"/>
                </a:solidFill>
              </a:rPr>
              <a:t>University of New Hampshire Durham, NH 03824</a:t>
            </a:r>
          </a:p>
        </p:txBody>
      </p:sp>
      <p:pic>
        <p:nvPicPr>
          <p:cNvPr id="7" name="Picture 81" descr="C:\Users\Leila\Downloads\10_unhlogo_web_outline_hr.png"/>
          <p:cNvPicPr>
            <a:picLocks noChangeAspect="1" noChangeArrowheads="1"/>
          </p:cNvPicPr>
          <p:nvPr/>
        </p:nvPicPr>
        <p:blipFill>
          <a:blip r:embed="rId5">
            <a:extLst>
              <a:ext uri="{28A0092B-C50C-407E-A947-70E740481C1C}">
                <a14:useLocalDpi xmlns:a14="http://schemas.microsoft.com/office/drawing/2010/main" val="0"/>
              </a:ext>
            </a:extLst>
          </a:blip>
          <a:srcRect l="38666" r="36237" b="33533"/>
          <a:stretch>
            <a:fillRect/>
          </a:stretch>
        </p:blipFill>
        <p:spPr bwMode="auto">
          <a:xfrm>
            <a:off x="-131021" y="554137"/>
            <a:ext cx="487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06"/>
          <p:cNvSpPr txBox="1">
            <a:spLocks noChangeArrowheads="1"/>
          </p:cNvSpPr>
          <p:nvPr/>
        </p:nvSpPr>
        <p:spPr bwMode="auto">
          <a:xfrm>
            <a:off x="250189" y="5363354"/>
            <a:ext cx="16796840" cy="1344613"/>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a:solidFill>
                  <a:srgbClr val="FFFFFF"/>
                </a:solidFill>
              </a:rPr>
              <a:t>Background</a:t>
            </a:r>
          </a:p>
        </p:txBody>
      </p:sp>
      <p:sp>
        <p:nvSpPr>
          <p:cNvPr id="10" name="Text Box 307"/>
          <p:cNvSpPr txBox="1">
            <a:spLocks noChangeArrowheads="1"/>
          </p:cNvSpPr>
          <p:nvPr/>
        </p:nvSpPr>
        <p:spPr bwMode="auto">
          <a:xfrm>
            <a:off x="210274" y="16981820"/>
            <a:ext cx="16836755" cy="1344613"/>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a:solidFill>
                  <a:srgbClr val="FFFFFF"/>
                </a:solidFill>
              </a:rPr>
              <a:t>Methods</a:t>
            </a:r>
          </a:p>
        </p:txBody>
      </p:sp>
      <p:sp>
        <p:nvSpPr>
          <p:cNvPr id="11" name="Text Box 310"/>
          <p:cNvSpPr txBox="1">
            <a:spLocks noChangeArrowheads="1"/>
          </p:cNvSpPr>
          <p:nvPr/>
        </p:nvSpPr>
        <p:spPr bwMode="auto">
          <a:xfrm>
            <a:off x="210274" y="31471337"/>
            <a:ext cx="16836755" cy="1344957"/>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smtClean="0">
                <a:solidFill>
                  <a:srgbClr val="FFFFFF"/>
                </a:solidFill>
              </a:rPr>
              <a:t>Characterization</a:t>
            </a:r>
            <a:endParaRPr lang="en-US" sz="7000" b="1" dirty="0">
              <a:solidFill>
                <a:srgbClr val="FFFFFF"/>
              </a:solidFill>
            </a:endParaRPr>
          </a:p>
        </p:txBody>
      </p:sp>
      <p:sp>
        <p:nvSpPr>
          <p:cNvPr id="12" name="Text Box 310"/>
          <p:cNvSpPr txBox="1">
            <a:spLocks noChangeArrowheads="1"/>
          </p:cNvSpPr>
          <p:nvPr/>
        </p:nvSpPr>
        <p:spPr bwMode="auto">
          <a:xfrm>
            <a:off x="17574916" y="5363589"/>
            <a:ext cx="20589864" cy="1344613"/>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a:solidFill>
                  <a:srgbClr val="FFFFFF"/>
                </a:solidFill>
              </a:rPr>
              <a:t>Results</a:t>
            </a:r>
            <a:endParaRPr lang="en-US" sz="7000" b="1" dirty="0">
              <a:solidFill>
                <a:srgbClr val="FFFFFF"/>
              </a:solidFill>
            </a:endParaRPr>
          </a:p>
        </p:txBody>
      </p:sp>
      <p:sp>
        <p:nvSpPr>
          <p:cNvPr id="13" name="Text Box 317"/>
          <p:cNvSpPr txBox="1">
            <a:spLocks noChangeArrowheads="1"/>
          </p:cNvSpPr>
          <p:nvPr/>
        </p:nvSpPr>
        <p:spPr bwMode="auto">
          <a:xfrm>
            <a:off x="17574916" y="29224985"/>
            <a:ext cx="20589864" cy="1344957"/>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a:solidFill>
                  <a:srgbClr val="FFFFFF"/>
                </a:solidFill>
              </a:rPr>
              <a:t>Summary</a:t>
            </a:r>
          </a:p>
        </p:txBody>
      </p:sp>
      <p:sp>
        <p:nvSpPr>
          <p:cNvPr id="14" name="Text Box 311"/>
          <p:cNvSpPr txBox="1">
            <a:spLocks noChangeArrowheads="1"/>
          </p:cNvSpPr>
          <p:nvPr/>
        </p:nvSpPr>
        <p:spPr bwMode="auto">
          <a:xfrm>
            <a:off x="17472225" y="39476400"/>
            <a:ext cx="20691943" cy="1344957"/>
          </a:xfrm>
          <a:prstGeom prst="rect">
            <a:avLst/>
          </a:prstGeom>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2700000" scaled="1"/>
            <a:tileRect/>
          </a:gradFill>
          <a:ln w="9525">
            <a:noFill/>
            <a:miter lim="800000"/>
            <a:headEnd/>
            <a:tailEnd/>
          </a:ln>
          <a:effectLst/>
        </p:spPr>
        <p:txBody>
          <a:bodyPr wrap="square" lIns="112754" tIns="56375" rIns="112754" bIns="56375">
            <a:spAutoFit/>
          </a:bodyPr>
          <a:lstStyle/>
          <a:p>
            <a:pPr defTabSz="1127998" eaLnBrk="0" hangingPunct="0">
              <a:defRPr/>
            </a:pPr>
            <a:r>
              <a:rPr lang="en-US" sz="8000" b="1" dirty="0">
                <a:solidFill>
                  <a:srgbClr val="FFFFFF"/>
                </a:solidFill>
              </a:rPr>
              <a:t>Acknowledgments</a:t>
            </a:r>
          </a:p>
        </p:txBody>
      </p:sp>
      <p:sp>
        <p:nvSpPr>
          <p:cNvPr id="45" name="Rectangle 158"/>
          <p:cNvSpPr>
            <a:spLocks noChangeArrowheads="1"/>
          </p:cNvSpPr>
          <p:nvPr/>
        </p:nvSpPr>
        <p:spPr bwMode="auto">
          <a:xfrm>
            <a:off x="6403922" y="6831227"/>
            <a:ext cx="10572614" cy="1054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Cephalopods are well known for their ability to drastically camouflage to their environment in less than a second</a:t>
            </a: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5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5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Pigmented organs called chromatophores </a:t>
            </a:r>
            <a:r>
              <a:rPr lang="en-US" altLang="en-US" sz="3200" b="1" kern="0" dirty="0" smtClean="0">
                <a:solidFill>
                  <a:srgbClr val="000000"/>
                </a:solidFill>
              </a:rPr>
              <a:t>act as </a:t>
            </a:r>
            <a:r>
              <a:rPr lang="en-US" altLang="en-US" sz="3200" b="1" kern="0" dirty="0">
                <a:solidFill>
                  <a:srgbClr val="000000"/>
                </a:solidFill>
              </a:rPr>
              <a:t>color filters to the light that is reflected </a:t>
            </a:r>
            <a:r>
              <a:rPr lang="en-US" altLang="en-US" sz="3200" b="1" kern="0" dirty="0" smtClean="0">
                <a:solidFill>
                  <a:srgbClr val="000000"/>
                </a:solidFill>
              </a:rPr>
              <a:t>off </a:t>
            </a:r>
            <a:r>
              <a:rPr lang="en-US" altLang="en-US" sz="3200" b="1" kern="0" dirty="0">
                <a:solidFill>
                  <a:srgbClr val="000000"/>
                </a:solidFill>
              </a:rPr>
              <a:t>iridophores, the lowermost optical organ in their skin </a:t>
            </a:r>
            <a:endParaRPr lang="en-US" altLang="en-US" sz="3200" b="1" kern="0" dirty="0" smtClean="0">
              <a:solidFill>
                <a:srgbClr val="000000"/>
              </a:solidFill>
            </a:endParaRP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kern="0" dirty="0" smtClean="0">
                <a:solidFill>
                  <a:srgbClr val="000000"/>
                </a:solidFill>
              </a:rPr>
              <a:t>Chromatophores contain radial muscle fibers that can change the organ size</a:t>
            </a: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5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5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T</a:t>
            </a:r>
            <a:r>
              <a:rPr lang="en-US" altLang="en-US" sz="3200" b="1" kern="0" dirty="0" smtClean="0">
                <a:solidFill>
                  <a:srgbClr val="000000"/>
                </a:solidFill>
              </a:rPr>
              <a:t>he </a:t>
            </a:r>
            <a:r>
              <a:rPr lang="en-US" altLang="en-US" sz="3200" b="1" kern="0" dirty="0">
                <a:solidFill>
                  <a:srgbClr val="000000"/>
                </a:solidFill>
              </a:rPr>
              <a:t>interior of the chromatophore </a:t>
            </a:r>
            <a:r>
              <a:rPr lang="en-US" altLang="en-US" sz="3200" b="1" kern="0" dirty="0" smtClean="0">
                <a:solidFill>
                  <a:srgbClr val="000000"/>
                </a:solidFill>
              </a:rPr>
              <a:t>organ contains nanostructured </a:t>
            </a:r>
            <a:r>
              <a:rPr lang="en-US" altLang="en-US" sz="3200" b="1" kern="0" dirty="0">
                <a:solidFill>
                  <a:srgbClr val="000000"/>
                </a:solidFill>
              </a:rPr>
              <a:t>pigment granules, composed of protein and pigment</a:t>
            </a: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500" b="1" kern="0" dirty="0">
              <a:solidFill>
                <a:srgbClr val="000000"/>
              </a:solidFill>
            </a:endParaRPr>
          </a:p>
          <a:p>
            <a:pPr algn="just" eaLnBrk="1" fontAlgn="base" hangingPunct="1">
              <a:lnSpc>
                <a:spcPct val="90000"/>
              </a:lnSpc>
              <a:spcBef>
                <a:spcPct val="20000"/>
              </a:spcBef>
              <a:spcAft>
                <a:spcPct val="0"/>
              </a:spcAft>
              <a:defRPr/>
            </a:pPr>
            <a:endParaRPr lang="en-US" altLang="en-US" sz="5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u="sng" kern="0" dirty="0">
                <a:solidFill>
                  <a:srgbClr val="000000"/>
                </a:solidFill>
              </a:rPr>
              <a:t>Hypothesis</a:t>
            </a:r>
            <a:r>
              <a:rPr lang="en-US" altLang="en-US" sz="3200" b="1" kern="0" dirty="0">
                <a:solidFill>
                  <a:srgbClr val="000000"/>
                </a:solidFill>
              </a:rPr>
              <a:t>: The pigment contains high refractive index </a:t>
            </a:r>
            <a:r>
              <a:rPr lang="en-US" altLang="en-US" sz="3200" b="1" kern="0" dirty="0" smtClean="0">
                <a:solidFill>
                  <a:srgbClr val="000000"/>
                </a:solidFill>
              </a:rPr>
              <a:t>biomolecules </a:t>
            </a:r>
            <a:r>
              <a:rPr lang="en-US" altLang="en-US" sz="3200" b="1" kern="0" dirty="0">
                <a:solidFill>
                  <a:srgbClr val="000000"/>
                </a:solidFill>
              </a:rPr>
              <a:t>that </a:t>
            </a:r>
            <a:r>
              <a:rPr lang="en-US" altLang="en-US" sz="3200" b="1" kern="0" dirty="0" smtClean="0">
                <a:solidFill>
                  <a:srgbClr val="000000"/>
                </a:solidFill>
              </a:rPr>
              <a:t>induce </a:t>
            </a:r>
            <a:r>
              <a:rPr lang="en-US" altLang="en-US" sz="3200" b="1" kern="0" dirty="0">
                <a:solidFill>
                  <a:srgbClr val="000000"/>
                </a:solidFill>
              </a:rPr>
              <a:t>backscatter within the dermal tissue, contributing to the </a:t>
            </a:r>
            <a:r>
              <a:rPr lang="en-US" altLang="en-US" sz="3200" b="1" kern="0" dirty="0" smtClean="0">
                <a:solidFill>
                  <a:srgbClr val="000000"/>
                </a:solidFill>
              </a:rPr>
              <a:t>observed color </a:t>
            </a:r>
            <a:r>
              <a:rPr lang="en-US" altLang="en-US" sz="3200" b="1" kern="0" dirty="0">
                <a:solidFill>
                  <a:srgbClr val="000000"/>
                </a:solidFill>
              </a:rPr>
              <a:t>richness in the animal</a:t>
            </a:r>
            <a:endParaRPr lang="en-US" altLang="en-US" sz="500" b="1" kern="0" dirty="0">
              <a:solidFill>
                <a:srgbClr val="000000"/>
              </a:solidFill>
            </a:endParaRPr>
          </a:p>
        </p:txBody>
      </p:sp>
      <p:sp>
        <p:nvSpPr>
          <p:cNvPr id="62" name="Rectangle 158"/>
          <p:cNvSpPr>
            <a:spLocks noChangeArrowheads="1"/>
          </p:cNvSpPr>
          <p:nvPr/>
        </p:nvSpPr>
        <p:spPr bwMode="auto">
          <a:xfrm>
            <a:off x="210274" y="39620706"/>
            <a:ext cx="16836755" cy="35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Chromatophore pigments are </a:t>
            </a:r>
            <a:r>
              <a:rPr lang="en-US" altLang="en-US" sz="3200" b="1" kern="0" dirty="0" err="1" smtClean="0">
                <a:solidFill>
                  <a:srgbClr val="000000"/>
                </a:solidFill>
              </a:rPr>
              <a:t>xanthommatin</a:t>
            </a:r>
            <a:r>
              <a:rPr lang="en-US" altLang="en-US" sz="3200" b="1" kern="0" dirty="0" smtClean="0">
                <a:solidFill>
                  <a:srgbClr val="000000"/>
                </a:solidFill>
              </a:rPr>
              <a:t> </a:t>
            </a:r>
            <a:r>
              <a:rPr lang="en-US" altLang="en-US" sz="3200" b="1" kern="0" dirty="0">
                <a:solidFill>
                  <a:srgbClr val="000000"/>
                </a:solidFill>
              </a:rPr>
              <a:t>and </a:t>
            </a:r>
            <a:r>
              <a:rPr lang="en-US" altLang="en-US" sz="3200" b="1" kern="0" dirty="0" err="1" smtClean="0">
                <a:solidFill>
                  <a:srgbClr val="000000"/>
                </a:solidFill>
              </a:rPr>
              <a:t>decarboxylated</a:t>
            </a:r>
            <a:r>
              <a:rPr lang="en-US" altLang="en-US" sz="3200" b="1" kern="0" dirty="0" smtClean="0">
                <a:solidFill>
                  <a:srgbClr val="000000"/>
                </a:solidFill>
              </a:rPr>
              <a:t>(DC</a:t>
            </a:r>
            <a:r>
              <a:rPr lang="en-US" altLang="en-US" sz="3200" b="1" kern="0" dirty="0">
                <a:solidFill>
                  <a:srgbClr val="000000"/>
                </a:solidFill>
              </a:rPr>
              <a:t>) </a:t>
            </a:r>
            <a:r>
              <a:rPr lang="en-US" altLang="en-US" sz="3200" b="1" kern="0" dirty="0" err="1" smtClean="0">
                <a:solidFill>
                  <a:srgbClr val="000000"/>
                </a:solidFill>
              </a:rPr>
              <a:t>xanthommatin</a:t>
            </a:r>
            <a:endParaRPr lang="en-US" altLang="en-US" sz="3200" b="1" kern="0" dirty="0">
              <a:solidFill>
                <a:srgbClr val="000000"/>
              </a:solidFill>
            </a:endParaRPr>
          </a:p>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We hypothesize that these pigments contribute to color richness in cephalopod chromatophores during actuation</a:t>
            </a:r>
          </a:p>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To test this, we will measure refractive index of pigments extracted from the chromatophore granules</a:t>
            </a:r>
          </a:p>
          <a:p>
            <a:pPr algn="just" eaLnBrk="1" fontAlgn="base" hangingPunct="1">
              <a:lnSpc>
                <a:spcPct val="90000"/>
              </a:lnSpc>
              <a:spcBef>
                <a:spcPts val="2400"/>
              </a:spcBef>
              <a:spcAft>
                <a:spcPct val="0"/>
              </a:spcAft>
              <a:buFontTx/>
              <a:buChar char="•"/>
              <a:defRPr/>
            </a:pPr>
            <a:endParaRPr lang="en-US" altLang="en-US" sz="500" b="1" kern="0" dirty="0">
              <a:solidFill>
                <a:srgbClr val="000000"/>
              </a:solidFill>
            </a:endParaRPr>
          </a:p>
        </p:txBody>
      </p:sp>
      <p:grpSp>
        <p:nvGrpSpPr>
          <p:cNvPr id="2" name="Group 1"/>
          <p:cNvGrpSpPr/>
          <p:nvPr/>
        </p:nvGrpSpPr>
        <p:grpSpPr>
          <a:xfrm>
            <a:off x="17574916" y="30895009"/>
            <a:ext cx="14614071" cy="5470610"/>
            <a:chOff x="29790187" y="7166599"/>
            <a:chExt cx="14614071" cy="5470610"/>
          </a:xfrm>
        </p:grpSpPr>
        <p:graphicFrame>
          <p:nvGraphicFramePr>
            <p:cNvPr id="61" name="Content Placeholder 4"/>
            <p:cNvGraphicFramePr>
              <a:graphicFrameLocks/>
            </p:cNvGraphicFramePr>
            <p:nvPr>
              <p:extLst>
                <p:ext uri="{D42A27DB-BD31-4B8C-83A1-F6EECF244321}">
                  <p14:modId xmlns:p14="http://schemas.microsoft.com/office/powerpoint/2010/main" val="1771853009"/>
                </p:ext>
              </p:extLst>
            </p:nvPr>
          </p:nvGraphicFramePr>
          <p:xfrm>
            <a:off x="29790187" y="7166599"/>
            <a:ext cx="14614071" cy="4507099"/>
          </p:xfrm>
          <a:graphic>
            <a:graphicData uri="http://schemas.openxmlformats.org/drawingml/2006/table">
              <a:tbl>
                <a:tblPr firstRow="1" bandRow="1">
                  <a:tableStyleId>{5C22544A-7EE6-4342-B048-85BDC9FD1C3A}</a:tableStyleId>
                </a:tblPr>
                <a:tblGrid>
                  <a:gridCol w="6365422"/>
                  <a:gridCol w="3810000"/>
                  <a:gridCol w="4438649"/>
                </a:tblGrid>
                <a:tr h="725594">
                  <a:tc>
                    <a:txBody>
                      <a:bodyPr/>
                      <a:lstStyle/>
                      <a:p>
                        <a:r>
                          <a:rPr lang="en-US" sz="4000" dirty="0" smtClean="0"/>
                          <a:t>Solution</a:t>
                        </a:r>
                        <a:endParaRPr lang="en-US" sz="4000" dirty="0"/>
                      </a:p>
                    </a:txBody>
                    <a:tcPr>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5400000" scaled="1"/>
                        <a:tileRect/>
                      </a:gradFill>
                    </a:tcPr>
                  </a:tc>
                  <a:tc>
                    <a:txBody>
                      <a:bodyPr/>
                      <a:lstStyle/>
                      <a:p>
                        <a:pPr algn="ctr"/>
                        <a:r>
                          <a:rPr lang="en-US" sz="4000" dirty="0" smtClean="0"/>
                          <a:t>Refractive Index</a:t>
                        </a:r>
                        <a:endParaRPr lang="en-US" sz="4000" dirty="0"/>
                      </a:p>
                    </a:txBody>
                    <a:tcPr>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5400000" scaled="1"/>
                        <a:tileRect/>
                      </a:gradFill>
                    </a:tcPr>
                  </a:tc>
                  <a:tc>
                    <a:txBody>
                      <a:bodyPr/>
                      <a:lstStyle/>
                      <a:p>
                        <a:pPr algn="ctr"/>
                        <a:r>
                          <a:rPr lang="en-US" sz="4000" dirty="0" smtClean="0"/>
                          <a:t>Standard</a:t>
                        </a:r>
                        <a:r>
                          <a:rPr lang="en-US" sz="4000" baseline="0" dirty="0" smtClean="0"/>
                          <a:t> Deviation</a:t>
                        </a:r>
                        <a:endParaRPr lang="en-US" sz="4000" dirty="0"/>
                      </a:p>
                    </a:txBody>
                    <a:tcPr>
                      <a:gradFill flip="none" rotWithShape="1">
                        <a:gsLst>
                          <a:gs pos="0">
                            <a:srgbClr val="003591">
                              <a:shade val="30000"/>
                              <a:satMod val="115000"/>
                            </a:srgbClr>
                          </a:gs>
                          <a:gs pos="50000">
                            <a:srgbClr val="003591">
                              <a:shade val="67500"/>
                              <a:satMod val="115000"/>
                            </a:srgbClr>
                          </a:gs>
                          <a:gs pos="100000">
                            <a:srgbClr val="003591">
                              <a:shade val="100000"/>
                              <a:satMod val="115000"/>
                            </a:srgbClr>
                          </a:gs>
                        </a:gsLst>
                        <a:lin ang="5400000" scaled="1"/>
                        <a:tileRect/>
                      </a:gradFill>
                    </a:tcPr>
                  </a:tc>
                </a:tr>
                <a:tr h="749547">
                  <a:tc>
                    <a:txBody>
                      <a:bodyPr/>
                      <a:lstStyle/>
                      <a:p>
                        <a:r>
                          <a:rPr lang="en-US" sz="4000" dirty="0" smtClean="0"/>
                          <a:t>Acidic Methanol</a:t>
                        </a:r>
                        <a:endParaRPr lang="en-US" sz="4000" dirty="0"/>
                      </a:p>
                    </a:txBody>
                    <a:tcPr/>
                  </a:tc>
                  <a:tc>
                    <a:txBody>
                      <a:bodyPr/>
                      <a:lstStyle/>
                      <a:p>
                        <a:pPr algn="ctr"/>
                        <a:r>
                          <a:rPr lang="en-US" sz="4000" b="1" dirty="0" smtClean="0"/>
                          <a:t>1.95</a:t>
                        </a:r>
                        <a:endParaRPr lang="en-US" sz="4000" dirty="0"/>
                      </a:p>
                    </a:txBody>
                    <a:tcPr/>
                  </a:tc>
                  <a:tc>
                    <a:txBody>
                      <a:bodyPr/>
                      <a:lstStyle/>
                      <a:p>
                        <a:pPr algn="ctr"/>
                        <a:r>
                          <a:rPr lang="en-US" sz="4000" b="1" dirty="0" smtClean="0"/>
                          <a:t>0.03</a:t>
                        </a:r>
                        <a:endParaRPr lang="en-US" sz="4000" dirty="0"/>
                      </a:p>
                    </a:txBody>
                    <a:tcPr/>
                  </a:tc>
                </a:tr>
                <a:tr h="814558">
                  <a:tc>
                    <a:txBody>
                      <a:bodyPr/>
                      <a:lstStyle/>
                      <a:p>
                        <a:r>
                          <a:rPr lang="en-US" sz="4000" dirty="0" smtClean="0"/>
                          <a:t>Acidic Methanol</a:t>
                        </a:r>
                        <a:r>
                          <a:rPr lang="en-US" sz="4000" baseline="0" dirty="0" smtClean="0"/>
                          <a:t> 2</a:t>
                        </a:r>
                        <a:r>
                          <a:rPr lang="en-US" sz="4000" baseline="30000" dirty="0" smtClean="0"/>
                          <a:t>nd</a:t>
                        </a:r>
                        <a:r>
                          <a:rPr lang="en-US" sz="4000" baseline="0" dirty="0" smtClean="0"/>
                          <a:t> time</a:t>
                        </a:r>
                        <a:endParaRPr lang="en-US" sz="4000" dirty="0"/>
                      </a:p>
                    </a:txBody>
                    <a:tcPr/>
                  </a:tc>
                  <a:tc>
                    <a:txBody>
                      <a:bodyPr/>
                      <a:lstStyle/>
                      <a:p>
                        <a:pPr algn="ctr">
                          <a:lnSpc>
                            <a:spcPct val="100000"/>
                          </a:lnSpc>
                        </a:pPr>
                        <a:r>
                          <a:rPr lang="en-US" sz="4000" b="1" dirty="0" smtClean="0"/>
                          <a:t>1.97</a:t>
                        </a:r>
                        <a:endParaRPr lang="en-US" sz="4000" dirty="0"/>
                      </a:p>
                    </a:txBody>
                    <a:tcPr/>
                  </a:tc>
                  <a:tc>
                    <a:txBody>
                      <a:bodyPr/>
                      <a:lstStyle/>
                      <a:p>
                        <a:pPr algn="ctr">
                          <a:lnSpc>
                            <a:spcPct val="100000"/>
                          </a:lnSpc>
                        </a:pPr>
                        <a:r>
                          <a:rPr lang="en-US" sz="4000" b="1" dirty="0" smtClean="0"/>
                          <a:t>0.01</a:t>
                        </a:r>
                        <a:endParaRPr lang="en-US" sz="4000" dirty="0"/>
                      </a:p>
                    </a:txBody>
                    <a:tcPr/>
                  </a:tc>
                </a:tr>
                <a:tr h="741757">
                  <a:tc>
                    <a:txBody>
                      <a:bodyPr/>
                      <a:lstStyle/>
                      <a:p>
                        <a:r>
                          <a:rPr lang="en-US" sz="4000" dirty="0" smtClean="0"/>
                          <a:t>Methanol </a:t>
                        </a:r>
                        <a:endParaRPr lang="en-US" sz="4000" dirty="0"/>
                      </a:p>
                    </a:txBody>
                    <a:tcPr/>
                  </a:tc>
                  <a:tc>
                    <a:txBody>
                      <a:bodyPr/>
                      <a:lstStyle/>
                      <a:p>
                        <a:pPr algn="ctr"/>
                        <a:r>
                          <a:rPr lang="en-US" sz="4000" b="1" dirty="0" smtClean="0"/>
                          <a:t>1.95</a:t>
                        </a:r>
                        <a:endParaRPr lang="en-US" sz="4000" b="1" dirty="0"/>
                      </a:p>
                    </a:txBody>
                    <a:tcPr/>
                  </a:tc>
                  <a:tc>
                    <a:txBody>
                      <a:bodyPr/>
                      <a:lstStyle/>
                      <a:p>
                        <a:pPr algn="ctr"/>
                        <a:r>
                          <a:rPr lang="en-US" sz="4000" b="1" dirty="0" smtClean="0"/>
                          <a:t>0.36</a:t>
                        </a:r>
                        <a:endParaRPr lang="en-US" sz="4000" b="1" dirty="0"/>
                      </a:p>
                    </a:txBody>
                    <a:tcPr/>
                  </a:tc>
                </a:tr>
                <a:tr h="726096">
                  <a:tc>
                    <a:txBody>
                      <a:bodyPr/>
                      <a:lstStyle/>
                      <a:p>
                        <a:r>
                          <a:rPr lang="en-US" sz="4000" dirty="0" smtClean="0"/>
                          <a:t>50%</a:t>
                        </a:r>
                        <a:r>
                          <a:rPr lang="en-US" sz="4000" baseline="0" dirty="0" smtClean="0"/>
                          <a:t> (v/v) </a:t>
                        </a:r>
                        <a:r>
                          <a:rPr lang="en-US" sz="4000" dirty="0" smtClean="0"/>
                          <a:t> Methanol</a:t>
                        </a:r>
                        <a:r>
                          <a:rPr lang="en-US" sz="4000" baseline="0" dirty="0" smtClean="0"/>
                          <a:t> in </a:t>
                        </a:r>
                        <a:r>
                          <a:rPr lang="en-US" sz="4000" dirty="0" smtClean="0"/>
                          <a:t>Water</a:t>
                        </a:r>
                        <a:endParaRPr lang="en-US" sz="4000" dirty="0"/>
                      </a:p>
                    </a:txBody>
                    <a:tcPr/>
                  </a:tc>
                  <a:tc>
                    <a:txBody>
                      <a:bodyPr/>
                      <a:lstStyle/>
                      <a:p>
                        <a:pPr algn="ctr">
                          <a:lnSpc>
                            <a:spcPct val="100000"/>
                          </a:lnSpc>
                        </a:pPr>
                        <a:r>
                          <a:rPr lang="en-US" sz="4000" b="1" dirty="0" smtClean="0"/>
                          <a:t>2.09</a:t>
                        </a:r>
                        <a:endParaRPr lang="en-US" sz="4000" dirty="0"/>
                      </a:p>
                    </a:txBody>
                    <a:tcPr/>
                  </a:tc>
                  <a:tc>
                    <a:txBody>
                      <a:bodyPr/>
                      <a:lstStyle/>
                      <a:p>
                        <a:pPr algn="ctr">
                          <a:lnSpc>
                            <a:spcPct val="100000"/>
                          </a:lnSpc>
                        </a:pPr>
                        <a:r>
                          <a:rPr lang="en-US" sz="4000" b="1" dirty="0" smtClean="0"/>
                          <a:t>0.21</a:t>
                        </a:r>
                        <a:endParaRPr lang="en-US" sz="4000" dirty="0"/>
                      </a:p>
                    </a:txBody>
                    <a:tcPr/>
                  </a:tc>
                </a:tr>
                <a:tr h="749547">
                  <a:tc>
                    <a:txBody>
                      <a:bodyPr/>
                      <a:lstStyle/>
                      <a:p>
                        <a:r>
                          <a:rPr lang="en-US" sz="4000" dirty="0" smtClean="0"/>
                          <a:t>0.2M</a:t>
                        </a:r>
                        <a:r>
                          <a:rPr lang="en-US" sz="4000" baseline="0" dirty="0" smtClean="0"/>
                          <a:t> NaOH</a:t>
                        </a:r>
                        <a:endParaRPr lang="en-US" sz="4000" dirty="0"/>
                      </a:p>
                    </a:txBody>
                    <a:tcPr>
                      <a:solidFill>
                        <a:schemeClr val="accent6">
                          <a:lumMod val="60000"/>
                          <a:lumOff val="40000"/>
                        </a:schemeClr>
                      </a:solidFill>
                    </a:tcPr>
                  </a:tc>
                  <a:tc>
                    <a:txBody>
                      <a:bodyPr/>
                      <a:lstStyle/>
                      <a:p>
                        <a:pPr algn="ctr"/>
                        <a:r>
                          <a:rPr lang="en-US" sz="4000" b="1" dirty="0" smtClean="0"/>
                          <a:t>1.73</a:t>
                        </a:r>
                        <a:endParaRPr lang="en-US" sz="4000" dirty="0"/>
                      </a:p>
                    </a:txBody>
                    <a:tcPr>
                      <a:solidFill>
                        <a:schemeClr val="accent6">
                          <a:lumMod val="60000"/>
                          <a:lumOff val="40000"/>
                        </a:schemeClr>
                      </a:solidFill>
                    </a:tcPr>
                  </a:tc>
                  <a:tc>
                    <a:txBody>
                      <a:bodyPr/>
                      <a:lstStyle/>
                      <a:p>
                        <a:pPr algn="ctr"/>
                        <a:r>
                          <a:rPr lang="en-US" sz="4000" b="1" dirty="0" smtClean="0"/>
                          <a:t>0.15</a:t>
                        </a:r>
                        <a:endParaRPr lang="en-US" sz="4000" dirty="0"/>
                      </a:p>
                    </a:txBody>
                    <a:tcPr>
                      <a:solidFill>
                        <a:schemeClr val="accent6">
                          <a:lumMod val="60000"/>
                          <a:lumOff val="40000"/>
                        </a:schemeClr>
                      </a:solidFill>
                    </a:tcPr>
                  </a:tc>
                </a:tr>
              </a:tbl>
            </a:graphicData>
          </a:graphic>
        </p:graphicFrame>
        <p:sp>
          <p:nvSpPr>
            <p:cNvPr id="66" name="TextBox 34"/>
            <p:cNvSpPr txBox="1">
              <a:spLocks noChangeArrowheads="1"/>
            </p:cNvSpPr>
            <p:nvPr/>
          </p:nvSpPr>
          <p:spPr bwMode="auto">
            <a:xfrm>
              <a:off x="29790187" y="11806212"/>
              <a:ext cx="146140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Table 1. </a:t>
              </a:r>
              <a:r>
                <a:rPr lang="en-US" altLang="en-US" sz="2400" b="1" dirty="0"/>
                <a:t>R</a:t>
              </a:r>
              <a:r>
                <a:rPr lang="en-US" altLang="en-US" sz="2400" b="1" dirty="0"/>
                <a:t>efractive indexes of the extracted pigment by solution. </a:t>
              </a:r>
              <a:r>
                <a:rPr lang="en-US" altLang="en-US" sz="2400" b="1" dirty="0"/>
                <a:t>Each value is an average of the extrapolated value from each concentration where </a:t>
              </a:r>
              <a:r>
                <a:rPr lang="en-US" altLang="en-US" sz="2400" b="1" dirty="0" smtClean="0"/>
                <a:t>N=3  </a:t>
              </a:r>
              <a:endParaRPr lang="en-US" altLang="en-US" sz="2400" b="1" dirty="0"/>
            </a:p>
          </p:txBody>
        </p:sp>
      </p:gr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8704" r="5527" b="3179"/>
          <a:stretch/>
        </p:blipFill>
        <p:spPr>
          <a:xfrm>
            <a:off x="30967858" y="11567358"/>
            <a:ext cx="7224231" cy="5345753"/>
          </a:xfrm>
          <a:prstGeom prst="rect">
            <a:avLst/>
          </a:prstGeom>
        </p:spPr>
      </p:pic>
      <p:sp>
        <p:nvSpPr>
          <p:cNvPr id="100" name="Rectangle 158"/>
          <p:cNvSpPr>
            <a:spLocks noChangeArrowheads="1"/>
          </p:cNvSpPr>
          <p:nvPr/>
        </p:nvSpPr>
        <p:spPr bwMode="auto">
          <a:xfrm>
            <a:off x="17574916" y="23684748"/>
            <a:ext cx="12957784" cy="52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marL="457200" indent="-457200" algn="just" eaLnBrk="1" fontAlgn="base" hangingPunct="1">
              <a:lnSpc>
                <a:spcPct val="90000"/>
              </a:lnSpc>
              <a:spcBef>
                <a:spcPct val="20000"/>
              </a:spcBef>
              <a:spcAft>
                <a:spcPct val="0"/>
              </a:spcAft>
              <a:buFont typeface="Arial" panose="020B0604020202020204" pitchFamily="34" charset="0"/>
              <a:buChar char="•"/>
              <a:defRPr/>
            </a:pPr>
            <a:r>
              <a:rPr lang="en-US" altLang="en-US" sz="3200" b="1" kern="0" dirty="0">
                <a:solidFill>
                  <a:srgbClr val="000000"/>
                </a:solidFill>
              </a:rPr>
              <a:t>Refractive indices of </a:t>
            </a:r>
            <a:r>
              <a:rPr lang="en-US" altLang="en-US" sz="3200" b="1" kern="0" dirty="0" err="1" smtClean="0">
                <a:solidFill>
                  <a:srgbClr val="000000"/>
                </a:solidFill>
              </a:rPr>
              <a:t>xanthommatin</a:t>
            </a:r>
            <a:r>
              <a:rPr lang="en-US" altLang="en-US" sz="3200" b="1" kern="0" dirty="0" smtClean="0">
                <a:solidFill>
                  <a:srgbClr val="000000"/>
                </a:solidFill>
              </a:rPr>
              <a:t>/DC-</a:t>
            </a:r>
            <a:r>
              <a:rPr lang="en-US" altLang="en-US" sz="3200" b="1" kern="0" dirty="0" err="1" smtClean="0">
                <a:solidFill>
                  <a:srgbClr val="000000"/>
                </a:solidFill>
              </a:rPr>
              <a:t>xanthommatin</a:t>
            </a:r>
            <a:r>
              <a:rPr lang="en-US" altLang="en-US" sz="3200" b="1" kern="0" dirty="0" smtClean="0">
                <a:solidFill>
                  <a:srgbClr val="000000"/>
                </a:solidFill>
              </a:rPr>
              <a:t> </a:t>
            </a:r>
            <a:r>
              <a:rPr lang="en-US" altLang="en-US" sz="3200" b="1" kern="0" dirty="0">
                <a:solidFill>
                  <a:srgbClr val="000000"/>
                </a:solidFill>
              </a:rPr>
              <a:t>pigments in chromatophore ranged from 1.73- 2.09 depending on solvent</a:t>
            </a:r>
          </a:p>
          <a:p>
            <a:pPr marL="457200" indent="-457200" algn="just" eaLnBrk="1" fontAlgn="base" hangingPunct="1">
              <a:lnSpc>
                <a:spcPct val="90000"/>
              </a:lnSpc>
              <a:spcBef>
                <a:spcPct val="20000"/>
              </a:spcBef>
              <a:spcAft>
                <a:spcPct val="0"/>
              </a:spcAft>
              <a:buFont typeface="Arial" panose="020B0604020202020204" pitchFamily="34" charset="0"/>
              <a:buChar char="•"/>
              <a:defRPr/>
            </a:pPr>
            <a:endParaRPr lang="en-US" altLang="en-US" sz="3200" b="1" kern="0" dirty="0">
              <a:solidFill>
                <a:srgbClr val="000000"/>
              </a:solidFill>
            </a:endParaRPr>
          </a:p>
          <a:p>
            <a:pPr marL="457200" indent="-457200" algn="just" eaLnBrk="1" fontAlgn="base" hangingPunct="1">
              <a:lnSpc>
                <a:spcPct val="90000"/>
              </a:lnSpc>
              <a:spcBef>
                <a:spcPct val="20000"/>
              </a:spcBef>
              <a:spcAft>
                <a:spcPct val="0"/>
              </a:spcAft>
              <a:buFont typeface="Arial" panose="020B0604020202020204" pitchFamily="34" charset="0"/>
              <a:buChar char="•"/>
              <a:defRPr/>
            </a:pPr>
            <a:r>
              <a:rPr lang="en-US" altLang="en-US" sz="3200" b="1" kern="0" dirty="0">
                <a:solidFill>
                  <a:srgbClr val="000000"/>
                </a:solidFill>
              </a:rPr>
              <a:t>Largest deviations </a:t>
            </a:r>
            <a:r>
              <a:rPr lang="en-US" altLang="en-US" sz="3200" b="1" kern="0" dirty="0">
                <a:solidFill>
                  <a:srgbClr val="000000"/>
                </a:solidFill>
              </a:rPr>
              <a:t>are caused by solubility effects based on different solvent systems</a:t>
            </a:r>
            <a:endParaRPr lang="en-US" altLang="en-US" sz="3200" b="1" kern="0" dirty="0">
              <a:solidFill>
                <a:srgbClr val="000000"/>
              </a:solidFill>
            </a:endParaRPr>
          </a:p>
          <a:p>
            <a:pPr marL="457200" indent="-457200" algn="just" eaLnBrk="1" fontAlgn="base" hangingPunct="1">
              <a:lnSpc>
                <a:spcPct val="90000"/>
              </a:lnSpc>
              <a:spcBef>
                <a:spcPct val="20000"/>
              </a:spcBef>
              <a:spcAft>
                <a:spcPct val="0"/>
              </a:spcAft>
              <a:buFont typeface="Arial" panose="020B0604020202020204" pitchFamily="34" charset="0"/>
              <a:buChar char="•"/>
              <a:defRPr/>
            </a:pPr>
            <a:endParaRPr lang="en-US" altLang="en-US" sz="3200" b="1" kern="0" dirty="0">
              <a:solidFill>
                <a:srgbClr val="000000"/>
              </a:solidFill>
            </a:endParaRPr>
          </a:p>
          <a:p>
            <a:pPr marL="457200" indent="-457200" algn="just" eaLnBrk="1" fontAlgn="base" hangingPunct="1">
              <a:lnSpc>
                <a:spcPct val="90000"/>
              </a:lnSpc>
              <a:spcBef>
                <a:spcPct val="20000"/>
              </a:spcBef>
              <a:spcAft>
                <a:spcPct val="0"/>
              </a:spcAft>
              <a:buFont typeface="Arial" panose="020B0604020202020204" pitchFamily="34" charset="0"/>
              <a:buChar char="•"/>
              <a:defRPr/>
            </a:pPr>
            <a:r>
              <a:rPr lang="en-US" altLang="en-US" sz="3200" b="1" kern="0" dirty="0">
                <a:solidFill>
                  <a:srgbClr val="000000"/>
                </a:solidFill>
              </a:rPr>
              <a:t>Based on calculated and known refractive indices low </a:t>
            </a:r>
            <a:r>
              <a:rPr lang="en-US" altLang="en-US" sz="3200" b="1" kern="0" dirty="0">
                <a:solidFill>
                  <a:srgbClr val="000000"/>
                </a:solidFill>
              </a:rPr>
              <a:t>incident rays of light can be refracted closer to the normal of the surface of the skin, allowing for better absorption of light </a:t>
            </a: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30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30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a:p>
            <a:pPr algn="just" eaLnBrk="1" fontAlgn="base" hangingPunct="1">
              <a:lnSpc>
                <a:spcPct val="90000"/>
              </a:lnSpc>
              <a:spcBef>
                <a:spcPct val="20000"/>
              </a:spcBef>
              <a:spcAft>
                <a:spcPct val="0"/>
              </a:spcAft>
              <a:defRPr/>
            </a:pPr>
            <a:endParaRPr lang="en-US" altLang="en-US" sz="4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p:txBody>
      </p:sp>
      <p:sp>
        <p:nvSpPr>
          <p:cNvPr id="101" name="TextBox 100"/>
          <p:cNvSpPr txBox="1"/>
          <p:nvPr/>
        </p:nvSpPr>
        <p:spPr>
          <a:xfrm>
            <a:off x="17472225" y="41158572"/>
            <a:ext cx="20691943" cy="255454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The authors would like to acknowledge the University of New Hampshire’s Instrumentation Center for use of their microbalance and the Marine Biological Laboratory at Woods Hole, MA for supplying the </a:t>
            </a:r>
            <a:r>
              <a:rPr lang="en-US" sz="3200" b="1" i="1" dirty="0">
                <a:latin typeface="Arial" panose="020B0604020202020204" pitchFamily="34" charset="0"/>
                <a:cs typeface="Arial" panose="020B0604020202020204" pitchFamily="34" charset="0"/>
              </a:rPr>
              <a:t>D. pealeii </a:t>
            </a:r>
            <a:r>
              <a:rPr lang="en-US" sz="3200" b="1" dirty="0">
                <a:latin typeface="Arial" panose="020B0604020202020204" pitchFamily="34" charset="0"/>
                <a:cs typeface="Arial" panose="020B0604020202020204" pitchFamily="34" charset="0"/>
              </a:rPr>
              <a:t>specimens. </a:t>
            </a:r>
          </a:p>
          <a:p>
            <a:pPr algn="just"/>
            <a:r>
              <a:rPr lang="en-US" sz="3200" b="1" dirty="0">
                <a:latin typeface="Arial" panose="020B0604020202020204" pitchFamily="34" charset="0"/>
                <a:cs typeface="Arial" panose="020B0604020202020204" pitchFamily="34" charset="0"/>
              </a:rPr>
              <a:t>This research was funded by the Department of Chemistry at the University of New Hampshire and the Center for Advanced Materials and Manufacturing Innovation at UNH</a:t>
            </a:r>
            <a:endParaRPr lang="en-US" sz="3200" b="1" dirty="0">
              <a:latin typeface="Arial" panose="020B0604020202020204" pitchFamily="34" charset="0"/>
              <a:cs typeface="Arial" panose="020B0604020202020204" pitchFamily="34" charset="0"/>
            </a:endParaRPr>
          </a:p>
        </p:txBody>
      </p:sp>
      <p:sp>
        <p:nvSpPr>
          <p:cNvPr id="102" name="Rectangle 158"/>
          <p:cNvSpPr>
            <a:spLocks noChangeArrowheads="1"/>
          </p:cNvSpPr>
          <p:nvPr/>
        </p:nvSpPr>
        <p:spPr bwMode="auto">
          <a:xfrm>
            <a:off x="32482989" y="31375159"/>
            <a:ext cx="5681179" cy="341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Average refractive index of pigments (independent of solvent) is 1.99 ±</a:t>
            </a:r>
            <a:r>
              <a:rPr lang="en-US" altLang="en-US" sz="3200" b="1" kern="0" dirty="0">
                <a:solidFill>
                  <a:srgbClr val="000000"/>
                </a:solidFill>
                <a:latin typeface="Times New Roman" panose="02020603050405020304" pitchFamily="18" charset="0"/>
                <a:cs typeface="Times New Roman" panose="02020603050405020304" pitchFamily="18" charset="0"/>
              </a:rPr>
              <a:t> </a:t>
            </a:r>
            <a:r>
              <a:rPr lang="en-US" altLang="en-US" sz="3200" b="1" kern="0" dirty="0">
                <a:solidFill>
                  <a:srgbClr val="000000"/>
                </a:solidFill>
              </a:rPr>
              <a:t>0.19</a:t>
            </a:r>
          </a:p>
          <a:p>
            <a:pPr algn="just" eaLnBrk="1" fontAlgn="base" hangingPunct="1">
              <a:lnSpc>
                <a:spcPct val="90000"/>
              </a:lnSpc>
              <a:spcBef>
                <a:spcPct val="20000"/>
              </a:spcBef>
              <a:spcAft>
                <a:spcPct val="0"/>
              </a:spcAft>
              <a:buFontTx/>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High </a:t>
            </a:r>
            <a:r>
              <a:rPr lang="en-US" altLang="en-US" sz="3200" b="1" kern="0" dirty="0">
                <a:solidFill>
                  <a:srgbClr val="000000"/>
                </a:solidFill>
              </a:rPr>
              <a:t>refractive index biomolecules could provide a mechanism by which these animals can camouflage so </a:t>
            </a:r>
            <a:r>
              <a:rPr lang="en-US" altLang="en-US" sz="3200" b="1" kern="0" dirty="0">
                <a:solidFill>
                  <a:srgbClr val="000000"/>
                </a:solidFill>
              </a:rPr>
              <a:t>efficiently</a:t>
            </a:r>
            <a:endParaRPr lang="en-US" altLang="en-US" sz="30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a:p>
            <a:pPr algn="just" eaLnBrk="1" fontAlgn="base" hangingPunct="1">
              <a:lnSpc>
                <a:spcPct val="90000"/>
              </a:lnSpc>
              <a:spcBef>
                <a:spcPct val="20000"/>
              </a:spcBef>
              <a:spcAft>
                <a:spcPct val="0"/>
              </a:spcAft>
              <a:defRPr/>
            </a:pPr>
            <a:endParaRPr lang="en-US" altLang="en-US" sz="4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p:txBody>
      </p:sp>
      <p:sp>
        <p:nvSpPr>
          <p:cNvPr id="98" name="TextBox 34"/>
          <p:cNvSpPr txBox="1">
            <a:spLocks noChangeArrowheads="1"/>
          </p:cNvSpPr>
          <p:nvPr/>
        </p:nvSpPr>
        <p:spPr bwMode="auto">
          <a:xfrm>
            <a:off x="253916" y="15640682"/>
            <a:ext cx="5848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Figure 1. Mechanisms of cephalopod coloration span multiple spatial scales</a:t>
            </a:r>
            <a:endParaRPr lang="en-US" altLang="en-US" sz="2400" b="1" dirty="0"/>
          </a:p>
        </p:txBody>
      </p:sp>
      <p:sp>
        <p:nvSpPr>
          <p:cNvPr id="99" name="Rectangle 158"/>
          <p:cNvSpPr>
            <a:spLocks noChangeArrowheads="1"/>
          </p:cNvSpPr>
          <p:nvPr/>
        </p:nvSpPr>
        <p:spPr bwMode="auto">
          <a:xfrm>
            <a:off x="17574917" y="36794493"/>
            <a:ext cx="20589252" cy="220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marL="457200" indent="-457200" algn="just" eaLnBrk="1" fontAlgn="base" hangingPunct="1">
              <a:lnSpc>
                <a:spcPct val="90000"/>
              </a:lnSpc>
              <a:spcBef>
                <a:spcPct val="20000"/>
              </a:spcBef>
              <a:spcAft>
                <a:spcPct val="0"/>
              </a:spcAft>
              <a:buFont typeface="Arial" panose="020B0604020202020204" pitchFamily="34" charset="0"/>
              <a:buChar char="•"/>
              <a:defRPr/>
            </a:pPr>
            <a:r>
              <a:rPr lang="en-US" altLang="en-US" sz="3200" b="1" kern="0" dirty="0">
                <a:solidFill>
                  <a:srgbClr val="000000"/>
                </a:solidFill>
              </a:rPr>
              <a:t>Our data shows that </a:t>
            </a:r>
            <a:r>
              <a:rPr lang="en-US" altLang="en-US" sz="3200" b="1" kern="0" dirty="0" err="1" smtClean="0">
                <a:solidFill>
                  <a:srgbClr val="000000"/>
                </a:solidFill>
              </a:rPr>
              <a:t>xanthommatin</a:t>
            </a:r>
            <a:r>
              <a:rPr lang="en-US" altLang="en-US" sz="3200" b="1" kern="0" dirty="0" smtClean="0">
                <a:solidFill>
                  <a:srgbClr val="000000"/>
                </a:solidFill>
              </a:rPr>
              <a:t>/DC-</a:t>
            </a:r>
            <a:r>
              <a:rPr lang="en-US" altLang="en-US" sz="3200" b="1" kern="0" dirty="0" err="1" smtClean="0">
                <a:solidFill>
                  <a:srgbClr val="000000"/>
                </a:solidFill>
              </a:rPr>
              <a:t>xanthommatin</a:t>
            </a:r>
            <a:r>
              <a:rPr lang="en-US" altLang="en-US" sz="3200" b="1" kern="0" dirty="0" smtClean="0">
                <a:solidFill>
                  <a:srgbClr val="000000"/>
                </a:solidFill>
              </a:rPr>
              <a:t> </a:t>
            </a:r>
            <a:r>
              <a:rPr lang="en-US" altLang="en-US" sz="3200" b="1" kern="0" dirty="0">
                <a:solidFill>
                  <a:srgbClr val="000000"/>
                </a:solidFill>
              </a:rPr>
              <a:t>pigments have high refractive indices that may contribute to better absorption of light within the chromatophores</a:t>
            </a:r>
          </a:p>
          <a:p>
            <a:pPr marL="457200" indent="-457200" algn="just" eaLnBrk="1" fontAlgn="base" hangingPunct="1">
              <a:lnSpc>
                <a:spcPct val="90000"/>
              </a:lnSpc>
              <a:spcBef>
                <a:spcPct val="20000"/>
              </a:spcBef>
              <a:spcAft>
                <a:spcPct val="0"/>
              </a:spcAft>
              <a:buFont typeface="Arial" panose="020B0604020202020204" pitchFamily="34" charset="0"/>
              <a:buChar char="•"/>
              <a:defRPr/>
            </a:pPr>
            <a:endParaRPr lang="en-US" altLang="en-US" sz="3200" b="1" kern="0" dirty="0">
              <a:solidFill>
                <a:srgbClr val="000000"/>
              </a:solidFill>
            </a:endParaRPr>
          </a:p>
          <a:p>
            <a:pPr algn="just" eaLnBrk="1" fontAlgn="base" hangingPunct="1">
              <a:lnSpc>
                <a:spcPct val="90000"/>
              </a:lnSpc>
              <a:spcBef>
                <a:spcPct val="20000"/>
              </a:spcBef>
              <a:spcAft>
                <a:spcPct val="0"/>
              </a:spcAft>
              <a:buFontTx/>
              <a:buChar char="•"/>
              <a:defRPr/>
            </a:pPr>
            <a:r>
              <a:rPr lang="en-US" altLang="en-US" sz="3200" b="1" kern="0" dirty="0">
                <a:solidFill>
                  <a:srgbClr val="000000"/>
                </a:solidFill>
              </a:rPr>
              <a:t>Future studies will focus on the role of pigments in optical scattering </a:t>
            </a:r>
            <a:r>
              <a:rPr lang="en-US" altLang="en-US" sz="3200" b="1" kern="0" dirty="0" smtClean="0">
                <a:solidFill>
                  <a:srgbClr val="000000"/>
                </a:solidFill>
              </a:rPr>
              <a:t>and absorption within </a:t>
            </a:r>
            <a:r>
              <a:rPr lang="en-US" altLang="en-US" sz="3200" b="1" kern="0" dirty="0">
                <a:solidFill>
                  <a:srgbClr val="000000"/>
                </a:solidFill>
              </a:rPr>
              <a:t>the chromatophore</a:t>
            </a:r>
            <a:endParaRPr lang="en-US" altLang="en-US" sz="30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a:p>
            <a:pPr algn="just" eaLnBrk="1" fontAlgn="base" hangingPunct="1">
              <a:lnSpc>
                <a:spcPct val="90000"/>
              </a:lnSpc>
              <a:spcBef>
                <a:spcPct val="20000"/>
              </a:spcBef>
              <a:spcAft>
                <a:spcPct val="0"/>
              </a:spcAft>
              <a:defRPr/>
            </a:pPr>
            <a:endParaRPr lang="en-US" altLang="en-US" sz="400" b="1" kern="0" dirty="0">
              <a:solidFill>
                <a:srgbClr val="000000"/>
              </a:solidFill>
            </a:endParaRPr>
          </a:p>
          <a:p>
            <a:pPr algn="just" eaLnBrk="1" fontAlgn="base" hangingPunct="1">
              <a:lnSpc>
                <a:spcPct val="90000"/>
              </a:lnSpc>
              <a:spcBef>
                <a:spcPct val="20000"/>
              </a:spcBef>
              <a:spcAft>
                <a:spcPct val="0"/>
              </a:spcAft>
              <a:buFontTx/>
              <a:buChar char="•"/>
              <a:defRPr/>
            </a:pPr>
            <a:endParaRPr lang="en-US" altLang="en-US" sz="400" b="1" kern="0" dirty="0">
              <a:solidFill>
                <a:srgbClr val="000000"/>
              </a:solidFill>
            </a:endParaRPr>
          </a:p>
        </p:txBody>
      </p:sp>
      <p:grpSp>
        <p:nvGrpSpPr>
          <p:cNvPr id="117" name="Group 116"/>
          <p:cNvGrpSpPr/>
          <p:nvPr/>
        </p:nvGrpSpPr>
        <p:grpSpPr>
          <a:xfrm>
            <a:off x="7401504" y="24201009"/>
            <a:ext cx="2722220" cy="707886"/>
            <a:chOff x="5801051" y="20458324"/>
            <a:chExt cx="2722220" cy="707886"/>
          </a:xfrm>
        </p:grpSpPr>
        <p:cxnSp>
          <p:nvCxnSpPr>
            <p:cNvPr id="114" name="Straight Arrow Connector 113"/>
            <p:cNvCxnSpPr/>
            <p:nvPr/>
          </p:nvCxnSpPr>
          <p:spPr>
            <a:xfrm>
              <a:off x="5801051" y="21155289"/>
              <a:ext cx="27222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01051" y="20458324"/>
              <a:ext cx="2722220"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HCl-MeOH</a:t>
              </a:r>
              <a:endParaRPr lang="en-US" sz="4000" b="1" dirty="0">
                <a:latin typeface="Arial" panose="020B0604020202020204" pitchFamily="34" charset="0"/>
                <a:cs typeface="Arial" panose="020B0604020202020204" pitchFamily="34" charset="0"/>
              </a:endParaRPr>
            </a:p>
          </p:txBody>
        </p:sp>
      </p:grpSp>
      <p:grpSp>
        <p:nvGrpSpPr>
          <p:cNvPr id="89" name="Group 88"/>
          <p:cNvGrpSpPr/>
          <p:nvPr/>
        </p:nvGrpSpPr>
        <p:grpSpPr>
          <a:xfrm>
            <a:off x="17472225" y="11264971"/>
            <a:ext cx="13251176" cy="11362438"/>
            <a:chOff x="20755293" y="6352921"/>
            <a:chExt cx="15293900" cy="13485737"/>
          </a:xfrm>
        </p:grpSpPr>
        <p:grpSp>
          <p:nvGrpSpPr>
            <p:cNvPr id="86" name="Group 85"/>
            <p:cNvGrpSpPr/>
            <p:nvPr/>
          </p:nvGrpSpPr>
          <p:grpSpPr>
            <a:xfrm>
              <a:off x="20755293" y="6352921"/>
              <a:ext cx="15293900" cy="13485737"/>
              <a:chOff x="20755293" y="6352921"/>
              <a:chExt cx="15293900" cy="13485737"/>
            </a:xfrm>
          </p:grpSpPr>
          <p:graphicFrame>
            <p:nvGraphicFramePr>
              <p:cNvPr id="51" name="Object 50"/>
              <p:cNvGraphicFramePr>
                <a:graphicFrameLocks noChangeAspect="1"/>
              </p:cNvGraphicFramePr>
              <p:nvPr>
                <p:extLst>
                  <p:ext uri="{D42A27DB-BD31-4B8C-83A1-F6EECF244321}">
                    <p14:modId xmlns:p14="http://schemas.microsoft.com/office/powerpoint/2010/main" val="2655997007"/>
                  </p:ext>
                </p:extLst>
              </p:nvPr>
            </p:nvGraphicFramePr>
            <p:xfrm>
              <a:off x="21039966" y="11955147"/>
              <a:ext cx="7469767" cy="5159313"/>
            </p:xfrm>
            <a:graphic>
              <a:graphicData uri="http://schemas.openxmlformats.org/presentationml/2006/ole">
                <mc:AlternateContent xmlns:mc="http://schemas.openxmlformats.org/markup-compatibility/2006">
                  <mc:Choice xmlns:v="urn:schemas-microsoft-com:vml" Requires="v">
                    <p:oleObj spid="_x0000_s1302" name="SPW 12.0 Graph" r:id="rId7" imgW="6086495" imgH="4267074" progId="SigmaPlotGraphicObject.11">
                      <p:embed/>
                    </p:oleObj>
                  </mc:Choice>
                  <mc:Fallback>
                    <p:oleObj name="SPW 12.0 Graph" r:id="rId7" imgW="6086495" imgH="4267074" progId="SigmaPlotGraphicObject.11">
                      <p:embed/>
                      <p:pic>
                        <p:nvPicPr>
                          <p:cNvPr id="0" name=""/>
                          <p:cNvPicPr/>
                          <p:nvPr/>
                        </p:nvPicPr>
                        <p:blipFill>
                          <a:blip r:embed="rId8"/>
                          <a:stretch>
                            <a:fillRect/>
                          </a:stretch>
                        </p:blipFill>
                        <p:spPr>
                          <a:xfrm>
                            <a:off x="21039966" y="11955147"/>
                            <a:ext cx="7469767" cy="5159313"/>
                          </a:xfrm>
                          <a:prstGeom prst="rect">
                            <a:avLst/>
                          </a:prstGeom>
                        </p:spPr>
                      </p:pic>
                    </p:oleObj>
                  </mc:Fallback>
                </mc:AlternateContent>
              </a:graphicData>
            </a:graphic>
          </p:graphicFrame>
          <p:grpSp>
            <p:nvGrpSpPr>
              <p:cNvPr id="65" name="Group 64"/>
              <p:cNvGrpSpPr/>
              <p:nvPr/>
            </p:nvGrpSpPr>
            <p:grpSpPr>
              <a:xfrm>
                <a:off x="20755293" y="6739048"/>
                <a:ext cx="7754440" cy="5433509"/>
                <a:chOff x="253671" y="31997363"/>
                <a:chExt cx="7754440" cy="5433509"/>
              </a:xfrm>
            </p:grpSpPr>
            <p:graphicFrame>
              <p:nvGraphicFramePr>
                <p:cNvPr id="49" name="Object 48"/>
                <p:cNvGraphicFramePr>
                  <a:graphicFrameLocks noChangeAspect="1"/>
                </p:cNvGraphicFramePr>
                <p:nvPr>
                  <p:extLst>
                    <p:ext uri="{D42A27DB-BD31-4B8C-83A1-F6EECF244321}">
                      <p14:modId xmlns:p14="http://schemas.microsoft.com/office/powerpoint/2010/main" val="922923611"/>
                    </p:ext>
                  </p:extLst>
                </p:nvPr>
              </p:nvGraphicFramePr>
              <p:xfrm>
                <a:off x="494297" y="31997363"/>
                <a:ext cx="7513814" cy="5433509"/>
              </p:xfrm>
              <a:graphic>
                <a:graphicData uri="http://schemas.openxmlformats.org/presentationml/2006/ole">
                  <mc:AlternateContent xmlns:mc="http://schemas.openxmlformats.org/markup-compatibility/2006">
                    <mc:Choice xmlns:v="urn:schemas-microsoft-com:vml" Requires="v">
                      <p:oleObj spid="_x0000_s1303" name="SPW 12.0 Graph" r:id="rId9" imgW="6086117" imgH="4391015" progId="SigmaPlotGraphicObject.11">
                        <p:embed/>
                      </p:oleObj>
                    </mc:Choice>
                    <mc:Fallback>
                      <p:oleObj name="SPW 12.0 Graph" r:id="rId9" imgW="6086117" imgH="4391015" progId="SigmaPlotGraphicObject.11">
                        <p:embed/>
                        <p:pic>
                          <p:nvPicPr>
                            <p:cNvPr id="0" name=""/>
                            <p:cNvPicPr/>
                            <p:nvPr/>
                          </p:nvPicPr>
                          <p:blipFill>
                            <a:blip r:embed="rId10"/>
                            <a:stretch>
                              <a:fillRect/>
                            </a:stretch>
                          </p:blipFill>
                          <p:spPr>
                            <a:xfrm>
                              <a:off x="494297" y="31997363"/>
                              <a:ext cx="7513814" cy="5433509"/>
                            </a:xfrm>
                            <a:prstGeom prst="rect">
                              <a:avLst/>
                            </a:prstGeom>
                          </p:spPr>
                        </p:pic>
                      </p:oleObj>
                    </mc:Fallback>
                  </mc:AlternateContent>
                </a:graphicData>
              </a:graphic>
            </p:graphicFrame>
            <p:sp>
              <p:nvSpPr>
                <p:cNvPr id="53" name="Flowchart: Process 52"/>
                <p:cNvSpPr/>
                <p:nvPr/>
              </p:nvSpPr>
              <p:spPr>
                <a:xfrm>
                  <a:off x="1856549" y="36743629"/>
                  <a:ext cx="5013136" cy="58190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53671" y="32114352"/>
                  <a:ext cx="740415" cy="840169"/>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sp>
              <p:nvSpPr>
                <p:cNvPr id="34" name="Flowchart: Process 33"/>
                <p:cNvSpPr/>
                <p:nvPr/>
              </p:nvSpPr>
              <p:spPr>
                <a:xfrm>
                  <a:off x="1952912" y="32114352"/>
                  <a:ext cx="5013136" cy="58190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Acidic Methanol</a:t>
                  </a:r>
                  <a:endParaRPr lang="en-US" sz="2800" dirty="0"/>
                </a:p>
              </p:txBody>
            </p:sp>
          </p:grpSp>
          <p:grpSp>
            <p:nvGrpSpPr>
              <p:cNvPr id="36" name="Group 35"/>
              <p:cNvGrpSpPr/>
              <p:nvPr/>
            </p:nvGrpSpPr>
            <p:grpSpPr>
              <a:xfrm>
                <a:off x="27780115" y="6352921"/>
                <a:ext cx="8269078" cy="5659535"/>
                <a:chOff x="10504618" y="31709689"/>
                <a:chExt cx="8269078" cy="5659535"/>
              </a:xfrm>
            </p:grpSpPr>
            <p:graphicFrame>
              <p:nvGraphicFramePr>
                <p:cNvPr id="50" name="Object 49"/>
                <p:cNvGraphicFramePr>
                  <a:graphicFrameLocks noChangeAspect="1"/>
                </p:cNvGraphicFramePr>
                <p:nvPr>
                  <p:extLst>
                    <p:ext uri="{D42A27DB-BD31-4B8C-83A1-F6EECF244321}">
                      <p14:modId xmlns:p14="http://schemas.microsoft.com/office/powerpoint/2010/main" val="133749110"/>
                    </p:ext>
                  </p:extLst>
                </p:nvPr>
              </p:nvGraphicFramePr>
              <p:xfrm>
                <a:off x="10718296" y="31709689"/>
                <a:ext cx="8055400" cy="5659535"/>
              </p:xfrm>
              <a:graphic>
                <a:graphicData uri="http://schemas.openxmlformats.org/presentationml/2006/ole">
                  <mc:AlternateContent xmlns:mc="http://schemas.openxmlformats.org/markup-compatibility/2006">
                    <mc:Choice xmlns:v="urn:schemas-microsoft-com:vml" Requires="v">
                      <p:oleObj spid="_x0000_s1304" name="SPW 12.0 Graph" r:id="rId11" imgW="6086117" imgH="4267074" progId="SigmaPlotGraphicObject.11">
                        <p:embed/>
                      </p:oleObj>
                    </mc:Choice>
                    <mc:Fallback>
                      <p:oleObj name="SPW 12.0 Graph" r:id="rId11" imgW="6086117" imgH="4267074" progId="SigmaPlotGraphicObject.11">
                        <p:embed/>
                        <p:pic>
                          <p:nvPicPr>
                            <p:cNvPr id="0" name=""/>
                            <p:cNvPicPr/>
                            <p:nvPr/>
                          </p:nvPicPr>
                          <p:blipFill>
                            <a:blip r:embed="rId12"/>
                            <a:stretch>
                              <a:fillRect/>
                            </a:stretch>
                          </p:blipFill>
                          <p:spPr>
                            <a:xfrm>
                              <a:off x="10718296" y="31709689"/>
                              <a:ext cx="8055400" cy="5659535"/>
                            </a:xfrm>
                            <a:prstGeom prst="rect">
                              <a:avLst/>
                            </a:prstGeom>
                          </p:spPr>
                        </p:pic>
                      </p:oleObj>
                    </mc:Fallback>
                  </mc:AlternateContent>
                </a:graphicData>
              </a:graphic>
            </p:graphicFrame>
            <p:sp>
              <p:nvSpPr>
                <p:cNvPr id="57" name="TextBox 56"/>
                <p:cNvSpPr txBox="1"/>
                <p:nvPr/>
              </p:nvSpPr>
              <p:spPr>
                <a:xfrm>
                  <a:off x="10504618" y="32212804"/>
                  <a:ext cx="740415" cy="840169"/>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grpSp>
            <p:nvGrpSpPr>
              <p:cNvPr id="64" name="Group 63"/>
              <p:cNvGrpSpPr/>
              <p:nvPr/>
            </p:nvGrpSpPr>
            <p:grpSpPr>
              <a:xfrm>
                <a:off x="27780115" y="11861620"/>
                <a:ext cx="8048980" cy="5483659"/>
                <a:chOff x="10486669" y="37213462"/>
                <a:chExt cx="8048980" cy="5483659"/>
              </a:xfrm>
            </p:grpSpPr>
            <p:graphicFrame>
              <p:nvGraphicFramePr>
                <p:cNvPr id="52" name="Object 51"/>
                <p:cNvGraphicFramePr>
                  <a:graphicFrameLocks noChangeAspect="1"/>
                </p:cNvGraphicFramePr>
                <p:nvPr>
                  <p:extLst>
                    <p:ext uri="{D42A27DB-BD31-4B8C-83A1-F6EECF244321}">
                      <p14:modId xmlns:p14="http://schemas.microsoft.com/office/powerpoint/2010/main" val="369299711"/>
                    </p:ext>
                  </p:extLst>
                </p:nvPr>
              </p:nvGraphicFramePr>
              <p:xfrm>
                <a:off x="10745288" y="37213462"/>
                <a:ext cx="7790361" cy="5483659"/>
              </p:xfrm>
              <a:graphic>
                <a:graphicData uri="http://schemas.openxmlformats.org/presentationml/2006/ole">
                  <mc:AlternateContent xmlns:mc="http://schemas.openxmlformats.org/markup-compatibility/2006">
                    <mc:Choice xmlns:v="urn:schemas-microsoft-com:vml" Requires="v">
                      <p:oleObj spid="_x0000_s1305" name="SPW 12.0 Graph" r:id="rId13" imgW="6086117" imgH="4391015" progId="SigmaPlotGraphicObject.11">
                        <p:embed/>
                      </p:oleObj>
                    </mc:Choice>
                    <mc:Fallback>
                      <p:oleObj name="SPW 12.0 Graph" r:id="rId13" imgW="6086117" imgH="4391015" progId="SigmaPlotGraphicObject.11">
                        <p:embed/>
                        <p:pic>
                          <p:nvPicPr>
                            <p:cNvPr id="0" name=""/>
                            <p:cNvPicPr/>
                            <p:nvPr/>
                          </p:nvPicPr>
                          <p:blipFill>
                            <a:blip r:embed="rId14"/>
                            <a:stretch>
                              <a:fillRect/>
                            </a:stretch>
                          </p:blipFill>
                          <p:spPr>
                            <a:xfrm>
                              <a:off x="10745288" y="37213462"/>
                              <a:ext cx="7790361" cy="5483659"/>
                            </a:xfrm>
                            <a:prstGeom prst="rect">
                              <a:avLst/>
                            </a:prstGeom>
                          </p:spPr>
                        </p:pic>
                      </p:oleObj>
                    </mc:Fallback>
                  </mc:AlternateContent>
                </a:graphicData>
              </a:graphic>
            </p:graphicFrame>
            <p:sp>
              <p:nvSpPr>
                <p:cNvPr id="54" name="Flowchart: Process 53"/>
                <p:cNvSpPr/>
                <p:nvPr/>
              </p:nvSpPr>
              <p:spPr>
                <a:xfrm>
                  <a:off x="12428492" y="37502741"/>
                  <a:ext cx="5013136" cy="58190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ocess 54"/>
                <p:cNvSpPr/>
                <p:nvPr/>
              </p:nvSpPr>
              <p:spPr>
                <a:xfrm>
                  <a:off x="12315529" y="42111951"/>
                  <a:ext cx="5013136" cy="581905"/>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0486669" y="37443012"/>
                  <a:ext cx="740415" cy="840169"/>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
            <p:nvSpPr>
              <p:cNvPr id="60" name="TextBox 34"/>
              <p:cNvSpPr txBox="1">
                <a:spLocks noChangeArrowheads="1"/>
              </p:cNvSpPr>
              <p:nvPr/>
            </p:nvSpPr>
            <p:spPr bwMode="auto">
              <a:xfrm>
                <a:off x="20995919" y="18414023"/>
                <a:ext cx="14554598" cy="142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Figure </a:t>
                </a:r>
                <a:r>
                  <a:rPr lang="en-US" altLang="en-US" sz="2400" b="1" dirty="0"/>
                  <a:t>4. </a:t>
                </a:r>
                <a:r>
                  <a:rPr lang="en-US" altLang="en-US" sz="2400" b="1" dirty="0"/>
                  <a:t>Averaged refractive indices of solutions by concentration for A) </a:t>
                </a:r>
                <a:r>
                  <a:rPr lang="en-US" altLang="en-US" sz="2400" b="1" dirty="0" smtClean="0"/>
                  <a:t>acidic </a:t>
                </a:r>
                <a:r>
                  <a:rPr lang="en-US" altLang="en-US" sz="2400" b="1" dirty="0"/>
                  <a:t>methanol, B) 50/50 </a:t>
                </a:r>
                <a:r>
                  <a:rPr lang="en-US" altLang="en-US" sz="2400" b="1" dirty="0" smtClean="0"/>
                  <a:t>methanol/water</a:t>
                </a:r>
                <a:r>
                  <a:rPr lang="en-US" altLang="en-US" sz="2400" b="1" dirty="0"/>
                  <a:t>, C) </a:t>
                </a:r>
                <a:r>
                  <a:rPr lang="en-US" altLang="en-US" sz="2400" b="1" dirty="0" smtClean="0"/>
                  <a:t>methanol</a:t>
                </a:r>
                <a:r>
                  <a:rPr lang="en-US" altLang="en-US" sz="2400" b="1" dirty="0"/>
                  <a:t>, and D) 0.2M NaOH. Error bars show </a:t>
                </a:r>
                <a:r>
                  <a:rPr lang="en-US" altLang="en-US" sz="2400" b="1" dirty="0"/>
                  <a:t> ±1 standard </a:t>
                </a:r>
                <a:r>
                  <a:rPr lang="en-US" altLang="en-US" sz="2400" b="1" dirty="0" smtClean="0"/>
                  <a:t>deviation on 3 repeat measurements. </a:t>
                </a:r>
                <a:endParaRPr lang="en-US" altLang="en-US" sz="2400" b="1" dirty="0"/>
              </a:p>
            </p:txBody>
          </p:sp>
        </p:grpSp>
        <p:sp>
          <p:nvSpPr>
            <p:cNvPr id="58" name="TextBox 57"/>
            <p:cNvSpPr txBox="1"/>
            <p:nvPr/>
          </p:nvSpPr>
          <p:spPr>
            <a:xfrm>
              <a:off x="20755293" y="12091170"/>
              <a:ext cx="707113" cy="840169"/>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c</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
        <p:nvSpPr>
          <p:cNvPr id="87" name="TextBox 86"/>
          <p:cNvSpPr txBox="1"/>
          <p:nvPr/>
        </p:nvSpPr>
        <p:spPr>
          <a:xfrm>
            <a:off x="30800331" y="11519197"/>
            <a:ext cx="64152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sp>
        <p:nvSpPr>
          <p:cNvPr id="129" name="TextBox 128"/>
          <p:cNvSpPr txBox="1"/>
          <p:nvPr/>
        </p:nvSpPr>
        <p:spPr>
          <a:xfrm>
            <a:off x="19307192" y="11525475"/>
            <a:ext cx="3160266"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Acidic Methanol</a:t>
            </a:r>
            <a:endParaRPr lang="en-US" sz="3200" dirty="0">
              <a:latin typeface="Arial" panose="020B0604020202020204" pitchFamily="34" charset="0"/>
              <a:cs typeface="Arial" panose="020B0604020202020204" pitchFamily="34" charset="0"/>
            </a:endParaRPr>
          </a:p>
        </p:txBody>
      </p:sp>
      <p:sp>
        <p:nvSpPr>
          <p:cNvPr id="130" name="TextBox 129"/>
          <p:cNvSpPr txBox="1"/>
          <p:nvPr/>
        </p:nvSpPr>
        <p:spPr>
          <a:xfrm>
            <a:off x="25494707" y="11525475"/>
            <a:ext cx="419935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50/50 </a:t>
            </a:r>
            <a:r>
              <a:rPr lang="en-US" sz="3200" dirty="0" smtClean="0">
                <a:latin typeface="Arial" panose="020B0604020202020204" pitchFamily="34" charset="0"/>
                <a:cs typeface="Arial" panose="020B0604020202020204" pitchFamily="34" charset="0"/>
              </a:rPr>
              <a:t>Methanol/Water</a:t>
            </a:r>
            <a:endParaRPr lang="en-US" sz="3200" dirty="0">
              <a:latin typeface="Arial" panose="020B0604020202020204" pitchFamily="34" charset="0"/>
              <a:cs typeface="Arial" panose="020B0604020202020204" pitchFamily="34" charset="0"/>
            </a:endParaRPr>
          </a:p>
        </p:txBody>
      </p:sp>
      <p:sp>
        <p:nvSpPr>
          <p:cNvPr id="131" name="TextBox 130"/>
          <p:cNvSpPr txBox="1"/>
          <p:nvPr/>
        </p:nvSpPr>
        <p:spPr>
          <a:xfrm>
            <a:off x="19952614" y="16221572"/>
            <a:ext cx="1869423"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Methanol</a:t>
            </a:r>
            <a:endParaRPr lang="en-US" sz="3200" dirty="0">
              <a:latin typeface="Arial" panose="020B0604020202020204" pitchFamily="34" charset="0"/>
              <a:cs typeface="Arial" panose="020B0604020202020204" pitchFamily="34" charset="0"/>
            </a:endParaRPr>
          </a:p>
        </p:txBody>
      </p:sp>
      <p:sp>
        <p:nvSpPr>
          <p:cNvPr id="134" name="Rectangle 133"/>
          <p:cNvSpPr/>
          <p:nvPr/>
        </p:nvSpPr>
        <p:spPr>
          <a:xfrm>
            <a:off x="18559236" y="16059974"/>
            <a:ext cx="5240771" cy="23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2" name="Rectangle 158"/>
              <p:cNvSpPr>
                <a:spLocks noChangeArrowheads="1"/>
              </p:cNvSpPr>
              <p:nvPr/>
            </p:nvSpPr>
            <p:spPr bwMode="auto">
              <a:xfrm>
                <a:off x="17574916" y="6991951"/>
                <a:ext cx="20589864" cy="4416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90000"/>
                  </a:lnSpc>
                  <a:spcBef>
                    <a:spcPts val="2400"/>
                  </a:spcBef>
                  <a:spcAft>
                    <a:spcPct val="0"/>
                  </a:spcAft>
                  <a:buFontTx/>
                  <a:buChar char="•"/>
                  <a:defRPr/>
                </a:pPr>
                <a:r>
                  <a:rPr lang="en-US" altLang="en-US" sz="3200" b="1" kern="0" dirty="0">
                    <a:solidFill>
                      <a:srgbClr val="000000"/>
                    </a:solidFill>
                  </a:rPr>
                  <a:t>C</a:t>
                </a:r>
                <a:r>
                  <a:rPr lang="en-US" altLang="en-US" sz="3200" b="1" kern="0" dirty="0" smtClean="0">
                    <a:solidFill>
                      <a:srgbClr val="000000"/>
                    </a:solidFill>
                  </a:rPr>
                  <a:t>hromatophore pigments are suspended in three different </a:t>
                </a:r>
                <a:r>
                  <a:rPr lang="en-US" altLang="en-US" sz="3200" b="1" kern="0" dirty="0">
                    <a:solidFill>
                      <a:srgbClr val="000000"/>
                    </a:solidFill>
                  </a:rPr>
                  <a:t>solvents </a:t>
                </a:r>
                <a:r>
                  <a:rPr lang="en-US" altLang="en-US" sz="3200" b="1" kern="0" dirty="0">
                    <a:solidFill>
                      <a:srgbClr val="000000"/>
                    </a:solidFill>
                  </a:rPr>
                  <a:t>at three </a:t>
                </a:r>
                <a:r>
                  <a:rPr lang="en-US" altLang="en-US" sz="3200" b="1" kern="0" dirty="0">
                    <a:solidFill>
                      <a:srgbClr val="000000"/>
                    </a:solidFill>
                  </a:rPr>
                  <a:t>relative </a:t>
                </a:r>
                <a:r>
                  <a:rPr lang="en-US" altLang="en-US" sz="3200" b="1" kern="0" dirty="0" smtClean="0">
                    <a:solidFill>
                      <a:srgbClr val="000000"/>
                    </a:solidFill>
                  </a:rPr>
                  <a:t>concentrations </a:t>
                </a:r>
                <a:endParaRPr lang="en-US" altLang="en-US" sz="3200" b="1" kern="0" dirty="0">
                  <a:solidFill>
                    <a:srgbClr val="000000"/>
                  </a:solidFill>
                </a:endParaRPr>
              </a:p>
              <a:p>
                <a:pPr algn="just" eaLnBrk="1" fontAlgn="base" hangingPunct="1">
                  <a:lnSpc>
                    <a:spcPct val="90000"/>
                  </a:lnSpc>
                  <a:spcBef>
                    <a:spcPts val="2400"/>
                  </a:spcBef>
                  <a:spcAft>
                    <a:spcPct val="0"/>
                  </a:spcAft>
                  <a:buFontTx/>
                  <a:buChar char="•"/>
                  <a:defRPr/>
                </a:pPr>
                <a:r>
                  <a:rPr lang="en-US" altLang="en-US" sz="3200" b="1" kern="0" dirty="0" smtClean="0">
                    <a:solidFill>
                      <a:srgbClr val="000000"/>
                    </a:solidFill>
                  </a:rPr>
                  <a:t>Refractive </a:t>
                </a:r>
                <a:r>
                  <a:rPr lang="en-US" altLang="en-US" sz="3200" b="1" kern="0" dirty="0">
                    <a:solidFill>
                      <a:srgbClr val="000000"/>
                    </a:solidFill>
                  </a:rPr>
                  <a:t>index is measured using an Abbe refractometer at 589 </a:t>
                </a:r>
                <a:r>
                  <a:rPr lang="en-US" altLang="en-US" sz="3200" b="1" kern="0" dirty="0" smtClean="0">
                    <a:solidFill>
                      <a:srgbClr val="000000"/>
                    </a:solidFill>
                  </a:rPr>
                  <a:t>nm at 25 </a:t>
                </a:r>
                <a:r>
                  <a:rPr lang="en-US" altLang="en-US" sz="3200" b="1" kern="0" dirty="0" smtClean="0">
                    <a:solidFill>
                      <a:srgbClr val="000000"/>
                    </a:solidFill>
                    <a:latin typeface="Times New Roman" panose="02020603050405020304" pitchFamily="18" charset="0"/>
                    <a:cs typeface="Times New Roman" panose="02020603050405020304" pitchFamily="18" charset="0"/>
                  </a:rPr>
                  <a:t>˚C</a:t>
                </a:r>
                <a:r>
                  <a:rPr lang="en-US" altLang="en-US" sz="3200" b="1" kern="0" dirty="0" smtClean="0">
                    <a:solidFill>
                      <a:srgbClr val="000000"/>
                    </a:solidFill>
                  </a:rPr>
                  <a:t>. </a:t>
                </a:r>
                <a:r>
                  <a:rPr lang="en-US" altLang="en-US" sz="3200" b="1" kern="0" dirty="0">
                    <a:solidFill>
                      <a:srgbClr val="000000"/>
                    </a:solidFill>
                  </a:rPr>
                  <a:t>Real </a:t>
                </a:r>
                <a:r>
                  <a:rPr lang="en-US" altLang="en-US" sz="3200" b="1" kern="0" dirty="0">
                    <a:solidFill>
                      <a:srgbClr val="000000"/>
                    </a:solidFill>
                  </a:rPr>
                  <a:t>portion of the refractive index was extrapolated using </a:t>
                </a:r>
                <a:endParaRPr lang="en-US" altLang="en-US" sz="3200" b="1" kern="0" dirty="0" smtClean="0">
                  <a:solidFill>
                    <a:srgbClr val="000000"/>
                  </a:solidFill>
                </a:endParaRPr>
              </a:p>
              <a:p>
                <a:pPr marL="0" indent="0" algn="just" eaLnBrk="1" fontAlgn="base" hangingPunct="1">
                  <a:lnSpc>
                    <a:spcPct val="90000"/>
                  </a:lnSpc>
                  <a:spcBef>
                    <a:spcPts val="2400"/>
                  </a:spcBef>
                  <a:spcAft>
                    <a:spcPct val="0"/>
                  </a:spcAft>
                  <a:defRPr/>
                </a:pPr>
                <a14:m>
                  <m:oMathPara xmlns:m="http://schemas.openxmlformats.org/officeDocument/2006/math">
                    <m:oMathParaPr>
                      <m:jc m:val="centerGroup"/>
                    </m:oMathParaPr>
                    <m:oMath xmlns:m="http://schemas.openxmlformats.org/officeDocument/2006/math">
                      <m:r>
                        <a:rPr lang="en-US" altLang="en-US" sz="3200" b="1" i="1" kern="0">
                          <a:solidFill>
                            <a:srgbClr val="000000"/>
                          </a:solidFill>
                          <a:latin typeface="Cambria Math" panose="02040503050406030204" pitchFamily="18" charset="0"/>
                        </a:rPr>
                        <m:t>𝒏</m:t>
                      </m:r>
                      <m:r>
                        <a:rPr lang="en-US" altLang="en-US" sz="3200" b="1" i="1" kern="0" baseline="-25000">
                          <a:solidFill>
                            <a:srgbClr val="000000"/>
                          </a:solidFill>
                          <a:latin typeface="Cambria Math" panose="02040503050406030204" pitchFamily="18" charset="0"/>
                        </a:rPr>
                        <m:t>𝒔𝒐𝒍𝒖𝒕𝒊𝒐𝒏</m:t>
                      </m:r>
                      <m:r>
                        <a:rPr lang="en-US" altLang="en-US" sz="3200" b="1" i="1" kern="0">
                          <a:solidFill>
                            <a:srgbClr val="000000"/>
                          </a:solidFill>
                          <a:latin typeface="Cambria Math" panose="02040503050406030204" pitchFamily="18" charset="0"/>
                        </a:rPr>
                        <m:t>= </m:t>
                      </m:r>
                      <m:nary>
                        <m:naryPr>
                          <m:chr m:val="∑"/>
                          <m:subHide m:val="on"/>
                          <m:supHide m:val="on"/>
                          <m:ctrlPr>
                            <a:rPr lang="en-US" altLang="en-US" sz="3200" b="1" i="1" kern="0">
                              <a:solidFill>
                                <a:srgbClr val="000000"/>
                              </a:solidFill>
                              <a:latin typeface="Cambria Math" panose="02040503050406030204" pitchFamily="18" charset="0"/>
                            </a:rPr>
                          </m:ctrlPr>
                        </m:naryPr>
                        <m:sub/>
                        <m:sup/>
                        <m:e>
                          <m:r>
                            <a:rPr lang="en-US" altLang="en-US" sz="3200" b="1" i="1" kern="0">
                              <a:solidFill>
                                <a:srgbClr val="000000"/>
                              </a:solidFill>
                              <a:latin typeface="Cambria Math" panose="02040503050406030204" pitchFamily="18" charset="0"/>
                            </a:rPr>
                            <m:t>𝒏</m:t>
                          </m:r>
                          <m:r>
                            <a:rPr lang="en-US" altLang="en-US" sz="3200" b="1" i="1" kern="0" baseline="-25000">
                              <a:solidFill>
                                <a:srgbClr val="000000"/>
                              </a:solidFill>
                              <a:latin typeface="Cambria Math" panose="02040503050406030204" pitchFamily="18" charset="0"/>
                            </a:rPr>
                            <m:t>𝒄𝒐𝒎𝒑𝒐𝒏𝒆𝒏𝒕</m:t>
                          </m:r>
                          <m:r>
                            <a:rPr lang="en-US" altLang="en-US" sz="3200" b="1" i="1" kern="0">
                              <a:solidFill>
                                <a:srgbClr val="000000"/>
                              </a:solidFill>
                              <a:latin typeface="Cambria Math" panose="02040503050406030204" pitchFamily="18" charset="0"/>
                            </a:rPr>
                            <m:t> ∗</m:t>
                          </m:r>
                          <m:r>
                            <a:rPr lang="en-US" altLang="en-US" sz="3200" b="1" i="1" kern="0">
                              <a:solidFill>
                                <a:srgbClr val="000000"/>
                              </a:solidFill>
                              <a:latin typeface="Cambria Math" panose="02040503050406030204" pitchFamily="18" charset="0"/>
                            </a:rPr>
                            <m:t>𝒎𝒂𝒔𝒔</m:t>
                          </m:r>
                          <m:r>
                            <a:rPr lang="en-US" altLang="en-US" sz="3200" b="1" i="1" kern="0">
                              <a:solidFill>
                                <a:srgbClr val="000000"/>
                              </a:solidFill>
                              <a:latin typeface="Cambria Math" panose="02040503050406030204" pitchFamily="18" charset="0"/>
                            </a:rPr>
                            <m:t> </m:t>
                          </m:r>
                          <m:r>
                            <a:rPr lang="en-US" altLang="en-US" sz="3200" b="1" i="1" kern="0">
                              <a:solidFill>
                                <a:srgbClr val="000000"/>
                              </a:solidFill>
                              <a:latin typeface="Cambria Math" panose="02040503050406030204" pitchFamily="18" charset="0"/>
                            </a:rPr>
                            <m:t>𝒇𝒓𝒂𝒄𝒕𝒊𝒐𝒏𝒄𝒐𝒎𝒑𝒐𝒏𝒆𝒏𝒕</m:t>
                          </m:r>
                        </m:e>
                      </m:nary>
                    </m:oMath>
                  </m:oMathPara>
                </a14:m>
                <a:endParaRPr lang="en-US" altLang="en-US" sz="3200" b="1" kern="0" dirty="0" smtClean="0">
                  <a:solidFill>
                    <a:srgbClr val="000000"/>
                  </a:solidFill>
                </a:endParaRPr>
              </a:p>
              <a:p>
                <a:pPr algn="just" eaLnBrk="1" fontAlgn="base" hangingPunct="1">
                  <a:lnSpc>
                    <a:spcPct val="90000"/>
                  </a:lnSpc>
                  <a:spcBef>
                    <a:spcPts val="2400"/>
                  </a:spcBef>
                  <a:spcAft>
                    <a:spcPct val="0"/>
                  </a:spcAft>
                  <a:buFontTx/>
                  <a:buChar char="•"/>
                  <a:defRPr/>
                </a:pPr>
                <a:r>
                  <a:rPr lang="en-US" altLang="en-US" sz="3200" b="1" kern="0" dirty="0">
                    <a:solidFill>
                      <a:srgbClr val="000000"/>
                    </a:solidFill>
                  </a:rPr>
                  <a:t>Rotary evaporator and a microbalance were used to determine the mass fraction of pigment and </a:t>
                </a:r>
                <a:r>
                  <a:rPr lang="en-US" altLang="en-US" sz="3200" b="1" kern="0" dirty="0" smtClean="0">
                    <a:solidFill>
                      <a:srgbClr val="000000"/>
                    </a:solidFill>
                  </a:rPr>
                  <a:t>solvent</a:t>
                </a:r>
                <a:endParaRPr lang="en-US" altLang="en-US" sz="3600" b="1" kern="0" dirty="0" smtClean="0">
                  <a:solidFill>
                    <a:srgbClr val="000000"/>
                  </a:solidFill>
                </a:endParaRPr>
              </a:p>
            </p:txBody>
          </p:sp>
        </mc:Choice>
        <mc:Fallback>
          <p:sp>
            <p:nvSpPr>
              <p:cNvPr id="142" name="Rectangle 158"/>
              <p:cNvSpPr>
                <a:spLocks noRot="1" noChangeAspect="1" noMove="1" noResize="1" noEditPoints="1" noAdjustHandles="1" noChangeArrowheads="1" noChangeShapeType="1" noTextEdit="1"/>
              </p:cNvSpPr>
              <p:nvPr/>
            </p:nvSpPr>
            <p:spPr bwMode="auto">
              <a:xfrm>
                <a:off x="17574916" y="6991951"/>
                <a:ext cx="20589864" cy="4416648"/>
              </a:xfrm>
              <a:prstGeom prst="rect">
                <a:avLst/>
              </a:prstGeom>
              <a:blipFill rotWithShape="0">
                <a:blip r:embed="rId15"/>
                <a:stretch>
                  <a:fillRect l="-829" t="-4006" r="-8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3" name="Rectangle 158"/>
          <p:cNvSpPr>
            <a:spLocks noChangeArrowheads="1"/>
          </p:cNvSpPr>
          <p:nvPr/>
        </p:nvSpPr>
        <p:spPr bwMode="auto">
          <a:xfrm>
            <a:off x="210274" y="28570289"/>
            <a:ext cx="16836755" cy="259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51" tIns="0" rIns="58951" bIns="0"/>
          <a:lstStyle>
            <a:lvl1pPr marL="539750" indent="-539750" defTabSz="5254625" eaLnBrk="0" hangingPunct="0">
              <a:defRPr sz="9100">
                <a:solidFill>
                  <a:schemeClr val="tx1"/>
                </a:solidFill>
                <a:latin typeface="Arial" panose="020B0604020202020204" pitchFamily="34" charset="0"/>
                <a:cs typeface="Arial" panose="020B0604020202020204" pitchFamily="34" charset="0"/>
              </a:defRPr>
            </a:lvl1pPr>
            <a:lvl2pPr marL="742950" indent="-285750" defTabSz="5254625" eaLnBrk="0" hangingPunct="0">
              <a:defRPr sz="9100">
                <a:solidFill>
                  <a:schemeClr val="tx1"/>
                </a:solidFill>
                <a:latin typeface="Arial" panose="020B0604020202020204" pitchFamily="34" charset="0"/>
                <a:cs typeface="Arial" panose="020B0604020202020204" pitchFamily="34" charset="0"/>
              </a:defRPr>
            </a:lvl2pPr>
            <a:lvl3pPr marL="1143000" indent="-228600" defTabSz="5254625" eaLnBrk="0" hangingPunct="0">
              <a:defRPr sz="9100">
                <a:solidFill>
                  <a:schemeClr val="tx1"/>
                </a:solidFill>
                <a:latin typeface="Arial" panose="020B0604020202020204" pitchFamily="34" charset="0"/>
                <a:cs typeface="Arial" panose="020B0604020202020204" pitchFamily="34" charset="0"/>
              </a:defRPr>
            </a:lvl3pPr>
            <a:lvl4pPr marL="1600200" indent="-228600" defTabSz="5254625" eaLnBrk="0" hangingPunct="0">
              <a:defRPr sz="9100">
                <a:solidFill>
                  <a:schemeClr val="tx1"/>
                </a:solidFill>
                <a:latin typeface="Arial" panose="020B0604020202020204" pitchFamily="34" charset="0"/>
                <a:cs typeface="Arial" panose="020B0604020202020204" pitchFamily="34" charset="0"/>
              </a:defRPr>
            </a:lvl4pPr>
            <a:lvl5pPr marL="2057400" indent="-228600" defTabSz="5254625" eaLnBrk="0" hangingPunct="0">
              <a:defRPr sz="9100">
                <a:solidFill>
                  <a:schemeClr val="tx1"/>
                </a:solidFill>
                <a:latin typeface="Arial" panose="020B0604020202020204" pitchFamily="34" charset="0"/>
                <a:cs typeface="Arial" panose="020B0604020202020204" pitchFamily="34" charset="0"/>
              </a:defRPr>
            </a:lvl5pPr>
            <a:lvl6pPr marL="25146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5254625"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Pigment granules are isolated from </a:t>
            </a:r>
            <a:r>
              <a:rPr lang="en-US" altLang="en-US" sz="3200" b="1" i="1" kern="0" dirty="0">
                <a:solidFill>
                  <a:srgbClr val="000000"/>
                </a:solidFill>
              </a:rPr>
              <a:t>Doryteuthis pealeii </a:t>
            </a:r>
            <a:r>
              <a:rPr lang="en-US" altLang="en-US" sz="3200" b="1" kern="0" dirty="0">
                <a:solidFill>
                  <a:srgbClr val="000000"/>
                </a:solidFill>
              </a:rPr>
              <a:t>chromatophores and purified through centrifugation/wash cycles</a:t>
            </a:r>
          </a:p>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Soluble pigment is extracted</a:t>
            </a:r>
            <a:r>
              <a:rPr lang="en-US" altLang="en-US" sz="3200" b="1" i="1" kern="0" dirty="0">
                <a:solidFill>
                  <a:srgbClr val="000000"/>
                </a:solidFill>
              </a:rPr>
              <a:t> </a:t>
            </a:r>
            <a:r>
              <a:rPr lang="en-US" altLang="en-US" sz="3200" b="1" kern="0" dirty="0">
                <a:solidFill>
                  <a:srgbClr val="000000"/>
                </a:solidFill>
              </a:rPr>
              <a:t>from the granules using acidic methanol</a:t>
            </a:r>
          </a:p>
          <a:p>
            <a:pPr algn="just" eaLnBrk="1" fontAlgn="base" hangingPunct="1">
              <a:lnSpc>
                <a:spcPct val="90000"/>
              </a:lnSpc>
              <a:spcBef>
                <a:spcPts val="3000"/>
              </a:spcBef>
              <a:spcAft>
                <a:spcPct val="0"/>
              </a:spcAft>
              <a:buFontTx/>
              <a:buChar char="•"/>
              <a:defRPr/>
            </a:pPr>
            <a:r>
              <a:rPr lang="en-US" altLang="en-US" sz="3200" b="1" kern="0" dirty="0">
                <a:solidFill>
                  <a:srgbClr val="000000"/>
                </a:solidFill>
              </a:rPr>
              <a:t>The extraction causes a 71% decrease in granule </a:t>
            </a:r>
            <a:r>
              <a:rPr lang="en-US" altLang="en-US" sz="3200" b="1" kern="0" dirty="0" smtClean="0">
                <a:solidFill>
                  <a:srgbClr val="000000"/>
                </a:solidFill>
              </a:rPr>
              <a:t>size on average</a:t>
            </a:r>
            <a:endParaRPr lang="en-US" altLang="en-US" sz="500" b="1" kern="0" dirty="0">
              <a:solidFill>
                <a:srgbClr val="000000"/>
              </a:solidFill>
            </a:endParaRPr>
          </a:p>
        </p:txBody>
      </p:sp>
      <p:sp>
        <p:nvSpPr>
          <p:cNvPr id="146" name="Rectangle 145"/>
          <p:cNvSpPr/>
          <p:nvPr/>
        </p:nvSpPr>
        <p:spPr>
          <a:xfrm>
            <a:off x="25013380" y="15713653"/>
            <a:ext cx="5240771" cy="323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8618093" y="19984792"/>
            <a:ext cx="5240771" cy="23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4393354" y="20499691"/>
            <a:ext cx="5240771" cy="230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rot="19800000">
            <a:off x="18823269" y="20284474"/>
            <a:ext cx="1159292"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Undiluted</a:t>
            </a:r>
            <a:endParaRPr lang="en-US" sz="1800" dirty="0">
              <a:latin typeface="Arial" panose="020B0604020202020204" pitchFamily="34" charset="0"/>
              <a:cs typeface="Arial" panose="020B0604020202020204" pitchFamily="34" charset="0"/>
            </a:endParaRPr>
          </a:p>
        </p:txBody>
      </p:sp>
      <p:sp>
        <p:nvSpPr>
          <p:cNvPr id="149" name="TextBox 148"/>
          <p:cNvSpPr txBox="1"/>
          <p:nvPr/>
        </p:nvSpPr>
        <p:spPr>
          <a:xfrm rot="19800000">
            <a:off x="19711165" y="20477114"/>
            <a:ext cx="1646605"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Diluted by half</a:t>
            </a:r>
            <a:endParaRPr lang="en-US" sz="1800" dirty="0">
              <a:latin typeface="Arial" panose="020B0604020202020204" pitchFamily="34" charset="0"/>
              <a:cs typeface="Arial" panose="020B0604020202020204" pitchFamily="34" charset="0"/>
            </a:endParaRPr>
          </a:p>
        </p:txBody>
      </p:sp>
      <p:sp>
        <p:nvSpPr>
          <p:cNvPr id="150" name="TextBox 149"/>
          <p:cNvSpPr txBox="1"/>
          <p:nvPr/>
        </p:nvSpPr>
        <p:spPr>
          <a:xfrm rot="19800000">
            <a:off x="20829790" y="20531616"/>
            <a:ext cx="1864613"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Diluted by fourth</a:t>
            </a:r>
            <a:endParaRPr lang="en-US" sz="1800" dirty="0">
              <a:latin typeface="Arial" panose="020B0604020202020204" pitchFamily="34" charset="0"/>
              <a:cs typeface="Arial" panose="020B0604020202020204" pitchFamily="34" charset="0"/>
            </a:endParaRPr>
          </a:p>
        </p:txBody>
      </p:sp>
      <p:sp>
        <p:nvSpPr>
          <p:cNvPr id="151" name="TextBox 150"/>
          <p:cNvSpPr txBox="1"/>
          <p:nvPr/>
        </p:nvSpPr>
        <p:spPr>
          <a:xfrm rot="19800000">
            <a:off x="27097093" y="20531616"/>
            <a:ext cx="1864613"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Diluted by fourth</a:t>
            </a:r>
            <a:endParaRPr lang="en-US" sz="1800" dirty="0">
              <a:latin typeface="Arial" panose="020B0604020202020204" pitchFamily="34" charset="0"/>
              <a:cs typeface="Arial" panose="020B0604020202020204" pitchFamily="34" charset="0"/>
            </a:endParaRPr>
          </a:p>
        </p:txBody>
      </p:sp>
      <p:sp>
        <p:nvSpPr>
          <p:cNvPr id="152" name="TextBox 151"/>
          <p:cNvSpPr txBox="1"/>
          <p:nvPr/>
        </p:nvSpPr>
        <p:spPr>
          <a:xfrm rot="19800000">
            <a:off x="25959917" y="20477114"/>
            <a:ext cx="1646605"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Diluted by half</a:t>
            </a:r>
            <a:endParaRPr lang="en-US" sz="1800" dirty="0">
              <a:latin typeface="Arial" panose="020B0604020202020204" pitchFamily="34" charset="0"/>
              <a:cs typeface="Arial" panose="020B0604020202020204" pitchFamily="34" charset="0"/>
            </a:endParaRPr>
          </a:p>
        </p:txBody>
      </p:sp>
      <p:sp>
        <p:nvSpPr>
          <p:cNvPr id="153" name="TextBox 152"/>
          <p:cNvSpPr txBox="1"/>
          <p:nvPr/>
        </p:nvSpPr>
        <p:spPr>
          <a:xfrm rot="19800000">
            <a:off x="25015660" y="20284474"/>
            <a:ext cx="1159292" cy="369332"/>
          </a:xfrm>
          <a:prstGeom prst="rect">
            <a:avLst/>
          </a:prstGeom>
          <a:solidFill>
            <a:schemeClr val="bg1"/>
          </a:solidFill>
          <a:ln>
            <a:solidFill>
              <a:schemeClr val="bg1"/>
            </a:solidFill>
          </a:ln>
        </p:spPr>
        <p:txBody>
          <a:bodyPr wrap="none" rtlCol="0">
            <a:spAutoFit/>
          </a:bodyPr>
          <a:lstStyle/>
          <a:p>
            <a:r>
              <a:rPr lang="en-US" sz="1800" dirty="0">
                <a:latin typeface="Arial" panose="020B0604020202020204" pitchFamily="34" charset="0"/>
                <a:cs typeface="Arial" panose="020B0604020202020204" pitchFamily="34" charset="0"/>
              </a:rPr>
              <a:t>Undiluted</a:t>
            </a:r>
            <a:endParaRPr lang="en-US" sz="1800" dirty="0">
              <a:latin typeface="Arial" panose="020B0604020202020204" pitchFamily="34" charset="0"/>
              <a:cs typeface="Arial" panose="020B0604020202020204" pitchFamily="34" charset="0"/>
            </a:endParaRPr>
          </a:p>
        </p:txBody>
      </p:sp>
      <p:grpSp>
        <p:nvGrpSpPr>
          <p:cNvPr id="157" name="Group 156"/>
          <p:cNvGrpSpPr/>
          <p:nvPr/>
        </p:nvGrpSpPr>
        <p:grpSpPr>
          <a:xfrm>
            <a:off x="210274" y="32949816"/>
            <a:ext cx="16795743" cy="5480443"/>
            <a:chOff x="472540" y="33271997"/>
            <a:chExt cx="17456231" cy="5480443"/>
          </a:xfrm>
        </p:grpSpPr>
        <p:grpSp>
          <p:nvGrpSpPr>
            <p:cNvPr id="155" name="Group 154"/>
            <p:cNvGrpSpPr/>
            <p:nvPr/>
          </p:nvGrpSpPr>
          <p:grpSpPr>
            <a:xfrm>
              <a:off x="472540" y="33271997"/>
              <a:ext cx="6627135" cy="5480443"/>
              <a:chOff x="472540" y="33271997"/>
              <a:chExt cx="6627135" cy="5480443"/>
            </a:xfrm>
          </p:grpSpPr>
          <p:grpSp>
            <p:nvGrpSpPr>
              <p:cNvPr id="125" name="Group 124"/>
              <p:cNvGrpSpPr/>
              <p:nvPr/>
            </p:nvGrpSpPr>
            <p:grpSpPr>
              <a:xfrm>
                <a:off x="472540" y="33271997"/>
                <a:ext cx="6627135" cy="5480443"/>
                <a:chOff x="329155" y="38146972"/>
                <a:chExt cx="6627135" cy="5480443"/>
              </a:xfrm>
            </p:grpSpPr>
            <p:pic>
              <p:nvPicPr>
                <p:cNvPr id="123" name="Picture 122"/>
                <p:cNvPicPr>
                  <a:picLocks noChangeAspect="1"/>
                </p:cNvPicPr>
                <p:nvPr/>
              </p:nvPicPr>
              <p:blipFill rotWithShape="1">
                <a:blip r:embed="rId16" cstate="print">
                  <a:extLst>
                    <a:ext uri="{28A0092B-C50C-407E-A947-70E740481C1C}">
                      <a14:useLocalDpi xmlns:a14="http://schemas.microsoft.com/office/drawing/2010/main" val="0"/>
                    </a:ext>
                  </a:extLst>
                </a:blip>
                <a:srcRect l="1944" r="50790" b="58709"/>
                <a:stretch/>
              </p:blipFill>
              <p:spPr>
                <a:xfrm>
                  <a:off x="329155" y="38146972"/>
                  <a:ext cx="6516927" cy="5480443"/>
                </a:xfrm>
                <a:prstGeom prst="rect">
                  <a:avLst/>
                </a:prstGeom>
              </p:spPr>
            </p:pic>
            <p:sp>
              <p:nvSpPr>
                <p:cNvPr id="124" name="Rectangle 123"/>
                <p:cNvSpPr/>
                <p:nvPr/>
              </p:nvSpPr>
              <p:spPr>
                <a:xfrm>
                  <a:off x="5050619" y="38594691"/>
                  <a:ext cx="1905671" cy="2670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ectangle 153"/>
              <p:cNvSpPr/>
              <p:nvPr/>
            </p:nvSpPr>
            <p:spPr>
              <a:xfrm>
                <a:off x="494297" y="33458782"/>
                <a:ext cx="629653" cy="716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8" name="Picture 127"/>
            <p:cNvPicPr>
              <a:picLocks noChangeAspect="1"/>
            </p:cNvPicPr>
            <p:nvPr/>
          </p:nvPicPr>
          <p:blipFill rotWithShape="1">
            <a:blip r:embed="rId17" cstate="print">
              <a:extLst>
                <a:ext uri="{28A0092B-C50C-407E-A947-70E740481C1C}">
                  <a14:useLocalDpi xmlns:a14="http://schemas.microsoft.com/office/drawing/2010/main" val="0"/>
                </a:ext>
              </a:extLst>
            </a:blip>
            <a:srcRect r="38416"/>
            <a:stretch/>
          </p:blipFill>
          <p:spPr>
            <a:xfrm>
              <a:off x="8488166" y="33617665"/>
              <a:ext cx="9440605" cy="4602150"/>
            </a:xfrm>
            <a:prstGeom prst="rect">
              <a:avLst/>
            </a:prstGeom>
          </p:spPr>
        </p:pic>
        <p:sp>
          <p:nvSpPr>
            <p:cNvPr id="135" name="Rectangle 134"/>
            <p:cNvSpPr/>
            <p:nvPr/>
          </p:nvSpPr>
          <p:spPr>
            <a:xfrm>
              <a:off x="3886200" y="34432229"/>
              <a:ext cx="1268993" cy="897548"/>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5155193" y="35363803"/>
              <a:ext cx="3237944" cy="215582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55193" y="33458782"/>
              <a:ext cx="3332973" cy="98742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56" name="TextBox 34"/>
          <p:cNvSpPr txBox="1">
            <a:spLocks noChangeArrowheads="1"/>
          </p:cNvSpPr>
          <p:nvPr/>
        </p:nvSpPr>
        <p:spPr bwMode="auto">
          <a:xfrm>
            <a:off x="210274" y="26831978"/>
            <a:ext cx="168367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Figure 2. A) Dorsal mantle of the </a:t>
            </a:r>
            <a:r>
              <a:rPr lang="en-US" altLang="en-US" sz="2400" b="1" i="1" dirty="0"/>
              <a:t>Doryteuthis pealeii</a:t>
            </a:r>
            <a:r>
              <a:rPr lang="en-US" altLang="en-US" sz="2400" b="1" dirty="0"/>
              <a:t>, B) Microscope image of the chromatophore layer with 1 mm scale bar, C) SEM (1 µm scale bar) and photographic images of untreated pigment granules suspended in water, and D) SEM (1 µm scale bar) and photographic images of granules post-acidic methanol extraction</a:t>
            </a:r>
            <a:endParaRPr lang="en-US" altLang="en-US" sz="2400" b="1" dirty="0"/>
          </a:p>
        </p:txBody>
      </p:sp>
      <p:grpSp>
        <p:nvGrpSpPr>
          <p:cNvPr id="5" name="Group 4"/>
          <p:cNvGrpSpPr/>
          <p:nvPr/>
        </p:nvGrpSpPr>
        <p:grpSpPr>
          <a:xfrm>
            <a:off x="1144349" y="18446461"/>
            <a:ext cx="7634944" cy="4117700"/>
            <a:chOff x="-587275" y="19310150"/>
            <a:chExt cx="7634944" cy="4117700"/>
          </a:xfrm>
        </p:grpSpPr>
        <p:pic>
          <p:nvPicPr>
            <p:cNvPr id="144" name="Picture 150" descr="C:\Users\Localadmin\Desktop\ChromPig paper\figure 1.tif"/>
            <p:cNvPicPr>
              <a:picLocks noChangeAspect="1" noChangeArrowheads="1"/>
            </p:cNvPicPr>
            <p:nvPr/>
          </p:nvPicPr>
          <p:blipFill rotWithShape="1">
            <a:blip r:embed="rId18">
              <a:extLst>
                <a:ext uri="{28A0092B-C50C-407E-A947-70E740481C1C}">
                  <a14:useLocalDpi xmlns:a14="http://schemas.microsoft.com/office/drawing/2010/main" val="0"/>
                </a:ext>
              </a:extLst>
            </a:blip>
            <a:srcRect t="3881" r="44173" b="66400"/>
            <a:stretch/>
          </p:blipFill>
          <p:spPr bwMode="auto">
            <a:xfrm>
              <a:off x="-587275" y="19392693"/>
              <a:ext cx="7634944" cy="4035157"/>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p:cNvSpPr txBox="1"/>
            <p:nvPr/>
          </p:nvSpPr>
          <p:spPr>
            <a:xfrm>
              <a:off x="-391333" y="19310150"/>
              <a:ext cx="641522"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16" name="Group 15"/>
          <p:cNvGrpSpPr/>
          <p:nvPr/>
        </p:nvGrpSpPr>
        <p:grpSpPr>
          <a:xfrm>
            <a:off x="9122219" y="18446461"/>
            <a:ext cx="6749301" cy="4206058"/>
            <a:chOff x="7390595" y="19310150"/>
            <a:chExt cx="6749301" cy="4206058"/>
          </a:xfrm>
        </p:grpSpPr>
        <p:pic>
          <p:nvPicPr>
            <p:cNvPr id="145" name="Picture 150" descr="C:\Users\Localadmin\Desktop\ChromPig paper\figure 1.tif"/>
            <p:cNvPicPr>
              <a:picLocks noChangeAspect="1" noChangeArrowheads="1"/>
            </p:cNvPicPr>
            <p:nvPr/>
          </p:nvPicPr>
          <p:blipFill rotWithShape="1">
            <a:blip r:embed="rId18">
              <a:extLst>
                <a:ext uri="{28A0092B-C50C-407E-A947-70E740481C1C}">
                  <a14:useLocalDpi xmlns:a14="http://schemas.microsoft.com/office/drawing/2010/main" val="0"/>
                </a:ext>
              </a:extLst>
            </a:blip>
            <a:srcRect l="57860" t="10770" b="63238"/>
            <a:stretch/>
          </p:blipFill>
          <p:spPr bwMode="auto">
            <a:xfrm>
              <a:off x="7390595" y="19392692"/>
              <a:ext cx="6749301" cy="4123516"/>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p:cNvSpPr txBox="1"/>
            <p:nvPr/>
          </p:nvSpPr>
          <p:spPr>
            <a:xfrm>
              <a:off x="7856419" y="19310150"/>
              <a:ext cx="641522" cy="707886"/>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grpSp>
        <p:nvGrpSpPr>
          <p:cNvPr id="17" name="Group 16"/>
          <p:cNvGrpSpPr/>
          <p:nvPr/>
        </p:nvGrpSpPr>
        <p:grpSpPr>
          <a:xfrm>
            <a:off x="1941898" y="22925690"/>
            <a:ext cx="4034182" cy="3764618"/>
            <a:chOff x="210274" y="23789379"/>
            <a:chExt cx="4034182" cy="3764618"/>
          </a:xfrm>
        </p:grpSpPr>
        <p:pic>
          <p:nvPicPr>
            <p:cNvPr id="107" name="Picture 150" descr="C:\Users\Localadmin\Desktop\ChromPig paper\figure 1.tif"/>
            <p:cNvPicPr>
              <a:picLocks noChangeAspect="1" noChangeArrowheads="1"/>
            </p:cNvPicPr>
            <p:nvPr/>
          </p:nvPicPr>
          <p:blipFill rotWithShape="1">
            <a:blip r:embed="rId18">
              <a:extLst>
                <a:ext uri="{28A0092B-C50C-407E-A947-70E740481C1C}">
                  <a14:useLocalDpi xmlns:a14="http://schemas.microsoft.com/office/drawing/2010/main" val="0"/>
                </a:ext>
              </a:extLst>
            </a:blip>
            <a:srcRect l="55945" t="36918" r="21137" b="41541"/>
            <a:stretch/>
          </p:blipFill>
          <p:spPr bwMode="auto">
            <a:xfrm>
              <a:off x="210274" y="23789379"/>
              <a:ext cx="4034182" cy="3764618"/>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p:cNvSpPr txBox="1"/>
            <p:nvPr/>
          </p:nvSpPr>
          <p:spPr>
            <a:xfrm>
              <a:off x="384319" y="23931049"/>
              <a:ext cx="612668"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c</a:t>
              </a:r>
              <a:r>
                <a:rPr lang="en-US" sz="4000" dirty="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10146706" y="22996426"/>
            <a:ext cx="4032839" cy="3693883"/>
            <a:chOff x="8415082" y="23860115"/>
            <a:chExt cx="4032839" cy="3693883"/>
          </a:xfrm>
        </p:grpSpPr>
        <p:pic>
          <p:nvPicPr>
            <p:cNvPr id="108" name="Picture 150" descr="C:\Users\Localadmin\Desktop\ChromPig paper\figure 1.tif"/>
            <p:cNvPicPr>
              <a:picLocks noChangeAspect="1" noChangeArrowheads="1"/>
            </p:cNvPicPr>
            <p:nvPr/>
          </p:nvPicPr>
          <p:blipFill rotWithShape="1">
            <a:blip r:embed="rId18">
              <a:extLst>
                <a:ext uri="{28A0092B-C50C-407E-A947-70E740481C1C}">
                  <a14:useLocalDpi xmlns:a14="http://schemas.microsoft.com/office/drawing/2010/main" val="0"/>
                </a:ext>
              </a:extLst>
            </a:blip>
            <a:srcRect l="77906" t="36918" r="-1255" b="41541"/>
            <a:stretch/>
          </p:blipFill>
          <p:spPr bwMode="auto">
            <a:xfrm>
              <a:off x="8415082" y="23860115"/>
              <a:ext cx="4032839" cy="3693883"/>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p:cNvSpPr txBox="1"/>
            <p:nvPr/>
          </p:nvSpPr>
          <p:spPr>
            <a:xfrm>
              <a:off x="8598001" y="23931049"/>
              <a:ext cx="641522"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d</a:t>
              </a:r>
              <a:r>
                <a:rPr lang="en-US" sz="4000" dirty="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grpSp>
      <p:sp>
        <p:nvSpPr>
          <p:cNvPr id="162" name="Rectangle 161"/>
          <p:cNvSpPr/>
          <p:nvPr/>
        </p:nvSpPr>
        <p:spPr>
          <a:xfrm>
            <a:off x="890338" y="7080113"/>
            <a:ext cx="1518493" cy="397705"/>
          </a:xfrm>
          <a:prstGeom prst="rect">
            <a:avLst/>
          </a:prstGeom>
          <a:solidFill>
            <a:srgbClr val="23201D"/>
          </a:solidFill>
          <a:ln>
            <a:solidFill>
              <a:srgbClr val="232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408831" y="7080113"/>
            <a:ext cx="415712" cy="289679"/>
          </a:xfrm>
          <a:prstGeom prst="rect">
            <a:avLst/>
          </a:prstGeom>
          <a:solidFill>
            <a:srgbClr val="23201D"/>
          </a:solidFill>
          <a:ln>
            <a:solidFill>
              <a:srgbClr val="242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84319" y="6799538"/>
            <a:ext cx="5855784" cy="8551729"/>
            <a:chOff x="-1804737" y="6951568"/>
            <a:chExt cx="6631521" cy="9684608"/>
          </a:xfrm>
        </p:grpSpPr>
        <p:pic>
          <p:nvPicPr>
            <p:cNvPr id="96" name="Picture 95"/>
            <p:cNvPicPr>
              <a:picLocks noChangeAspect="1"/>
            </p:cNvPicPr>
            <p:nvPr/>
          </p:nvPicPr>
          <p:blipFill rotWithShape="1">
            <a:blip r:embed="rId19" cstate="print">
              <a:extLst>
                <a:ext uri="{28A0092B-C50C-407E-A947-70E740481C1C}">
                  <a14:useLocalDpi xmlns:a14="http://schemas.microsoft.com/office/drawing/2010/main" val="0"/>
                </a:ext>
              </a:extLst>
            </a:blip>
            <a:srcRect t="3303" r="19715"/>
            <a:stretch/>
          </p:blipFill>
          <p:spPr bwMode="auto">
            <a:xfrm>
              <a:off x="-1804737" y="6951568"/>
              <a:ext cx="6631521" cy="9684608"/>
            </a:xfrm>
            <a:prstGeom prst="rect">
              <a:avLst/>
            </a:prstGeom>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164" name="TextBox 163"/>
            <p:cNvSpPr txBox="1"/>
            <p:nvPr/>
          </p:nvSpPr>
          <p:spPr>
            <a:xfrm>
              <a:off x="612183" y="7066618"/>
              <a:ext cx="2295821" cy="400110"/>
            </a:xfrm>
            <a:prstGeom prst="rect">
              <a:avLst/>
            </a:prstGeom>
            <a:solidFill>
              <a:srgbClr val="23201D"/>
            </a:solidFill>
          </p:spPr>
          <p:txBody>
            <a:bodyPr wrap="none" rtlCol="0">
              <a:spAutoFit/>
            </a:bodyPr>
            <a:lstStyle/>
            <a:p>
              <a:r>
                <a:rPr lang="en-US" sz="2000" i="1" dirty="0">
                  <a:solidFill>
                    <a:schemeClr val="bg1"/>
                  </a:solidFill>
                  <a:latin typeface="Arial" panose="020B0604020202020204" pitchFamily="34" charset="0"/>
                  <a:cs typeface="Arial" panose="020B0604020202020204" pitchFamily="34" charset="0"/>
                </a:rPr>
                <a:t>Doryteuthis pealeii</a:t>
              </a:r>
              <a:endParaRPr lang="en-US" sz="2000" i="1" dirty="0">
                <a:solidFill>
                  <a:schemeClr val="bg1"/>
                </a:solidFill>
                <a:latin typeface="Arial" panose="020B0604020202020204" pitchFamily="34" charset="0"/>
                <a:cs typeface="Arial" panose="020B0604020202020204" pitchFamily="34" charset="0"/>
              </a:endParaRPr>
            </a:p>
          </p:txBody>
        </p:sp>
      </p:grpSp>
      <p:sp>
        <p:nvSpPr>
          <p:cNvPr id="106" name="TextBox 34"/>
          <p:cNvSpPr txBox="1">
            <a:spLocks noChangeArrowheads="1"/>
          </p:cNvSpPr>
          <p:nvPr/>
        </p:nvSpPr>
        <p:spPr bwMode="auto">
          <a:xfrm>
            <a:off x="250190" y="38300003"/>
            <a:ext cx="16666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100">
                <a:solidFill>
                  <a:schemeClr val="tx1"/>
                </a:solidFill>
                <a:latin typeface="Arial" panose="020B0604020202020204" pitchFamily="34" charset="0"/>
                <a:cs typeface="Arial" panose="020B0604020202020204" pitchFamily="34" charset="0"/>
              </a:defRPr>
            </a:lvl1pPr>
            <a:lvl2pPr marL="742950" indent="-285750" eaLnBrk="0" hangingPunct="0">
              <a:defRPr sz="9100">
                <a:solidFill>
                  <a:schemeClr val="tx1"/>
                </a:solidFill>
                <a:latin typeface="Arial" panose="020B0604020202020204" pitchFamily="34" charset="0"/>
                <a:cs typeface="Arial" panose="020B0604020202020204" pitchFamily="34" charset="0"/>
              </a:defRPr>
            </a:lvl2pPr>
            <a:lvl3pPr marL="1143000" indent="-228600" eaLnBrk="0" hangingPunct="0">
              <a:defRPr sz="9100">
                <a:solidFill>
                  <a:schemeClr val="tx1"/>
                </a:solidFill>
                <a:latin typeface="Arial" panose="020B0604020202020204" pitchFamily="34" charset="0"/>
                <a:cs typeface="Arial" panose="020B0604020202020204" pitchFamily="34" charset="0"/>
              </a:defRPr>
            </a:lvl3pPr>
            <a:lvl4pPr marL="1600200" indent="-228600" eaLnBrk="0" hangingPunct="0">
              <a:defRPr sz="9100">
                <a:solidFill>
                  <a:schemeClr val="tx1"/>
                </a:solidFill>
                <a:latin typeface="Arial" panose="020B0604020202020204" pitchFamily="34" charset="0"/>
                <a:cs typeface="Arial" panose="020B0604020202020204" pitchFamily="34" charset="0"/>
              </a:defRPr>
            </a:lvl4pPr>
            <a:lvl5pPr marL="2057400" indent="-228600" eaLnBrk="0" hangingPunct="0">
              <a:defRPr sz="9100">
                <a:solidFill>
                  <a:schemeClr val="tx1"/>
                </a:solidFill>
                <a:latin typeface="Arial" panose="020B0604020202020204" pitchFamily="34" charset="0"/>
                <a:cs typeface="Arial" panose="020B0604020202020204" pitchFamily="34" charset="0"/>
              </a:defRPr>
            </a:lvl5pPr>
            <a:lvl6pPr marL="25146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6pPr>
            <a:lvl7pPr marL="29718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7pPr>
            <a:lvl8pPr marL="34290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8pPr>
            <a:lvl9pPr marL="3886200" indent="-228600" defTabSz="4597400" eaLnBrk="0" fontAlgn="base" hangingPunct="0">
              <a:spcBef>
                <a:spcPct val="0"/>
              </a:spcBef>
              <a:spcAft>
                <a:spcPct val="0"/>
              </a:spcAft>
              <a:defRPr sz="91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a:t>Figure 3. </a:t>
            </a:r>
            <a:r>
              <a:rPr lang="en-US" altLang="en-US" sz="2400" b="1" dirty="0"/>
              <a:t>Absorbance profile of extracted pigment </a:t>
            </a:r>
            <a:r>
              <a:rPr lang="en-US" altLang="en-US" sz="2400" b="1" dirty="0" smtClean="0"/>
              <a:t>(left) and </a:t>
            </a:r>
            <a:r>
              <a:rPr lang="en-US" altLang="en-US" sz="2400" b="1" dirty="0"/>
              <a:t>structures of identified pigment </a:t>
            </a:r>
            <a:r>
              <a:rPr lang="en-US" altLang="en-US" sz="2400" b="1" dirty="0" smtClean="0"/>
              <a:t>molecules (right)</a:t>
            </a:r>
            <a:endParaRPr lang="en-US" altLang="en-US" sz="2400" b="1" dirty="0"/>
          </a:p>
        </p:txBody>
      </p:sp>
      <p:sp>
        <p:nvSpPr>
          <p:cNvPr id="132" name="TextBox 131"/>
          <p:cNvSpPr txBox="1"/>
          <p:nvPr/>
        </p:nvSpPr>
        <p:spPr>
          <a:xfrm>
            <a:off x="26381969" y="16221572"/>
            <a:ext cx="234872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0.2M NaOH</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5018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6097</TotalTime>
  <Words>755</Words>
  <Application>Microsoft Office PowerPoint</Application>
  <PresentationFormat>Custom</PresentationFormat>
  <Paragraphs>111</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Times New Roman</vt:lpstr>
      <vt:lpstr>Office Theme</vt:lpstr>
      <vt:lpstr>SPW 12.0 Graph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Dinneen</dc:creator>
  <cp:lastModifiedBy>Sean Dinneen</cp:lastModifiedBy>
  <cp:revision>71</cp:revision>
  <dcterms:created xsi:type="dcterms:W3CDTF">2015-11-12T15:15:08Z</dcterms:created>
  <dcterms:modified xsi:type="dcterms:W3CDTF">2015-11-24T17:41:26Z</dcterms:modified>
</cp:coreProperties>
</file>