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2918400" cy="38404800"/>
  <p:notesSz cx="6858000" cy="9144000"/>
  <p:defaultTextStyle>
    <a:defPPr>
      <a:defRPr lang="en-US"/>
    </a:defPPr>
    <a:lvl1pPr marL="0" algn="l" defTabSz="3971056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1pPr>
    <a:lvl2pPr marL="1985528" algn="l" defTabSz="3971056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2pPr>
    <a:lvl3pPr marL="3971056" algn="l" defTabSz="3971056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3pPr>
    <a:lvl4pPr marL="5956584" algn="l" defTabSz="3971056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4pPr>
    <a:lvl5pPr marL="7942113" algn="l" defTabSz="3971056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5pPr>
    <a:lvl6pPr marL="9927641" algn="l" defTabSz="3971056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6pPr>
    <a:lvl7pPr marL="11913169" algn="l" defTabSz="3971056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7pPr>
    <a:lvl8pPr marL="13898697" algn="l" defTabSz="3971056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8pPr>
    <a:lvl9pPr marL="15884225" algn="l" defTabSz="3971056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A4"/>
    <a:srgbClr val="FFF821"/>
    <a:srgbClr val="FFFFD6"/>
    <a:srgbClr val="FFD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96" y="9464"/>
      </p:cViewPr>
      <p:guideLst>
        <p:guide orient="horz" pos="17472"/>
        <p:guide pos="33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1930384"/>
            <a:ext cx="27980640" cy="8232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1762720"/>
            <a:ext cx="23042880" cy="98145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85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9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956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942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927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913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89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88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919311" y="8205476"/>
            <a:ext cx="26660477" cy="1747596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26460" y="8205476"/>
            <a:ext cx="79444213" cy="1747596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24678642"/>
            <a:ext cx="27980640" cy="7627620"/>
          </a:xfrm>
        </p:spPr>
        <p:txBody>
          <a:bodyPr anchor="t"/>
          <a:lstStyle>
            <a:lvl1pPr algn="l">
              <a:defRPr sz="17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16277596"/>
            <a:ext cx="27980640" cy="8401047"/>
          </a:xfrm>
        </p:spPr>
        <p:txBody>
          <a:bodyPr anchor="b"/>
          <a:lstStyle>
            <a:lvl1pPr marL="0" indent="0">
              <a:buNone/>
              <a:defRPr sz="8700">
                <a:solidFill>
                  <a:schemeClr val="tx1">
                    <a:tint val="75000"/>
                  </a:schemeClr>
                </a:solidFill>
              </a:defRPr>
            </a:lvl1pPr>
            <a:lvl2pPr marL="198552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2pPr>
            <a:lvl3pPr marL="3971056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3pPr>
            <a:lvl4pPr marL="5956584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4pPr>
            <a:lvl5pPr marL="7942113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5pPr>
            <a:lvl6pPr marL="9927641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6pPr>
            <a:lvl7pPr marL="11913169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7pPr>
            <a:lvl8pPr marL="13898697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8pPr>
            <a:lvl9pPr marL="15884225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6458" y="47792641"/>
            <a:ext cx="53052343" cy="135172452"/>
          </a:xfrm>
        </p:spPr>
        <p:txBody>
          <a:bodyPr/>
          <a:lstStyle>
            <a:lvl1pPr>
              <a:defRPr sz="12200"/>
            </a:lvl1pPr>
            <a:lvl2pPr>
              <a:defRPr sz="10400"/>
            </a:lvl2pPr>
            <a:lvl3pPr>
              <a:defRPr sz="8700"/>
            </a:lvl3pPr>
            <a:lvl4pPr>
              <a:defRPr sz="7800"/>
            </a:lvl4pPr>
            <a:lvl5pPr>
              <a:defRPr sz="7800"/>
            </a:lvl5pPr>
            <a:lvl6pPr>
              <a:defRPr sz="7800"/>
            </a:lvl6pPr>
            <a:lvl7pPr>
              <a:defRPr sz="7800"/>
            </a:lvl7pPr>
            <a:lvl8pPr>
              <a:defRPr sz="7800"/>
            </a:lvl8pPr>
            <a:lvl9pPr>
              <a:defRPr sz="7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27443" y="47792641"/>
            <a:ext cx="53052347" cy="135172452"/>
          </a:xfrm>
        </p:spPr>
        <p:txBody>
          <a:bodyPr/>
          <a:lstStyle>
            <a:lvl1pPr>
              <a:defRPr sz="12200"/>
            </a:lvl1pPr>
            <a:lvl2pPr>
              <a:defRPr sz="10400"/>
            </a:lvl2pPr>
            <a:lvl3pPr>
              <a:defRPr sz="8700"/>
            </a:lvl3pPr>
            <a:lvl4pPr>
              <a:defRPr sz="7800"/>
            </a:lvl4pPr>
            <a:lvl5pPr>
              <a:defRPr sz="7800"/>
            </a:lvl5pPr>
            <a:lvl6pPr>
              <a:defRPr sz="7800"/>
            </a:lvl6pPr>
            <a:lvl7pPr>
              <a:defRPr sz="7800"/>
            </a:lvl7pPr>
            <a:lvl8pPr>
              <a:defRPr sz="7800"/>
            </a:lvl8pPr>
            <a:lvl9pPr>
              <a:defRPr sz="7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537973"/>
            <a:ext cx="29626560" cy="640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1" y="8596633"/>
            <a:ext cx="14544677" cy="3582667"/>
          </a:xfrm>
        </p:spPr>
        <p:txBody>
          <a:bodyPr anchor="b"/>
          <a:lstStyle>
            <a:lvl1pPr marL="0" indent="0">
              <a:buNone/>
              <a:defRPr sz="10400" b="1"/>
            </a:lvl1pPr>
            <a:lvl2pPr marL="1985528" indent="0">
              <a:buNone/>
              <a:defRPr sz="8700" b="1"/>
            </a:lvl2pPr>
            <a:lvl3pPr marL="3971056" indent="0">
              <a:buNone/>
              <a:defRPr sz="7800" b="1"/>
            </a:lvl3pPr>
            <a:lvl4pPr marL="5956584" indent="0">
              <a:buNone/>
              <a:defRPr sz="6900" b="1"/>
            </a:lvl4pPr>
            <a:lvl5pPr marL="7942113" indent="0">
              <a:buNone/>
              <a:defRPr sz="6900" b="1"/>
            </a:lvl5pPr>
            <a:lvl6pPr marL="9927641" indent="0">
              <a:buNone/>
              <a:defRPr sz="6900" b="1"/>
            </a:lvl6pPr>
            <a:lvl7pPr marL="11913169" indent="0">
              <a:buNone/>
              <a:defRPr sz="6900" b="1"/>
            </a:lvl7pPr>
            <a:lvl8pPr marL="13898697" indent="0">
              <a:buNone/>
              <a:defRPr sz="6900" b="1"/>
            </a:lvl8pPr>
            <a:lvl9pPr marL="15884225" indent="0">
              <a:buNone/>
              <a:defRPr sz="6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1" y="12179300"/>
            <a:ext cx="14544677" cy="22127213"/>
          </a:xfrm>
        </p:spPr>
        <p:txBody>
          <a:bodyPr/>
          <a:lstStyle>
            <a:lvl1pPr>
              <a:defRPr sz="10400"/>
            </a:lvl1pPr>
            <a:lvl2pPr>
              <a:defRPr sz="8700"/>
            </a:lvl2pPr>
            <a:lvl3pPr>
              <a:defRPr sz="78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8596633"/>
            <a:ext cx="14550390" cy="3582667"/>
          </a:xfrm>
        </p:spPr>
        <p:txBody>
          <a:bodyPr anchor="b"/>
          <a:lstStyle>
            <a:lvl1pPr marL="0" indent="0">
              <a:buNone/>
              <a:defRPr sz="10400" b="1"/>
            </a:lvl1pPr>
            <a:lvl2pPr marL="1985528" indent="0">
              <a:buNone/>
              <a:defRPr sz="8700" b="1"/>
            </a:lvl2pPr>
            <a:lvl3pPr marL="3971056" indent="0">
              <a:buNone/>
              <a:defRPr sz="7800" b="1"/>
            </a:lvl3pPr>
            <a:lvl4pPr marL="5956584" indent="0">
              <a:buNone/>
              <a:defRPr sz="6900" b="1"/>
            </a:lvl4pPr>
            <a:lvl5pPr marL="7942113" indent="0">
              <a:buNone/>
              <a:defRPr sz="6900" b="1"/>
            </a:lvl5pPr>
            <a:lvl6pPr marL="9927641" indent="0">
              <a:buNone/>
              <a:defRPr sz="6900" b="1"/>
            </a:lvl6pPr>
            <a:lvl7pPr marL="11913169" indent="0">
              <a:buNone/>
              <a:defRPr sz="6900" b="1"/>
            </a:lvl7pPr>
            <a:lvl8pPr marL="13898697" indent="0">
              <a:buNone/>
              <a:defRPr sz="6900" b="1"/>
            </a:lvl8pPr>
            <a:lvl9pPr marL="15884225" indent="0">
              <a:buNone/>
              <a:defRPr sz="6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12179300"/>
            <a:ext cx="14550390" cy="22127213"/>
          </a:xfrm>
        </p:spPr>
        <p:txBody>
          <a:bodyPr/>
          <a:lstStyle>
            <a:lvl1pPr>
              <a:defRPr sz="10400"/>
            </a:lvl1pPr>
            <a:lvl2pPr>
              <a:defRPr sz="8700"/>
            </a:lvl2pPr>
            <a:lvl3pPr>
              <a:defRPr sz="78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3" y="1529080"/>
            <a:ext cx="10829927" cy="6507480"/>
          </a:xfrm>
        </p:spPr>
        <p:txBody>
          <a:bodyPr anchor="b"/>
          <a:lstStyle>
            <a:lvl1pPr algn="l">
              <a:defRPr sz="8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1529083"/>
            <a:ext cx="18402300" cy="32777433"/>
          </a:xfrm>
        </p:spPr>
        <p:txBody>
          <a:bodyPr/>
          <a:lstStyle>
            <a:lvl1pPr>
              <a:defRPr sz="13900"/>
            </a:lvl1pPr>
            <a:lvl2pPr>
              <a:defRPr sz="12200"/>
            </a:lvl2pPr>
            <a:lvl3pPr>
              <a:defRPr sz="10400"/>
            </a:lvl3pPr>
            <a:lvl4pPr>
              <a:defRPr sz="8700"/>
            </a:lvl4pPr>
            <a:lvl5pPr>
              <a:defRPr sz="8700"/>
            </a:lvl5pPr>
            <a:lvl6pPr>
              <a:defRPr sz="8700"/>
            </a:lvl6pPr>
            <a:lvl7pPr>
              <a:defRPr sz="8700"/>
            </a:lvl7pPr>
            <a:lvl8pPr>
              <a:defRPr sz="8700"/>
            </a:lvl8pPr>
            <a:lvl9pPr>
              <a:defRPr sz="8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3" y="8036563"/>
            <a:ext cx="10829927" cy="26269953"/>
          </a:xfrm>
        </p:spPr>
        <p:txBody>
          <a:bodyPr/>
          <a:lstStyle>
            <a:lvl1pPr marL="0" indent="0">
              <a:buNone/>
              <a:defRPr sz="6100"/>
            </a:lvl1pPr>
            <a:lvl2pPr marL="1985528" indent="0">
              <a:buNone/>
              <a:defRPr sz="5200"/>
            </a:lvl2pPr>
            <a:lvl3pPr marL="3971056" indent="0">
              <a:buNone/>
              <a:defRPr sz="4300"/>
            </a:lvl3pPr>
            <a:lvl4pPr marL="5956584" indent="0">
              <a:buNone/>
              <a:defRPr sz="3900"/>
            </a:lvl4pPr>
            <a:lvl5pPr marL="7942113" indent="0">
              <a:buNone/>
              <a:defRPr sz="3900"/>
            </a:lvl5pPr>
            <a:lvl6pPr marL="9927641" indent="0">
              <a:buNone/>
              <a:defRPr sz="3900"/>
            </a:lvl6pPr>
            <a:lvl7pPr marL="11913169" indent="0">
              <a:buNone/>
              <a:defRPr sz="3900"/>
            </a:lvl7pPr>
            <a:lvl8pPr marL="13898697" indent="0">
              <a:buNone/>
              <a:defRPr sz="3900"/>
            </a:lvl8pPr>
            <a:lvl9pPr marL="15884225" indent="0">
              <a:buNone/>
              <a:defRPr sz="3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26883361"/>
            <a:ext cx="19751040" cy="3173733"/>
          </a:xfrm>
        </p:spPr>
        <p:txBody>
          <a:bodyPr anchor="b"/>
          <a:lstStyle>
            <a:lvl1pPr algn="l">
              <a:defRPr sz="8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3431540"/>
            <a:ext cx="19751040" cy="23042880"/>
          </a:xfrm>
        </p:spPr>
        <p:txBody>
          <a:bodyPr/>
          <a:lstStyle>
            <a:lvl1pPr marL="0" indent="0">
              <a:buNone/>
              <a:defRPr sz="13900"/>
            </a:lvl1pPr>
            <a:lvl2pPr marL="1985528" indent="0">
              <a:buNone/>
              <a:defRPr sz="12200"/>
            </a:lvl2pPr>
            <a:lvl3pPr marL="3971056" indent="0">
              <a:buNone/>
              <a:defRPr sz="10400"/>
            </a:lvl3pPr>
            <a:lvl4pPr marL="5956584" indent="0">
              <a:buNone/>
              <a:defRPr sz="8700"/>
            </a:lvl4pPr>
            <a:lvl5pPr marL="7942113" indent="0">
              <a:buNone/>
              <a:defRPr sz="8700"/>
            </a:lvl5pPr>
            <a:lvl6pPr marL="9927641" indent="0">
              <a:buNone/>
              <a:defRPr sz="8700"/>
            </a:lvl6pPr>
            <a:lvl7pPr marL="11913169" indent="0">
              <a:buNone/>
              <a:defRPr sz="8700"/>
            </a:lvl7pPr>
            <a:lvl8pPr marL="13898697" indent="0">
              <a:buNone/>
              <a:defRPr sz="8700"/>
            </a:lvl8pPr>
            <a:lvl9pPr marL="15884225" indent="0">
              <a:buNone/>
              <a:defRPr sz="8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30057094"/>
            <a:ext cx="19751040" cy="4507227"/>
          </a:xfrm>
        </p:spPr>
        <p:txBody>
          <a:bodyPr/>
          <a:lstStyle>
            <a:lvl1pPr marL="0" indent="0">
              <a:buNone/>
              <a:defRPr sz="6100"/>
            </a:lvl1pPr>
            <a:lvl2pPr marL="1985528" indent="0">
              <a:buNone/>
              <a:defRPr sz="5200"/>
            </a:lvl2pPr>
            <a:lvl3pPr marL="3971056" indent="0">
              <a:buNone/>
              <a:defRPr sz="4300"/>
            </a:lvl3pPr>
            <a:lvl4pPr marL="5956584" indent="0">
              <a:buNone/>
              <a:defRPr sz="3900"/>
            </a:lvl4pPr>
            <a:lvl5pPr marL="7942113" indent="0">
              <a:buNone/>
              <a:defRPr sz="3900"/>
            </a:lvl5pPr>
            <a:lvl6pPr marL="9927641" indent="0">
              <a:buNone/>
              <a:defRPr sz="3900"/>
            </a:lvl6pPr>
            <a:lvl7pPr marL="11913169" indent="0">
              <a:buNone/>
              <a:defRPr sz="3900"/>
            </a:lvl7pPr>
            <a:lvl8pPr marL="13898697" indent="0">
              <a:buNone/>
              <a:defRPr sz="3900"/>
            </a:lvl8pPr>
            <a:lvl9pPr marL="15884225" indent="0">
              <a:buNone/>
              <a:defRPr sz="3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1537973"/>
            <a:ext cx="29626560" cy="6400800"/>
          </a:xfrm>
          <a:prstGeom prst="rect">
            <a:avLst/>
          </a:prstGeom>
        </p:spPr>
        <p:txBody>
          <a:bodyPr vert="horz" lIns="397106" tIns="198553" rIns="397106" bIns="1985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8961124"/>
            <a:ext cx="29626560" cy="25345392"/>
          </a:xfrm>
          <a:prstGeom prst="rect">
            <a:avLst/>
          </a:prstGeom>
        </p:spPr>
        <p:txBody>
          <a:bodyPr vert="horz" lIns="397106" tIns="198553" rIns="397106" bIns="1985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35595563"/>
            <a:ext cx="7680960" cy="2044700"/>
          </a:xfrm>
          <a:prstGeom prst="rect">
            <a:avLst/>
          </a:prstGeom>
        </p:spPr>
        <p:txBody>
          <a:bodyPr vert="horz" lIns="397106" tIns="198553" rIns="397106" bIns="198553" rtlCol="0" anchor="ctr"/>
          <a:lstStyle>
            <a:lvl1pPr algn="l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1BCB9-AA4B-4BC2-B25F-BA5E81389058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35595563"/>
            <a:ext cx="10424160" cy="2044700"/>
          </a:xfrm>
          <a:prstGeom prst="rect">
            <a:avLst/>
          </a:prstGeom>
        </p:spPr>
        <p:txBody>
          <a:bodyPr vert="horz" lIns="397106" tIns="198553" rIns="397106" bIns="198553" rtlCol="0" anchor="ctr"/>
          <a:lstStyle>
            <a:lvl1pPr algn="ctr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35595563"/>
            <a:ext cx="7680960" cy="2044700"/>
          </a:xfrm>
          <a:prstGeom prst="rect">
            <a:avLst/>
          </a:prstGeom>
        </p:spPr>
        <p:txBody>
          <a:bodyPr vert="horz" lIns="397106" tIns="198553" rIns="397106" bIns="198553" rtlCol="0" anchor="ctr"/>
          <a:lstStyle>
            <a:lvl1pPr algn="r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A7A6-B237-4F56-AA18-19130A55ED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971056" rtl="0" eaLnBrk="1" latinLnBrk="0" hangingPunct="1">
        <a:spcBef>
          <a:spcPct val="0"/>
        </a:spcBef>
        <a:buNone/>
        <a:defRPr sz="19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9146" indent="-1489146" algn="l" defTabSz="3971056" rtl="0" eaLnBrk="1" latinLnBrk="0" hangingPunct="1">
        <a:spcBef>
          <a:spcPct val="20000"/>
        </a:spcBef>
        <a:buFont typeface="Arial" pitchFamily="34" charset="0"/>
        <a:buChar char="•"/>
        <a:defRPr sz="13900" kern="1200">
          <a:solidFill>
            <a:schemeClr val="tx1"/>
          </a:solidFill>
          <a:latin typeface="+mn-lt"/>
          <a:ea typeface="+mn-ea"/>
          <a:cs typeface="+mn-cs"/>
        </a:defRPr>
      </a:lvl1pPr>
      <a:lvl2pPr marL="3226483" indent="-1240955" algn="l" defTabSz="3971056" rtl="0" eaLnBrk="1" latinLnBrk="0" hangingPunct="1">
        <a:spcBef>
          <a:spcPct val="20000"/>
        </a:spcBef>
        <a:buFont typeface="Arial" pitchFamily="34" charset="0"/>
        <a:buChar char="–"/>
        <a:defRPr sz="12200" kern="1200">
          <a:solidFill>
            <a:schemeClr val="tx1"/>
          </a:solidFill>
          <a:latin typeface="+mn-lt"/>
          <a:ea typeface="+mn-ea"/>
          <a:cs typeface="+mn-cs"/>
        </a:defRPr>
      </a:lvl2pPr>
      <a:lvl3pPr marL="4963820" indent="-992764" algn="l" defTabSz="3971056" rtl="0" eaLnBrk="1" latinLnBrk="0" hangingPunct="1">
        <a:spcBef>
          <a:spcPct val="20000"/>
        </a:spcBef>
        <a:buFont typeface="Arial" pitchFamily="34" charset="0"/>
        <a:buChar char="•"/>
        <a:defRPr sz="10400" kern="1200">
          <a:solidFill>
            <a:schemeClr val="tx1"/>
          </a:solidFill>
          <a:latin typeface="+mn-lt"/>
          <a:ea typeface="+mn-ea"/>
          <a:cs typeface="+mn-cs"/>
        </a:defRPr>
      </a:lvl3pPr>
      <a:lvl4pPr marL="6949349" indent="-992764" algn="l" defTabSz="3971056" rtl="0" eaLnBrk="1" latinLnBrk="0" hangingPunct="1">
        <a:spcBef>
          <a:spcPct val="20000"/>
        </a:spcBef>
        <a:buFont typeface="Arial" pitchFamily="34" charset="0"/>
        <a:buChar char="–"/>
        <a:defRPr sz="8700" kern="1200">
          <a:solidFill>
            <a:schemeClr val="tx1"/>
          </a:solidFill>
          <a:latin typeface="+mn-lt"/>
          <a:ea typeface="+mn-ea"/>
          <a:cs typeface="+mn-cs"/>
        </a:defRPr>
      </a:lvl4pPr>
      <a:lvl5pPr marL="8934877" indent="-992764" algn="l" defTabSz="3971056" rtl="0" eaLnBrk="1" latinLnBrk="0" hangingPunct="1">
        <a:spcBef>
          <a:spcPct val="20000"/>
        </a:spcBef>
        <a:buFont typeface="Arial" pitchFamily="34" charset="0"/>
        <a:buChar char="»"/>
        <a:defRPr sz="8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20405" indent="-992764" algn="l" defTabSz="3971056" rtl="0" eaLnBrk="1" latinLnBrk="0" hangingPunct="1">
        <a:spcBef>
          <a:spcPct val="20000"/>
        </a:spcBef>
        <a:buFont typeface="Arial" pitchFamily="34" charset="0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6pPr>
      <a:lvl7pPr marL="12905933" indent="-992764" algn="l" defTabSz="3971056" rtl="0" eaLnBrk="1" latinLnBrk="0" hangingPunct="1">
        <a:spcBef>
          <a:spcPct val="20000"/>
        </a:spcBef>
        <a:buFont typeface="Arial" pitchFamily="34" charset="0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7pPr>
      <a:lvl8pPr marL="14891461" indent="-992764" algn="l" defTabSz="3971056" rtl="0" eaLnBrk="1" latinLnBrk="0" hangingPunct="1">
        <a:spcBef>
          <a:spcPct val="20000"/>
        </a:spcBef>
        <a:buFont typeface="Arial" pitchFamily="34" charset="0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8pPr>
      <a:lvl9pPr marL="16876989" indent="-992764" algn="l" defTabSz="3971056" rtl="0" eaLnBrk="1" latinLnBrk="0" hangingPunct="1">
        <a:spcBef>
          <a:spcPct val="20000"/>
        </a:spcBef>
        <a:buFont typeface="Arial" pitchFamily="34" charset="0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971056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1pPr>
      <a:lvl2pPr marL="1985528" algn="l" defTabSz="3971056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2pPr>
      <a:lvl3pPr marL="3971056" algn="l" defTabSz="3971056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3pPr>
      <a:lvl4pPr marL="5956584" algn="l" defTabSz="3971056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4pPr>
      <a:lvl5pPr marL="7942113" algn="l" defTabSz="3971056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5pPr>
      <a:lvl6pPr marL="9927641" algn="l" defTabSz="3971056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6pPr>
      <a:lvl7pPr marL="11913169" algn="l" defTabSz="3971056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697" algn="l" defTabSz="3971056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8pPr>
      <a:lvl9pPr marL="15884225" algn="l" defTabSz="3971056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emf"/><Relationship Id="rId20" Type="http://schemas.openxmlformats.org/officeDocument/2006/relationships/image" Target="../media/image6.emf"/><Relationship Id="rId21" Type="http://schemas.openxmlformats.org/officeDocument/2006/relationships/oleObject" Target="../embeddings/oleObject7.bin"/><Relationship Id="rId22" Type="http://schemas.openxmlformats.org/officeDocument/2006/relationships/image" Target="../media/image7.emf"/><Relationship Id="rId23" Type="http://schemas.openxmlformats.org/officeDocument/2006/relationships/image" Target="../media/image14.jpg"/><Relationship Id="rId24" Type="http://schemas.openxmlformats.org/officeDocument/2006/relationships/image" Target="../media/image15.jpg"/><Relationship Id="rId25" Type="http://schemas.openxmlformats.org/officeDocument/2006/relationships/image" Target="../media/image16.jpg"/><Relationship Id="rId26" Type="http://schemas.openxmlformats.org/officeDocument/2006/relationships/image" Target="../media/image17.emf"/><Relationship Id="rId27" Type="http://schemas.openxmlformats.org/officeDocument/2006/relationships/image" Target="../media/image18.emf"/><Relationship Id="rId28" Type="http://schemas.openxmlformats.org/officeDocument/2006/relationships/image" Target="../media/image19.emf"/><Relationship Id="rId29" Type="http://schemas.openxmlformats.org/officeDocument/2006/relationships/image" Target="../media/image20.emf"/><Relationship Id="rId30" Type="http://schemas.openxmlformats.org/officeDocument/2006/relationships/image" Target="../media/image21.emf"/><Relationship Id="rId31" Type="http://schemas.openxmlformats.org/officeDocument/2006/relationships/image" Target="../media/image22.png"/><Relationship Id="rId32" Type="http://schemas.openxmlformats.org/officeDocument/2006/relationships/image" Target="../media/image23.jpeg"/><Relationship Id="rId10" Type="http://schemas.openxmlformats.org/officeDocument/2006/relationships/image" Target="../media/image13.png"/><Relationship Id="rId11" Type="http://schemas.openxmlformats.org/officeDocument/2006/relationships/oleObject" Target="../embeddings/oleObject2.bin"/><Relationship Id="rId12" Type="http://schemas.openxmlformats.org/officeDocument/2006/relationships/image" Target="../media/image2.emf"/><Relationship Id="rId13" Type="http://schemas.openxmlformats.org/officeDocument/2006/relationships/oleObject" Target="../embeddings/oleObject3.bin"/><Relationship Id="rId14" Type="http://schemas.openxmlformats.org/officeDocument/2006/relationships/image" Target="../media/image3.emf"/><Relationship Id="rId15" Type="http://schemas.openxmlformats.org/officeDocument/2006/relationships/oleObject" Target="../embeddings/oleObject4.bin"/><Relationship Id="rId16" Type="http://schemas.openxmlformats.org/officeDocument/2006/relationships/image" Target="../media/image4.emf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5.emf"/><Relationship Id="rId1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0" y="0"/>
            <a:ext cx="32918400" cy="6078891"/>
          </a:xfrm>
          <a:prstGeom prst="rect">
            <a:avLst/>
          </a:prstGeom>
          <a:solidFill>
            <a:schemeClr val="tx2">
              <a:lumMod val="75000"/>
              <a:alpha val="67000"/>
            </a:schemeClr>
          </a:solidFill>
          <a:ln w="63500" cmpd="thinThick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65111" tIns="232560" rIns="465111" bIns="232560" rtlCol="0">
            <a:spAutoFit/>
          </a:bodyPr>
          <a:lstStyle/>
          <a:p>
            <a:pPr algn="ctr"/>
            <a:r>
              <a:rPr lang="en-US" sz="1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Comparison of Methods for Measuring the </a:t>
            </a:r>
          </a:p>
          <a:p>
            <a:pPr algn="ctr"/>
            <a:r>
              <a:rPr lang="en-US" sz="1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Efficiency of Microbial Metabolism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sz="6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Kevin Geyer</a:t>
            </a:r>
            <a:r>
              <a:rPr lang="en-US" sz="6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Serita Frey</a:t>
            </a:r>
            <a:endParaRPr lang="en-US" sz="6000" baseline="30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2100"/>
              </a:spcBef>
            </a:pP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Department of Natural Resources &amp; the Environment – University of New Hampshire, USA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Hampshire Agricultural Experiment Station – Grant# NH0050</a:t>
            </a:r>
            <a:endParaRPr lang="en-US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57200" y="6324600"/>
            <a:ext cx="15697200" cy="18745200"/>
          </a:xfrm>
          <a:prstGeom prst="roundRect">
            <a:avLst>
              <a:gd name="adj" fmla="val 5232"/>
            </a:avLst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pPr marL="457200" indent="-250825">
              <a:buFont typeface="Arial"/>
              <a:buChar char="•"/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Microbial carbon use efficiency (CUE) is the proportion of metabolized carbon that a microorganism uses to grow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3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303213">
              <a:buFont typeface="Arial"/>
              <a:buChar char="•"/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Although a simple concept, CUE is technically difficult to measure.  Numerous methods exist for estimating microbial growth rates and substrate uptake in both soils and water</a:t>
            </a:r>
            <a:r>
              <a:rPr lang="en-US" sz="32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303213">
              <a:buFont typeface="Arial"/>
              <a:buChar char="•"/>
              <a:defRPr/>
            </a:pP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303213">
              <a:buFont typeface="Arial"/>
              <a:buChar char="•"/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303213">
              <a:buFont typeface="Arial"/>
              <a:buChar char="•"/>
              <a:defRPr/>
            </a:pP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303213">
              <a:buFont typeface="Arial"/>
              <a:buChar char="•"/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303213">
              <a:buFont typeface="Arial"/>
              <a:buChar char="•"/>
              <a:defRPr/>
            </a:pP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7"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303213">
              <a:buFont typeface="Arial"/>
              <a:buChar char="•"/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303213">
              <a:buFont typeface="Arial"/>
              <a:buChar char="•"/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CUE can also be estimated using calorespirometry, where the efficiency of microbial metabolism is related to the thermal output rate (</a:t>
            </a:r>
            <a:r>
              <a:rPr lang="en-US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3200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and respiration (R</a:t>
            </a:r>
            <a:r>
              <a:rPr lang="en-US" sz="3200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CO2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of a 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sample</a:t>
            </a:r>
            <a:r>
              <a:rPr lang="en-US" sz="32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2,3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</a:t>
            </a: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303213">
              <a:buFont typeface="Arial"/>
              <a:buChar char="•"/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8" indent="19050">
              <a:defRPr/>
            </a:pP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8" indent="19050">
              <a:defRPr/>
            </a:pPr>
            <a:endParaRPr lang="en-US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8" indent="19050">
              <a:defRPr/>
            </a:pPr>
            <a:endParaRPr lang="en-US" sz="3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304800" y="25298400"/>
            <a:ext cx="32308800" cy="11277600"/>
          </a:xfrm>
          <a:prstGeom prst="roundRect">
            <a:avLst>
              <a:gd name="adj" fmla="val 9485"/>
            </a:avLst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42950" indent="-742950">
              <a:defRPr/>
            </a:pPr>
            <a:r>
              <a:rPr lang="en-US" sz="4400" b="1" dirty="0" smtClean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 and CONCLUSIONS</a:t>
            </a:r>
          </a:p>
        </p:txBody>
      </p:sp>
      <p:sp>
        <p:nvSpPr>
          <p:cNvPr id="210" name="Text Box 18"/>
          <p:cNvSpPr txBox="1">
            <a:spLocks noChangeArrowheads="1"/>
          </p:cNvSpPr>
          <p:nvPr/>
        </p:nvSpPr>
        <p:spPr bwMode="auto">
          <a:xfrm>
            <a:off x="914400" y="36804600"/>
            <a:ext cx="22250400" cy="1345250"/>
          </a:xfrm>
          <a:prstGeom prst="rect">
            <a:avLst/>
          </a:prstGeom>
          <a:solidFill>
            <a:srgbClr val="FFFF00"/>
          </a:solidFill>
          <a:ln w="6350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square" lIns="113051" tIns="56520" rIns="113051" bIns="56520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Arial"/>
                <a:cs typeface="Arial"/>
              </a:rPr>
              <a:t>References</a:t>
            </a:r>
          </a:p>
          <a:p>
            <a:pPr>
              <a:defRPr/>
            </a:pP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Manzoni et al. 2012. Environmental and stoichiometric controls on microbial carbon-use efficiency in soils. </a:t>
            </a:r>
            <a:r>
              <a:rPr lang="en-US" sz="2000" i="1" dirty="0" smtClean="0">
                <a:latin typeface="Arial"/>
                <a:cs typeface="Arial"/>
              </a:rPr>
              <a:t>New </a:t>
            </a:r>
            <a:r>
              <a:rPr lang="en-US" sz="2000" i="1" dirty="0" err="1" smtClean="0">
                <a:latin typeface="Arial"/>
                <a:cs typeface="Arial"/>
              </a:rPr>
              <a:t>Phytologist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196:79-91.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baseline="30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Frey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et al. 2007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Microbial </a:t>
            </a:r>
            <a:r>
              <a:rPr lang="en-US" sz="2000" dirty="0">
                <a:latin typeface="Arial"/>
                <a:cs typeface="Arial"/>
              </a:rPr>
              <a:t>metabolism and soil organic matter dynamics: </a:t>
            </a:r>
            <a:r>
              <a:rPr lang="en-US" sz="2000" dirty="0" smtClean="0">
                <a:latin typeface="Arial"/>
                <a:cs typeface="Arial"/>
              </a:rPr>
              <a:t>Microbial </a:t>
            </a:r>
            <a:r>
              <a:rPr lang="en-US" sz="2000" dirty="0">
                <a:latin typeface="Arial"/>
                <a:cs typeface="Arial"/>
              </a:rPr>
              <a:t>growth efficiency and soil carbon storage. Annual Soil Science Society of America Meeting, New Orleans, </a:t>
            </a:r>
            <a:r>
              <a:rPr lang="en-US" sz="2000" dirty="0" smtClean="0">
                <a:latin typeface="Arial"/>
                <a:cs typeface="Arial"/>
              </a:rPr>
              <a:t>LA. </a:t>
            </a:r>
            <a:endParaRPr lang="en-US" sz="2000" dirty="0">
              <a:latin typeface="Arial"/>
              <a:cs typeface="Arial"/>
            </a:endParaRPr>
          </a:p>
          <a:p>
            <a:pPr marL="339496" indent="-565821">
              <a:defRPr/>
            </a:pPr>
            <a:r>
              <a:rPr lang="en-US" sz="2000" baseline="30000" dirty="0" smtClean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Hansen et al. 2004</a:t>
            </a:r>
            <a:r>
              <a:rPr lang="en-US" sz="2000" dirty="0" smtClean="0">
                <a:latin typeface="Arial"/>
                <a:cs typeface="Arial"/>
              </a:rPr>
              <a:t>. Use of </a:t>
            </a:r>
            <a:r>
              <a:rPr lang="en-US" sz="2000" dirty="0" err="1" smtClean="0">
                <a:latin typeface="Arial"/>
                <a:cs typeface="Arial"/>
              </a:rPr>
              <a:t>calorespirometric</a:t>
            </a:r>
            <a:r>
              <a:rPr lang="en-US" sz="2000" dirty="0" smtClean="0">
                <a:latin typeface="Arial"/>
                <a:cs typeface="Arial"/>
              </a:rPr>
              <a:t> ratios, heat per CO2 and heat per O2, to quantify metabolic paths and energetics of growing cells. </a:t>
            </a:r>
            <a:r>
              <a:rPr lang="en-US" sz="2000" i="1" dirty="0" err="1" smtClean="0">
                <a:latin typeface="Arial"/>
                <a:cs typeface="Arial"/>
              </a:rPr>
              <a:t>Thermochimica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i="1" dirty="0" err="1" smtClean="0">
                <a:latin typeface="Arial"/>
                <a:cs typeface="Arial"/>
              </a:rPr>
              <a:t>Acta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422: 55-61.</a:t>
            </a: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5800" y="36841956"/>
            <a:ext cx="1739135" cy="1181844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4"/>
          <a:srcRect l="6641" t="17590" r="17905" b="13558"/>
          <a:stretch/>
        </p:blipFill>
        <p:spPr>
          <a:xfrm>
            <a:off x="31165800" y="36765756"/>
            <a:ext cx="1296015" cy="1219200"/>
          </a:xfrm>
          <a:prstGeom prst="rect">
            <a:avLst/>
          </a:prstGeom>
        </p:spPr>
      </p:pic>
      <p:pic>
        <p:nvPicPr>
          <p:cNvPr id="145" name="Picture 144" descr="Screen Shot 2015-08-05 at 9.18.1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16171" r="45352" b="73860"/>
          <a:stretch/>
        </p:blipFill>
        <p:spPr>
          <a:xfrm>
            <a:off x="25450800" y="36994356"/>
            <a:ext cx="5447999" cy="838200"/>
          </a:xfrm>
          <a:prstGeom prst="rect">
            <a:avLst/>
          </a:prstGeom>
        </p:spPr>
      </p:pic>
      <p:pic>
        <p:nvPicPr>
          <p:cNvPr id="3" name="Picture 2" descr="3_unhlogo_web_h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85697"/>
            <a:ext cx="2590800" cy="3153103"/>
          </a:xfrm>
          <a:prstGeom prst="rect">
            <a:avLst/>
          </a:prstGeom>
        </p:spPr>
      </p:pic>
      <p:pic>
        <p:nvPicPr>
          <p:cNvPr id="4" name="Picture 3" descr="unh-gallery-snowcoveredthompsonhal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0" y="2590800"/>
            <a:ext cx="4706072" cy="3124200"/>
          </a:xfrm>
          <a:prstGeom prst="rect">
            <a:avLst/>
          </a:prstGeom>
        </p:spPr>
      </p:pic>
      <p:graphicFrame>
        <p:nvGraphicFramePr>
          <p:cNvPr id="147" name="Object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139374"/>
              </p:ext>
            </p:extLst>
          </p:nvPr>
        </p:nvGraphicFramePr>
        <p:xfrm>
          <a:off x="1885950" y="9844088"/>
          <a:ext cx="3827463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9" name="Equation" r:id="rId8" imgW="863600" imgH="355600" progId="Equation.3">
                  <p:embed/>
                </p:oleObj>
              </mc:Choice>
              <mc:Fallback>
                <p:oleObj name="Equation" r:id="rId8" imgW="863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5950" y="9844088"/>
                        <a:ext cx="3827463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6629400" y="8763000"/>
            <a:ext cx="8305800" cy="3505200"/>
            <a:chOff x="3733800" y="10439400"/>
            <a:chExt cx="8305800" cy="3505200"/>
          </a:xfrm>
        </p:grpSpPr>
        <p:sp>
          <p:nvSpPr>
            <p:cNvPr id="69" name="Rectangle 68"/>
            <p:cNvSpPr/>
            <p:nvPr/>
          </p:nvSpPr>
          <p:spPr>
            <a:xfrm>
              <a:off x="3733800" y="10439400"/>
              <a:ext cx="8305800" cy="3505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7637428" y="11353800"/>
              <a:ext cx="3733800" cy="21336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49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114800" y="12124318"/>
              <a:ext cx="20427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/>
                  <a:cs typeface="Arial"/>
                </a:rPr>
                <a:t>SUBSTRATE</a:t>
              </a:r>
              <a:endParaRPr lang="en-US" sz="2400" b="1" dirty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9771028" y="12125980"/>
              <a:ext cx="15864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/>
                  <a:cs typeface="Arial"/>
                </a:rPr>
                <a:t>GROWTH</a:t>
              </a:r>
              <a:endParaRPr lang="en-US" sz="2400" b="1" dirty="0">
                <a:latin typeface="Arial"/>
                <a:cs typeface="Arial"/>
              </a:endParaRPr>
            </a:p>
          </p:txBody>
        </p:sp>
        <p:sp>
          <p:nvSpPr>
            <p:cNvPr id="153" name="Right Arrow 152"/>
            <p:cNvSpPr/>
            <p:nvPr/>
          </p:nvSpPr>
          <p:spPr>
            <a:xfrm rot="16200000">
              <a:off x="8276415" y="11095815"/>
              <a:ext cx="609601" cy="515972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15875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7391400" y="10591800"/>
              <a:ext cx="2248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/>
                  <a:cs typeface="Arial"/>
                </a:rPr>
                <a:t>RESPIRATION</a:t>
              </a:r>
              <a:endParaRPr lang="en-US" sz="2400" b="1" baseline="-25000" dirty="0" smtClean="0">
                <a:latin typeface="Arial"/>
                <a:cs typeface="Arial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942228" y="11734800"/>
              <a:ext cx="1375748" cy="1367346"/>
              <a:chOff x="6930052" y="10774579"/>
              <a:chExt cx="1044048" cy="1108367"/>
            </a:xfrm>
          </p:grpSpPr>
          <p:sp>
            <p:nvSpPr>
              <p:cNvPr id="155" name="Circular Arrow 154"/>
              <p:cNvSpPr/>
              <p:nvPr/>
            </p:nvSpPr>
            <p:spPr>
              <a:xfrm>
                <a:off x="6930052" y="10774579"/>
                <a:ext cx="1039900" cy="1062546"/>
              </a:xfrm>
              <a:prstGeom prst="circular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Circular Arrow 155"/>
              <p:cNvSpPr/>
              <p:nvPr/>
            </p:nvSpPr>
            <p:spPr>
              <a:xfrm rot="10800000">
                <a:off x="6934200" y="10820400"/>
                <a:ext cx="1039900" cy="1062546"/>
              </a:xfrm>
              <a:prstGeom prst="circular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8170828" y="12125980"/>
              <a:ext cx="83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/>
                  <a:cs typeface="Arial"/>
                </a:rPr>
                <a:t>MET</a:t>
              </a:r>
              <a:endParaRPr lang="en-US" sz="2400" b="1" dirty="0">
                <a:latin typeface="Arial"/>
                <a:cs typeface="Arial"/>
              </a:endParaRPr>
            </a:p>
          </p:txBody>
        </p:sp>
        <p:sp>
          <p:nvSpPr>
            <p:cNvPr id="158" name="Right Arrow 157"/>
            <p:cNvSpPr/>
            <p:nvPr/>
          </p:nvSpPr>
          <p:spPr>
            <a:xfrm>
              <a:off x="9313828" y="12192000"/>
              <a:ext cx="483135" cy="424337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265828" y="11874217"/>
              <a:ext cx="1555735" cy="1079783"/>
              <a:chOff x="5257800" y="10896600"/>
              <a:chExt cx="1555735" cy="774983"/>
            </a:xfrm>
          </p:grpSpPr>
          <p:sp>
            <p:nvSpPr>
              <p:cNvPr id="159" name="Right Arrow 158"/>
              <p:cNvSpPr/>
              <p:nvPr/>
            </p:nvSpPr>
            <p:spPr>
              <a:xfrm>
                <a:off x="5257800" y="10896600"/>
                <a:ext cx="1555735" cy="774983"/>
              </a:xfrm>
              <a:prstGeom prst="rightArrow">
                <a:avLst>
                  <a:gd name="adj1" fmla="val 46381"/>
                  <a:gd name="adj2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5257800" y="11100538"/>
                <a:ext cx="1533835" cy="331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Arial"/>
                    <a:cs typeface="Arial"/>
                  </a:rPr>
                  <a:t>UPTAKE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828800" y="14401800"/>
            <a:ext cx="12725400" cy="2971800"/>
            <a:chOff x="1676400" y="14782800"/>
            <a:chExt cx="12725400" cy="2971800"/>
          </a:xfrm>
        </p:grpSpPr>
        <p:sp>
          <p:nvSpPr>
            <p:cNvPr id="165" name="Rectangle 164"/>
            <p:cNvSpPr/>
            <p:nvPr/>
          </p:nvSpPr>
          <p:spPr>
            <a:xfrm>
              <a:off x="1676400" y="14782800"/>
              <a:ext cx="12725400" cy="2819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2286000" y="14892278"/>
              <a:ext cx="11506200" cy="2862322"/>
              <a:chOff x="2514600" y="16535400"/>
              <a:chExt cx="11506200" cy="2862322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2514600" y="16535400"/>
                <a:ext cx="5715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u="sng" dirty="0" smtClean="0">
                    <a:latin typeface="Arial"/>
                    <a:cs typeface="Arial"/>
                  </a:rPr>
                  <a:t>Growth</a:t>
                </a:r>
                <a:r>
                  <a:rPr lang="en-US" sz="3600" dirty="0" smtClean="0">
                    <a:latin typeface="Arial"/>
                    <a:cs typeface="Arial"/>
                  </a:rPr>
                  <a:t>	</a:t>
                </a:r>
              </a:p>
              <a:p>
                <a:pPr algn="ctr"/>
                <a:r>
                  <a:rPr lang="en-US" sz="3600" dirty="0" err="1" smtClean="0">
                    <a:latin typeface="Arial"/>
                    <a:cs typeface="Arial"/>
                  </a:rPr>
                  <a:t>Δ</a:t>
                </a:r>
                <a:r>
                  <a:rPr lang="en-US" sz="3600" dirty="0" smtClean="0">
                    <a:latin typeface="Arial"/>
                    <a:cs typeface="Arial"/>
                  </a:rPr>
                  <a:t> biomass</a:t>
                </a:r>
              </a:p>
              <a:p>
                <a:pPr algn="ctr"/>
                <a:r>
                  <a:rPr lang="en-US" sz="3600" dirty="0" smtClean="0">
                    <a:latin typeface="Arial"/>
                    <a:cs typeface="Arial"/>
                  </a:rPr>
                  <a:t>growth rate</a:t>
                </a:r>
              </a:p>
              <a:p>
                <a:pPr algn="ctr"/>
                <a:r>
                  <a:rPr lang="en-US" sz="3600" dirty="0" smtClean="0">
                    <a:latin typeface="Arial"/>
                    <a:cs typeface="Arial"/>
                  </a:rPr>
                  <a:t>(</a:t>
                </a:r>
                <a:r>
                  <a:rPr lang="en-US" sz="3600" dirty="0" err="1">
                    <a:latin typeface="Arial"/>
                    <a:cs typeface="Arial"/>
                  </a:rPr>
                  <a:t>Δ</a:t>
                </a:r>
                <a:r>
                  <a:rPr lang="en-US" sz="3600" dirty="0">
                    <a:latin typeface="Arial"/>
                    <a:cs typeface="Arial"/>
                  </a:rPr>
                  <a:t> substrate</a:t>
                </a:r>
                <a:r>
                  <a:rPr lang="en-US" sz="3600" dirty="0" smtClean="0">
                    <a:latin typeface="Arial"/>
                    <a:cs typeface="Arial"/>
                  </a:rPr>
                  <a:t> – respiration)</a:t>
                </a:r>
                <a:endParaRPr lang="en-US" sz="3600" dirty="0">
                  <a:latin typeface="Arial"/>
                  <a:cs typeface="Arial"/>
                </a:endParaRPr>
              </a:p>
              <a:p>
                <a:pPr algn="ctr"/>
                <a:endParaRPr lang="en-US" sz="3600" dirty="0">
                  <a:latin typeface="Arial"/>
                  <a:cs typeface="Arial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8305800" y="16535400"/>
                <a:ext cx="5715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u="sng" dirty="0" smtClean="0">
                    <a:latin typeface="Arial"/>
                    <a:cs typeface="Arial"/>
                  </a:rPr>
                  <a:t>Uptake</a:t>
                </a:r>
                <a:r>
                  <a:rPr lang="en-US" sz="3600" dirty="0" smtClean="0">
                    <a:latin typeface="Arial"/>
                    <a:cs typeface="Arial"/>
                  </a:rPr>
                  <a:t>	</a:t>
                </a:r>
              </a:p>
              <a:p>
                <a:pPr algn="ctr"/>
                <a:r>
                  <a:rPr lang="en-US" sz="3600" dirty="0" smtClean="0">
                    <a:latin typeface="Arial"/>
                    <a:cs typeface="Arial"/>
                  </a:rPr>
                  <a:t>(</a:t>
                </a:r>
                <a:r>
                  <a:rPr lang="en-US" sz="3600" dirty="0" err="1" smtClean="0">
                    <a:latin typeface="Arial"/>
                    <a:cs typeface="Arial"/>
                  </a:rPr>
                  <a:t>Δ</a:t>
                </a:r>
                <a:r>
                  <a:rPr lang="en-US" sz="3600" dirty="0" smtClean="0">
                    <a:latin typeface="Arial"/>
                    <a:cs typeface="Arial"/>
                  </a:rPr>
                  <a:t> biomass + respiration)</a:t>
                </a:r>
              </a:p>
              <a:p>
                <a:pPr algn="ctr"/>
                <a:r>
                  <a:rPr lang="en-US" sz="3600" dirty="0" smtClean="0">
                    <a:latin typeface="Arial"/>
                    <a:cs typeface="Arial"/>
                  </a:rPr>
                  <a:t>(growth rate + respiration)</a:t>
                </a:r>
              </a:p>
              <a:p>
                <a:pPr algn="ctr"/>
                <a:r>
                  <a:rPr lang="en-US" sz="3600" dirty="0" err="1" smtClean="0">
                    <a:latin typeface="Arial"/>
                    <a:cs typeface="Arial"/>
                  </a:rPr>
                  <a:t>Δ</a:t>
                </a:r>
                <a:r>
                  <a:rPr lang="en-US" sz="3600" dirty="0" smtClean="0">
                    <a:latin typeface="Arial"/>
                    <a:cs typeface="Arial"/>
                  </a:rPr>
                  <a:t> substrate</a:t>
                </a:r>
                <a:endParaRPr lang="en-US" sz="3600" dirty="0">
                  <a:latin typeface="Arial"/>
                  <a:cs typeface="Arial"/>
                </a:endParaRPr>
              </a:p>
              <a:p>
                <a:pPr algn="ctr"/>
                <a:endParaRPr lang="en-US" sz="3600" dirty="0">
                  <a:latin typeface="Arial"/>
                  <a:cs typeface="Arial"/>
                </a:endParaRPr>
              </a:p>
            </p:txBody>
          </p:sp>
        </p:grpSp>
      </p:grpSp>
      <p:pic>
        <p:nvPicPr>
          <p:cNvPr id="75" name="Picture 74" descr="Screen Shot 2015-11-23 at 2.39.20 P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1" t="21738" r="27323" b="28808"/>
          <a:stretch/>
        </p:blipFill>
        <p:spPr>
          <a:xfrm>
            <a:off x="8212667" y="18897601"/>
            <a:ext cx="6112933" cy="5410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82" name="Object 1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340839"/>
              </p:ext>
            </p:extLst>
          </p:nvPr>
        </p:nvGraphicFramePr>
        <p:xfrm>
          <a:off x="2057400" y="19632613"/>
          <a:ext cx="4724400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0" name="Equation" r:id="rId11" imgW="1066800" imgH="368300" progId="Equation.3">
                  <p:embed/>
                </p:oleObj>
              </mc:Choice>
              <mc:Fallback>
                <p:oleObj name="Equation" r:id="rId11" imgW="10668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57400" y="19632613"/>
                        <a:ext cx="4724400" cy="16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6937" y="20955000"/>
            <a:ext cx="4392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(where substrate C is reduced)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36937" y="23393400"/>
            <a:ext cx="440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(where substrate C is oxidized)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535400" y="6324600"/>
            <a:ext cx="16078200" cy="7924800"/>
          </a:xfrm>
          <a:prstGeom prst="roundRect">
            <a:avLst>
              <a:gd name="adj" fmla="val 9174"/>
            </a:avLst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QUESTIONS</a:t>
            </a:r>
          </a:p>
          <a:p>
            <a:pPr marL="742950" indent="-512763">
              <a:spcAft>
                <a:spcPts val="1200"/>
              </a:spcAft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 do the CUE estimates produced by the following methods compare?</a:t>
            </a:r>
          </a:p>
          <a:p>
            <a:pPr marL="742950" indent="-512763">
              <a:spcAft>
                <a:spcPts val="1200"/>
              </a:spcAft>
              <a:buAutoNum type="arabicParenR"/>
              <a:defRPr/>
            </a:pP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indent="-512763">
              <a:spcAft>
                <a:spcPts val="1200"/>
              </a:spcAft>
              <a:buAutoNum type="arabicParenR"/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30187">
              <a:spcAft>
                <a:spcPts val="1200"/>
              </a:spcAft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30187">
              <a:spcAft>
                <a:spcPts val="1200"/>
              </a:spcAft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30187">
              <a:spcAft>
                <a:spcPts val="1200"/>
              </a:spcAft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indent="-512763">
              <a:spcAft>
                <a:spcPts val="1200"/>
              </a:spcAft>
              <a:buAutoNum type="arabicParenR"/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indent="-512763">
              <a:spcAft>
                <a:spcPts val="1200"/>
              </a:spcAft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pattern does CUE follow during soil incubation after amendment with a carbon substrate?</a:t>
            </a:r>
          </a:p>
          <a:p>
            <a:pPr marL="742950" indent="-512763">
              <a:spcAft>
                <a:spcPts val="1200"/>
              </a:spcAft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Which methods provide the optimal balance of accuracy and simplicity for use in surveying environmental samples for CUE?</a:t>
            </a:r>
          </a:p>
          <a:p>
            <a:pPr marL="153987">
              <a:defRPr/>
            </a:pP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8" indent="19050">
              <a:defRPr/>
            </a:pP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8" indent="19050">
              <a:defRPr/>
            </a:pPr>
            <a:endParaRPr lang="en-US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8" indent="19050">
              <a:defRPr/>
            </a:pPr>
            <a:endParaRPr lang="en-US" sz="3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55901"/>
              </p:ext>
            </p:extLst>
          </p:nvPr>
        </p:nvGraphicFramePr>
        <p:xfrm>
          <a:off x="2065337" y="21793200"/>
          <a:ext cx="4835525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1" name="Equation" r:id="rId13" imgW="1092200" imgH="368300" progId="Equation.3">
                  <p:embed/>
                </p:oleObj>
              </mc:Choice>
              <mc:Fallback>
                <p:oleObj name="Equation" r:id="rId13" imgW="1092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65337" y="21793200"/>
                        <a:ext cx="4835525" cy="16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4" name="Rectangle 13"/>
          <p:cNvSpPr/>
          <p:nvPr/>
        </p:nvSpPr>
        <p:spPr>
          <a:xfrm>
            <a:off x="17068800" y="8229600"/>
            <a:ext cx="15011400" cy="35052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184592"/>
              </p:ext>
            </p:extLst>
          </p:nvPr>
        </p:nvGraphicFramePr>
        <p:xfrm>
          <a:off x="24822150" y="8351837"/>
          <a:ext cx="720725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2" name="Equation" r:id="rId15" imgW="1625600" imgH="368300" progId="Equation.3">
                  <p:embed/>
                </p:oleObj>
              </mc:Choice>
              <mc:Fallback>
                <p:oleObj name="Equation" r:id="rId15" imgW="16256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4822150" y="8351837"/>
                        <a:ext cx="7207250" cy="163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830659"/>
              </p:ext>
            </p:extLst>
          </p:nvPr>
        </p:nvGraphicFramePr>
        <p:xfrm>
          <a:off x="17297400" y="8289925"/>
          <a:ext cx="737235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" name="Equation" r:id="rId17" imgW="1663700" imgH="330200" progId="Equation.3">
                  <p:embed/>
                </p:oleObj>
              </mc:Choice>
              <mc:Fallback>
                <p:oleObj name="Equation" r:id="rId17" imgW="16637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297400" y="8289925"/>
                        <a:ext cx="737235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472800"/>
              </p:ext>
            </p:extLst>
          </p:nvPr>
        </p:nvGraphicFramePr>
        <p:xfrm>
          <a:off x="17176750" y="10026650"/>
          <a:ext cx="7766050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" name="Equation" r:id="rId19" imgW="1752600" imgH="368300" progId="Equation.3">
                  <p:embed/>
                </p:oleObj>
              </mc:Choice>
              <mc:Fallback>
                <p:oleObj name="Equation" r:id="rId19" imgW="17526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7176750" y="10026650"/>
                        <a:ext cx="7766050" cy="16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70770"/>
              </p:ext>
            </p:extLst>
          </p:nvPr>
        </p:nvGraphicFramePr>
        <p:xfrm>
          <a:off x="25974675" y="9982200"/>
          <a:ext cx="4505325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" name="Equation" r:id="rId21" imgW="1016000" imgH="368300" progId="Equation.3">
                  <p:embed/>
                </p:oleObj>
              </mc:Choice>
              <mc:Fallback>
                <p:oleObj name="Equation" r:id="rId21" imgW="1016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5974675" y="9982200"/>
                        <a:ext cx="4505325" cy="163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ounded Rectangle 61"/>
          <p:cNvSpPr/>
          <p:nvPr/>
        </p:nvSpPr>
        <p:spPr>
          <a:xfrm>
            <a:off x="16535400" y="14478000"/>
            <a:ext cx="16078200" cy="10591800"/>
          </a:xfrm>
          <a:prstGeom prst="roundRect">
            <a:avLst>
              <a:gd name="adj" fmla="val 9174"/>
            </a:avLst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METHODS</a:t>
            </a:r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8" indent="19050">
              <a:defRPr/>
            </a:pP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8" indent="19050">
              <a:defRPr/>
            </a:pPr>
            <a:endParaRPr lang="en-US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53988" indent="19050">
              <a:defRPr/>
            </a:pPr>
            <a:endParaRPr lang="en-US" sz="3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20150716_104327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0" y="14859000"/>
            <a:ext cx="11734800" cy="7768681"/>
          </a:xfrm>
          <a:prstGeom prst="rect">
            <a:avLst/>
          </a:prstGeom>
        </p:spPr>
      </p:pic>
      <p:cxnSp>
        <p:nvCxnSpPr>
          <p:cNvPr id="88" name="Straight Connector 87"/>
          <p:cNvCxnSpPr/>
          <p:nvPr/>
        </p:nvCxnSpPr>
        <p:spPr>
          <a:xfrm flipV="1">
            <a:off x="27138517" y="20738926"/>
            <a:ext cx="58093" cy="1025568"/>
          </a:xfrm>
          <a:prstGeom prst="line">
            <a:avLst/>
          </a:prstGeom>
          <a:ln w="762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 flipV="1">
            <a:off x="27951820" y="20738926"/>
            <a:ext cx="3892236" cy="1025568"/>
          </a:xfrm>
          <a:prstGeom prst="line">
            <a:avLst/>
          </a:prstGeom>
          <a:ln w="762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20150716_105952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078" y="21764495"/>
            <a:ext cx="4647444" cy="3076705"/>
          </a:xfrm>
          <a:prstGeom prst="rect">
            <a:avLst/>
          </a:prstGeom>
          <a:ln w="76200" cmpd="sng">
            <a:solidFill>
              <a:srgbClr val="FFFF00"/>
            </a:solidFill>
          </a:ln>
        </p:spPr>
      </p:pic>
      <p:sp>
        <p:nvSpPr>
          <p:cNvPr id="22" name="Parallelogram 21"/>
          <p:cNvSpPr/>
          <p:nvPr/>
        </p:nvSpPr>
        <p:spPr>
          <a:xfrm flipH="1">
            <a:off x="27196610" y="20738926"/>
            <a:ext cx="987582" cy="205114"/>
          </a:xfrm>
          <a:prstGeom prst="parallelogram">
            <a:avLst>
              <a:gd name="adj" fmla="val 142740"/>
            </a:avLst>
          </a:prstGeom>
          <a:noFill/>
          <a:ln w="762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64000" y="15697200"/>
            <a:ext cx="3733800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Soil was collected adjacent to the </a:t>
            </a:r>
            <a:r>
              <a:rPr lang="en-US" sz="3200" dirty="0" smtClean="0">
                <a:latin typeface="Arial"/>
                <a:cs typeface="Arial"/>
              </a:rPr>
              <a:t>control </a:t>
            </a:r>
            <a:r>
              <a:rPr lang="en-US" sz="3200" dirty="0" smtClean="0">
                <a:latin typeface="Arial"/>
                <a:cs typeface="Arial"/>
              </a:rPr>
              <a:t>plots from a long-term nitrogen addition study at the Harvard Forest LTER. Soil was sieved to 2mm, amended with 2mg glucose-</a:t>
            </a:r>
            <a:r>
              <a:rPr lang="en-US" sz="3200" baseline="30000" dirty="0" smtClean="0">
                <a:latin typeface="Arial"/>
                <a:cs typeface="Arial"/>
              </a:rPr>
              <a:t>13</a:t>
            </a:r>
            <a:r>
              <a:rPr lang="en-US" sz="3200" dirty="0" smtClean="0">
                <a:latin typeface="Arial"/>
                <a:cs typeface="Arial"/>
              </a:rPr>
              <a:t>C and a weak nutrient solution, and incubated up to </a:t>
            </a:r>
            <a:r>
              <a:rPr lang="en-US" sz="3200" dirty="0" smtClean="0">
                <a:latin typeface="Arial"/>
                <a:cs typeface="Arial"/>
              </a:rPr>
              <a:t>96 </a:t>
            </a:r>
            <a:r>
              <a:rPr lang="en-US" sz="3200" dirty="0" err="1" smtClean="0">
                <a:latin typeface="Arial"/>
                <a:cs typeface="Arial"/>
              </a:rPr>
              <a:t>hrs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at 25C.  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6" name="Picture 15" descr="20151123_151548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99" y="22759987"/>
            <a:ext cx="3699933" cy="208121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174199" y="23469600"/>
            <a:ext cx="1295401" cy="533400"/>
            <a:chOff x="21640800" y="23393400"/>
            <a:chExt cx="1295401" cy="533400"/>
          </a:xfrm>
        </p:grpSpPr>
        <p:sp>
          <p:nvSpPr>
            <p:cNvPr id="17" name="Chevron 16"/>
            <p:cNvSpPr/>
            <p:nvPr/>
          </p:nvSpPr>
          <p:spPr>
            <a:xfrm rot="10800000">
              <a:off x="22402801" y="23393400"/>
              <a:ext cx="533400" cy="533400"/>
            </a:xfrm>
            <a:prstGeom prst="chevron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 rot="10800000">
              <a:off x="22021800" y="23393400"/>
              <a:ext cx="533400" cy="533400"/>
            </a:xfrm>
            <a:prstGeom prst="chevron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Chevron 65"/>
            <p:cNvSpPr/>
            <p:nvPr/>
          </p:nvSpPr>
          <p:spPr>
            <a:xfrm rot="10800000">
              <a:off x="21640800" y="23393400"/>
              <a:ext cx="533400" cy="533400"/>
            </a:xfrm>
            <a:prstGeom prst="chevron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135600" y="22949118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 smtClean="0">
                <a:solidFill>
                  <a:srgbClr val="FF0000"/>
                </a:solidFill>
                <a:latin typeface="Arial"/>
                <a:cs typeface="Arial"/>
              </a:rPr>
              <a:t>13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C-DOC         </a:t>
            </a:r>
            <a:r>
              <a:rPr lang="en-US" sz="2800" baseline="30000" dirty="0" smtClean="0">
                <a:solidFill>
                  <a:srgbClr val="FF0000"/>
                </a:solidFill>
                <a:latin typeface="Arial"/>
                <a:cs typeface="Arial"/>
              </a:rPr>
              <a:t>13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CO</a:t>
            </a:r>
            <a:r>
              <a:rPr lang="en-US" sz="2800" baseline="-25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800" baseline="30000" dirty="0" smtClean="0">
                <a:solidFill>
                  <a:srgbClr val="FF0000"/>
                </a:solidFill>
                <a:latin typeface="Arial"/>
                <a:cs typeface="Arial"/>
              </a:rPr>
              <a:t>13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C-MBC</a:t>
            </a:r>
          </a:p>
          <a:p>
            <a:r>
              <a:rPr lang="en-US" sz="2800" baseline="30000" dirty="0" smtClean="0">
                <a:solidFill>
                  <a:srgbClr val="FF0000"/>
                </a:solidFill>
                <a:latin typeface="Arial"/>
                <a:cs typeface="Arial"/>
              </a:rPr>
              <a:t>13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C-Soil           </a:t>
            </a:r>
            <a:r>
              <a:rPr lang="en-US" sz="2800" baseline="30000" dirty="0" smtClean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O-DNA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Heat (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Rq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4400" y="31651765"/>
            <a:ext cx="6172200" cy="4600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4399" y="26670000"/>
            <a:ext cx="6188299" cy="472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91400" y="31651766"/>
            <a:ext cx="5943603" cy="46194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639800" y="26517600"/>
            <a:ext cx="6096000" cy="4735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3" name="TextBox 92"/>
          <p:cNvSpPr txBox="1"/>
          <p:nvPr/>
        </p:nvSpPr>
        <p:spPr>
          <a:xfrm>
            <a:off x="6007859" y="31724024"/>
            <a:ext cx="107874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Fig. 2</a:t>
            </a:r>
            <a:endParaRPr lang="en-US" sz="32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12256263" y="31724024"/>
            <a:ext cx="107874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Fig. 3</a:t>
            </a:r>
            <a:endParaRPr lang="en-US" sz="3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007859" y="26746200"/>
            <a:ext cx="107874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Fig. 1</a:t>
            </a:r>
            <a:endParaRPr lang="en-US" sz="3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391400" y="26946285"/>
            <a:ext cx="579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Heat flux (Fig. 1) and respiration (Fig. 2) both peak about 24 </a:t>
            </a:r>
            <a:r>
              <a:rPr lang="en-US" sz="3200" dirty="0" err="1" smtClean="0">
                <a:latin typeface="Arial"/>
                <a:cs typeface="Arial"/>
              </a:rPr>
              <a:t>hrs</a:t>
            </a:r>
            <a:r>
              <a:rPr lang="en-US" sz="3200" dirty="0" smtClean="0">
                <a:latin typeface="Arial"/>
                <a:cs typeface="Arial"/>
              </a:rPr>
              <a:t> after amendment before rapidly returning to background levels. Over this time period, </a:t>
            </a:r>
            <a:r>
              <a:rPr lang="en-US" sz="3200" dirty="0" err="1" smtClean="0">
                <a:latin typeface="Arial"/>
                <a:cs typeface="Arial"/>
              </a:rPr>
              <a:t>R</a:t>
            </a:r>
            <a:r>
              <a:rPr lang="en-US" sz="3200" baseline="-25000" dirty="0" err="1" smtClean="0">
                <a:latin typeface="Arial"/>
                <a:cs typeface="Arial"/>
              </a:rPr>
              <a:t>q</a:t>
            </a:r>
            <a:r>
              <a:rPr lang="en-US" sz="3200" dirty="0" smtClean="0">
                <a:latin typeface="Arial"/>
                <a:cs typeface="Arial"/>
              </a:rPr>
              <a:t>/R</a:t>
            </a:r>
            <a:r>
              <a:rPr lang="en-US" sz="3200" baseline="-25000" dirty="0" smtClean="0">
                <a:latin typeface="Arial"/>
                <a:cs typeface="Arial"/>
              </a:rPr>
              <a:t>CO2</a:t>
            </a:r>
            <a:r>
              <a:rPr lang="en-US" sz="3200" dirty="0" smtClean="0">
                <a:latin typeface="Arial"/>
                <a:cs typeface="Arial"/>
              </a:rPr>
              <a:t> indicates a peak in efficiency between 24-48 </a:t>
            </a:r>
            <a:r>
              <a:rPr lang="en-US" sz="3200" dirty="0" err="1" smtClean="0">
                <a:latin typeface="Arial"/>
                <a:cs typeface="Arial"/>
              </a:rPr>
              <a:t>hrs</a:t>
            </a:r>
            <a:r>
              <a:rPr lang="en-US" sz="3200" dirty="0" smtClean="0">
                <a:latin typeface="Arial"/>
                <a:cs typeface="Arial"/>
              </a:rPr>
              <a:t> (Fig. 3).  Values are corrected for a water control.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8580859" y="26618624"/>
            <a:ext cx="107874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Fig. 4</a:t>
            </a:r>
            <a:endParaRPr lang="en-US" sz="3200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13792200" y="31289685"/>
            <a:ext cx="6172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DNA concentrations show a similar peak between 24-48 </a:t>
            </a:r>
            <a:r>
              <a:rPr lang="en-US" sz="3200" dirty="0" err="1" smtClean="0">
                <a:latin typeface="Arial"/>
                <a:cs typeface="Arial"/>
              </a:rPr>
              <a:t>hrs</a:t>
            </a:r>
            <a:r>
              <a:rPr lang="en-US" sz="3200" dirty="0" smtClean="0">
                <a:latin typeface="Arial"/>
                <a:cs typeface="Arial"/>
              </a:rPr>
              <a:t> after amendment (Fig. 4). Growth using amended glucose is not initiated until after 4hrs, and new biomass is rapidly lost by 72 </a:t>
            </a:r>
            <a:r>
              <a:rPr lang="en-US" sz="3200" dirty="0" err="1" smtClean="0">
                <a:latin typeface="Arial"/>
                <a:cs typeface="Arial"/>
              </a:rPr>
              <a:t>hrs</a:t>
            </a:r>
            <a:r>
              <a:rPr lang="en-US" sz="3200" dirty="0" smtClean="0">
                <a:latin typeface="Arial"/>
                <a:cs typeface="Arial"/>
              </a:rPr>
              <a:t> as substrate is exhausted and turnover causes a decline in DNA concentrations.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116800" y="25574866"/>
            <a:ext cx="5867400" cy="43238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2" name="TextBox 101"/>
          <p:cNvSpPr txBox="1"/>
          <p:nvPr/>
        </p:nvSpPr>
        <p:spPr>
          <a:xfrm>
            <a:off x="24841200" y="25679400"/>
            <a:ext cx="107874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Fig. 5</a:t>
            </a:r>
            <a:endParaRPr lang="en-US" sz="32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26212800" y="25949970"/>
            <a:ext cx="6324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Glucose is an increasing percent of the carbon used for catabolic processes during incubation and represents 100% of CO</a:t>
            </a:r>
            <a:r>
              <a:rPr lang="en-US" sz="3200" baseline="-25000" dirty="0" smtClean="0">
                <a:latin typeface="Arial"/>
                <a:cs typeface="Arial"/>
              </a:rPr>
              <a:t>2</a:t>
            </a:r>
            <a:r>
              <a:rPr lang="en-US" sz="3200" dirty="0" smtClean="0">
                <a:latin typeface="Arial"/>
                <a:cs typeface="Arial"/>
              </a:rPr>
              <a:t> during peak growth at 24 </a:t>
            </a:r>
            <a:r>
              <a:rPr lang="en-US" sz="3200" dirty="0" err="1" smtClean="0">
                <a:latin typeface="Arial"/>
                <a:cs typeface="Arial"/>
              </a:rPr>
              <a:t>hrs</a:t>
            </a:r>
            <a:r>
              <a:rPr lang="en-US" sz="3200" dirty="0" smtClean="0">
                <a:latin typeface="Arial"/>
                <a:cs typeface="Arial"/>
              </a:rPr>
              <a:t> (Fig. 5). Glucose remains at least half of all respired CO</a:t>
            </a:r>
            <a:r>
              <a:rPr lang="en-US" sz="3200" baseline="-25000" dirty="0" smtClean="0">
                <a:latin typeface="Arial"/>
                <a:cs typeface="Arial"/>
              </a:rPr>
              <a:t>2 </a:t>
            </a:r>
            <a:r>
              <a:rPr lang="en-US" sz="3200" dirty="0" smtClean="0">
                <a:latin typeface="Arial"/>
                <a:cs typeface="Arial"/>
              </a:rPr>
              <a:t>even after 96 hrs.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1"/>
          <a:srcRect l="54400" t="48248" r="10116" b="10338"/>
          <a:stretch/>
        </p:blipFill>
        <p:spPr>
          <a:xfrm>
            <a:off x="30052871" y="14887974"/>
            <a:ext cx="2202408" cy="2866626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20040600" y="30099000"/>
            <a:ext cx="12268200" cy="6172200"/>
          </a:xfrm>
          <a:prstGeom prst="roundRect">
            <a:avLst>
              <a:gd name="adj" fmla="val 7952"/>
            </a:avLst>
          </a:prstGeom>
          <a:solidFill>
            <a:srgbClr val="FFF8A4">
              <a:alpha val="98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Ig. 3.jp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0" y="30327600"/>
            <a:ext cx="6553200" cy="3581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574000" y="30290869"/>
            <a:ext cx="3595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CONCLUSIONS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16800" y="30937200"/>
            <a:ext cx="5257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00" indent="-279400">
              <a:buFont typeface="Arial"/>
              <a:buChar char="•"/>
            </a:pPr>
            <a:r>
              <a:rPr lang="en-US" sz="3000" dirty="0" smtClean="0">
                <a:latin typeface="Arial"/>
                <a:cs typeface="Arial"/>
              </a:rPr>
              <a:t>Growth, respiration, and heat flux all peak about 24 </a:t>
            </a:r>
            <a:r>
              <a:rPr lang="en-US" sz="3000" dirty="0" err="1" smtClean="0">
                <a:latin typeface="Arial"/>
                <a:cs typeface="Arial"/>
              </a:rPr>
              <a:t>hrs</a:t>
            </a:r>
            <a:r>
              <a:rPr lang="en-US" sz="3000" dirty="0" smtClean="0">
                <a:latin typeface="Arial"/>
                <a:cs typeface="Arial"/>
              </a:rPr>
              <a:t> after glucose addition.</a:t>
            </a:r>
          </a:p>
          <a:p>
            <a:pPr marL="279400" indent="-279400">
              <a:buFont typeface="Arial"/>
              <a:buChar char="•"/>
            </a:pPr>
            <a:r>
              <a:rPr lang="en-US" sz="3000" dirty="0" err="1" smtClean="0">
                <a:latin typeface="Arial"/>
                <a:cs typeface="Arial"/>
              </a:rPr>
              <a:t>R</a:t>
            </a:r>
            <a:r>
              <a:rPr lang="en-US" sz="3000" baseline="-25000" dirty="0" err="1" smtClean="0">
                <a:latin typeface="Arial"/>
                <a:cs typeface="Arial"/>
              </a:rPr>
              <a:t>q</a:t>
            </a:r>
            <a:r>
              <a:rPr lang="en-US" sz="3000" dirty="0" smtClean="0">
                <a:latin typeface="Arial"/>
                <a:cs typeface="Arial"/>
              </a:rPr>
              <a:t>/R</a:t>
            </a:r>
            <a:r>
              <a:rPr lang="en-US" sz="3000" baseline="-25000" dirty="0" smtClean="0">
                <a:latin typeface="Arial"/>
                <a:cs typeface="Arial"/>
              </a:rPr>
              <a:t>CO2</a:t>
            </a:r>
            <a:r>
              <a:rPr lang="en-US" sz="3000" dirty="0" smtClean="0">
                <a:latin typeface="Arial"/>
                <a:cs typeface="Arial"/>
              </a:rPr>
              <a:t> also peaks at 24-48 </a:t>
            </a:r>
            <a:r>
              <a:rPr lang="en-US" sz="3000" dirty="0" err="1" smtClean="0">
                <a:latin typeface="Arial"/>
                <a:cs typeface="Arial"/>
              </a:rPr>
              <a:t>hrs</a:t>
            </a:r>
            <a:r>
              <a:rPr lang="en-US" sz="3000" dirty="0" smtClean="0">
                <a:latin typeface="Arial"/>
                <a:cs typeface="Arial"/>
              </a:rPr>
              <a:t> after amendment.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0116800" y="33180278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00" indent="-279400">
              <a:buFont typeface="Arial"/>
              <a:buChar char="•"/>
            </a:pPr>
            <a:r>
              <a:rPr lang="en-US" sz="3000" dirty="0" smtClean="0">
                <a:latin typeface="Arial"/>
                <a:cs typeface="Arial"/>
              </a:rPr>
              <a:t>These patterns suggest lag, </a:t>
            </a:r>
          </a:p>
          <a:p>
            <a:pPr marL="288925"/>
            <a:r>
              <a:rPr lang="en-US" sz="3000" dirty="0" smtClean="0">
                <a:latin typeface="Arial"/>
                <a:cs typeface="Arial"/>
              </a:rPr>
              <a:t>exponential, and declining </a:t>
            </a:r>
          </a:p>
          <a:p>
            <a:pPr marL="288925"/>
            <a:r>
              <a:rPr lang="en-US" sz="3000" dirty="0" smtClean="0">
                <a:latin typeface="Arial"/>
                <a:cs typeface="Arial"/>
              </a:rPr>
              <a:t>phases of metabolism where CUE (</a:t>
            </a:r>
            <a:r>
              <a:rPr lang="en-US" sz="3000" dirty="0" err="1" smtClean="0">
                <a:latin typeface="Arial"/>
                <a:cs typeface="Arial"/>
              </a:rPr>
              <a:t>R</a:t>
            </a:r>
            <a:r>
              <a:rPr lang="en-US" sz="3000" baseline="-25000" dirty="0" err="1" smtClean="0">
                <a:latin typeface="Arial"/>
                <a:cs typeface="Arial"/>
              </a:rPr>
              <a:t>q</a:t>
            </a:r>
            <a:r>
              <a:rPr lang="en-US" sz="3000" dirty="0" smtClean="0">
                <a:latin typeface="Arial"/>
                <a:cs typeface="Arial"/>
              </a:rPr>
              <a:t>/R</a:t>
            </a:r>
            <a:r>
              <a:rPr lang="en-US" sz="3000" baseline="-25000" dirty="0" smtClean="0">
                <a:latin typeface="Arial"/>
                <a:cs typeface="Arial"/>
              </a:rPr>
              <a:t>CO2</a:t>
            </a:r>
            <a:r>
              <a:rPr lang="en-US" sz="3000" dirty="0" smtClean="0">
                <a:latin typeface="Arial"/>
                <a:cs typeface="Arial"/>
              </a:rPr>
              <a:t>) peaks during periods of both high respiratory and growth activity.</a:t>
            </a:r>
          </a:p>
          <a:p>
            <a:pPr marL="279400" indent="-279400">
              <a:buFont typeface="Arial"/>
              <a:buChar char="•"/>
            </a:pPr>
            <a:r>
              <a:rPr lang="en-US" sz="3000" dirty="0" smtClean="0">
                <a:latin typeface="Arial"/>
                <a:cs typeface="Arial"/>
              </a:rPr>
              <a:t>CUE during the lag phase may represent </a:t>
            </a:r>
            <a:r>
              <a:rPr lang="en-US" sz="3000" i="1" dirty="0" smtClean="0">
                <a:latin typeface="Arial"/>
                <a:cs typeface="Arial"/>
              </a:rPr>
              <a:t>in-situ </a:t>
            </a:r>
            <a:r>
              <a:rPr lang="en-US" sz="3000" dirty="0" smtClean="0">
                <a:latin typeface="Arial"/>
                <a:cs typeface="Arial"/>
              </a:rPr>
              <a:t>growth conditions, while the declining phase integrates turnover &amp; necromass recycling.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618</Words>
  <Application>Microsoft Macintosh PowerPoint</Application>
  <PresentationFormat>Custom</PresentationFormat>
  <Paragraphs>90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Kevin Geyer</dc:creator>
  <cp:lastModifiedBy>Kevin Geyer</cp:lastModifiedBy>
  <cp:revision>87</cp:revision>
  <dcterms:created xsi:type="dcterms:W3CDTF">2014-01-08T20:53:38Z</dcterms:created>
  <dcterms:modified xsi:type="dcterms:W3CDTF">2015-11-25T01:34:43Z</dcterms:modified>
</cp:coreProperties>
</file>