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32918400" cy="21945600"/>
  <p:notesSz cx="6858000" cy="9144000"/>
  <p:defaultTextStyle>
    <a:defPPr>
      <a:defRPr lang="en-US"/>
    </a:defPPr>
    <a:lvl1pPr marL="0" algn="l" defTabSz="1740819" rtl="0" eaLnBrk="1" latinLnBrk="0" hangingPunct="1">
      <a:defRPr sz="6833" kern="1200">
        <a:solidFill>
          <a:schemeClr val="tx1"/>
        </a:solidFill>
        <a:latin typeface="+mn-lt"/>
        <a:ea typeface="+mn-ea"/>
        <a:cs typeface="+mn-cs"/>
      </a:defRPr>
    </a:lvl1pPr>
    <a:lvl2pPr marL="1740819" algn="l" defTabSz="1740819" rtl="0" eaLnBrk="1" latinLnBrk="0" hangingPunct="1">
      <a:defRPr sz="6833" kern="1200">
        <a:solidFill>
          <a:schemeClr val="tx1"/>
        </a:solidFill>
        <a:latin typeface="+mn-lt"/>
        <a:ea typeface="+mn-ea"/>
        <a:cs typeface="+mn-cs"/>
      </a:defRPr>
    </a:lvl2pPr>
    <a:lvl3pPr marL="3481629" algn="l" defTabSz="1740819" rtl="0" eaLnBrk="1" latinLnBrk="0" hangingPunct="1">
      <a:defRPr sz="6833" kern="1200">
        <a:solidFill>
          <a:schemeClr val="tx1"/>
        </a:solidFill>
        <a:latin typeface="+mn-lt"/>
        <a:ea typeface="+mn-ea"/>
        <a:cs typeface="+mn-cs"/>
      </a:defRPr>
    </a:lvl3pPr>
    <a:lvl4pPr marL="5222448" algn="l" defTabSz="1740819" rtl="0" eaLnBrk="1" latinLnBrk="0" hangingPunct="1">
      <a:defRPr sz="6833" kern="1200">
        <a:solidFill>
          <a:schemeClr val="tx1"/>
        </a:solidFill>
        <a:latin typeface="+mn-lt"/>
        <a:ea typeface="+mn-ea"/>
        <a:cs typeface="+mn-cs"/>
      </a:defRPr>
    </a:lvl4pPr>
    <a:lvl5pPr marL="6963262" algn="l" defTabSz="1740819" rtl="0" eaLnBrk="1" latinLnBrk="0" hangingPunct="1">
      <a:defRPr sz="6833" kern="1200">
        <a:solidFill>
          <a:schemeClr val="tx1"/>
        </a:solidFill>
        <a:latin typeface="+mn-lt"/>
        <a:ea typeface="+mn-ea"/>
        <a:cs typeface="+mn-cs"/>
      </a:defRPr>
    </a:lvl5pPr>
    <a:lvl6pPr marL="8704078" algn="l" defTabSz="1740819" rtl="0" eaLnBrk="1" latinLnBrk="0" hangingPunct="1">
      <a:defRPr sz="6833" kern="1200">
        <a:solidFill>
          <a:schemeClr val="tx1"/>
        </a:solidFill>
        <a:latin typeface="+mn-lt"/>
        <a:ea typeface="+mn-ea"/>
        <a:cs typeface="+mn-cs"/>
      </a:defRPr>
    </a:lvl6pPr>
    <a:lvl7pPr marL="10444896" algn="l" defTabSz="1740819" rtl="0" eaLnBrk="1" latinLnBrk="0" hangingPunct="1">
      <a:defRPr sz="6833" kern="1200">
        <a:solidFill>
          <a:schemeClr val="tx1"/>
        </a:solidFill>
        <a:latin typeface="+mn-lt"/>
        <a:ea typeface="+mn-ea"/>
        <a:cs typeface="+mn-cs"/>
      </a:defRPr>
    </a:lvl7pPr>
    <a:lvl8pPr marL="12185714" algn="l" defTabSz="1740819" rtl="0" eaLnBrk="1" latinLnBrk="0" hangingPunct="1">
      <a:defRPr sz="6833" kern="1200">
        <a:solidFill>
          <a:schemeClr val="tx1"/>
        </a:solidFill>
        <a:latin typeface="+mn-lt"/>
        <a:ea typeface="+mn-ea"/>
        <a:cs typeface="+mn-cs"/>
      </a:defRPr>
    </a:lvl8pPr>
    <a:lvl9pPr marL="13926525" algn="l" defTabSz="1740819" rtl="0" eaLnBrk="1" latinLnBrk="0" hangingPunct="1">
      <a:defRPr sz="683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500" autoAdjust="0"/>
    <p:restoredTop sz="93367" autoAdjust="0"/>
  </p:normalViewPr>
  <p:slideViewPr>
    <p:cSldViewPr snapToGrid="0" snapToObjects="1">
      <p:cViewPr>
        <p:scale>
          <a:sx n="30" d="100"/>
          <a:sy n="30" d="100"/>
        </p:scale>
        <p:origin x="404" y="-1216"/>
      </p:cViewPr>
      <p:guideLst>
        <p:guide orient="horz" pos="6912"/>
        <p:guide pos="103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2"/>
            <a:ext cx="2798064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424417" indent="0" algn="ctr">
              <a:buNone/>
              <a:defRPr>
                <a:solidFill>
                  <a:schemeClr val="tx1">
                    <a:tint val="75000"/>
                  </a:schemeClr>
                </a:solidFill>
              </a:defRPr>
            </a:lvl2pPr>
            <a:lvl3pPr marL="2848826" indent="0" algn="ctr">
              <a:buNone/>
              <a:defRPr>
                <a:solidFill>
                  <a:schemeClr val="tx1">
                    <a:tint val="75000"/>
                  </a:schemeClr>
                </a:solidFill>
              </a:defRPr>
            </a:lvl3pPr>
            <a:lvl4pPr marL="4273244" indent="0" algn="ctr">
              <a:buNone/>
              <a:defRPr>
                <a:solidFill>
                  <a:schemeClr val="tx1">
                    <a:tint val="75000"/>
                  </a:schemeClr>
                </a:solidFill>
              </a:defRPr>
            </a:lvl4pPr>
            <a:lvl5pPr marL="5697656" indent="0" algn="ctr">
              <a:buNone/>
              <a:defRPr>
                <a:solidFill>
                  <a:schemeClr val="tx1">
                    <a:tint val="75000"/>
                  </a:schemeClr>
                </a:solidFill>
              </a:defRPr>
            </a:lvl5pPr>
            <a:lvl6pPr marL="7122071" indent="0" algn="ctr">
              <a:buNone/>
              <a:defRPr>
                <a:solidFill>
                  <a:schemeClr val="tx1">
                    <a:tint val="75000"/>
                  </a:schemeClr>
                </a:solidFill>
              </a:defRPr>
            </a:lvl6pPr>
            <a:lvl7pPr marL="8546486" indent="0" algn="ctr">
              <a:buNone/>
              <a:defRPr>
                <a:solidFill>
                  <a:schemeClr val="tx1">
                    <a:tint val="75000"/>
                  </a:schemeClr>
                </a:solidFill>
              </a:defRPr>
            </a:lvl7pPr>
            <a:lvl8pPr marL="9970902" indent="0" algn="ctr">
              <a:buNone/>
              <a:defRPr>
                <a:solidFill>
                  <a:schemeClr val="tx1">
                    <a:tint val="75000"/>
                  </a:schemeClr>
                </a:solidFill>
              </a:defRPr>
            </a:lvl8pPr>
            <a:lvl9pPr marL="1139531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3D091F-F8B7-3F40-BE67-A9F12BBC57D6}"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78752-E326-2A4A-8F0E-39048F5A0AC1}" type="slidenum">
              <a:rPr lang="en-US" smtClean="0"/>
              <a:t>‹#›</a:t>
            </a:fld>
            <a:endParaRPr lang="en-US"/>
          </a:p>
        </p:txBody>
      </p:sp>
    </p:spTree>
    <p:extLst>
      <p:ext uri="{BB962C8B-B14F-4D97-AF65-F5344CB8AC3E}">
        <p14:creationId xmlns:p14="http://schemas.microsoft.com/office/powerpoint/2010/main" val="2167709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3D091F-F8B7-3F40-BE67-A9F12BBC57D6}"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78752-E326-2A4A-8F0E-39048F5A0AC1}" type="slidenum">
              <a:rPr lang="en-US" smtClean="0"/>
              <a:t>‹#›</a:t>
            </a:fld>
            <a:endParaRPr lang="en-US"/>
          </a:p>
        </p:txBody>
      </p:sp>
    </p:spTree>
    <p:extLst>
      <p:ext uri="{BB962C8B-B14F-4D97-AF65-F5344CB8AC3E}">
        <p14:creationId xmlns:p14="http://schemas.microsoft.com/office/powerpoint/2010/main" val="4288134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878850"/>
            <a:ext cx="7406640" cy="187248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5920" y="878850"/>
            <a:ext cx="21671280" cy="187248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3D091F-F8B7-3F40-BE67-A9F12BBC57D6}"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78752-E326-2A4A-8F0E-39048F5A0AC1}" type="slidenum">
              <a:rPr lang="en-US" smtClean="0"/>
              <a:t>‹#›</a:t>
            </a:fld>
            <a:endParaRPr lang="en-US"/>
          </a:p>
        </p:txBody>
      </p:sp>
    </p:spTree>
    <p:extLst>
      <p:ext uri="{BB962C8B-B14F-4D97-AF65-F5344CB8AC3E}">
        <p14:creationId xmlns:p14="http://schemas.microsoft.com/office/powerpoint/2010/main" val="3183211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3D091F-F8B7-3F40-BE67-A9F12BBC57D6}"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78752-E326-2A4A-8F0E-39048F5A0AC1}" type="slidenum">
              <a:rPr lang="en-US" smtClean="0"/>
              <a:t>‹#›</a:t>
            </a:fld>
            <a:endParaRPr lang="en-US"/>
          </a:p>
        </p:txBody>
      </p:sp>
    </p:spTree>
    <p:extLst>
      <p:ext uri="{BB962C8B-B14F-4D97-AF65-F5344CB8AC3E}">
        <p14:creationId xmlns:p14="http://schemas.microsoft.com/office/powerpoint/2010/main" val="4101131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14102081"/>
            <a:ext cx="27980640" cy="4358640"/>
          </a:xfrm>
        </p:spPr>
        <p:txBody>
          <a:bodyPr anchor="t"/>
          <a:lstStyle>
            <a:lvl1pPr algn="l">
              <a:defRPr sz="12479" b="1" cap="all"/>
            </a:lvl1pPr>
          </a:lstStyle>
          <a:p>
            <a:r>
              <a:rPr lang="en-US" smtClean="0"/>
              <a:t>Click to edit Master title style</a:t>
            </a:r>
            <a:endParaRPr lang="en-US"/>
          </a:p>
        </p:txBody>
      </p:sp>
      <p:sp>
        <p:nvSpPr>
          <p:cNvPr id="3" name="Text Placeholder 2"/>
          <p:cNvSpPr>
            <a:spLocks noGrp="1"/>
          </p:cNvSpPr>
          <p:nvPr>
            <p:ph type="body" idx="1"/>
          </p:nvPr>
        </p:nvSpPr>
        <p:spPr>
          <a:xfrm>
            <a:off x="2600326" y="9301486"/>
            <a:ext cx="27980640" cy="4800599"/>
          </a:xfrm>
        </p:spPr>
        <p:txBody>
          <a:bodyPr anchor="b"/>
          <a:lstStyle>
            <a:lvl1pPr marL="0" indent="0">
              <a:buNone/>
              <a:defRPr sz="6205">
                <a:solidFill>
                  <a:schemeClr val="tx1">
                    <a:tint val="75000"/>
                  </a:schemeClr>
                </a:solidFill>
              </a:defRPr>
            </a:lvl1pPr>
            <a:lvl2pPr marL="1424417" indent="0">
              <a:buNone/>
              <a:defRPr sz="5591">
                <a:solidFill>
                  <a:schemeClr val="tx1">
                    <a:tint val="75000"/>
                  </a:schemeClr>
                </a:solidFill>
              </a:defRPr>
            </a:lvl2pPr>
            <a:lvl3pPr marL="2848826" indent="0">
              <a:buNone/>
              <a:defRPr sz="4977">
                <a:solidFill>
                  <a:schemeClr val="tx1">
                    <a:tint val="75000"/>
                  </a:schemeClr>
                </a:solidFill>
              </a:defRPr>
            </a:lvl3pPr>
            <a:lvl4pPr marL="4273244" indent="0">
              <a:buNone/>
              <a:defRPr sz="4364">
                <a:solidFill>
                  <a:schemeClr val="tx1">
                    <a:tint val="75000"/>
                  </a:schemeClr>
                </a:solidFill>
              </a:defRPr>
            </a:lvl4pPr>
            <a:lvl5pPr marL="5697656" indent="0">
              <a:buNone/>
              <a:defRPr sz="4364">
                <a:solidFill>
                  <a:schemeClr val="tx1">
                    <a:tint val="75000"/>
                  </a:schemeClr>
                </a:solidFill>
              </a:defRPr>
            </a:lvl5pPr>
            <a:lvl6pPr marL="7122071" indent="0">
              <a:buNone/>
              <a:defRPr sz="4364">
                <a:solidFill>
                  <a:schemeClr val="tx1">
                    <a:tint val="75000"/>
                  </a:schemeClr>
                </a:solidFill>
              </a:defRPr>
            </a:lvl6pPr>
            <a:lvl7pPr marL="8546486" indent="0">
              <a:buNone/>
              <a:defRPr sz="4364">
                <a:solidFill>
                  <a:schemeClr val="tx1">
                    <a:tint val="75000"/>
                  </a:schemeClr>
                </a:solidFill>
              </a:defRPr>
            </a:lvl7pPr>
            <a:lvl8pPr marL="9970902" indent="0">
              <a:buNone/>
              <a:defRPr sz="4364">
                <a:solidFill>
                  <a:schemeClr val="tx1">
                    <a:tint val="75000"/>
                  </a:schemeClr>
                </a:solidFill>
              </a:defRPr>
            </a:lvl8pPr>
            <a:lvl9pPr marL="11395313" indent="0">
              <a:buNone/>
              <a:defRPr sz="4364">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3D091F-F8B7-3F40-BE67-A9F12BBC57D6}"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78752-E326-2A4A-8F0E-39048F5A0AC1}" type="slidenum">
              <a:rPr lang="en-US" smtClean="0"/>
              <a:t>‹#›</a:t>
            </a:fld>
            <a:endParaRPr lang="en-US"/>
          </a:p>
        </p:txBody>
      </p:sp>
    </p:spTree>
    <p:extLst>
      <p:ext uri="{BB962C8B-B14F-4D97-AF65-F5344CB8AC3E}">
        <p14:creationId xmlns:p14="http://schemas.microsoft.com/office/powerpoint/2010/main" val="3933339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5920" y="5120646"/>
            <a:ext cx="14538960" cy="14483081"/>
          </a:xfrm>
        </p:spPr>
        <p:txBody>
          <a:bodyPr/>
          <a:lstStyle>
            <a:lvl1pPr>
              <a:defRPr sz="8727"/>
            </a:lvl1pPr>
            <a:lvl2pPr>
              <a:defRPr sz="7500"/>
            </a:lvl2pPr>
            <a:lvl3pPr>
              <a:defRPr sz="6205"/>
            </a:lvl3pPr>
            <a:lvl4pPr>
              <a:defRPr sz="5591"/>
            </a:lvl4pPr>
            <a:lvl5pPr>
              <a:defRPr sz="5591"/>
            </a:lvl5pPr>
            <a:lvl6pPr>
              <a:defRPr sz="5591"/>
            </a:lvl6pPr>
            <a:lvl7pPr>
              <a:defRPr sz="5591"/>
            </a:lvl7pPr>
            <a:lvl8pPr>
              <a:defRPr sz="5591"/>
            </a:lvl8pPr>
            <a:lvl9pPr>
              <a:defRPr sz="559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733520" y="5120646"/>
            <a:ext cx="14538960" cy="14483081"/>
          </a:xfrm>
        </p:spPr>
        <p:txBody>
          <a:bodyPr/>
          <a:lstStyle>
            <a:lvl1pPr>
              <a:defRPr sz="8727"/>
            </a:lvl1pPr>
            <a:lvl2pPr>
              <a:defRPr sz="7500"/>
            </a:lvl2pPr>
            <a:lvl3pPr>
              <a:defRPr sz="6205"/>
            </a:lvl3pPr>
            <a:lvl4pPr>
              <a:defRPr sz="5591"/>
            </a:lvl4pPr>
            <a:lvl5pPr>
              <a:defRPr sz="5591"/>
            </a:lvl5pPr>
            <a:lvl6pPr>
              <a:defRPr sz="5591"/>
            </a:lvl6pPr>
            <a:lvl7pPr>
              <a:defRPr sz="5591"/>
            </a:lvl7pPr>
            <a:lvl8pPr>
              <a:defRPr sz="5591"/>
            </a:lvl8pPr>
            <a:lvl9pPr>
              <a:defRPr sz="559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3D091F-F8B7-3F40-BE67-A9F12BBC57D6}" type="datetimeFigureOut">
              <a:rPr lang="en-US" smtClean="0"/>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78752-E326-2A4A-8F0E-39048F5A0AC1}" type="slidenum">
              <a:rPr lang="en-US" smtClean="0"/>
              <a:t>‹#›</a:t>
            </a:fld>
            <a:endParaRPr lang="en-US"/>
          </a:p>
        </p:txBody>
      </p:sp>
    </p:spTree>
    <p:extLst>
      <p:ext uri="{BB962C8B-B14F-4D97-AF65-F5344CB8AC3E}">
        <p14:creationId xmlns:p14="http://schemas.microsoft.com/office/powerpoint/2010/main" val="3383509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2" y="4912362"/>
            <a:ext cx="14544676" cy="2047238"/>
          </a:xfrm>
        </p:spPr>
        <p:txBody>
          <a:bodyPr anchor="b"/>
          <a:lstStyle>
            <a:lvl1pPr marL="0" indent="0">
              <a:buNone/>
              <a:defRPr sz="7500" b="1"/>
            </a:lvl1pPr>
            <a:lvl2pPr marL="1424417" indent="0">
              <a:buNone/>
              <a:defRPr sz="6205" b="1"/>
            </a:lvl2pPr>
            <a:lvl3pPr marL="2848826" indent="0">
              <a:buNone/>
              <a:defRPr sz="5591" b="1"/>
            </a:lvl3pPr>
            <a:lvl4pPr marL="4273244" indent="0">
              <a:buNone/>
              <a:defRPr sz="4977" b="1"/>
            </a:lvl4pPr>
            <a:lvl5pPr marL="5697656" indent="0">
              <a:buNone/>
              <a:defRPr sz="4977" b="1"/>
            </a:lvl5pPr>
            <a:lvl6pPr marL="7122071" indent="0">
              <a:buNone/>
              <a:defRPr sz="4977" b="1"/>
            </a:lvl6pPr>
            <a:lvl7pPr marL="8546486" indent="0">
              <a:buNone/>
              <a:defRPr sz="4977" b="1"/>
            </a:lvl7pPr>
            <a:lvl8pPr marL="9970902" indent="0">
              <a:buNone/>
              <a:defRPr sz="4977" b="1"/>
            </a:lvl8pPr>
            <a:lvl9pPr marL="11395313" indent="0">
              <a:buNone/>
              <a:defRPr sz="4977" b="1"/>
            </a:lvl9pPr>
          </a:lstStyle>
          <a:p>
            <a:pPr lvl="0"/>
            <a:r>
              <a:rPr lang="en-US" smtClean="0"/>
              <a:t>Click to edit Master text styles</a:t>
            </a:r>
          </a:p>
        </p:txBody>
      </p:sp>
      <p:sp>
        <p:nvSpPr>
          <p:cNvPr id="4" name="Content Placeholder 3"/>
          <p:cNvSpPr>
            <a:spLocks noGrp="1"/>
          </p:cNvSpPr>
          <p:nvPr>
            <p:ph sz="half" idx="2"/>
          </p:nvPr>
        </p:nvSpPr>
        <p:spPr>
          <a:xfrm>
            <a:off x="1645922" y="6959600"/>
            <a:ext cx="14544676" cy="12644122"/>
          </a:xfrm>
        </p:spPr>
        <p:txBody>
          <a:bodyPr/>
          <a:lstStyle>
            <a:lvl1pPr>
              <a:defRPr sz="7500"/>
            </a:lvl1pPr>
            <a:lvl2pPr>
              <a:defRPr sz="6205"/>
            </a:lvl2pPr>
            <a:lvl3pPr>
              <a:defRPr sz="5591"/>
            </a:lvl3pPr>
            <a:lvl4pPr>
              <a:defRPr sz="4977"/>
            </a:lvl4pPr>
            <a:lvl5pPr>
              <a:defRPr sz="4977"/>
            </a:lvl5pPr>
            <a:lvl6pPr>
              <a:defRPr sz="4977"/>
            </a:lvl6pPr>
            <a:lvl7pPr>
              <a:defRPr sz="4977"/>
            </a:lvl7pPr>
            <a:lvl8pPr>
              <a:defRPr sz="4977"/>
            </a:lvl8pPr>
            <a:lvl9pPr>
              <a:defRPr sz="49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1" y="4912362"/>
            <a:ext cx="14550390" cy="2047238"/>
          </a:xfrm>
        </p:spPr>
        <p:txBody>
          <a:bodyPr anchor="b"/>
          <a:lstStyle>
            <a:lvl1pPr marL="0" indent="0">
              <a:buNone/>
              <a:defRPr sz="7500" b="1"/>
            </a:lvl1pPr>
            <a:lvl2pPr marL="1424417" indent="0">
              <a:buNone/>
              <a:defRPr sz="6205" b="1"/>
            </a:lvl2pPr>
            <a:lvl3pPr marL="2848826" indent="0">
              <a:buNone/>
              <a:defRPr sz="5591" b="1"/>
            </a:lvl3pPr>
            <a:lvl4pPr marL="4273244" indent="0">
              <a:buNone/>
              <a:defRPr sz="4977" b="1"/>
            </a:lvl4pPr>
            <a:lvl5pPr marL="5697656" indent="0">
              <a:buNone/>
              <a:defRPr sz="4977" b="1"/>
            </a:lvl5pPr>
            <a:lvl6pPr marL="7122071" indent="0">
              <a:buNone/>
              <a:defRPr sz="4977" b="1"/>
            </a:lvl6pPr>
            <a:lvl7pPr marL="8546486" indent="0">
              <a:buNone/>
              <a:defRPr sz="4977" b="1"/>
            </a:lvl7pPr>
            <a:lvl8pPr marL="9970902" indent="0">
              <a:buNone/>
              <a:defRPr sz="4977" b="1"/>
            </a:lvl8pPr>
            <a:lvl9pPr marL="11395313" indent="0">
              <a:buNone/>
              <a:defRPr sz="4977" b="1"/>
            </a:lvl9pPr>
          </a:lstStyle>
          <a:p>
            <a:pPr lvl="0"/>
            <a:r>
              <a:rPr lang="en-US" smtClean="0"/>
              <a:t>Click to edit Master text styles</a:t>
            </a:r>
          </a:p>
        </p:txBody>
      </p:sp>
      <p:sp>
        <p:nvSpPr>
          <p:cNvPr id="6" name="Content Placeholder 5"/>
          <p:cNvSpPr>
            <a:spLocks noGrp="1"/>
          </p:cNvSpPr>
          <p:nvPr>
            <p:ph sz="quarter" idx="4"/>
          </p:nvPr>
        </p:nvSpPr>
        <p:spPr>
          <a:xfrm>
            <a:off x="16722091" y="6959600"/>
            <a:ext cx="14550390" cy="12644122"/>
          </a:xfrm>
        </p:spPr>
        <p:txBody>
          <a:bodyPr/>
          <a:lstStyle>
            <a:lvl1pPr>
              <a:defRPr sz="7500"/>
            </a:lvl1pPr>
            <a:lvl2pPr>
              <a:defRPr sz="6205"/>
            </a:lvl2pPr>
            <a:lvl3pPr>
              <a:defRPr sz="5591"/>
            </a:lvl3pPr>
            <a:lvl4pPr>
              <a:defRPr sz="4977"/>
            </a:lvl4pPr>
            <a:lvl5pPr>
              <a:defRPr sz="4977"/>
            </a:lvl5pPr>
            <a:lvl6pPr>
              <a:defRPr sz="4977"/>
            </a:lvl6pPr>
            <a:lvl7pPr>
              <a:defRPr sz="4977"/>
            </a:lvl7pPr>
            <a:lvl8pPr>
              <a:defRPr sz="4977"/>
            </a:lvl8pPr>
            <a:lvl9pPr>
              <a:defRPr sz="49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3D091F-F8B7-3F40-BE67-A9F12BBC57D6}" type="datetimeFigureOut">
              <a:rPr lang="en-US" smtClean="0"/>
              <a:t>4/14/2016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E78752-E326-2A4A-8F0E-39048F5A0AC1}" type="slidenum">
              <a:rPr lang="en-US" smtClean="0"/>
              <a:t>‹#›</a:t>
            </a:fld>
            <a:endParaRPr lang="en-US"/>
          </a:p>
        </p:txBody>
      </p:sp>
    </p:spTree>
    <p:extLst>
      <p:ext uri="{BB962C8B-B14F-4D97-AF65-F5344CB8AC3E}">
        <p14:creationId xmlns:p14="http://schemas.microsoft.com/office/powerpoint/2010/main" val="2196560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3D091F-F8B7-3F40-BE67-A9F12BBC57D6}" type="datetimeFigureOut">
              <a:rPr lang="en-US" smtClean="0"/>
              <a:t>4/14/2016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E78752-E326-2A4A-8F0E-39048F5A0AC1}" type="slidenum">
              <a:rPr lang="en-US" smtClean="0"/>
              <a:t>‹#›</a:t>
            </a:fld>
            <a:endParaRPr lang="en-US"/>
          </a:p>
        </p:txBody>
      </p:sp>
    </p:spTree>
    <p:extLst>
      <p:ext uri="{BB962C8B-B14F-4D97-AF65-F5344CB8AC3E}">
        <p14:creationId xmlns:p14="http://schemas.microsoft.com/office/powerpoint/2010/main" val="49848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3D091F-F8B7-3F40-BE67-A9F12BBC57D6}" type="datetimeFigureOut">
              <a:rPr lang="en-US" smtClean="0"/>
              <a:t>4/14/2016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E78752-E326-2A4A-8F0E-39048F5A0AC1}" type="slidenum">
              <a:rPr lang="en-US" smtClean="0"/>
              <a:t>‹#›</a:t>
            </a:fld>
            <a:endParaRPr lang="en-US"/>
          </a:p>
        </p:txBody>
      </p:sp>
    </p:spTree>
    <p:extLst>
      <p:ext uri="{BB962C8B-B14F-4D97-AF65-F5344CB8AC3E}">
        <p14:creationId xmlns:p14="http://schemas.microsoft.com/office/powerpoint/2010/main" val="4033862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31" y="873761"/>
            <a:ext cx="10829926" cy="3718560"/>
          </a:xfrm>
        </p:spPr>
        <p:txBody>
          <a:bodyPr anchor="b"/>
          <a:lstStyle>
            <a:lvl1pPr algn="l">
              <a:defRPr sz="6205" b="1"/>
            </a:lvl1pPr>
          </a:lstStyle>
          <a:p>
            <a:r>
              <a:rPr lang="en-US" smtClean="0"/>
              <a:t>Click to edit Master title style</a:t>
            </a:r>
            <a:endParaRPr lang="en-US"/>
          </a:p>
        </p:txBody>
      </p:sp>
      <p:sp>
        <p:nvSpPr>
          <p:cNvPr id="3" name="Content Placeholder 2"/>
          <p:cNvSpPr>
            <a:spLocks noGrp="1"/>
          </p:cNvSpPr>
          <p:nvPr>
            <p:ph idx="1"/>
          </p:nvPr>
        </p:nvSpPr>
        <p:spPr>
          <a:xfrm>
            <a:off x="12870180" y="873765"/>
            <a:ext cx="18402300" cy="18729962"/>
          </a:xfrm>
        </p:spPr>
        <p:txBody>
          <a:bodyPr/>
          <a:lstStyle>
            <a:lvl1pPr>
              <a:defRPr sz="9956"/>
            </a:lvl1pPr>
            <a:lvl2pPr>
              <a:defRPr sz="8727"/>
            </a:lvl2pPr>
            <a:lvl3pPr>
              <a:defRPr sz="7500"/>
            </a:lvl3pPr>
            <a:lvl4pPr>
              <a:defRPr sz="6205"/>
            </a:lvl4pPr>
            <a:lvl5pPr>
              <a:defRPr sz="6205"/>
            </a:lvl5pPr>
            <a:lvl6pPr>
              <a:defRPr sz="6205"/>
            </a:lvl6pPr>
            <a:lvl7pPr>
              <a:defRPr sz="6205"/>
            </a:lvl7pPr>
            <a:lvl8pPr>
              <a:defRPr sz="6205"/>
            </a:lvl8pPr>
            <a:lvl9pPr>
              <a:defRPr sz="620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31" y="4592325"/>
            <a:ext cx="10829926" cy="15011402"/>
          </a:xfrm>
        </p:spPr>
        <p:txBody>
          <a:bodyPr/>
          <a:lstStyle>
            <a:lvl1pPr marL="0" indent="0">
              <a:buNone/>
              <a:defRPr sz="4364"/>
            </a:lvl1pPr>
            <a:lvl2pPr marL="1424417" indent="0">
              <a:buNone/>
              <a:defRPr sz="3750"/>
            </a:lvl2pPr>
            <a:lvl3pPr marL="2848826" indent="0">
              <a:buNone/>
              <a:defRPr sz="3137"/>
            </a:lvl3pPr>
            <a:lvl4pPr marL="4273244" indent="0">
              <a:buNone/>
              <a:defRPr sz="2796"/>
            </a:lvl4pPr>
            <a:lvl5pPr marL="5697656" indent="0">
              <a:buNone/>
              <a:defRPr sz="2796"/>
            </a:lvl5pPr>
            <a:lvl6pPr marL="7122071" indent="0">
              <a:buNone/>
              <a:defRPr sz="2796"/>
            </a:lvl6pPr>
            <a:lvl7pPr marL="8546486" indent="0">
              <a:buNone/>
              <a:defRPr sz="2796"/>
            </a:lvl7pPr>
            <a:lvl8pPr marL="9970902" indent="0">
              <a:buNone/>
              <a:defRPr sz="2796"/>
            </a:lvl8pPr>
            <a:lvl9pPr marL="11395313" indent="0">
              <a:buNone/>
              <a:defRPr sz="2796"/>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3D091F-F8B7-3F40-BE67-A9F12BBC57D6}" type="datetimeFigureOut">
              <a:rPr lang="en-US" smtClean="0"/>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78752-E326-2A4A-8F0E-39048F5A0AC1}" type="slidenum">
              <a:rPr lang="en-US" smtClean="0"/>
              <a:t>‹#›</a:t>
            </a:fld>
            <a:endParaRPr lang="en-US"/>
          </a:p>
        </p:txBody>
      </p:sp>
    </p:spTree>
    <p:extLst>
      <p:ext uri="{BB962C8B-B14F-4D97-AF65-F5344CB8AC3E}">
        <p14:creationId xmlns:p14="http://schemas.microsoft.com/office/powerpoint/2010/main" val="4175751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6" y="15361920"/>
            <a:ext cx="19751040" cy="1813562"/>
          </a:xfrm>
        </p:spPr>
        <p:txBody>
          <a:bodyPr anchor="b"/>
          <a:lstStyle>
            <a:lvl1pPr algn="l">
              <a:defRPr sz="6205" b="1"/>
            </a:lvl1pPr>
          </a:lstStyle>
          <a:p>
            <a:r>
              <a:rPr lang="en-US" smtClean="0"/>
              <a:t>Click to edit Master title style</a:t>
            </a:r>
            <a:endParaRPr lang="en-US"/>
          </a:p>
        </p:txBody>
      </p:sp>
      <p:sp>
        <p:nvSpPr>
          <p:cNvPr id="3" name="Picture Placeholder 2"/>
          <p:cNvSpPr>
            <a:spLocks noGrp="1"/>
          </p:cNvSpPr>
          <p:nvPr>
            <p:ph type="pic" idx="1"/>
          </p:nvPr>
        </p:nvSpPr>
        <p:spPr>
          <a:xfrm>
            <a:off x="6452236" y="1960880"/>
            <a:ext cx="19751040" cy="13167360"/>
          </a:xfrm>
        </p:spPr>
        <p:txBody>
          <a:bodyPr/>
          <a:lstStyle>
            <a:lvl1pPr marL="0" indent="0">
              <a:buNone/>
              <a:defRPr sz="9956"/>
            </a:lvl1pPr>
            <a:lvl2pPr marL="1424417" indent="0">
              <a:buNone/>
              <a:defRPr sz="8727"/>
            </a:lvl2pPr>
            <a:lvl3pPr marL="2848826" indent="0">
              <a:buNone/>
              <a:defRPr sz="7500"/>
            </a:lvl3pPr>
            <a:lvl4pPr marL="4273244" indent="0">
              <a:buNone/>
              <a:defRPr sz="6205"/>
            </a:lvl4pPr>
            <a:lvl5pPr marL="5697656" indent="0">
              <a:buNone/>
              <a:defRPr sz="6205"/>
            </a:lvl5pPr>
            <a:lvl6pPr marL="7122071" indent="0">
              <a:buNone/>
              <a:defRPr sz="6205"/>
            </a:lvl6pPr>
            <a:lvl7pPr marL="8546486" indent="0">
              <a:buNone/>
              <a:defRPr sz="6205"/>
            </a:lvl7pPr>
            <a:lvl8pPr marL="9970902" indent="0">
              <a:buNone/>
              <a:defRPr sz="6205"/>
            </a:lvl8pPr>
            <a:lvl9pPr marL="11395313" indent="0">
              <a:buNone/>
              <a:defRPr sz="6205"/>
            </a:lvl9pPr>
          </a:lstStyle>
          <a:p>
            <a:endParaRPr lang="en-US"/>
          </a:p>
        </p:txBody>
      </p:sp>
      <p:sp>
        <p:nvSpPr>
          <p:cNvPr id="4" name="Text Placeholder 3"/>
          <p:cNvSpPr>
            <a:spLocks noGrp="1"/>
          </p:cNvSpPr>
          <p:nvPr>
            <p:ph type="body" sz="half" idx="2"/>
          </p:nvPr>
        </p:nvSpPr>
        <p:spPr>
          <a:xfrm>
            <a:off x="6452236" y="17175481"/>
            <a:ext cx="19751040" cy="2575559"/>
          </a:xfrm>
        </p:spPr>
        <p:txBody>
          <a:bodyPr/>
          <a:lstStyle>
            <a:lvl1pPr marL="0" indent="0">
              <a:buNone/>
              <a:defRPr sz="4364"/>
            </a:lvl1pPr>
            <a:lvl2pPr marL="1424417" indent="0">
              <a:buNone/>
              <a:defRPr sz="3750"/>
            </a:lvl2pPr>
            <a:lvl3pPr marL="2848826" indent="0">
              <a:buNone/>
              <a:defRPr sz="3137"/>
            </a:lvl3pPr>
            <a:lvl4pPr marL="4273244" indent="0">
              <a:buNone/>
              <a:defRPr sz="2796"/>
            </a:lvl4pPr>
            <a:lvl5pPr marL="5697656" indent="0">
              <a:buNone/>
              <a:defRPr sz="2796"/>
            </a:lvl5pPr>
            <a:lvl6pPr marL="7122071" indent="0">
              <a:buNone/>
              <a:defRPr sz="2796"/>
            </a:lvl6pPr>
            <a:lvl7pPr marL="8546486" indent="0">
              <a:buNone/>
              <a:defRPr sz="2796"/>
            </a:lvl7pPr>
            <a:lvl8pPr marL="9970902" indent="0">
              <a:buNone/>
              <a:defRPr sz="2796"/>
            </a:lvl8pPr>
            <a:lvl9pPr marL="11395313" indent="0">
              <a:buNone/>
              <a:defRPr sz="2796"/>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3D091F-F8B7-3F40-BE67-A9F12BBC57D6}" type="datetimeFigureOut">
              <a:rPr lang="en-US" smtClean="0"/>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78752-E326-2A4A-8F0E-39048F5A0AC1}" type="slidenum">
              <a:rPr lang="en-US" smtClean="0"/>
              <a:t>‹#›</a:t>
            </a:fld>
            <a:endParaRPr lang="en-US"/>
          </a:p>
        </p:txBody>
      </p:sp>
    </p:spTree>
    <p:extLst>
      <p:ext uri="{BB962C8B-B14F-4D97-AF65-F5344CB8AC3E}">
        <p14:creationId xmlns:p14="http://schemas.microsoft.com/office/powerpoint/2010/main" val="2032471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2"/>
            <a:ext cx="29626560" cy="3657600"/>
          </a:xfrm>
          <a:prstGeom prst="rect">
            <a:avLst/>
          </a:prstGeom>
        </p:spPr>
        <p:txBody>
          <a:bodyPr vert="horz" lIns="417817" tIns="208904" rIns="417817" bIns="2089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5120646"/>
            <a:ext cx="29626560" cy="14483081"/>
          </a:xfrm>
          <a:prstGeom prst="rect">
            <a:avLst/>
          </a:prstGeom>
        </p:spPr>
        <p:txBody>
          <a:bodyPr vert="horz" lIns="417817" tIns="208904" rIns="417817" bIns="2089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20340322"/>
            <a:ext cx="7680960" cy="1168400"/>
          </a:xfrm>
          <a:prstGeom prst="rect">
            <a:avLst/>
          </a:prstGeom>
        </p:spPr>
        <p:txBody>
          <a:bodyPr vert="horz" lIns="417817" tIns="208904" rIns="417817" bIns="208904" rtlCol="0" anchor="ctr"/>
          <a:lstStyle>
            <a:lvl1pPr algn="l">
              <a:defRPr sz="3750">
                <a:solidFill>
                  <a:schemeClr val="tx1">
                    <a:tint val="75000"/>
                  </a:schemeClr>
                </a:solidFill>
              </a:defRPr>
            </a:lvl1pPr>
          </a:lstStyle>
          <a:p>
            <a:fld id="{E23D091F-F8B7-3F40-BE67-A9F12BBC57D6}" type="datetimeFigureOut">
              <a:rPr lang="en-US" smtClean="0"/>
              <a:t>4/14/2016</a:t>
            </a:fld>
            <a:endParaRPr lang="en-US"/>
          </a:p>
        </p:txBody>
      </p:sp>
      <p:sp>
        <p:nvSpPr>
          <p:cNvPr id="5" name="Footer Placeholder 4"/>
          <p:cNvSpPr>
            <a:spLocks noGrp="1"/>
          </p:cNvSpPr>
          <p:nvPr>
            <p:ph type="ftr" sz="quarter" idx="3"/>
          </p:nvPr>
        </p:nvSpPr>
        <p:spPr>
          <a:xfrm>
            <a:off x="11247120" y="20340322"/>
            <a:ext cx="10424160" cy="1168400"/>
          </a:xfrm>
          <a:prstGeom prst="rect">
            <a:avLst/>
          </a:prstGeom>
        </p:spPr>
        <p:txBody>
          <a:bodyPr vert="horz" lIns="417817" tIns="208904" rIns="417817" bIns="208904" rtlCol="0" anchor="ctr"/>
          <a:lstStyle>
            <a:lvl1pPr algn="ctr">
              <a:defRPr sz="37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20340322"/>
            <a:ext cx="7680960" cy="1168400"/>
          </a:xfrm>
          <a:prstGeom prst="rect">
            <a:avLst/>
          </a:prstGeom>
        </p:spPr>
        <p:txBody>
          <a:bodyPr vert="horz" lIns="417817" tIns="208904" rIns="417817" bIns="208904" rtlCol="0" anchor="ctr"/>
          <a:lstStyle>
            <a:lvl1pPr algn="r">
              <a:defRPr sz="3750">
                <a:solidFill>
                  <a:schemeClr val="tx1">
                    <a:tint val="75000"/>
                  </a:schemeClr>
                </a:solidFill>
              </a:defRPr>
            </a:lvl1pPr>
          </a:lstStyle>
          <a:p>
            <a:fld id="{44E78752-E326-2A4A-8F0E-39048F5A0AC1}" type="slidenum">
              <a:rPr lang="en-US" smtClean="0"/>
              <a:t>‹#›</a:t>
            </a:fld>
            <a:endParaRPr lang="en-US"/>
          </a:p>
        </p:txBody>
      </p:sp>
    </p:spTree>
    <p:extLst>
      <p:ext uri="{BB962C8B-B14F-4D97-AF65-F5344CB8AC3E}">
        <p14:creationId xmlns:p14="http://schemas.microsoft.com/office/powerpoint/2010/main" val="725397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24417" rtl="0" eaLnBrk="1" latinLnBrk="0" hangingPunct="1">
        <a:spcBef>
          <a:spcPct val="0"/>
        </a:spcBef>
        <a:buNone/>
        <a:defRPr sz="13706" kern="1200">
          <a:solidFill>
            <a:schemeClr val="tx1"/>
          </a:solidFill>
          <a:latin typeface="+mj-lt"/>
          <a:ea typeface="+mj-ea"/>
          <a:cs typeface="+mj-cs"/>
        </a:defRPr>
      </a:lvl1pPr>
    </p:titleStyle>
    <p:bodyStyle>
      <a:lvl1pPr marL="1068311" indent="-1068311" algn="l" defTabSz="1424417" rtl="0" eaLnBrk="1" latinLnBrk="0" hangingPunct="1">
        <a:spcBef>
          <a:spcPct val="20000"/>
        </a:spcBef>
        <a:buFont typeface="Arial"/>
        <a:buChar char="•"/>
        <a:defRPr sz="9956" kern="1200">
          <a:solidFill>
            <a:schemeClr val="tx1"/>
          </a:solidFill>
          <a:latin typeface="+mn-lt"/>
          <a:ea typeface="+mn-ea"/>
          <a:cs typeface="+mn-cs"/>
        </a:defRPr>
      </a:lvl1pPr>
      <a:lvl2pPr marL="2314676" indent="-890260" algn="l" defTabSz="1424417" rtl="0" eaLnBrk="1" latinLnBrk="0" hangingPunct="1">
        <a:spcBef>
          <a:spcPct val="20000"/>
        </a:spcBef>
        <a:buFont typeface="Arial"/>
        <a:buChar char="–"/>
        <a:defRPr sz="8727" kern="1200">
          <a:solidFill>
            <a:schemeClr val="tx1"/>
          </a:solidFill>
          <a:latin typeface="+mn-lt"/>
          <a:ea typeface="+mn-ea"/>
          <a:cs typeface="+mn-cs"/>
        </a:defRPr>
      </a:lvl2pPr>
      <a:lvl3pPr marL="3561038" indent="-712205" algn="l" defTabSz="1424417" rtl="0" eaLnBrk="1" latinLnBrk="0" hangingPunct="1">
        <a:spcBef>
          <a:spcPct val="20000"/>
        </a:spcBef>
        <a:buFont typeface="Arial"/>
        <a:buChar char="•"/>
        <a:defRPr sz="7500" kern="1200">
          <a:solidFill>
            <a:schemeClr val="tx1"/>
          </a:solidFill>
          <a:latin typeface="+mn-lt"/>
          <a:ea typeface="+mn-ea"/>
          <a:cs typeface="+mn-cs"/>
        </a:defRPr>
      </a:lvl3pPr>
      <a:lvl4pPr marL="4985449" indent="-712205" algn="l" defTabSz="1424417" rtl="0" eaLnBrk="1" latinLnBrk="0" hangingPunct="1">
        <a:spcBef>
          <a:spcPct val="20000"/>
        </a:spcBef>
        <a:buFont typeface="Arial"/>
        <a:buChar char="–"/>
        <a:defRPr sz="6205" kern="1200">
          <a:solidFill>
            <a:schemeClr val="tx1"/>
          </a:solidFill>
          <a:latin typeface="+mn-lt"/>
          <a:ea typeface="+mn-ea"/>
          <a:cs typeface="+mn-cs"/>
        </a:defRPr>
      </a:lvl4pPr>
      <a:lvl5pPr marL="6409865" indent="-712205" algn="l" defTabSz="1424417" rtl="0" eaLnBrk="1" latinLnBrk="0" hangingPunct="1">
        <a:spcBef>
          <a:spcPct val="20000"/>
        </a:spcBef>
        <a:buFont typeface="Arial"/>
        <a:buChar char="»"/>
        <a:defRPr sz="6205" kern="1200">
          <a:solidFill>
            <a:schemeClr val="tx1"/>
          </a:solidFill>
          <a:latin typeface="+mn-lt"/>
          <a:ea typeface="+mn-ea"/>
          <a:cs typeface="+mn-cs"/>
        </a:defRPr>
      </a:lvl5pPr>
      <a:lvl6pPr marL="7834279" indent="-712205" algn="l" defTabSz="1424417" rtl="0" eaLnBrk="1" latinLnBrk="0" hangingPunct="1">
        <a:spcBef>
          <a:spcPct val="20000"/>
        </a:spcBef>
        <a:buFont typeface="Arial"/>
        <a:buChar char="•"/>
        <a:defRPr sz="6205" kern="1200">
          <a:solidFill>
            <a:schemeClr val="tx1"/>
          </a:solidFill>
          <a:latin typeface="+mn-lt"/>
          <a:ea typeface="+mn-ea"/>
          <a:cs typeface="+mn-cs"/>
        </a:defRPr>
      </a:lvl6pPr>
      <a:lvl7pPr marL="9258692" indent="-712205" algn="l" defTabSz="1424417" rtl="0" eaLnBrk="1" latinLnBrk="0" hangingPunct="1">
        <a:spcBef>
          <a:spcPct val="20000"/>
        </a:spcBef>
        <a:buFont typeface="Arial"/>
        <a:buChar char="•"/>
        <a:defRPr sz="6205" kern="1200">
          <a:solidFill>
            <a:schemeClr val="tx1"/>
          </a:solidFill>
          <a:latin typeface="+mn-lt"/>
          <a:ea typeface="+mn-ea"/>
          <a:cs typeface="+mn-cs"/>
        </a:defRPr>
      </a:lvl7pPr>
      <a:lvl8pPr marL="10683108" indent="-712205" algn="l" defTabSz="1424417" rtl="0" eaLnBrk="1" latinLnBrk="0" hangingPunct="1">
        <a:spcBef>
          <a:spcPct val="20000"/>
        </a:spcBef>
        <a:buFont typeface="Arial"/>
        <a:buChar char="•"/>
        <a:defRPr sz="6205" kern="1200">
          <a:solidFill>
            <a:schemeClr val="tx1"/>
          </a:solidFill>
          <a:latin typeface="+mn-lt"/>
          <a:ea typeface="+mn-ea"/>
          <a:cs typeface="+mn-cs"/>
        </a:defRPr>
      </a:lvl8pPr>
      <a:lvl9pPr marL="12107524" indent="-712205" algn="l" defTabSz="1424417" rtl="0" eaLnBrk="1" latinLnBrk="0" hangingPunct="1">
        <a:spcBef>
          <a:spcPct val="20000"/>
        </a:spcBef>
        <a:buFont typeface="Arial"/>
        <a:buChar char="•"/>
        <a:defRPr sz="6205" kern="1200">
          <a:solidFill>
            <a:schemeClr val="tx1"/>
          </a:solidFill>
          <a:latin typeface="+mn-lt"/>
          <a:ea typeface="+mn-ea"/>
          <a:cs typeface="+mn-cs"/>
        </a:defRPr>
      </a:lvl9pPr>
    </p:bodyStyle>
    <p:otherStyle>
      <a:defPPr>
        <a:defRPr lang="en-US"/>
      </a:defPPr>
      <a:lvl1pPr marL="0" algn="l" defTabSz="1424417" rtl="0" eaLnBrk="1" latinLnBrk="0" hangingPunct="1">
        <a:defRPr sz="5591" kern="1200">
          <a:solidFill>
            <a:schemeClr val="tx1"/>
          </a:solidFill>
          <a:latin typeface="+mn-lt"/>
          <a:ea typeface="+mn-ea"/>
          <a:cs typeface="+mn-cs"/>
        </a:defRPr>
      </a:lvl1pPr>
      <a:lvl2pPr marL="1424417" algn="l" defTabSz="1424417" rtl="0" eaLnBrk="1" latinLnBrk="0" hangingPunct="1">
        <a:defRPr sz="5591" kern="1200">
          <a:solidFill>
            <a:schemeClr val="tx1"/>
          </a:solidFill>
          <a:latin typeface="+mn-lt"/>
          <a:ea typeface="+mn-ea"/>
          <a:cs typeface="+mn-cs"/>
        </a:defRPr>
      </a:lvl2pPr>
      <a:lvl3pPr marL="2848826" algn="l" defTabSz="1424417" rtl="0" eaLnBrk="1" latinLnBrk="0" hangingPunct="1">
        <a:defRPr sz="5591" kern="1200">
          <a:solidFill>
            <a:schemeClr val="tx1"/>
          </a:solidFill>
          <a:latin typeface="+mn-lt"/>
          <a:ea typeface="+mn-ea"/>
          <a:cs typeface="+mn-cs"/>
        </a:defRPr>
      </a:lvl3pPr>
      <a:lvl4pPr marL="4273244" algn="l" defTabSz="1424417" rtl="0" eaLnBrk="1" latinLnBrk="0" hangingPunct="1">
        <a:defRPr sz="5591" kern="1200">
          <a:solidFill>
            <a:schemeClr val="tx1"/>
          </a:solidFill>
          <a:latin typeface="+mn-lt"/>
          <a:ea typeface="+mn-ea"/>
          <a:cs typeface="+mn-cs"/>
        </a:defRPr>
      </a:lvl4pPr>
      <a:lvl5pPr marL="5697656" algn="l" defTabSz="1424417" rtl="0" eaLnBrk="1" latinLnBrk="0" hangingPunct="1">
        <a:defRPr sz="5591" kern="1200">
          <a:solidFill>
            <a:schemeClr val="tx1"/>
          </a:solidFill>
          <a:latin typeface="+mn-lt"/>
          <a:ea typeface="+mn-ea"/>
          <a:cs typeface="+mn-cs"/>
        </a:defRPr>
      </a:lvl5pPr>
      <a:lvl6pPr marL="7122071" algn="l" defTabSz="1424417" rtl="0" eaLnBrk="1" latinLnBrk="0" hangingPunct="1">
        <a:defRPr sz="5591" kern="1200">
          <a:solidFill>
            <a:schemeClr val="tx1"/>
          </a:solidFill>
          <a:latin typeface="+mn-lt"/>
          <a:ea typeface="+mn-ea"/>
          <a:cs typeface="+mn-cs"/>
        </a:defRPr>
      </a:lvl6pPr>
      <a:lvl7pPr marL="8546486" algn="l" defTabSz="1424417" rtl="0" eaLnBrk="1" latinLnBrk="0" hangingPunct="1">
        <a:defRPr sz="5591" kern="1200">
          <a:solidFill>
            <a:schemeClr val="tx1"/>
          </a:solidFill>
          <a:latin typeface="+mn-lt"/>
          <a:ea typeface="+mn-ea"/>
          <a:cs typeface="+mn-cs"/>
        </a:defRPr>
      </a:lvl7pPr>
      <a:lvl8pPr marL="9970902" algn="l" defTabSz="1424417" rtl="0" eaLnBrk="1" latinLnBrk="0" hangingPunct="1">
        <a:defRPr sz="5591" kern="1200">
          <a:solidFill>
            <a:schemeClr val="tx1"/>
          </a:solidFill>
          <a:latin typeface="+mn-lt"/>
          <a:ea typeface="+mn-ea"/>
          <a:cs typeface="+mn-cs"/>
        </a:defRPr>
      </a:lvl8pPr>
      <a:lvl9pPr marL="11395313" algn="l" defTabSz="1424417" rtl="0" eaLnBrk="1" latinLnBrk="0" hangingPunct="1">
        <a:defRPr sz="559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www.mazda.com/en/innovation/stories/rotary/newera/"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hyperlink" Target="http://www.foxnews.com/leisure/2015/11/16/mazda-rotary-engine-may-lose-its-spark/"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hyperlink" Target="http://www.autocar.co.uk/car-review/mazda/2/first-drives/mazda-2-ev-range-extender-prototype-first-drive-review" TargetMode="External"/><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hyperlink" Target="http://www.history.com/this-day-in-history/rotary-engine-inventor-felix-wankel-born" TargetMode="External"/><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hyperlink" Target="http://www.popularmechanics.com/cars/a7103/how-it-works-the-mazda-rotary-engine-with-vide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atMod val="300000"/>
                <a:alpha val="51000"/>
              </a:schemeClr>
            </a:gs>
            <a:gs pos="100000">
              <a:schemeClr val="bg1">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43200" y="111566"/>
            <a:ext cx="27432000" cy="4278161"/>
          </a:xfrm>
        </p:spPr>
        <p:txBody>
          <a:bodyPr>
            <a:normAutofit/>
          </a:bodyPr>
          <a:lstStyle/>
          <a:p>
            <a:r>
              <a:rPr lang="en-US" sz="12479" b="1" dirty="0">
                <a:latin typeface="Harlow Solid Italic" panose="04030604020F02020D02" pitchFamily="82" charset="0"/>
                <a:cs typeface="Aharoni" panose="02010803020104030203" pitchFamily="2" charset="-79"/>
              </a:rPr>
              <a:t>The Life, Death, and Future of the Rotary Engine</a:t>
            </a:r>
            <a:endParaRPr lang="en-US" sz="12479" b="1" dirty="0">
              <a:latin typeface="Harlow Solid Italic" panose="04030604020F02020D02" pitchFamily="82" charset="0"/>
              <a:cs typeface="Aharoni" panose="02010803020104030203" pitchFamily="2" charset="-79"/>
            </a:endParaRPr>
          </a:p>
        </p:txBody>
      </p:sp>
      <p:graphicFrame>
        <p:nvGraphicFramePr>
          <p:cNvPr id="7" name="Table 6"/>
          <p:cNvGraphicFramePr>
            <a:graphicFrameLocks noGrp="1"/>
          </p:cNvGraphicFramePr>
          <p:nvPr>
            <p:extLst>
              <p:ext uri="{D42A27DB-BD31-4B8C-83A1-F6EECF244321}">
                <p14:modId xmlns:p14="http://schemas.microsoft.com/office/powerpoint/2010/main" val="471861582"/>
              </p:ext>
            </p:extLst>
          </p:nvPr>
        </p:nvGraphicFramePr>
        <p:xfrm>
          <a:off x="4114806" y="6376036"/>
          <a:ext cx="11196082" cy="10673542"/>
        </p:xfrm>
        <a:graphic>
          <a:graphicData uri="http://schemas.openxmlformats.org/drawingml/2006/table">
            <a:tbl>
              <a:tblPr>
                <a:tableStyleId>{616DA210-FB5B-4158-B5E0-FEB733F419BA}</a:tableStyleId>
              </a:tblPr>
              <a:tblGrid>
                <a:gridCol w="11196082"/>
              </a:tblGrid>
              <a:tr h="10673542">
                <a:tc>
                  <a:txBody>
                    <a:bodyPr/>
                    <a:lstStyle/>
                    <a:p>
                      <a:r>
                        <a:rPr lang="en-US" sz="1200" b="0" kern="1200" dirty="0" smtClean="0">
                          <a:solidFill>
                            <a:schemeClr val="tx1"/>
                          </a:solidFill>
                          <a:latin typeface="Consolas" panose="020B0609020204030204" pitchFamily="49" charset="0"/>
                          <a:ea typeface="+mn-ea"/>
                          <a:cs typeface="Consolas" panose="020B0609020204030204" pitchFamily="49" charset="0"/>
                        </a:rPr>
                        <a:t>The year is 1924 and German engineer Felix </a:t>
                      </a:r>
                      <a:r>
                        <a:rPr lang="en-US" sz="1200" b="0" kern="1200" dirty="0" err="1" smtClean="0">
                          <a:solidFill>
                            <a:schemeClr val="tx1"/>
                          </a:solidFill>
                          <a:latin typeface="Consolas" panose="020B0609020204030204" pitchFamily="49" charset="0"/>
                          <a:ea typeface="+mn-ea"/>
                          <a:cs typeface="Consolas" panose="020B0609020204030204" pitchFamily="49" charset="0"/>
                        </a:rPr>
                        <a:t>Wankel</a:t>
                      </a:r>
                      <a:r>
                        <a:rPr lang="en-US" sz="1200" b="0" kern="1200" dirty="0" smtClean="0">
                          <a:solidFill>
                            <a:schemeClr val="tx1"/>
                          </a:solidFill>
                          <a:latin typeface="Consolas" panose="020B0609020204030204" pitchFamily="49" charset="0"/>
                          <a:ea typeface="+mn-ea"/>
                          <a:cs typeface="Consolas" panose="020B0609020204030204" pitchFamily="49" charset="0"/>
                        </a:rPr>
                        <a:t> is hard at work creating the first Rotary engine the world would ever see. By 1957 his creation had been tested and proven to be very efficient. Because of it’s unique design it did not require pistons which meant less moving parts which in turn meant the engine was less likely to face mechanical problems. This caught the eye of a Japanese automaker called Mazda. By 1963 Mazda had formed it’s RE(Rotary engine) research department to perfect the engine</a:t>
                      </a:r>
                      <a:endParaRPr lang="en-US" sz="1200" b="0" dirty="0">
                        <a:latin typeface="Consolas" panose="020B0609020204030204" pitchFamily="49" charset="0"/>
                        <a:cs typeface="Consolas" panose="020B0609020204030204" pitchFamily="49" charset="0"/>
                      </a:endParaRPr>
                    </a:p>
                  </a:txBody>
                  <a:tcPr marL="274320" marR="274320" marT="149629" marB="149629">
                    <a:lnL w="12700" cmpd="sng">
                      <a:noFill/>
                    </a:lnL>
                    <a:lnR w="12700" cmpd="sng">
                      <a:noFill/>
                    </a:lnR>
                    <a:lnT w="12700" cmpd="sng">
                      <a:noFill/>
                    </a:lnT>
                    <a:lnB w="12700" cmpd="sng">
                      <a:noFill/>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732935710"/>
              </p:ext>
            </p:extLst>
          </p:nvPr>
        </p:nvGraphicFramePr>
        <p:xfrm>
          <a:off x="24119082" y="12191862"/>
          <a:ext cx="200892" cy="3053344"/>
        </p:xfrm>
        <a:graphic>
          <a:graphicData uri="http://schemas.openxmlformats.org/drawingml/2006/table">
            <a:tbl>
              <a:tblPr/>
              <a:tblGrid>
                <a:gridCol w="200892"/>
              </a:tblGrid>
              <a:tr h="3053344">
                <a:tc>
                  <a:txBody>
                    <a:bodyPr/>
                    <a:lstStyle/>
                    <a:p>
                      <a:endParaRPr lang="en-US" sz="5600" dirty="0"/>
                    </a:p>
                  </a:txBody>
                  <a:tcPr marL="62347" marR="62347" marT="31173" marB="31173">
                    <a:lnL>
                      <a:noFill/>
                    </a:lnL>
                    <a:lnR>
                      <a:noFill/>
                    </a:lnR>
                    <a:lnT>
                      <a:noFill/>
                    </a:lnT>
                    <a:lnB>
                      <a:noFill/>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962785135"/>
              </p:ext>
            </p:extLst>
          </p:nvPr>
        </p:nvGraphicFramePr>
        <p:xfrm>
          <a:off x="4433843" y="8268211"/>
          <a:ext cx="9571290" cy="810491"/>
        </p:xfrm>
        <a:graphic>
          <a:graphicData uri="http://schemas.openxmlformats.org/drawingml/2006/table">
            <a:tbl>
              <a:tblPr>
                <a:tableStyleId>{2D5ABB26-0587-4C30-8999-92F81FD0307C}</a:tableStyleId>
              </a:tblPr>
              <a:tblGrid>
                <a:gridCol w="9571290"/>
              </a:tblGrid>
              <a:tr h="810491">
                <a:tc>
                  <a:txBody>
                    <a:bodyPr/>
                    <a:lstStyle/>
                    <a:p>
                      <a:r>
                        <a:rPr lang="en-US" sz="4900" dirty="0" smtClean="0">
                          <a:latin typeface="Aharoni" panose="02010803020104030203" pitchFamily="2" charset="-79"/>
                          <a:cs typeface="Aharoni" panose="02010803020104030203" pitchFamily="2" charset="-79"/>
                        </a:rPr>
                        <a:t>History</a:t>
                      </a:r>
                    </a:p>
                  </a:txBody>
                  <a:tcPr marL="62347" marR="62347" marT="31173" marB="31173"/>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129542683"/>
              </p:ext>
            </p:extLst>
          </p:nvPr>
        </p:nvGraphicFramePr>
        <p:xfrm>
          <a:off x="4114802" y="9184090"/>
          <a:ext cx="9890333" cy="12122234"/>
        </p:xfrm>
        <a:graphic>
          <a:graphicData uri="http://schemas.openxmlformats.org/drawingml/2006/table">
            <a:tbl>
              <a:tblPr firstRow="1" bandRow="1">
                <a:tableStyleId>{2D5ABB26-0587-4C30-8999-92F81FD0307C}</a:tableStyleId>
              </a:tblPr>
              <a:tblGrid>
                <a:gridCol w="9890333"/>
              </a:tblGrid>
              <a:tr h="12122234">
                <a:tc>
                  <a:txBody>
                    <a:bodyPr/>
                    <a:lstStyle/>
                    <a:p>
                      <a:pPr marL="0" marR="0" indent="0" algn="l" defTabSz="2090044" rtl="0" eaLnBrk="1" fontAlgn="auto" latinLnBrk="0" hangingPunct="1">
                        <a:lnSpc>
                          <a:spcPct val="100000"/>
                        </a:lnSpc>
                        <a:spcBef>
                          <a:spcPts val="0"/>
                        </a:spcBef>
                        <a:spcAft>
                          <a:spcPts val="0"/>
                        </a:spcAft>
                        <a:buClrTx/>
                        <a:buSzTx/>
                        <a:buFontTx/>
                        <a:buNone/>
                        <a:tabLst/>
                        <a:defRPr/>
                      </a:pPr>
                      <a:r>
                        <a:rPr lang="en-US" sz="1000" dirty="0" smtClean="0">
                          <a:latin typeface="Consolas"/>
                          <a:cs typeface="Consolas"/>
                        </a:rPr>
                        <a:t> </a:t>
                      </a:r>
                      <a:r>
                        <a:rPr lang="en-US" sz="1000" kern="1200" dirty="0" smtClean="0">
                          <a:solidFill>
                            <a:schemeClr val="tx1"/>
                          </a:solidFill>
                          <a:latin typeface="Consolas"/>
                          <a:ea typeface="+mn-ea"/>
                          <a:cs typeface="Consolas"/>
                        </a:rPr>
                        <a:t>In </a:t>
                      </a:r>
                      <a:r>
                        <a:rPr lang="en-US" sz="1000" b="1" kern="1200" dirty="0" smtClean="0">
                          <a:solidFill>
                            <a:schemeClr val="tx1"/>
                          </a:solidFill>
                          <a:latin typeface="Consolas"/>
                          <a:ea typeface="+mn-ea"/>
                          <a:cs typeface="Consolas"/>
                        </a:rPr>
                        <a:t>1967</a:t>
                      </a:r>
                      <a:r>
                        <a:rPr lang="en-US" sz="1000" kern="1200" dirty="0" smtClean="0">
                          <a:solidFill>
                            <a:schemeClr val="tx1"/>
                          </a:solidFill>
                          <a:latin typeface="Consolas"/>
                          <a:ea typeface="+mn-ea"/>
                          <a:cs typeface="Consolas"/>
                        </a:rPr>
                        <a:t> Mazda released its first rotary powered car called the Cosmo.</a:t>
                      </a:r>
                    </a:p>
                    <a:p>
                      <a:pPr marL="0" marR="0" indent="0" algn="l" defTabSz="2090044" rtl="0" eaLnBrk="1" fontAlgn="auto" latinLnBrk="0" hangingPunct="1">
                        <a:lnSpc>
                          <a:spcPct val="100000"/>
                        </a:lnSpc>
                        <a:spcBef>
                          <a:spcPts val="0"/>
                        </a:spcBef>
                        <a:spcAft>
                          <a:spcPts val="0"/>
                        </a:spcAft>
                        <a:buClrTx/>
                        <a:buSzTx/>
                        <a:buFontTx/>
                        <a:buNone/>
                        <a:tabLst/>
                        <a:defRPr/>
                      </a:pPr>
                      <a:endParaRPr lang="en-US" sz="2300" kern="1200" dirty="0" smtClean="0">
                        <a:solidFill>
                          <a:schemeClr val="tx1"/>
                        </a:solidFill>
                        <a:latin typeface="Consolas"/>
                        <a:ea typeface="+mn-ea"/>
                        <a:cs typeface="Consolas"/>
                      </a:endParaRPr>
                    </a:p>
                    <a:p>
                      <a:pPr marL="0" marR="0" indent="0" algn="l" defTabSz="2090044" rtl="0" eaLnBrk="1" fontAlgn="auto" latinLnBrk="0" hangingPunct="1">
                        <a:lnSpc>
                          <a:spcPct val="100000"/>
                        </a:lnSpc>
                        <a:spcBef>
                          <a:spcPts val="0"/>
                        </a:spcBef>
                        <a:spcAft>
                          <a:spcPts val="0"/>
                        </a:spcAft>
                        <a:buClrTx/>
                        <a:buSzTx/>
                        <a:buFontTx/>
                        <a:buNone/>
                        <a:tabLst/>
                        <a:defRPr/>
                      </a:pPr>
                      <a:endParaRPr lang="en-US" sz="2300" kern="1200" dirty="0" smtClean="0">
                        <a:solidFill>
                          <a:schemeClr val="tx1"/>
                        </a:solidFill>
                        <a:latin typeface="Consolas"/>
                        <a:ea typeface="+mn-ea"/>
                        <a:cs typeface="Consolas"/>
                      </a:endParaRPr>
                    </a:p>
                    <a:p>
                      <a:pPr marL="0" marR="0" indent="0" algn="l" defTabSz="2090044" rtl="0" eaLnBrk="1" fontAlgn="auto" latinLnBrk="0" hangingPunct="1">
                        <a:lnSpc>
                          <a:spcPct val="100000"/>
                        </a:lnSpc>
                        <a:spcBef>
                          <a:spcPts val="0"/>
                        </a:spcBef>
                        <a:spcAft>
                          <a:spcPts val="0"/>
                        </a:spcAft>
                        <a:buClrTx/>
                        <a:buSzTx/>
                        <a:buFontTx/>
                        <a:buNone/>
                        <a:tabLst/>
                        <a:defRPr/>
                      </a:pPr>
                      <a:endParaRPr lang="en-US" sz="2300" kern="1200" dirty="0" smtClean="0">
                        <a:solidFill>
                          <a:schemeClr val="tx1"/>
                        </a:solidFill>
                        <a:latin typeface="Consolas"/>
                        <a:ea typeface="+mn-ea"/>
                        <a:cs typeface="Consolas"/>
                      </a:endParaRPr>
                    </a:p>
                    <a:p>
                      <a:pPr marL="0" marR="0" indent="0" algn="l" defTabSz="2090044" rtl="0" eaLnBrk="1" fontAlgn="auto" latinLnBrk="0" hangingPunct="1">
                        <a:lnSpc>
                          <a:spcPct val="100000"/>
                        </a:lnSpc>
                        <a:spcBef>
                          <a:spcPts val="0"/>
                        </a:spcBef>
                        <a:spcAft>
                          <a:spcPts val="0"/>
                        </a:spcAft>
                        <a:buClrTx/>
                        <a:buSzTx/>
                        <a:buFontTx/>
                        <a:buNone/>
                        <a:tabLst/>
                        <a:defRPr/>
                      </a:pPr>
                      <a:endParaRPr lang="en-US" sz="2300" kern="1200" dirty="0" smtClean="0">
                        <a:solidFill>
                          <a:schemeClr val="tx1"/>
                        </a:solidFill>
                        <a:latin typeface="Consolas"/>
                        <a:ea typeface="+mn-ea"/>
                        <a:cs typeface="Consolas"/>
                      </a:endParaRPr>
                    </a:p>
                    <a:p>
                      <a:pPr marL="0" marR="0" indent="0" algn="l" defTabSz="2090044" rtl="0" eaLnBrk="1" fontAlgn="auto" latinLnBrk="0" hangingPunct="1">
                        <a:lnSpc>
                          <a:spcPct val="100000"/>
                        </a:lnSpc>
                        <a:spcBef>
                          <a:spcPts val="0"/>
                        </a:spcBef>
                        <a:spcAft>
                          <a:spcPts val="0"/>
                        </a:spcAft>
                        <a:buClrTx/>
                        <a:buSzTx/>
                        <a:buFontTx/>
                        <a:buNone/>
                        <a:tabLst/>
                        <a:defRPr/>
                      </a:pPr>
                      <a:endParaRPr lang="en-US" sz="2300" kern="1200" dirty="0" smtClean="0">
                        <a:solidFill>
                          <a:schemeClr val="tx1"/>
                        </a:solidFill>
                        <a:latin typeface="Consolas"/>
                        <a:ea typeface="+mn-ea"/>
                        <a:cs typeface="Consolas"/>
                      </a:endParaRPr>
                    </a:p>
                    <a:p>
                      <a:pPr marL="0" marR="0" indent="0" algn="l" defTabSz="2090044" rtl="0" eaLnBrk="1" fontAlgn="auto" latinLnBrk="0" hangingPunct="1">
                        <a:lnSpc>
                          <a:spcPct val="100000"/>
                        </a:lnSpc>
                        <a:spcBef>
                          <a:spcPts val="0"/>
                        </a:spcBef>
                        <a:spcAft>
                          <a:spcPts val="0"/>
                        </a:spcAft>
                        <a:buClrTx/>
                        <a:buSzTx/>
                        <a:buFontTx/>
                        <a:buNone/>
                        <a:tabLst/>
                        <a:defRPr/>
                      </a:pPr>
                      <a:endParaRPr lang="en-US" sz="2300" kern="1200" dirty="0" smtClean="0">
                        <a:solidFill>
                          <a:schemeClr val="tx1"/>
                        </a:solidFill>
                        <a:latin typeface="Consolas"/>
                        <a:ea typeface="+mn-ea"/>
                        <a:cs typeface="Consolas"/>
                      </a:endParaRPr>
                    </a:p>
                    <a:p>
                      <a:pPr marL="0" marR="0" indent="0" algn="l" defTabSz="2090044" rtl="0" eaLnBrk="1" fontAlgn="auto" latinLnBrk="0" hangingPunct="1">
                        <a:lnSpc>
                          <a:spcPct val="100000"/>
                        </a:lnSpc>
                        <a:spcBef>
                          <a:spcPts val="0"/>
                        </a:spcBef>
                        <a:spcAft>
                          <a:spcPts val="0"/>
                        </a:spcAft>
                        <a:buClrTx/>
                        <a:buSzTx/>
                        <a:buFontTx/>
                        <a:buNone/>
                        <a:tabLst/>
                        <a:defRPr/>
                      </a:pPr>
                      <a:endParaRPr lang="en-US" sz="2300" kern="1200" dirty="0" smtClean="0">
                        <a:solidFill>
                          <a:schemeClr val="tx1"/>
                        </a:solidFill>
                        <a:latin typeface="Consolas"/>
                        <a:ea typeface="+mn-ea"/>
                        <a:cs typeface="Consolas"/>
                      </a:endParaRPr>
                    </a:p>
                    <a:p>
                      <a:pPr marL="0" marR="0" indent="0" algn="l" defTabSz="2090044" rtl="0" eaLnBrk="1" fontAlgn="auto" latinLnBrk="0" hangingPunct="1">
                        <a:lnSpc>
                          <a:spcPct val="100000"/>
                        </a:lnSpc>
                        <a:spcBef>
                          <a:spcPts val="0"/>
                        </a:spcBef>
                        <a:spcAft>
                          <a:spcPts val="0"/>
                        </a:spcAft>
                        <a:buClrTx/>
                        <a:buSzTx/>
                        <a:buFontTx/>
                        <a:buNone/>
                        <a:tabLst/>
                        <a:defRPr/>
                      </a:pPr>
                      <a:endParaRPr lang="en-US" sz="2300" kern="1200" dirty="0" smtClean="0">
                        <a:solidFill>
                          <a:schemeClr val="tx1"/>
                        </a:solidFill>
                        <a:latin typeface="Consolas"/>
                        <a:ea typeface="+mn-ea"/>
                        <a:cs typeface="Consolas"/>
                      </a:endParaRPr>
                    </a:p>
                    <a:p>
                      <a:pPr marL="0" marR="0" indent="0" algn="l" defTabSz="2090044" rtl="0" eaLnBrk="1" fontAlgn="auto" latinLnBrk="0" hangingPunct="1">
                        <a:lnSpc>
                          <a:spcPct val="100000"/>
                        </a:lnSpc>
                        <a:spcBef>
                          <a:spcPts val="0"/>
                        </a:spcBef>
                        <a:spcAft>
                          <a:spcPts val="0"/>
                        </a:spcAft>
                        <a:buClrTx/>
                        <a:buSzTx/>
                        <a:buFontTx/>
                        <a:buNone/>
                        <a:tabLst/>
                        <a:defRPr/>
                      </a:pPr>
                      <a:endParaRPr lang="en-US" sz="2300" dirty="0">
                        <a:latin typeface="Consolas"/>
                        <a:cs typeface="Consolas"/>
                      </a:endParaRPr>
                    </a:p>
                  </a:txBody>
                  <a:tcPr marL="62347" marR="62347" marT="31173" marB="31173"/>
                </a:tc>
              </a:tr>
            </a:tbl>
          </a:graphicData>
        </a:graphic>
      </p:graphicFrame>
      <p:pic>
        <p:nvPicPr>
          <p:cNvPr id="11" name="Picture 10" descr="Screen Shot 2016-04-10 at 1.43.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5135" y="9587105"/>
            <a:ext cx="2392433" cy="1730344"/>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3791135699"/>
              </p:ext>
            </p:extLst>
          </p:nvPr>
        </p:nvGraphicFramePr>
        <p:xfrm>
          <a:off x="4144638" y="9469441"/>
          <a:ext cx="9860497" cy="2722418"/>
        </p:xfrm>
        <a:graphic>
          <a:graphicData uri="http://schemas.openxmlformats.org/drawingml/2006/table">
            <a:tbl>
              <a:tblPr firstRow="1" bandRow="1">
                <a:tableStyleId>{2D5ABB26-0587-4C30-8999-92F81FD0307C}</a:tableStyleId>
              </a:tblPr>
              <a:tblGrid>
                <a:gridCol w="9860497"/>
              </a:tblGrid>
              <a:tr h="2722418">
                <a:tc>
                  <a:txBody>
                    <a:bodyPr/>
                    <a:lstStyle/>
                    <a:p>
                      <a:pPr>
                        <a:lnSpc>
                          <a:spcPct val="100000"/>
                        </a:lnSpc>
                      </a:pPr>
                      <a:r>
                        <a:rPr lang="en-US" sz="1000" u="sng" kern="1200" dirty="0" smtClean="0">
                          <a:solidFill>
                            <a:schemeClr val="tx1"/>
                          </a:solidFill>
                          <a:effectLst/>
                          <a:latin typeface="Consolas"/>
                          <a:ea typeface="+mn-ea"/>
                          <a:cs typeface="Consolas"/>
                        </a:rPr>
                        <a:t>1967 Mazda Cosmo Specifications: </a:t>
                      </a:r>
                      <a:r>
                        <a:rPr lang="en-US" sz="1000" kern="1200" dirty="0" smtClean="0">
                          <a:solidFill>
                            <a:schemeClr val="tx1"/>
                          </a:solidFill>
                          <a:effectLst/>
                          <a:latin typeface="Consolas"/>
                          <a:ea typeface="+mn-ea"/>
                          <a:cs typeface="Consolas"/>
                        </a:rPr>
                        <a:t>Dual rotor engine(first Mazda with a rotary engine) producing 110 horsepower in a 2000lb car. Power driven to the rear wheels . Had  a 4 speed manual transmission. </a:t>
                      </a:r>
                    </a:p>
                    <a:p>
                      <a:pPr>
                        <a:lnSpc>
                          <a:spcPct val="100000"/>
                        </a:lnSpc>
                      </a:pPr>
                      <a:r>
                        <a:rPr lang="en-US" sz="1000" u="sng" kern="1200" dirty="0" smtClean="0">
                          <a:solidFill>
                            <a:schemeClr val="tx1"/>
                          </a:solidFill>
                          <a:effectLst/>
                          <a:latin typeface="Consolas"/>
                          <a:ea typeface="+mn-ea"/>
                          <a:cs typeface="Consolas"/>
                        </a:rPr>
                        <a:t>Verdict:</a:t>
                      </a:r>
                      <a:r>
                        <a:rPr lang="en-US" sz="1000" kern="1200" dirty="0" smtClean="0">
                          <a:solidFill>
                            <a:schemeClr val="tx1"/>
                          </a:solidFill>
                          <a:effectLst/>
                          <a:latin typeface="Consolas"/>
                          <a:ea typeface="+mn-ea"/>
                          <a:cs typeface="Consolas"/>
                        </a:rPr>
                        <a:t> Car was a huge hit with enthusiasts worldwide. Had more than enough horsepower for it’s weight and looks to kill. Very important car for Mazda( basically decided whether rotary engine would continue to be used).</a:t>
                      </a:r>
                    </a:p>
                    <a:p>
                      <a:pPr>
                        <a:lnSpc>
                          <a:spcPct val="100000"/>
                        </a:lnSpc>
                      </a:pPr>
                      <a:r>
                        <a:rPr lang="en-US" sz="1000" kern="1200" dirty="0" smtClean="0">
                          <a:solidFill>
                            <a:schemeClr val="tx1"/>
                          </a:solidFill>
                          <a:effectLst/>
                          <a:latin typeface="Consolas"/>
                          <a:ea typeface="+mn-ea"/>
                          <a:cs typeface="Consolas"/>
                        </a:rPr>
                        <a:t> </a:t>
                      </a:r>
                    </a:p>
                    <a:p>
                      <a:pPr>
                        <a:lnSpc>
                          <a:spcPct val="100000"/>
                        </a:lnSpc>
                      </a:pPr>
                      <a:r>
                        <a:rPr lang="en-US" sz="1000" b="1" kern="1200" dirty="0" smtClean="0">
                          <a:solidFill>
                            <a:schemeClr val="tx1"/>
                          </a:solidFill>
                          <a:effectLst/>
                          <a:latin typeface="Consolas"/>
                          <a:ea typeface="+mn-ea"/>
                          <a:cs typeface="Consolas"/>
                        </a:rPr>
                        <a:t>1970</a:t>
                      </a:r>
                      <a:r>
                        <a:rPr lang="en-US" sz="1000" kern="1200" dirty="0" smtClean="0">
                          <a:solidFill>
                            <a:schemeClr val="tx1"/>
                          </a:solidFill>
                          <a:effectLst/>
                          <a:latin typeface="Consolas"/>
                          <a:ea typeface="+mn-ea"/>
                          <a:cs typeface="Consolas"/>
                        </a:rPr>
                        <a:t>: US introduces clean air act forcing Mazda to redesign the rotary( which released too many hydrocarbons at the time) to meet the new emission standards.</a:t>
                      </a:r>
                    </a:p>
                    <a:p>
                      <a:pPr>
                        <a:lnSpc>
                          <a:spcPct val="100000"/>
                        </a:lnSpc>
                      </a:pPr>
                      <a:r>
                        <a:rPr lang="en-US" sz="1000" kern="1200" dirty="0" smtClean="0">
                          <a:solidFill>
                            <a:schemeClr val="tx1"/>
                          </a:solidFill>
                          <a:effectLst/>
                          <a:latin typeface="Consolas"/>
                          <a:ea typeface="+mn-ea"/>
                          <a:cs typeface="Consolas"/>
                        </a:rPr>
                        <a:t> </a:t>
                      </a:r>
                    </a:p>
                    <a:p>
                      <a:pPr>
                        <a:lnSpc>
                          <a:spcPct val="100000"/>
                        </a:lnSpc>
                      </a:pPr>
                      <a:r>
                        <a:rPr lang="en-US" sz="1000" b="1" kern="1200" dirty="0" smtClean="0">
                          <a:solidFill>
                            <a:schemeClr val="tx1"/>
                          </a:solidFill>
                          <a:effectLst/>
                          <a:latin typeface="Consolas"/>
                          <a:ea typeface="+mn-ea"/>
                          <a:cs typeface="Consolas"/>
                        </a:rPr>
                        <a:t>1973</a:t>
                      </a:r>
                      <a:r>
                        <a:rPr lang="en-US" sz="1000" kern="1200" dirty="0" smtClean="0">
                          <a:solidFill>
                            <a:schemeClr val="tx1"/>
                          </a:solidFill>
                          <a:effectLst/>
                          <a:latin typeface="Consolas"/>
                          <a:ea typeface="+mn-ea"/>
                          <a:cs typeface="Consolas"/>
                        </a:rPr>
                        <a:t>: Mazda’s new rotary was able to pass emission standards. Engineers were able to achieve this by using a thermal reactor system to burn hydrocarbon in exhaust.</a:t>
                      </a:r>
                    </a:p>
                    <a:p>
                      <a:pPr>
                        <a:lnSpc>
                          <a:spcPct val="100000"/>
                        </a:lnSpc>
                      </a:pPr>
                      <a:r>
                        <a:rPr lang="en-US" sz="1000" kern="1200" dirty="0" smtClean="0">
                          <a:solidFill>
                            <a:schemeClr val="tx1"/>
                          </a:solidFill>
                          <a:effectLst/>
                          <a:latin typeface="Consolas"/>
                          <a:ea typeface="+mn-ea"/>
                          <a:cs typeface="Consolas"/>
                        </a:rPr>
                        <a:t> </a:t>
                      </a:r>
                    </a:p>
                    <a:p>
                      <a:pPr>
                        <a:lnSpc>
                          <a:spcPct val="100000"/>
                        </a:lnSpc>
                      </a:pPr>
                      <a:r>
                        <a:rPr lang="en-US" sz="1000" b="1" kern="1200" dirty="0" smtClean="0">
                          <a:solidFill>
                            <a:schemeClr val="tx1"/>
                          </a:solidFill>
                          <a:effectLst/>
                          <a:latin typeface="Consolas"/>
                          <a:ea typeface="+mn-ea"/>
                          <a:cs typeface="Consolas"/>
                        </a:rPr>
                        <a:t>1974</a:t>
                      </a:r>
                      <a:r>
                        <a:rPr lang="en-US" sz="1000" kern="1200" dirty="0" smtClean="0">
                          <a:solidFill>
                            <a:schemeClr val="tx1"/>
                          </a:solidFill>
                          <a:effectLst/>
                          <a:latin typeface="Consolas"/>
                          <a:ea typeface="+mn-ea"/>
                          <a:cs typeface="Consolas"/>
                        </a:rPr>
                        <a:t>: Mazda launches the Phoenix Project to deal with the oil crisis. They were able to improve their engines enough to achieve 50% more fuel efficiency thus keeping the rotary engine alive once again.</a:t>
                      </a:r>
                    </a:p>
                    <a:p>
                      <a:pPr>
                        <a:lnSpc>
                          <a:spcPct val="100000"/>
                        </a:lnSpc>
                      </a:pPr>
                      <a:r>
                        <a:rPr lang="en-US" sz="1000" kern="1200" dirty="0" smtClean="0">
                          <a:solidFill>
                            <a:schemeClr val="tx1"/>
                          </a:solidFill>
                          <a:effectLst/>
                          <a:latin typeface="Consolas"/>
                          <a:ea typeface="+mn-ea"/>
                          <a:cs typeface="Consolas"/>
                        </a:rPr>
                        <a:t> </a:t>
                      </a:r>
                    </a:p>
                    <a:p>
                      <a:pPr>
                        <a:lnSpc>
                          <a:spcPct val="100000"/>
                        </a:lnSpc>
                      </a:pPr>
                      <a:r>
                        <a:rPr lang="en-US" sz="1000" b="1" kern="1200" dirty="0" smtClean="0">
                          <a:solidFill>
                            <a:schemeClr val="tx1"/>
                          </a:solidFill>
                          <a:effectLst/>
                          <a:latin typeface="Consolas"/>
                          <a:ea typeface="+mn-ea"/>
                          <a:cs typeface="Consolas"/>
                        </a:rPr>
                        <a:t>1978</a:t>
                      </a:r>
                      <a:r>
                        <a:rPr lang="en-US" sz="1000" kern="1200" dirty="0" smtClean="0">
                          <a:solidFill>
                            <a:schemeClr val="tx1"/>
                          </a:solidFill>
                          <a:effectLst/>
                          <a:latin typeface="Consolas"/>
                          <a:ea typeface="+mn-ea"/>
                          <a:cs typeface="Consolas"/>
                        </a:rPr>
                        <a:t>: Mazda Rx7 released as a mass produced rotary engine sports coupe</a:t>
                      </a:r>
                      <a:r>
                        <a:rPr lang="en-US" sz="1000" kern="1200" dirty="0" smtClean="0">
                          <a:solidFill>
                            <a:schemeClr val="tx1"/>
                          </a:solidFill>
                          <a:effectLst/>
                          <a:latin typeface="+mn-lt"/>
                          <a:ea typeface="+mn-ea"/>
                          <a:cs typeface="+mn-cs"/>
                        </a:rPr>
                        <a:t>.</a:t>
                      </a:r>
                    </a:p>
                    <a:p>
                      <a:endParaRPr lang="en-US" sz="1000" dirty="0"/>
                    </a:p>
                  </a:txBody>
                  <a:tcPr marL="62347" marR="62347" marT="31173" marB="31173"/>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109905341"/>
              </p:ext>
            </p:extLst>
          </p:nvPr>
        </p:nvGraphicFramePr>
        <p:xfrm>
          <a:off x="4089172" y="12191859"/>
          <a:ext cx="9915968" cy="6563193"/>
        </p:xfrm>
        <a:graphic>
          <a:graphicData uri="http://schemas.openxmlformats.org/drawingml/2006/table">
            <a:tbl>
              <a:tblPr firstRow="1" bandRow="1">
                <a:tableStyleId>{2D5ABB26-0587-4C30-8999-92F81FD0307C}</a:tableStyleId>
              </a:tblPr>
              <a:tblGrid>
                <a:gridCol w="9915968"/>
              </a:tblGrid>
              <a:tr h="6563193">
                <a:tc>
                  <a:txBody>
                    <a:bodyPr/>
                    <a:lstStyle/>
                    <a:p>
                      <a:r>
                        <a:rPr lang="en-US" sz="1000" u="sng" kern="1200" dirty="0" smtClean="0">
                          <a:solidFill>
                            <a:schemeClr val="tx1"/>
                          </a:solidFill>
                          <a:effectLst/>
                          <a:latin typeface="Consolas"/>
                          <a:ea typeface="+mn-ea"/>
                          <a:cs typeface="Consolas"/>
                        </a:rPr>
                        <a:t>1978 Mazda Rx7 Specifications: </a:t>
                      </a:r>
                      <a:r>
                        <a:rPr lang="en-US" sz="1000" kern="1200" dirty="0" smtClean="0">
                          <a:solidFill>
                            <a:schemeClr val="tx1"/>
                          </a:solidFill>
                          <a:effectLst/>
                          <a:latin typeface="Consolas"/>
                          <a:ea typeface="+mn-ea"/>
                          <a:cs typeface="Consolas"/>
                        </a:rPr>
                        <a:t>Rotary powered rear wheel drive 3 door coupe. Manual 4 speed with 128HP weighing in at 2171 Lbs. 0-60 in 8.5 seconds with a 124 mph top speed.</a:t>
                      </a:r>
                    </a:p>
                    <a:p>
                      <a:r>
                        <a:rPr lang="en-US" sz="1000" u="sng" kern="1200" dirty="0" smtClean="0">
                          <a:solidFill>
                            <a:schemeClr val="tx1"/>
                          </a:solidFill>
                          <a:effectLst/>
                          <a:latin typeface="Consolas"/>
                          <a:ea typeface="+mn-ea"/>
                          <a:cs typeface="Consolas"/>
                        </a:rPr>
                        <a:t>Verdict:</a:t>
                      </a:r>
                      <a:r>
                        <a:rPr lang="en-US" sz="1000" kern="1200" dirty="0" smtClean="0">
                          <a:solidFill>
                            <a:schemeClr val="tx1"/>
                          </a:solidFill>
                          <a:effectLst/>
                          <a:latin typeface="Consolas"/>
                          <a:ea typeface="+mn-ea"/>
                          <a:cs typeface="Consolas"/>
                        </a:rPr>
                        <a:t> Forever will be known as a classic and is  regarded as one of the best sports cars of all time. Raced in 24 hours of Daytona and claimed first place in it’s class on it’s debut. Also competed in 24 hours of Le Mans and the world rally championship racking up numerous victories.</a:t>
                      </a:r>
                    </a:p>
                    <a:p>
                      <a:r>
                        <a:rPr lang="en-US" sz="1000" kern="1200" dirty="0" smtClean="0">
                          <a:solidFill>
                            <a:schemeClr val="tx1"/>
                          </a:solidFill>
                          <a:effectLst/>
                          <a:latin typeface="+mn-lt"/>
                          <a:ea typeface="+mn-ea"/>
                          <a:cs typeface="+mn-cs"/>
                        </a:rPr>
                        <a:t> </a:t>
                      </a:r>
                      <a:endParaRPr lang="en-US" sz="1000" kern="1200" dirty="0" smtClean="0">
                        <a:solidFill>
                          <a:schemeClr val="tx1"/>
                        </a:solidFill>
                        <a:effectLst/>
                        <a:latin typeface="Consolas"/>
                        <a:ea typeface="+mn-ea"/>
                        <a:cs typeface="Consolas"/>
                      </a:endParaRPr>
                    </a:p>
                    <a:p>
                      <a:r>
                        <a:rPr lang="en-US" sz="1000" b="1" kern="1200" dirty="0" smtClean="0">
                          <a:solidFill>
                            <a:schemeClr val="tx1"/>
                          </a:solidFill>
                          <a:effectLst/>
                          <a:latin typeface="Consolas"/>
                          <a:ea typeface="+mn-ea"/>
                          <a:cs typeface="Consolas"/>
                        </a:rPr>
                        <a:t>1986</a:t>
                      </a:r>
                      <a:r>
                        <a:rPr lang="en-US" sz="1000" kern="1200" dirty="0" smtClean="0">
                          <a:solidFill>
                            <a:schemeClr val="tx1"/>
                          </a:solidFill>
                          <a:effectLst/>
                          <a:latin typeface="Consolas"/>
                          <a:ea typeface="+mn-ea"/>
                          <a:cs typeface="Consolas"/>
                        </a:rPr>
                        <a:t>: Mazda releases its generation 2 Rx7.</a:t>
                      </a:r>
                    </a:p>
                    <a:p>
                      <a:endParaRPr lang="en-US" sz="1000" dirty="0" smtClean="0"/>
                    </a:p>
                    <a:p>
                      <a:endParaRPr lang="en-US" sz="1000" dirty="0"/>
                    </a:p>
                  </a:txBody>
                  <a:tcPr marL="62347" marR="62347" marT="31173" marB="31173"/>
                </a:tc>
              </a:tr>
            </a:tbl>
          </a:graphicData>
        </a:graphic>
      </p:graphicFrame>
      <p:pic>
        <p:nvPicPr>
          <p:cNvPr id="14" name="Picture 13" descr="Screen Shot 2016-04-10 at 1.47.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56775" y="11472928"/>
            <a:ext cx="2440793" cy="1979741"/>
          </a:xfrm>
          <a:prstGeom prst="rect">
            <a:avLst/>
          </a:prstGeom>
        </p:spPr>
      </p:pic>
      <p:pic>
        <p:nvPicPr>
          <p:cNvPr id="15" name="Picture 14" descr="Screen Shot 2016-04-10 at 1.52.1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48053" y="13725507"/>
            <a:ext cx="2449522" cy="1334942"/>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1608322924"/>
              </p:ext>
            </p:extLst>
          </p:nvPr>
        </p:nvGraphicFramePr>
        <p:xfrm>
          <a:off x="4144643" y="13452664"/>
          <a:ext cx="9406203" cy="2743200"/>
        </p:xfrm>
        <a:graphic>
          <a:graphicData uri="http://schemas.openxmlformats.org/drawingml/2006/table">
            <a:tbl>
              <a:tblPr firstRow="1" bandRow="1">
                <a:tableStyleId>{2D5ABB26-0587-4C30-8999-92F81FD0307C}</a:tableStyleId>
              </a:tblPr>
              <a:tblGrid>
                <a:gridCol w="9406203"/>
              </a:tblGrid>
              <a:tr h="2743200">
                <a:tc>
                  <a:txBody>
                    <a:bodyPr/>
                    <a:lstStyle/>
                    <a:p>
                      <a:r>
                        <a:rPr lang="en-US" sz="1000" u="sng" kern="1200" dirty="0" smtClean="0">
                          <a:solidFill>
                            <a:schemeClr val="tx1"/>
                          </a:solidFill>
                          <a:effectLst/>
                          <a:latin typeface="Consolas"/>
                          <a:ea typeface="+mn-ea"/>
                          <a:cs typeface="Consolas"/>
                        </a:rPr>
                        <a:t>Specifications:</a:t>
                      </a:r>
                      <a:r>
                        <a:rPr lang="en-US" sz="1000" kern="1200" dirty="0" smtClean="0">
                          <a:solidFill>
                            <a:schemeClr val="tx1"/>
                          </a:solidFill>
                          <a:effectLst/>
                          <a:latin typeface="Consolas"/>
                          <a:ea typeface="+mn-ea"/>
                          <a:cs typeface="Consolas"/>
                        </a:rPr>
                        <a:t> Modified 13b rotary engine from 1984 model. Engine had redesigned intake manifold, updated fuel injection, and larger intake ducts. Produced 146 HP to the rear wheels and had a perfect 50/50 weight distribution between front and rear wheels. Weighed in at 2656 lbs. </a:t>
                      </a:r>
                    </a:p>
                    <a:p>
                      <a:endParaRPr lang="en-US" sz="1000" kern="1200" dirty="0" smtClean="0">
                        <a:solidFill>
                          <a:schemeClr val="tx1"/>
                        </a:solidFill>
                        <a:effectLst/>
                        <a:latin typeface="Consolas"/>
                        <a:ea typeface="+mn-ea"/>
                        <a:cs typeface="Consolas"/>
                      </a:endParaRPr>
                    </a:p>
                    <a:p>
                      <a:r>
                        <a:rPr lang="en-US" sz="1000" u="sng" kern="1200" dirty="0" smtClean="0">
                          <a:solidFill>
                            <a:schemeClr val="tx1"/>
                          </a:solidFill>
                          <a:effectLst/>
                          <a:latin typeface="Consolas"/>
                          <a:ea typeface="+mn-ea"/>
                          <a:cs typeface="Consolas"/>
                        </a:rPr>
                        <a:t>Verdict: </a:t>
                      </a:r>
                      <a:r>
                        <a:rPr lang="en-US" sz="1000" kern="1200" dirty="0" smtClean="0">
                          <a:solidFill>
                            <a:schemeClr val="tx1"/>
                          </a:solidFill>
                          <a:effectLst/>
                          <a:latin typeface="Consolas"/>
                          <a:ea typeface="+mn-ea"/>
                          <a:cs typeface="Consolas"/>
                        </a:rPr>
                        <a:t>0-60 in 7.6 seconds and a 131 mph top speed. Initially criticized for resembling the Porsche 944 however performance and handling soon persuaded the American public to make the gen 2 Rx7 the best selling sports coupe of the year. The Rx7 and rotary maintained their iconic status.</a:t>
                      </a:r>
                    </a:p>
                    <a:p>
                      <a:endParaRPr lang="en-US" sz="1000" kern="1200" dirty="0" smtClean="0">
                        <a:solidFill>
                          <a:schemeClr val="tx1"/>
                        </a:solidFill>
                        <a:effectLst/>
                        <a:latin typeface="Consolas"/>
                        <a:ea typeface="+mn-ea"/>
                        <a:cs typeface="Consolas"/>
                      </a:endParaRPr>
                    </a:p>
                    <a:p>
                      <a:pPr marL="0" marR="0" indent="0" algn="l" defTabSz="2090044"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effectLst/>
                          <a:latin typeface="Consolas"/>
                          <a:ea typeface="+mn-ea"/>
                          <a:cs typeface="Consolas"/>
                        </a:rPr>
                        <a:t>1991</a:t>
                      </a:r>
                      <a:r>
                        <a:rPr lang="en-US" sz="1000" kern="1200" dirty="0" smtClean="0">
                          <a:solidFill>
                            <a:schemeClr val="tx1"/>
                          </a:solidFill>
                          <a:effectLst/>
                          <a:latin typeface="Consolas"/>
                          <a:ea typeface="+mn-ea"/>
                          <a:cs typeface="Consolas"/>
                        </a:rPr>
                        <a:t>: Mazda achieved first place overall in the 24 hours of le mans with its rotary powered 787B prototype racer. They were the first Japanese carmaker to ever achieve a victory at Le Mans.</a:t>
                      </a:r>
                    </a:p>
                    <a:p>
                      <a:endParaRPr lang="en-US" sz="1000" kern="1200" dirty="0" smtClean="0">
                        <a:solidFill>
                          <a:schemeClr val="tx1"/>
                        </a:solidFill>
                        <a:effectLst/>
                        <a:latin typeface="Consolas"/>
                        <a:ea typeface="+mn-ea"/>
                        <a:cs typeface="Consolas"/>
                      </a:endParaRPr>
                    </a:p>
                    <a:p>
                      <a:endParaRPr lang="en-US" sz="5600" dirty="0"/>
                    </a:p>
                  </a:txBody>
                  <a:tcPr marL="62347" marR="62347" marT="31173" marB="31173"/>
                </a:tc>
              </a:tr>
            </a:tbl>
          </a:graphicData>
        </a:graphic>
      </p:graphicFrame>
      <p:pic>
        <p:nvPicPr>
          <p:cNvPr id="17" name="Picture 16" descr="Screen Shot 2016-04-10 at 1.55.5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48053" y="15410886"/>
            <a:ext cx="2449522" cy="1253857"/>
          </a:xfrm>
          <a:prstGeom prst="rect">
            <a:avLst/>
          </a:prstGeom>
        </p:spPr>
      </p:pic>
      <p:graphicFrame>
        <p:nvGraphicFramePr>
          <p:cNvPr id="18" name="Table 17"/>
          <p:cNvGraphicFramePr>
            <a:graphicFrameLocks noGrp="1"/>
          </p:cNvGraphicFramePr>
          <p:nvPr>
            <p:extLst>
              <p:ext uri="{D42A27DB-BD31-4B8C-83A1-F6EECF244321}">
                <p14:modId xmlns:p14="http://schemas.microsoft.com/office/powerpoint/2010/main" val="3452992824"/>
              </p:ext>
            </p:extLst>
          </p:nvPr>
        </p:nvGraphicFramePr>
        <p:xfrm>
          <a:off x="4089163" y="15458719"/>
          <a:ext cx="9461677" cy="5902036"/>
        </p:xfrm>
        <a:graphic>
          <a:graphicData uri="http://schemas.openxmlformats.org/drawingml/2006/table">
            <a:tbl>
              <a:tblPr firstRow="1" bandRow="1">
                <a:tableStyleId>{2D5ABB26-0587-4C30-8999-92F81FD0307C}</a:tableStyleId>
              </a:tblPr>
              <a:tblGrid>
                <a:gridCol w="9461677"/>
              </a:tblGrid>
              <a:tr h="5902036">
                <a:tc>
                  <a:txBody>
                    <a:bodyPr/>
                    <a:lstStyle/>
                    <a:p>
                      <a:r>
                        <a:rPr lang="en-US" sz="1000" u="sng" kern="1200" dirty="0" smtClean="0">
                          <a:solidFill>
                            <a:schemeClr val="tx1"/>
                          </a:solidFill>
                          <a:effectLst/>
                          <a:latin typeface="Consolas"/>
                          <a:ea typeface="+mn-ea"/>
                          <a:cs typeface="Consolas"/>
                        </a:rPr>
                        <a:t>1991 Mazda 787B Specs: </a:t>
                      </a:r>
                      <a:r>
                        <a:rPr lang="en-US" sz="1000" kern="1200" dirty="0" smtClean="0">
                          <a:solidFill>
                            <a:schemeClr val="tx1"/>
                          </a:solidFill>
                          <a:effectLst/>
                          <a:latin typeface="Consolas"/>
                          <a:ea typeface="+mn-ea"/>
                          <a:cs typeface="Consolas"/>
                        </a:rPr>
                        <a:t>700 </a:t>
                      </a:r>
                      <a:r>
                        <a:rPr lang="en-US" sz="1000" kern="1200" dirty="0" err="1" smtClean="0">
                          <a:solidFill>
                            <a:schemeClr val="tx1"/>
                          </a:solidFill>
                          <a:effectLst/>
                          <a:latin typeface="Consolas"/>
                          <a:ea typeface="+mn-ea"/>
                          <a:cs typeface="Consolas"/>
                        </a:rPr>
                        <a:t>hp</a:t>
                      </a:r>
                      <a:r>
                        <a:rPr lang="en-US" sz="1000" kern="1200" dirty="0" smtClean="0">
                          <a:solidFill>
                            <a:schemeClr val="tx1"/>
                          </a:solidFill>
                          <a:effectLst/>
                          <a:latin typeface="Consolas"/>
                          <a:ea typeface="+mn-ea"/>
                          <a:cs typeface="Consolas"/>
                        </a:rPr>
                        <a:t> four rotor engine. 1830 Lbs. Power driven to rear wheels.</a:t>
                      </a:r>
                    </a:p>
                    <a:p>
                      <a:r>
                        <a:rPr lang="en-US" sz="1000" u="sng" kern="1200" dirty="0" smtClean="0">
                          <a:solidFill>
                            <a:schemeClr val="tx1"/>
                          </a:solidFill>
                          <a:effectLst/>
                          <a:latin typeface="Consolas"/>
                          <a:ea typeface="+mn-ea"/>
                          <a:cs typeface="Consolas"/>
                        </a:rPr>
                        <a:t>Verdict: </a:t>
                      </a:r>
                      <a:r>
                        <a:rPr lang="en-US" sz="1000" kern="1200" dirty="0" smtClean="0">
                          <a:solidFill>
                            <a:schemeClr val="tx1"/>
                          </a:solidFill>
                          <a:effectLst/>
                          <a:latin typeface="Consolas"/>
                          <a:ea typeface="+mn-ea"/>
                          <a:cs typeface="Consolas"/>
                        </a:rPr>
                        <a:t>Car was a rocket ship. 1st place at 24 Hours Le Mans a grueling and world famous race. Faced competition from Mercedes( one C11 was driven by F1 legend Michael Schumacher) , Jaguar, and numerous other proven race cars.</a:t>
                      </a:r>
                    </a:p>
                    <a:p>
                      <a:r>
                        <a:rPr lang="en-US" sz="1000" kern="1200" dirty="0" smtClean="0">
                          <a:solidFill>
                            <a:schemeClr val="tx1"/>
                          </a:solidFill>
                          <a:effectLst/>
                          <a:latin typeface="Consolas"/>
                          <a:ea typeface="+mn-ea"/>
                          <a:cs typeface="Consolas"/>
                        </a:rPr>
                        <a:t> </a:t>
                      </a:r>
                    </a:p>
                    <a:p>
                      <a:r>
                        <a:rPr lang="en-US" sz="1000" b="1" kern="1200" dirty="0" smtClean="0">
                          <a:solidFill>
                            <a:schemeClr val="tx1"/>
                          </a:solidFill>
                          <a:effectLst/>
                          <a:latin typeface="Consolas"/>
                          <a:ea typeface="+mn-ea"/>
                          <a:cs typeface="Consolas"/>
                        </a:rPr>
                        <a:t>1991</a:t>
                      </a:r>
                      <a:r>
                        <a:rPr lang="en-US" sz="1000" kern="1200" dirty="0" smtClean="0">
                          <a:solidFill>
                            <a:schemeClr val="tx1"/>
                          </a:solidFill>
                          <a:effectLst/>
                          <a:latin typeface="Consolas"/>
                          <a:ea typeface="+mn-ea"/>
                          <a:cs typeface="Consolas"/>
                        </a:rPr>
                        <a:t>: After Le Mans victory Mazda releases its gen 3 Rx7.</a:t>
                      </a:r>
                    </a:p>
                    <a:p>
                      <a:endParaRPr lang="en-US" sz="1000" dirty="0" smtClean="0">
                        <a:latin typeface="Consolas"/>
                        <a:cs typeface="Consolas"/>
                      </a:endParaRPr>
                    </a:p>
                    <a:p>
                      <a:r>
                        <a:rPr lang="en-US" sz="1000" u="sng" kern="1200" dirty="0" smtClean="0">
                          <a:solidFill>
                            <a:schemeClr val="tx1"/>
                          </a:solidFill>
                          <a:effectLst/>
                          <a:latin typeface="Consolas"/>
                          <a:ea typeface="+mn-ea"/>
                          <a:cs typeface="Consolas"/>
                        </a:rPr>
                        <a:t>Specs:</a:t>
                      </a:r>
                      <a:r>
                        <a:rPr lang="en-US" sz="1000" kern="1200" dirty="0" smtClean="0">
                          <a:solidFill>
                            <a:schemeClr val="tx1"/>
                          </a:solidFill>
                          <a:effectLst/>
                          <a:latin typeface="Consolas"/>
                          <a:ea typeface="+mn-ea"/>
                          <a:cs typeface="Consolas"/>
                        </a:rPr>
                        <a:t> Twin turbo rotary powered RWD sports coupe. 236 </a:t>
                      </a:r>
                      <a:r>
                        <a:rPr lang="en-US" sz="1000" kern="1200" dirty="0" err="1" smtClean="0">
                          <a:solidFill>
                            <a:schemeClr val="tx1"/>
                          </a:solidFill>
                          <a:effectLst/>
                          <a:latin typeface="Consolas"/>
                          <a:ea typeface="+mn-ea"/>
                          <a:cs typeface="Consolas"/>
                        </a:rPr>
                        <a:t>hp</a:t>
                      </a:r>
                      <a:r>
                        <a:rPr lang="en-US" sz="1000" kern="1200" dirty="0" smtClean="0">
                          <a:solidFill>
                            <a:schemeClr val="tx1"/>
                          </a:solidFill>
                          <a:effectLst/>
                          <a:latin typeface="Consolas"/>
                          <a:ea typeface="+mn-ea"/>
                          <a:cs typeface="Consolas"/>
                        </a:rPr>
                        <a:t> 5 speed manual weighing in at 2866 lbs.</a:t>
                      </a:r>
                    </a:p>
                    <a:p>
                      <a:r>
                        <a:rPr lang="en-US" sz="1000" u="sng" kern="1200" dirty="0" smtClean="0">
                          <a:solidFill>
                            <a:schemeClr val="tx1"/>
                          </a:solidFill>
                          <a:effectLst/>
                          <a:latin typeface="Consolas"/>
                          <a:ea typeface="+mn-ea"/>
                          <a:cs typeface="Consolas"/>
                        </a:rPr>
                        <a:t>Verdict:</a:t>
                      </a:r>
                      <a:r>
                        <a:rPr lang="en-US" sz="1000" kern="1200" dirty="0" smtClean="0">
                          <a:solidFill>
                            <a:schemeClr val="tx1"/>
                          </a:solidFill>
                          <a:effectLst/>
                          <a:latin typeface="Consolas"/>
                          <a:ea typeface="+mn-ea"/>
                          <a:cs typeface="Consolas"/>
                        </a:rPr>
                        <a:t> The last Rx7 to be produced went out with a bang and is many car enthusiasts favorite Rx7 model. 0-60 in 5.3 seconds with a 157 mph top speed. </a:t>
                      </a:r>
                    </a:p>
                    <a:p>
                      <a:r>
                        <a:rPr lang="en-US" sz="1000" kern="1200" dirty="0" smtClean="0">
                          <a:solidFill>
                            <a:schemeClr val="tx1"/>
                          </a:solidFill>
                          <a:effectLst/>
                          <a:latin typeface="Consolas"/>
                          <a:ea typeface="+mn-ea"/>
                          <a:cs typeface="Consolas"/>
                        </a:rPr>
                        <a:t> </a:t>
                      </a:r>
                    </a:p>
                    <a:p>
                      <a:r>
                        <a:rPr lang="en-US" sz="1000" b="1" kern="1200" dirty="0" smtClean="0">
                          <a:solidFill>
                            <a:schemeClr val="tx1"/>
                          </a:solidFill>
                          <a:effectLst/>
                          <a:latin typeface="Consolas"/>
                          <a:ea typeface="+mn-ea"/>
                          <a:cs typeface="Consolas"/>
                        </a:rPr>
                        <a:t>2002</a:t>
                      </a:r>
                      <a:r>
                        <a:rPr lang="en-US" sz="1000" kern="1200" dirty="0" smtClean="0">
                          <a:solidFill>
                            <a:schemeClr val="tx1"/>
                          </a:solidFill>
                          <a:effectLst/>
                          <a:latin typeface="Consolas"/>
                          <a:ea typeface="+mn-ea"/>
                          <a:cs typeface="Consolas"/>
                        </a:rPr>
                        <a:t>: Rx7 ceases to exist. Economic downturn and bad mileage contributed to the suspension of development of the rotary engine.</a:t>
                      </a:r>
                    </a:p>
                    <a:p>
                      <a:r>
                        <a:rPr lang="en-US" sz="1000" kern="1200" dirty="0" smtClean="0">
                          <a:solidFill>
                            <a:schemeClr val="tx1"/>
                          </a:solidFill>
                          <a:effectLst/>
                          <a:latin typeface="Consolas"/>
                          <a:ea typeface="+mn-ea"/>
                          <a:cs typeface="Consolas"/>
                        </a:rPr>
                        <a:t> </a:t>
                      </a:r>
                    </a:p>
                    <a:p>
                      <a:r>
                        <a:rPr lang="en-US" sz="1000" b="1" kern="1200" dirty="0" smtClean="0">
                          <a:solidFill>
                            <a:schemeClr val="tx1"/>
                          </a:solidFill>
                          <a:effectLst/>
                          <a:latin typeface="Consolas"/>
                          <a:ea typeface="+mn-ea"/>
                          <a:cs typeface="Consolas"/>
                        </a:rPr>
                        <a:t>2003</a:t>
                      </a:r>
                      <a:r>
                        <a:rPr lang="en-US" sz="1000" kern="1200" dirty="0" smtClean="0">
                          <a:solidFill>
                            <a:schemeClr val="tx1"/>
                          </a:solidFill>
                          <a:effectLst/>
                          <a:latin typeface="Consolas"/>
                          <a:ea typeface="+mn-ea"/>
                          <a:cs typeface="Consolas"/>
                        </a:rPr>
                        <a:t>: RENESIS program launched and a new rotary engine was developed. Naturally aspirated with sufficient power and immensely improved fuel economy keeps the rotary alive. Engine was introduced in new radical 4 door sports car called the Rx8. Won 2003 international engine of the year award.</a:t>
                      </a:r>
                    </a:p>
                    <a:p>
                      <a:endParaRPr lang="en-US" sz="1000" kern="1200" dirty="0" smtClean="0">
                        <a:solidFill>
                          <a:schemeClr val="tx1"/>
                        </a:solidFill>
                        <a:effectLst/>
                        <a:latin typeface="Consolas"/>
                        <a:ea typeface="+mn-ea"/>
                        <a:cs typeface="Consolas"/>
                      </a:endParaRPr>
                    </a:p>
                    <a:p>
                      <a:r>
                        <a:rPr lang="en-US" sz="1000" kern="1200" dirty="0" smtClean="0">
                          <a:solidFill>
                            <a:schemeClr val="tx1"/>
                          </a:solidFill>
                          <a:effectLst/>
                          <a:latin typeface="Consolas"/>
                          <a:ea typeface="+mn-ea"/>
                          <a:cs typeface="Consolas"/>
                        </a:rPr>
                        <a:t> </a:t>
                      </a:r>
                    </a:p>
                    <a:p>
                      <a:r>
                        <a:rPr lang="en-US" sz="1000" b="1" kern="1200" dirty="0" smtClean="0">
                          <a:solidFill>
                            <a:schemeClr val="tx1"/>
                          </a:solidFill>
                          <a:effectLst/>
                          <a:latin typeface="Consolas"/>
                          <a:ea typeface="+mn-ea"/>
                          <a:cs typeface="Consolas"/>
                        </a:rPr>
                        <a:t>2006</a:t>
                      </a:r>
                      <a:r>
                        <a:rPr lang="en-US" sz="1000" kern="1200" dirty="0" smtClean="0">
                          <a:solidFill>
                            <a:schemeClr val="tx1"/>
                          </a:solidFill>
                          <a:effectLst/>
                          <a:latin typeface="Consolas"/>
                          <a:ea typeface="+mn-ea"/>
                          <a:cs typeface="Consolas"/>
                        </a:rPr>
                        <a:t>: Mazda released the hydrogen powered RX8 Hydrogen RE. This was the first rotary powered hydrogen engine ever produced.</a:t>
                      </a:r>
                    </a:p>
                    <a:p>
                      <a:r>
                        <a:rPr lang="en-US" sz="1000" kern="1200" dirty="0" smtClean="0">
                          <a:solidFill>
                            <a:schemeClr val="tx1"/>
                          </a:solidFill>
                          <a:effectLst/>
                          <a:latin typeface="Consolas"/>
                          <a:ea typeface="+mn-ea"/>
                          <a:cs typeface="Consolas"/>
                        </a:rPr>
                        <a:t> </a:t>
                      </a:r>
                    </a:p>
                    <a:p>
                      <a:r>
                        <a:rPr lang="en-US" sz="1000" b="1" kern="1200" dirty="0" smtClean="0">
                          <a:solidFill>
                            <a:schemeClr val="tx1"/>
                          </a:solidFill>
                          <a:effectLst/>
                          <a:latin typeface="Consolas"/>
                          <a:ea typeface="+mn-ea"/>
                          <a:cs typeface="Consolas"/>
                        </a:rPr>
                        <a:t>2011</a:t>
                      </a:r>
                      <a:r>
                        <a:rPr lang="en-US" sz="1000" kern="1200" dirty="0" smtClean="0">
                          <a:solidFill>
                            <a:schemeClr val="tx1"/>
                          </a:solidFill>
                          <a:effectLst/>
                          <a:latin typeface="Consolas"/>
                          <a:ea typeface="+mn-ea"/>
                          <a:cs typeface="Consolas"/>
                        </a:rPr>
                        <a:t>: Rx8 production ceases due to emission regulations and high production cost.</a:t>
                      </a:r>
                    </a:p>
                    <a:p>
                      <a:r>
                        <a:rPr lang="en-US" sz="1000" u="sng" kern="1200" dirty="0" smtClean="0">
                          <a:solidFill>
                            <a:schemeClr val="tx1"/>
                          </a:solidFill>
                          <a:effectLst/>
                          <a:latin typeface="Consolas"/>
                          <a:ea typeface="+mn-ea"/>
                          <a:cs typeface="Consolas"/>
                        </a:rPr>
                        <a:t>2011 Rx8 Specs: </a:t>
                      </a:r>
                      <a:r>
                        <a:rPr lang="en-US" sz="1000" kern="1200" dirty="0" smtClean="0">
                          <a:solidFill>
                            <a:schemeClr val="tx1"/>
                          </a:solidFill>
                          <a:effectLst/>
                          <a:latin typeface="Consolas"/>
                          <a:ea typeface="+mn-ea"/>
                          <a:cs typeface="Consolas"/>
                        </a:rPr>
                        <a:t>Twin turbocharged 1.3litre rotary engine producing 232 </a:t>
                      </a:r>
                      <a:r>
                        <a:rPr lang="en-US" sz="1000" kern="1200" dirty="0" err="1" smtClean="0">
                          <a:solidFill>
                            <a:schemeClr val="tx1"/>
                          </a:solidFill>
                          <a:effectLst/>
                          <a:latin typeface="Consolas"/>
                          <a:ea typeface="+mn-ea"/>
                          <a:cs typeface="Consolas"/>
                        </a:rPr>
                        <a:t>hp</a:t>
                      </a:r>
                      <a:r>
                        <a:rPr lang="en-US" sz="1000" kern="1200" dirty="0" smtClean="0">
                          <a:solidFill>
                            <a:schemeClr val="tx1"/>
                          </a:solidFill>
                          <a:effectLst/>
                          <a:latin typeface="Consolas"/>
                          <a:ea typeface="+mn-ea"/>
                          <a:cs typeface="Consolas"/>
                        </a:rPr>
                        <a:t> and weighing in at 3064 lbs. It was rear wheel drive and had a 6 speed manual transmission. Again it achieved perfect 50/50 weight distribution.</a:t>
                      </a:r>
                    </a:p>
                    <a:p>
                      <a:r>
                        <a:rPr lang="en-US" sz="1000" u="sng" kern="1200" dirty="0" smtClean="0">
                          <a:solidFill>
                            <a:schemeClr val="tx1"/>
                          </a:solidFill>
                          <a:effectLst/>
                          <a:latin typeface="Consolas"/>
                          <a:ea typeface="+mn-ea"/>
                          <a:cs typeface="Consolas"/>
                        </a:rPr>
                        <a:t>Verdict:</a:t>
                      </a:r>
                      <a:r>
                        <a:rPr lang="en-US" sz="1000" kern="1200" dirty="0" smtClean="0">
                          <a:solidFill>
                            <a:schemeClr val="tx1"/>
                          </a:solidFill>
                          <a:effectLst/>
                          <a:latin typeface="Consolas"/>
                          <a:ea typeface="+mn-ea"/>
                          <a:cs typeface="Consolas"/>
                        </a:rPr>
                        <a:t> At its launch car was revolutionary combining four door capability with style and speed. 0-60 in 5.8 seconds and a top speed of 145 mph. Over time its performance figures stood the test and today it is seen as Mazda’s swan song for the rotary engine.</a:t>
                      </a:r>
                    </a:p>
                    <a:p>
                      <a:r>
                        <a:rPr lang="en-US" sz="1000" kern="1200" dirty="0" smtClean="0">
                          <a:solidFill>
                            <a:schemeClr val="tx1"/>
                          </a:solidFill>
                          <a:effectLst/>
                          <a:latin typeface="Consolas"/>
                          <a:ea typeface="+mn-ea"/>
                          <a:cs typeface="Consolas"/>
                        </a:rPr>
                        <a:t> </a:t>
                      </a:r>
                    </a:p>
                    <a:p>
                      <a:r>
                        <a:rPr lang="en-US" sz="1000" b="1" kern="1200" dirty="0" smtClean="0">
                          <a:solidFill>
                            <a:schemeClr val="tx1"/>
                          </a:solidFill>
                          <a:effectLst/>
                          <a:latin typeface="Consolas"/>
                          <a:ea typeface="+mn-ea"/>
                          <a:cs typeface="Consolas"/>
                        </a:rPr>
                        <a:t>The Future</a:t>
                      </a:r>
                      <a:r>
                        <a:rPr lang="en-US" sz="1000" kern="1200" dirty="0" smtClean="0">
                          <a:solidFill>
                            <a:schemeClr val="tx1"/>
                          </a:solidFill>
                          <a:effectLst/>
                          <a:latin typeface="Consolas"/>
                          <a:ea typeface="+mn-ea"/>
                          <a:cs typeface="Consolas"/>
                        </a:rPr>
                        <a:t>: </a:t>
                      </a:r>
                      <a:r>
                        <a:rPr lang="en-US" sz="1000" kern="1200" dirty="0" err="1" smtClean="0">
                          <a:solidFill>
                            <a:schemeClr val="tx1"/>
                          </a:solidFill>
                          <a:effectLst/>
                          <a:latin typeface="Consolas"/>
                          <a:ea typeface="+mn-ea"/>
                          <a:cs typeface="Consolas"/>
                        </a:rPr>
                        <a:t>Demio</a:t>
                      </a:r>
                      <a:r>
                        <a:rPr lang="en-US" sz="1000" kern="1200" dirty="0" smtClean="0">
                          <a:solidFill>
                            <a:schemeClr val="tx1"/>
                          </a:solidFill>
                          <a:effectLst/>
                          <a:latin typeface="Consolas"/>
                          <a:ea typeface="+mn-ea"/>
                          <a:cs typeface="Consolas"/>
                        </a:rPr>
                        <a:t> EV concept premiered in 2013. Uses hydrogen powered rotary engine coupled to an electric engine to achieve a driving range of 800 miles. The coupling of the rotary engine and hydrogen power has potential to be an incredibly environmentally friendly engine and Mazda has stated it will continue to further development on the concept. </a:t>
                      </a:r>
                    </a:p>
                    <a:p>
                      <a:endParaRPr lang="en-US" sz="5600" dirty="0"/>
                    </a:p>
                  </a:txBody>
                  <a:tcPr marL="62347" marR="62347" marT="31173" marB="31173"/>
                </a:tc>
              </a:tr>
            </a:tbl>
          </a:graphicData>
        </a:graphic>
      </p:graphicFrame>
      <p:pic>
        <p:nvPicPr>
          <p:cNvPr id="19" name="Picture 18" descr="Screen Shot 2016-04-10 at 2.04.20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956776" y="17049580"/>
            <a:ext cx="2449522" cy="1673971"/>
          </a:xfrm>
          <a:prstGeom prst="rect">
            <a:avLst/>
          </a:prstGeom>
        </p:spPr>
      </p:pic>
      <p:pic>
        <p:nvPicPr>
          <p:cNvPr id="20" name="Picture 19" descr="Screen Shot 2016-04-10 at 2.06.33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25905" y="18931279"/>
            <a:ext cx="2573232" cy="1737209"/>
          </a:xfrm>
          <a:prstGeom prst="rect">
            <a:avLst/>
          </a:prstGeom>
        </p:spPr>
      </p:pic>
      <p:graphicFrame>
        <p:nvGraphicFramePr>
          <p:cNvPr id="21" name="Table 20"/>
          <p:cNvGraphicFramePr>
            <a:graphicFrameLocks noGrp="1"/>
          </p:cNvGraphicFramePr>
          <p:nvPr>
            <p:extLst>
              <p:ext uri="{D42A27DB-BD31-4B8C-83A1-F6EECF244321}">
                <p14:modId xmlns:p14="http://schemas.microsoft.com/office/powerpoint/2010/main" val="2667298089"/>
              </p:ext>
            </p:extLst>
          </p:nvPr>
        </p:nvGraphicFramePr>
        <p:xfrm>
          <a:off x="13334823" y="9145057"/>
          <a:ext cx="4499678" cy="12082549"/>
        </p:xfrm>
        <a:graphic>
          <a:graphicData uri="http://schemas.openxmlformats.org/drawingml/2006/table">
            <a:tbl>
              <a:tblPr firstRow="1" bandRow="1">
                <a:tableStyleId>{2D5ABB26-0587-4C30-8999-92F81FD0307C}</a:tableStyleId>
              </a:tblPr>
              <a:tblGrid>
                <a:gridCol w="4499678"/>
              </a:tblGrid>
              <a:tr h="12082549">
                <a:tc>
                  <a:txBody>
                    <a:bodyPr/>
                    <a:lstStyle/>
                    <a:p>
                      <a:endParaRPr lang="en-US" sz="5600" dirty="0" smtClean="0"/>
                    </a:p>
                    <a:p>
                      <a:endParaRPr lang="en-US" sz="5600" dirty="0" smtClean="0"/>
                    </a:p>
                    <a:p>
                      <a:r>
                        <a:rPr lang="en-US" sz="1000" dirty="0" smtClean="0">
                          <a:latin typeface="Consolas"/>
                          <a:cs typeface="Consolas"/>
                        </a:rPr>
                        <a:t>  </a:t>
                      </a:r>
                    </a:p>
                    <a:p>
                      <a:endParaRPr lang="en-US" sz="1000" dirty="0" smtClean="0">
                        <a:latin typeface="Consolas"/>
                        <a:cs typeface="Consolas"/>
                      </a:endParaRPr>
                    </a:p>
                    <a:p>
                      <a:r>
                        <a:rPr lang="en-US" sz="1000" dirty="0" smtClean="0">
                          <a:latin typeface="Consolas"/>
                          <a:cs typeface="Consolas"/>
                        </a:rPr>
                        <a:t>     </a:t>
                      </a:r>
                    </a:p>
                    <a:p>
                      <a:r>
                        <a:rPr lang="en-US" sz="1000" dirty="0" smtClean="0">
                          <a:latin typeface="Consolas"/>
                          <a:cs typeface="Consolas"/>
                        </a:rPr>
                        <a:t>            </a:t>
                      </a:r>
                      <a:r>
                        <a:rPr lang="en-US" sz="1000" i="1" dirty="0" smtClean="0">
                          <a:latin typeface="Consolas"/>
                          <a:cs typeface="Consolas"/>
                        </a:rPr>
                        <a:t>1967</a:t>
                      </a:r>
                      <a:r>
                        <a:rPr lang="en-US" sz="1000" i="1" baseline="0" dirty="0" smtClean="0">
                          <a:latin typeface="Consolas"/>
                          <a:cs typeface="Consolas"/>
                        </a:rPr>
                        <a:t> Mazda Cosmo</a:t>
                      </a:r>
                    </a:p>
                    <a:p>
                      <a:endParaRPr lang="en-US" sz="1000" baseline="0" dirty="0" smtClean="0">
                        <a:latin typeface="Consolas"/>
                        <a:cs typeface="Consolas"/>
                      </a:endParaRPr>
                    </a:p>
                    <a:p>
                      <a:endParaRPr lang="en-US" sz="1000" baseline="0" dirty="0" smtClean="0">
                        <a:latin typeface="Consolas"/>
                        <a:cs typeface="Consolas"/>
                      </a:endParaRPr>
                    </a:p>
                    <a:p>
                      <a:endParaRPr lang="en-US" sz="1000" baseline="0" dirty="0" smtClean="0">
                        <a:latin typeface="Consolas"/>
                        <a:cs typeface="Consolas"/>
                      </a:endParaRPr>
                    </a:p>
                    <a:p>
                      <a:endParaRPr lang="en-US" sz="1000" baseline="0" dirty="0" smtClean="0">
                        <a:latin typeface="Consolas"/>
                        <a:cs typeface="Consolas"/>
                      </a:endParaRPr>
                    </a:p>
                    <a:p>
                      <a:endParaRPr lang="en-US" sz="1000" baseline="0" dirty="0" smtClean="0">
                        <a:latin typeface="Consolas"/>
                        <a:cs typeface="Consolas"/>
                      </a:endParaRPr>
                    </a:p>
                    <a:p>
                      <a:endParaRPr lang="en-US" sz="1000" baseline="0" dirty="0" smtClean="0">
                        <a:latin typeface="Consolas"/>
                        <a:cs typeface="Consolas"/>
                      </a:endParaRPr>
                    </a:p>
                    <a:p>
                      <a:endParaRPr lang="en-US" sz="1000" baseline="0" dirty="0" smtClean="0">
                        <a:latin typeface="Consolas"/>
                        <a:cs typeface="Consolas"/>
                      </a:endParaRPr>
                    </a:p>
                    <a:p>
                      <a:endParaRPr lang="en-US" sz="1000" baseline="0" dirty="0" smtClean="0">
                        <a:latin typeface="Consolas"/>
                        <a:cs typeface="Consolas"/>
                      </a:endParaRPr>
                    </a:p>
                    <a:p>
                      <a:endParaRPr lang="en-US" sz="1000" baseline="0" dirty="0" smtClean="0">
                        <a:latin typeface="Consolas"/>
                        <a:cs typeface="Consolas"/>
                      </a:endParaRPr>
                    </a:p>
                    <a:p>
                      <a:endParaRPr lang="en-US" sz="1000" baseline="0" dirty="0" smtClean="0">
                        <a:latin typeface="Consolas"/>
                        <a:cs typeface="Consolas"/>
                      </a:endParaRPr>
                    </a:p>
                    <a:p>
                      <a:endParaRPr lang="en-US" sz="1000" baseline="0" dirty="0" smtClean="0">
                        <a:latin typeface="Consolas"/>
                        <a:cs typeface="Consolas"/>
                      </a:endParaRPr>
                    </a:p>
                    <a:p>
                      <a:endParaRPr lang="en-US" sz="1000" baseline="0" dirty="0" smtClean="0">
                        <a:latin typeface="Consolas"/>
                        <a:cs typeface="Consolas"/>
                      </a:endParaRPr>
                    </a:p>
                    <a:p>
                      <a:endParaRPr lang="en-US" sz="1000" i="0" baseline="0" dirty="0" smtClean="0">
                        <a:latin typeface="Consolas"/>
                        <a:cs typeface="Consolas"/>
                      </a:endParaRPr>
                    </a:p>
                    <a:p>
                      <a:r>
                        <a:rPr lang="en-US" sz="1000" i="1" baseline="0" dirty="0" smtClean="0">
                          <a:latin typeface="Consolas"/>
                          <a:cs typeface="Consolas"/>
                        </a:rPr>
                        <a:t>           1978 </a:t>
                      </a:r>
                      <a:r>
                        <a:rPr lang="en-US" sz="1000" i="1" baseline="0" dirty="0" smtClean="0">
                          <a:latin typeface="Consolas"/>
                          <a:cs typeface="Consolas"/>
                        </a:rPr>
                        <a:t>Mazda Rx7</a:t>
                      </a:r>
                    </a:p>
                    <a:p>
                      <a:endParaRPr lang="en-US" sz="1000" baseline="0" dirty="0" smtClean="0">
                        <a:latin typeface="Consolas"/>
                        <a:cs typeface="Consolas"/>
                      </a:endParaRPr>
                    </a:p>
                    <a:p>
                      <a:endParaRPr lang="en-US" sz="1000" baseline="0" dirty="0" smtClean="0">
                        <a:latin typeface="Consolas"/>
                        <a:cs typeface="Consolas"/>
                      </a:endParaRPr>
                    </a:p>
                    <a:p>
                      <a:endParaRPr lang="en-US" sz="1000" baseline="0" dirty="0" smtClean="0">
                        <a:latin typeface="Consolas"/>
                        <a:cs typeface="Consolas"/>
                      </a:endParaRPr>
                    </a:p>
                    <a:p>
                      <a:endParaRPr lang="en-US" sz="1000" baseline="0" dirty="0" smtClean="0">
                        <a:latin typeface="Consolas"/>
                        <a:cs typeface="Consolas"/>
                      </a:endParaRPr>
                    </a:p>
                    <a:p>
                      <a:endParaRPr lang="en-US" sz="1000" baseline="0" dirty="0" smtClean="0">
                        <a:latin typeface="Consolas"/>
                        <a:cs typeface="Consolas"/>
                      </a:endParaRPr>
                    </a:p>
                    <a:p>
                      <a:endParaRPr lang="en-US" sz="1000" baseline="0" dirty="0" smtClean="0">
                        <a:latin typeface="Consolas"/>
                        <a:cs typeface="Consolas"/>
                      </a:endParaRPr>
                    </a:p>
                    <a:p>
                      <a:endParaRPr lang="en-US" sz="1000" baseline="0" dirty="0" smtClean="0">
                        <a:latin typeface="Consolas"/>
                        <a:cs typeface="Consolas"/>
                      </a:endParaRPr>
                    </a:p>
                    <a:p>
                      <a:endParaRPr lang="en-US" sz="1000" baseline="0" dirty="0" smtClean="0">
                        <a:latin typeface="Consolas"/>
                        <a:cs typeface="Consolas"/>
                      </a:endParaRPr>
                    </a:p>
                    <a:p>
                      <a:endParaRPr lang="en-US" sz="1000" baseline="0" dirty="0" smtClean="0">
                        <a:latin typeface="Consolas"/>
                        <a:cs typeface="Consolas"/>
                      </a:endParaRPr>
                    </a:p>
                    <a:p>
                      <a:endParaRPr lang="en-US" sz="1000" baseline="0" dirty="0" smtClean="0">
                        <a:latin typeface="Consolas"/>
                        <a:cs typeface="Consolas"/>
                      </a:endParaRPr>
                    </a:p>
                    <a:p>
                      <a:r>
                        <a:rPr lang="en-US" sz="1000" baseline="0" dirty="0" smtClean="0">
                          <a:latin typeface="Consolas"/>
                          <a:cs typeface="Consolas"/>
                        </a:rPr>
                        <a:t>          </a:t>
                      </a:r>
                      <a:r>
                        <a:rPr lang="en-US" sz="1000" i="1" baseline="0" dirty="0" smtClean="0">
                          <a:latin typeface="Consolas"/>
                          <a:cs typeface="Consolas"/>
                        </a:rPr>
                        <a:t>1986 Mazda Rx7</a:t>
                      </a:r>
                    </a:p>
                    <a:p>
                      <a:endParaRPr lang="en-US" sz="1000" dirty="0" smtClean="0">
                        <a:latin typeface="Consolas"/>
                        <a:cs typeface="Consolas"/>
                      </a:endParaRPr>
                    </a:p>
                    <a:p>
                      <a:endParaRPr lang="en-US" sz="1000" dirty="0" smtClean="0">
                        <a:latin typeface="Consolas"/>
                        <a:cs typeface="Consolas"/>
                      </a:endParaRPr>
                    </a:p>
                    <a:p>
                      <a:endParaRPr lang="en-US" sz="1000" dirty="0" smtClean="0">
                        <a:latin typeface="Consolas"/>
                        <a:cs typeface="Consolas"/>
                      </a:endParaRPr>
                    </a:p>
                    <a:p>
                      <a:endParaRPr lang="en-US" sz="1000" dirty="0" smtClean="0">
                        <a:latin typeface="Consolas"/>
                        <a:cs typeface="Consolas"/>
                      </a:endParaRPr>
                    </a:p>
                    <a:p>
                      <a:endParaRPr lang="en-US" sz="1000" dirty="0" smtClean="0">
                        <a:latin typeface="Consolas"/>
                        <a:cs typeface="Consolas"/>
                      </a:endParaRPr>
                    </a:p>
                    <a:p>
                      <a:endParaRPr lang="en-US" sz="1000" dirty="0" smtClean="0">
                        <a:latin typeface="Consolas"/>
                        <a:cs typeface="Consolas"/>
                      </a:endParaRPr>
                    </a:p>
                    <a:p>
                      <a:endParaRPr lang="en-US" sz="1000" dirty="0" smtClean="0">
                        <a:latin typeface="Consolas"/>
                        <a:cs typeface="Consolas"/>
                      </a:endParaRPr>
                    </a:p>
                    <a:p>
                      <a:endParaRPr lang="en-US" sz="1000" dirty="0" smtClean="0">
                        <a:latin typeface="Consolas"/>
                        <a:cs typeface="Consolas"/>
                      </a:endParaRPr>
                    </a:p>
                    <a:p>
                      <a:endParaRPr lang="en-US" sz="1000" dirty="0" smtClean="0">
                        <a:latin typeface="Consolas"/>
                        <a:cs typeface="Consolas"/>
                      </a:endParaRPr>
                    </a:p>
                    <a:p>
                      <a:endParaRPr lang="en-US" sz="1000" dirty="0" smtClean="0">
                        <a:latin typeface="Consolas"/>
                        <a:cs typeface="Consolas"/>
                      </a:endParaRPr>
                    </a:p>
                    <a:p>
                      <a:r>
                        <a:rPr lang="en-US" sz="1000" baseline="0" dirty="0" smtClean="0">
                          <a:latin typeface="Consolas"/>
                          <a:cs typeface="Consolas"/>
                        </a:rPr>
                        <a:t>        </a:t>
                      </a:r>
                      <a:r>
                        <a:rPr lang="en-US" sz="1000" i="1" baseline="0" dirty="0" smtClean="0">
                          <a:latin typeface="Consolas"/>
                          <a:cs typeface="Consolas"/>
                        </a:rPr>
                        <a:t>  1991 Mazda 787B</a:t>
                      </a:r>
                    </a:p>
                    <a:p>
                      <a:endParaRPr lang="en-US" sz="1000" baseline="0" dirty="0" smtClean="0">
                        <a:latin typeface="Consolas"/>
                        <a:cs typeface="Consolas"/>
                      </a:endParaRPr>
                    </a:p>
                    <a:p>
                      <a:endParaRPr lang="en-US" sz="1000" baseline="0" dirty="0" smtClean="0">
                        <a:latin typeface="Consolas"/>
                        <a:cs typeface="Consolas"/>
                      </a:endParaRPr>
                    </a:p>
                    <a:p>
                      <a:endParaRPr lang="en-US" sz="1000" baseline="0" dirty="0" smtClean="0">
                        <a:latin typeface="Consolas"/>
                        <a:cs typeface="Consolas"/>
                      </a:endParaRPr>
                    </a:p>
                    <a:p>
                      <a:endParaRPr lang="en-US" sz="1000" baseline="0" dirty="0" smtClean="0">
                        <a:latin typeface="Consolas"/>
                        <a:cs typeface="Consolas"/>
                      </a:endParaRPr>
                    </a:p>
                    <a:p>
                      <a:endParaRPr lang="en-US" sz="1000" baseline="0" dirty="0" smtClean="0">
                        <a:latin typeface="Consolas"/>
                        <a:cs typeface="Consolas"/>
                      </a:endParaRPr>
                    </a:p>
                    <a:p>
                      <a:endParaRPr lang="en-US" sz="1000" baseline="0" dirty="0" smtClean="0">
                        <a:latin typeface="Consolas"/>
                        <a:cs typeface="Consolas"/>
                      </a:endParaRPr>
                    </a:p>
                    <a:p>
                      <a:endParaRPr lang="en-US" sz="1000" baseline="0" dirty="0" smtClean="0">
                        <a:latin typeface="Consolas"/>
                        <a:cs typeface="Consolas"/>
                      </a:endParaRPr>
                    </a:p>
                    <a:p>
                      <a:endParaRPr lang="en-US" sz="1000" baseline="0" dirty="0" smtClean="0">
                        <a:latin typeface="Consolas"/>
                        <a:cs typeface="Consolas"/>
                      </a:endParaRPr>
                    </a:p>
                    <a:p>
                      <a:endParaRPr lang="en-US" sz="1000" baseline="0" dirty="0" smtClean="0">
                        <a:latin typeface="Consolas"/>
                        <a:cs typeface="Consolas"/>
                      </a:endParaRPr>
                    </a:p>
                    <a:p>
                      <a:endParaRPr lang="en-US" sz="1000" baseline="0" dirty="0" smtClean="0">
                        <a:latin typeface="Consolas"/>
                        <a:cs typeface="Consolas"/>
                      </a:endParaRPr>
                    </a:p>
                    <a:p>
                      <a:endParaRPr lang="en-US" sz="1000" baseline="0" dirty="0" smtClean="0">
                        <a:latin typeface="Consolas"/>
                        <a:cs typeface="Consolas"/>
                      </a:endParaRPr>
                    </a:p>
                    <a:p>
                      <a:endParaRPr lang="en-US" sz="1000" baseline="0" dirty="0" smtClean="0">
                        <a:latin typeface="Consolas"/>
                        <a:cs typeface="Consolas"/>
                      </a:endParaRPr>
                    </a:p>
                    <a:p>
                      <a:r>
                        <a:rPr lang="en-US" sz="1000" baseline="0" dirty="0" smtClean="0">
                          <a:latin typeface="Consolas"/>
                          <a:cs typeface="Consolas"/>
                        </a:rPr>
                        <a:t>         1991 Mazda Rx7</a:t>
                      </a:r>
                      <a:endParaRPr lang="en-US" sz="1000" baseline="0" dirty="0" smtClean="0">
                        <a:latin typeface="Consolas"/>
                        <a:cs typeface="Consolas"/>
                      </a:endParaRPr>
                    </a:p>
                    <a:p>
                      <a:endParaRPr lang="en-US" sz="1000" baseline="0" dirty="0" smtClean="0">
                        <a:latin typeface="Consolas"/>
                        <a:cs typeface="Consolas"/>
                      </a:endParaRPr>
                    </a:p>
                    <a:p>
                      <a:r>
                        <a:rPr lang="en-US" sz="1000" baseline="0" dirty="0" smtClean="0">
                          <a:latin typeface="Consolas"/>
                          <a:cs typeface="Consolas"/>
                        </a:rPr>
                        <a:t>        </a:t>
                      </a:r>
                      <a:r>
                        <a:rPr lang="en-US" sz="1000" i="1" baseline="0" dirty="0" smtClean="0">
                          <a:latin typeface="Consolas"/>
                          <a:cs typeface="Consolas"/>
                        </a:rPr>
                        <a:t> 2002 Rx7</a:t>
                      </a:r>
                    </a:p>
                    <a:p>
                      <a:endParaRPr lang="en-US" sz="1000" baseline="0" dirty="0" smtClean="0">
                        <a:latin typeface="Consolas"/>
                        <a:cs typeface="Consolas"/>
                      </a:endParaRPr>
                    </a:p>
                    <a:p>
                      <a:endParaRPr lang="en-US" sz="1000" baseline="0" dirty="0" smtClean="0">
                        <a:latin typeface="Consolas"/>
                        <a:cs typeface="Consolas"/>
                      </a:endParaRPr>
                    </a:p>
                    <a:p>
                      <a:endParaRPr lang="en-US" sz="1000" baseline="0" dirty="0" smtClean="0">
                        <a:latin typeface="Consolas"/>
                        <a:cs typeface="Consolas"/>
                      </a:endParaRPr>
                    </a:p>
                    <a:p>
                      <a:endParaRPr lang="en-US" sz="1000" baseline="0" dirty="0" smtClean="0">
                        <a:latin typeface="Consolas"/>
                        <a:cs typeface="Consolas"/>
                      </a:endParaRPr>
                    </a:p>
                    <a:p>
                      <a:endParaRPr lang="en-US" sz="1000" baseline="0" dirty="0" smtClean="0">
                        <a:latin typeface="Consolas"/>
                        <a:cs typeface="Consolas"/>
                      </a:endParaRPr>
                    </a:p>
                    <a:p>
                      <a:endParaRPr lang="en-US" sz="1000" baseline="0" dirty="0" smtClean="0">
                        <a:latin typeface="Consolas"/>
                        <a:cs typeface="Consolas"/>
                      </a:endParaRPr>
                    </a:p>
                    <a:p>
                      <a:endParaRPr lang="en-US" sz="1000" baseline="0" dirty="0" smtClean="0">
                        <a:latin typeface="Consolas"/>
                        <a:cs typeface="Consolas"/>
                      </a:endParaRPr>
                    </a:p>
                    <a:p>
                      <a:endParaRPr lang="en-US" sz="1000" baseline="0" dirty="0" smtClean="0">
                        <a:latin typeface="Consolas"/>
                        <a:cs typeface="Consolas"/>
                      </a:endParaRPr>
                    </a:p>
                    <a:p>
                      <a:endParaRPr lang="en-US" sz="1000" baseline="0" dirty="0" smtClean="0">
                        <a:latin typeface="Consolas"/>
                        <a:cs typeface="Consolas"/>
                      </a:endParaRPr>
                    </a:p>
                    <a:p>
                      <a:r>
                        <a:rPr lang="en-US" sz="1000" i="0" baseline="0" smtClean="0">
                          <a:latin typeface="Consolas"/>
                          <a:cs typeface="Consolas"/>
                        </a:rPr>
                        <a:t>         </a:t>
                      </a:r>
                      <a:r>
                        <a:rPr lang="en-US" sz="1000" i="1" baseline="0" smtClean="0">
                          <a:latin typeface="Consolas"/>
                          <a:cs typeface="Consolas"/>
                        </a:rPr>
                        <a:t>2011 </a:t>
                      </a:r>
                      <a:r>
                        <a:rPr lang="en-US" sz="1000" i="1" baseline="0" smtClean="0">
                          <a:latin typeface="Consolas"/>
                          <a:cs typeface="Consolas"/>
                        </a:rPr>
                        <a:t>Mazda </a:t>
                      </a:r>
                      <a:r>
                        <a:rPr lang="en-US" sz="1000" i="1" baseline="0" smtClean="0">
                          <a:latin typeface="Consolas"/>
                          <a:cs typeface="Consolas"/>
                        </a:rPr>
                        <a:t>Rx8</a:t>
                      </a:r>
                      <a:endParaRPr lang="en-US" sz="1000" i="1" baseline="0" dirty="0" smtClean="0">
                        <a:latin typeface="Consolas"/>
                        <a:cs typeface="Consolas"/>
                      </a:endParaRPr>
                    </a:p>
                  </a:txBody>
                  <a:tcPr marL="62347" marR="62347" marT="31173" marB="31173"/>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2141645600"/>
              </p:ext>
            </p:extLst>
          </p:nvPr>
        </p:nvGraphicFramePr>
        <p:xfrm>
          <a:off x="18332026" y="4950848"/>
          <a:ext cx="9713442" cy="2410691"/>
        </p:xfrm>
        <a:graphic>
          <a:graphicData uri="http://schemas.openxmlformats.org/drawingml/2006/table">
            <a:tbl>
              <a:tblPr firstRow="1" bandRow="1">
                <a:tableStyleId>{2D5ABB26-0587-4C30-8999-92F81FD0307C}</a:tableStyleId>
              </a:tblPr>
              <a:tblGrid>
                <a:gridCol w="9713442"/>
              </a:tblGrid>
              <a:tr h="2410691">
                <a:tc>
                  <a:txBody>
                    <a:bodyPr/>
                    <a:lstStyle/>
                    <a:p>
                      <a:pPr marL="0" marR="0" indent="0" algn="l" defTabSz="2090044" rtl="0" eaLnBrk="1" fontAlgn="auto" latinLnBrk="0" hangingPunct="1">
                        <a:lnSpc>
                          <a:spcPct val="100000"/>
                        </a:lnSpc>
                        <a:spcBef>
                          <a:spcPts val="0"/>
                        </a:spcBef>
                        <a:spcAft>
                          <a:spcPts val="0"/>
                        </a:spcAft>
                        <a:buClrTx/>
                        <a:buSzTx/>
                        <a:buFontTx/>
                        <a:buNone/>
                        <a:tabLst/>
                        <a:defRPr/>
                      </a:pPr>
                      <a:r>
                        <a:rPr lang="en-US" sz="4900" b="1" kern="1200" dirty="0" smtClean="0">
                          <a:solidFill>
                            <a:schemeClr val="tx1"/>
                          </a:solidFill>
                          <a:effectLst>
                            <a:outerShdw blurRad="38100" dist="38100" dir="2700000" algn="tl">
                              <a:srgbClr val="000000">
                                <a:alpha val="43137"/>
                              </a:srgbClr>
                            </a:outerShdw>
                          </a:effectLst>
                          <a:latin typeface="Aharoni" panose="02010803020104030203" pitchFamily="2" charset="-79"/>
                          <a:ea typeface="+mn-ea"/>
                          <a:cs typeface="Aharoni" panose="02010803020104030203" pitchFamily="2" charset="-79"/>
                        </a:rPr>
                        <a:t>How does a rotary engine work?</a:t>
                      </a:r>
                    </a:p>
                    <a:p>
                      <a:endParaRPr lang="en-US" sz="5600" dirty="0">
                        <a:effectLst>
                          <a:outerShdw blurRad="38100" dist="38100" dir="2700000" algn="tl">
                            <a:srgbClr val="000000">
                              <a:alpha val="43137"/>
                            </a:srgbClr>
                          </a:outerShdw>
                        </a:effectLst>
                      </a:endParaRPr>
                    </a:p>
                  </a:txBody>
                  <a:tcPr marL="62347" marR="62347" marT="31173" marB="31173"/>
                </a:tc>
              </a:tr>
            </a:tbl>
          </a:graphicData>
        </a:graphic>
      </p:graphicFrame>
      <p:pic>
        <p:nvPicPr>
          <p:cNvPr id="23" name="Picture 22" descr="Screen Shot 2016-04-10 at 2.20.38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352016" y="5832942"/>
            <a:ext cx="4346865" cy="2125477"/>
          </a:xfrm>
          <a:prstGeom prst="rect">
            <a:avLst/>
          </a:prstGeom>
          <a:ln w="3175">
            <a:solidFill>
              <a:schemeClr val="tx1"/>
            </a:solidFill>
          </a:ln>
        </p:spPr>
      </p:pic>
      <p:graphicFrame>
        <p:nvGraphicFramePr>
          <p:cNvPr id="24" name="Table 23"/>
          <p:cNvGraphicFramePr>
            <a:graphicFrameLocks noGrp="1"/>
          </p:cNvGraphicFramePr>
          <p:nvPr>
            <p:extLst>
              <p:ext uri="{D42A27DB-BD31-4B8C-83A1-F6EECF244321}">
                <p14:modId xmlns:p14="http://schemas.microsoft.com/office/powerpoint/2010/main" val="955149165"/>
              </p:ext>
            </p:extLst>
          </p:nvPr>
        </p:nvGraphicFramePr>
        <p:xfrm>
          <a:off x="18332026" y="8672705"/>
          <a:ext cx="9713442" cy="2644744"/>
        </p:xfrm>
        <a:graphic>
          <a:graphicData uri="http://schemas.openxmlformats.org/drawingml/2006/table">
            <a:tbl>
              <a:tblPr firstRow="1" bandRow="1">
                <a:tableStyleId>{2D5ABB26-0587-4C30-8999-92F81FD0307C}</a:tableStyleId>
              </a:tblPr>
              <a:tblGrid>
                <a:gridCol w="9713442"/>
              </a:tblGrid>
              <a:tr h="2644744">
                <a:tc>
                  <a:txBody>
                    <a:bodyPr/>
                    <a:lstStyle/>
                    <a:p>
                      <a:pPr marL="285750" lvl="0" indent="-285750" fontAlgn="base">
                        <a:buFont typeface="Arial"/>
                        <a:buChar char="•"/>
                      </a:pPr>
                      <a:r>
                        <a:rPr lang="en-US" sz="1000" kern="1200" dirty="0" smtClean="0">
                          <a:solidFill>
                            <a:schemeClr val="tx1"/>
                          </a:solidFill>
                          <a:effectLst/>
                          <a:latin typeface="Consolas"/>
                          <a:ea typeface="+mn-ea"/>
                          <a:cs typeface="Consolas"/>
                        </a:rPr>
                        <a:t>Uses pressure created when combination of fuel and air is burned</a:t>
                      </a:r>
                    </a:p>
                    <a:p>
                      <a:pPr marL="285750" lvl="0" indent="-285750" fontAlgn="base">
                        <a:buFont typeface="Arial"/>
                        <a:buChar char="•"/>
                      </a:pPr>
                      <a:r>
                        <a:rPr lang="en-US" sz="1000" kern="1200" dirty="0" smtClean="0">
                          <a:solidFill>
                            <a:schemeClr val="tx1"/>
                          </a:solidFill>
                          <a:effectLst/>
                          <a:latin typeface="Consolas"/>
                          <a:ea typeface="+mn-ea"/>
                          <a:cs typeface="Consolas"/>
                        </a:rPr>
                        <a:t>Pressure contained in chamber of engine formed by rotating </a:t>
                      </a:r>
                      <a:r>
                        <a:rPr lang="en-US" sz="1000" kern="1200" dirty="0" smtClean="0">
                          <a:solidFill>
                            <a:schemeClr val="tx1"/>
                          </a:solidFill>
                          <a:effectLst/>
                          <a:latin typeface="Consolas"/>
                          <a:ea typeface="+mn-ea"/>
                          <a:cs typeface="Consolas"/>
                        </a:rPr>
                        <a:t>triangle, </a:t>
                      </a:r>
                      <a:r>
                        <a:rPr lang="en-US" sz="1000" kern="1200" dirty="0" smtClean="0">
                          <a:solidFill>
                            <a:schemeClr val="tx1"/>
                          </a:solidFill>
                          <a:effectLst/>
                          <a:latin typeface="Consolas"/>
                          <a:ea typeface="+mn-ea"/>
                          <a:cs typeface="Consolas"/>
                        </a:rPr>
                        <a:t>hence why it’s called a rotary engine</a:t>
                      </a:r>
                    </a:p>
                    <a:p>
                      <a:pPr marL="285750" lvl="0" indent="-285750" fontAlgn="base">
                        <a:buFont typeface="Arial"/>
                        <a:buChar char="•"/>
                      </a:pPr>
                      <a:r>
                        <a:rPr lang="en-US" sz="1000" kern="1200" dirty="0" smtClean="0">
                          <a:solidFill>
                            <a:schemeClr val="tx1"/>
                          </a:solidFill>
                          <a:effectLst/>
                          <a:latin typeface="Consolas"/>
                          <a:ea typeface="+mn-ea"/>
                          <a:cs typeface="Consolas"/>
                        </a:rPr>
                        <a:t>As the rotor moves around the chamber the three volumes of gas contract and expand</a:t>
                      </a:r>
                    </a:p>
                    <a:p>
                      <a:pPr marL="285750" lvl="0" indent="-285750" fontAlgn="base">
                        <a:buFont typeface="Arial"/>
                        <a:buChar char="•"/>
                      </a:pPr>
                      <a:r>
                        <a:rPr lang="en-US" sz="1000" kern="1200" dirty="0" smtClean="0">
                          <a:solidFill>
                            <a:schemeClr val="tx1"/>
                          </a:solidFill>
                          <a:effectLst/>
                          <a:latin typeface="Consolas"/>
                          <a:ea typeface="+mn-ea"/>
                          <a:cs typeface="Consolas"/>
                        </a:rPr>
                        <a:t>This draws fuel and air into the engine compressing it to create power until the gases finally expand and are shot out through the exhaust</a:t>
                      </a:r>
                    </a:p>
                    <a:p>
                      <a:endParaRPr lang="en-US" sz="5600" dirty="0"/>
                    </a:p>
                  </a:txBody>
                  <a:tcPr marL="62347" marR="62347" marT="31173" marB="31173"/>
                </a:tc>
              </a:tr>
            </a:tbl>
          </a:graphicData>
        </a:graphic>
      </p:graphicFrame>
      <p:pic>
        <p:nvPicPr>
          <p:cNvPr id="25" name="Picture 24" descr="Screen Shot 2016-04-10 at 2.23.51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082316" y="9782122"/>
            <a:ext cx="4955842" cy="1801090"/>
          </a:xfrm>
          <a:prstGeom prst="rect">
            <a:avLst/>
          </a:prstGeom>
          <a:ln w="3175">
            <a:solidFill>
              <a:schemeClr val="tx1"/>
            </a:solidFill>
          </a:ln>
        </p:spPr>
      </p:pic>
      <p:graphicFrame>
        <p:nvGraphicFramePr>
          <p:cNvPr id="26" name="Table 25"/>
          <p:cNvGraphicFramePr>
            <a:graphicFrameLocks noGrp="1"/>
          </p:cNvGraphicFramePr>
          <p:nvPr>
            <p:extLst>
              <p:ext uri="{D42A27DB-BD31-4B8C-83A1-F6EECF244321}">
                <p14:modId xmlns:p14="http://schemas.microsoft.com/office/powerpoint/2010/main" val="2736678272"/>
              </p:ext>
            </p:extLst>
          </p:nvPr>
        </p:nvGraphicFramePr>
        <p:xfrm>
          <a:off x="18332027" y="11790036"/>
          <a:ext cx="10915373" cy="10135986"/>
        </p:xfrm>
        <a:graphic>
          <a:graphicData uri="http://schemas.openxmlformats.org/drawingml/2006/table">
            <a:tbl>
              <a:tblPr firstRow="1" bandRow="1">
                <a:tableStyleId>{2D5ABB26-0587-4C30-8999-92F81FD0307C}</a:tableStyleId>
              </a:tblPr>
              <a:tblGrid>
                <a:gridCol w="10915373"/>
              </a:tblGrid>
              <a:tr h="10125467">
                <a:tc>
                  <a:txBody>
                    <a:bodyPr/>
                    <a:lstStyle/>
                    <a:p>
                      <a:r>
                        <a:rPr lang="en-US" sz="4900" kern="1200" dirty="0" smtClean="0">
                          <a:solidFill>
                            <a:schemeClr val="tx1"/>
                          </a:solidFill>
                          <a:effectLst/>
                          <a:latin typeface="Aharoni" panose="02010803020104030203" pitchFamily="2" charset="-79"/>
                          <a:ea typeface="+mn-ea"/>
                          <a:cs typeface="Aharoni" panose="02010803020104030203" pitchFamily="2" charset="-79"/>
                        </a:rPr>
                        <a:t>Why is this Engine</a:t>
                      </a:r>
                      <a:r>
                        <a:rPr lang="en-US" sz="4900" kern="1200" baseline="0" dirty="0" smtClean="0">
                          <a:solidFill>
                            <a:schemeClr val="tx1"/>
                          </a:solidFill>
                          <a:effectLst/>
                          <a:latin typeface="Aharoni" panose="02010803020104030203" pitchFamily="2" charset="-79"/>
                          <a:ea typeface="+mn-ea"/>
                          <a:cs typeface="Aharoni" panose="02010803020104030203" pitchFamily="2" charset="-79"/>
                        </a:rPr>
                        <a:t> </a:t>
                      </a:r>
                      <a:r>
                        <a:rPr lang="en-US" sz="4900" kern="1200" dirty="0" smtClean="0">
                          <a:solidFill>
                            <a:schemeClr val="tx1"/>
                          </a:solidFill>
                          <a:effectLst/>
                          <a:latin typeface="Aharoni" panose="02010803020104030203" pitchFamily="2" charset="-79"/>
                          <a:ea typeface="+mn-ea"/>
                          <a:cs typeface="Aharoni" panose="02010803020104030203" pitchFamily="2" charset="-79"/>
                        </a:rPr>
                        <a:t>Significant?</a:t>
                      </a:r>
                    </a:p>
                    <a:p>
                      <a:pPr marL="285750" lvl="0" indent="-285750" fontAlgn="base">
                        <a:buFont typeface="Arial"/>
                        <a:buChar char="•"/>
                      </a:pPr>
                      <a:r>
                        <a:rPr lang="en-US" sz="1000" kern="1200" dirty="0" smtClean="0">
                          <a:solidFill>
                            <a:schemeClr val="tx1"/>
                          </a:solidFill>
                          <a:effectLst/>
                          <a:latin typeface="Consolas"/>
                          <a:ea typeface="+mn-ea"/>
                          <a:cs typeface="Consolas"/>
                        </a:rPr>
                        <a:t>Rotary engine is an extremely simple engine (much simpler than traditional piston engines).</a:t>
                      </a:r>
                    </a:p>
                    <a:p>
                      <a:pPr marL="285750" lvl="0" indent="-285750" fontAlgn="base">
                        <a:buFont typeface="Arial"/>
                        <a:buChar char="•"/>
                      </a:pPr>
                      <a:r>
                        <a:rPr lang="en-US" sz="1000" kern="1200" dirty="0" smtClean="0">
                          <a:solidFill>
                            <a:schemeClr val="tx1"/>
                          </a:solidFill>
                          <a:effectLst/>
                          <a:latin typeface="Consolas"/>
                          <a:ea typeface="+mn-ea"/>
                          <a:cs typeface="Consolas"/>
                        </a:rPr>
                        <a:t>For its size it is an extremely powerful engine. For example the Rx8 had a 1.3 liter engine putting out 232 horsepower which is 178 horsepower per liter. If a Corvette with a 6.0 liter V8 was to match this stat it would have to produce 1068 horsepower which is more than twice what it has.</a:t>
                      </a:r>
                    </a:p>
                    <a:p>
                      <a:pPr marL="285750" lvl="0" indent="-285750" fontAlgn="base">
                        <a:buFont typeface="Arial"/>
                        <a:buChar char="•"/>
                      </a:pPr>
                      <a:r>
                        <a:rPr lang="en-US" sz="1000" kern="1200" dirty="0" smtClean="0">
                          <a:solidFill>
                            <a:schemeClr val="tx1"/>
                          </a:solidFill>
                          <a:effectLst/>
                          <a:latin typeface="Consolas"/>
                          <a:ea typeface="+mn-ea"/>
                          <a:cs typeface="Consolas"/>
                        </a:rPr>
                        <a:t>If you want more power you can simply add more rotors as done in the 787B which has 4.</a:t>
                      </a:r>
                    </a:p>
                    <a:p>
                      <a:pPr marL="285750" lvl="0" indent="-285750" fontAlgn="base">
                        <a:buFont typeface="Arial"/>
                        <a:buChar char="•"/>
                      </a:pPr>
                      <a:r>
                        <a:rPr lang="en-US" sz="1000" kern="1200" dirty="0" smtClean="0">
                          <a:solidFill>
                            <a:schemeClr val="tx1"/>
                          </a:solidFill>
                          <a:effectLst/>
                          <a:latin typeface="Consolas"/>
                          <a:ea typeface="+mn-ea"/>
                          <a:cs typeface="Consolas"/>
                        </a:rPr>
                        <a:t>Rotaries have an extremely high redline (9000rpm in the Rx8) so they can keep revving and producing power for a while until having to change gear.</a:t>
                      </a:r>
                    </a:p>
                    <a:p>
                      <a:pPr marL="285750" lvl="0" indent="-285750" fontAlgn="base">
                        <a:buFont typeface="Arial"/>
                        <a:buChar char="•"/>
                      </a:pPr>
                      <a:r>
                        <a:rPr lang="en-US" sz="1000" kern="1200" dirty="0" smtClean="0">
                          <a:solidFill>
                            <a:schemeClr val="tx1"/>
                          </a:solidFill>
                          <a:effectLst/>
                          <a:latin typeface="Consolas"/>
                          <a:ea typeface="+mn-ea"/>
                          <a:cs typeface="Consolas"/>
                        </a:rPr>
                        <a:t>The sound</a:t>
                      </a:r>
                    </a:p>
                    <a:p>
                      <a:r>
                        <a:rPr lang="en-US" sz="4900" kern="1200" dirty="0" smtClean="0">
                          <a:solidFill>
                            <a:schemeClr val="tx1"/>
                          </a:solidFill>
                          <a:effectLst/>
                          <a:latin typeface="Aharoni" panose="02010803020104030203" pitchFamily="2" charset="-79"/>
                          <a:ea typeface="+mn-ea"/>
                          <a:cs typeface="Aharoni" panose="02010803020104030203" pitchFamily="2" charset="-79"/>
                        </a:rPr>
                        <a:t>Why is the Traditional Rotary Dead?</a:t>
                      </a:r>
                    </a:p>
                    <a:p>
                      <a:pPr marL="285750" lvl="0" indent="-285750" fontAlgn="base">
                        <a:buFont typeface="Arial"/>
                        <a:buChar char="•"/>
                      </a:pPr>
                      <a:r>
                        <a:rPr lang="en-US" sz="1000" kern="1200" dirty="0" smtClean="0">
                          <a:solidFill>
                            <a:schemeClr val="tx1"/>
                          </a:solidFill>
                          <a:effectLst/>
                          <a:latin typeface="Consolas"/>
                          <a:ea typeface="+mn-ea"/>
                          <a:cs typeface="Consolas"/>
                        </a:rPr>
                        <a:t>Despite its small size the rotary never had great mileage. Usually getting a combined mpg of 20 which is incredibly poor from a 1.3 liter engine.</a:t>
                      </a:r>
                    </a:p>
                    <a:p>
                      <a:pPr marL="285750" lvl="0" indent="-285750" fontAlgn="base">
                        <a:buFont typeface="Arial"/>
                        <a:buChar char="•"/>
                      </a:pPr>
                      <a:r>
                        <a:rPr lang="en-US" sz="1000" kern="1200" dirty="0" smtClean="0">
                          <a:solidFill>
                            <a:schemeClr val="tx1"/>
                          </a:solidFill>
                          <a:effectLst/>
                          <a:latin typeface="Consolas"/>
                          <a:ea typeface="+mn-ea"/>
                          <a:cs typeface="Consolas"/>
                        </a:rPr>
                        <a:t>The rotary burns oil as a result of the design.</a:t>
                      </a:r>
                    </a:p>
                    <a:p>
                      <a:pPr marL="285750" lvl="0" indent="-285750" fontAlgn="base">
                        <a:buFont typeface="Arial"/>
                        <a:buChar char="•"/>
                      </a:pPr>
                      <a:r>
                        <a:rPr lang="en-US" sz="1000" kern="1200" dirty="0" smtClean="0">
                          <a:solidFill>
                            <a:schemeClr val="tx1"/>
                          </a:solidFill>
                          <a:effectLst/>
                          <a:latin typeface="Consolas"/>
                          <a:ea typeface="+mn-ea"/>
                          <a:cs typeface="Consolas"/>
                        </a:rPr>
                        <a:t>The emissions are not up to par with the modern automobile.</a:t>
                      </a:r>
                    </a:p>
                    <a:p>
                      <a:pPr marL="0" marR="0" lvl="0" indent="0" algn="l" defTabSz="2090044" rtl="0" eaLnBrk="1" fontAlgn="base" latinLnBrk="0" hangingPunct="1">
                        <a:lnSpc>
                          <a:spcPct val="100000"/>
                        </a:lnSpc>
                        <a:spcBef>
                          <a:spcPts val="0"/>
                        </a:spcBef>
                        <a:spcAft>
                          <a:spcPts val="0"/>
                        </a:spcAft>
                        <a:buClrTx/>
                        <a:buSzTx/>
                        <a:buFont typeface="Arial"/>
                        <a:buNone/>
                        <a:tabLst/>
                        <a:defRPr/>
                      </a:pPr>
                      <a:r>
                        <a:rPr lang="en-US" sz="4900" kern="1200" dirty="0" smtClean="0">
                          <a:solidFill>
                            <a:schemeClr val="tx1"/>
                          </a:solidFill>
                          <a:effectLst/>
                          <a:latin typeface="Aharoni" panose="02010803020104030203" pitchFamily="2" charset="-79"/>
                          <a:ea typeface="+mn-ea"/>
                          <a:cs typeface="Aharoni" panose="02010803020104030203" pitchFamily="2" charset="-79"/>
                        </a:rPr>
                        <a:t>Conclusion</a:t>
                      </a:r>
                    </a:p>
                    <a:p>
                      <a:pPr marL="0" marR="0" lvl="0" indent="0" algn="l" defTabSz="2090044" rtl="0" eaLnBrk="1" fontAlgn="base" latinLnBrk="0" hangingPunct="1">
                        <a:lnSpc>
                          <a:spcPct val="100000"/>
                        </a:lnSpc>
                        <a:spcBef>
                          <a:spcPts val="0"/>
                        </a:spcBef>
                        <a:spcAft>
                          <a:spcPts val="0"/>
                        </a:spcAft>
                        <a:buClrTx/>
                        <a:buSzTx/>
                        <a:buFont typeface="Arial"/>
                        <a:buNone/>
                        <a:tabLst/>
                        <a:defRPr/>
                      </a:pPr>
                      <a:r>
                        <a:rPr lang="en-US" sz="1000" kern="1200" dirty="0" smtClean="0">
                          <a:solidFill>
                            <a:schemeClr val="tx1"/>
                          </a:solidFill>
                          <a:effectLst/>
                          <a:latin typeface="Consolas"/>
                          <a:ea typeface="+mn-ea"/>
                          <a:cs typeface="Consolas"/>
                        </a:rPr>
                        <a:t>The rotary engine has left a legacy in the world of automobiles and racing however in a world that is eroding there is no place left for an engine like it. Fortunately engineers will always keep engineering and it appears Mazda is not so keen on letting the engine die just yet. With the technology of hydrogen power Mazda has achieved incredibly environmentally friendly results by using this to power a small rotary engine. Although it will most likely never return as a solely gasoline powered engine there is still hope for the rotary engine and this can let enthusiasts around the world breathe a sigh of relief.</a:t>
                      </a:r>
                    </a:p>
                    <a:p>
                      <a:pPr marL="0" marR="0" lvl="0" indent="0" algn="l" defTabSz="2090044" rtl="0" eaLnBrk="1" fontAlgn="base" latinLnBrk="0" hangingPunct="1">
                        <a:lnSpc>
                          <a:spcPct val="100000"/>
                        </a:lnSpc>
                        <a:spcBef>
                          <a:spcPts val="0"/>
                        </a:spcBef>
                        <a:spcAft>
                          <a:spcPts val="0"/>
                        </a:spcAft>
                        <a:buClrTx/>
                        <a:buSzTx/>
                        <a:buFont typeface="Arial"/>
                        <a:buNone/>
                        <a:tabLst/>
                        <a:defRPr/>
                      </a:pPr>
                      <a:endParaRPr lang="en-US" sz="1000" kern="1200" dirty="0" smtClean="0">
                        <a:solidFill>
                          <a:schemeClr val="tx1"/>
                        </a:solidFill>
                        <a:effectLst/>
                        <a:latin typeface="Consolas"/>
                        <a:ea typeface="+mn-ea"/>
                        <a:cs typeface="Consolas"/>
                      </a:endParaRPr>
                    </a:p>
                    <a:p>
                      <a:pPr marL="0" marR="0" lvl="0" indent="0" algn="l" defTabSz="2090044" rtl="0" eaLnBrk="1" fontAlgn="base" latinLnBrk="0" hangingPunct="1">
                        <a:lnSpc>
                          <a:spcPct val="100000"/>
                        </a:lnSpc>
                        <a:spcBef>
                          <a:spcPts val="0"/>
                        </a:spcBef>
                        <a:spcAft>
                          <a:spcPts val="0"/>
                        </a:spcAft>
                        <a:buClrTx/>
                        <a:buSzTx/>
                        <a:buFont typeface="Arial"/>
                        <a:buNone/>
                        <a:tabLst/>
                        <a:defRPr/>
                      </a:pPr>
                      <a:r>
                        <a:rPr lang="en-US" sz="4900" kern="1200" dirty="0" smtClean="0">
                          <a:solidFill>
                            <a:schemeClr val="tx1"/>
                          </a:solidFill>
                          <a:effectLst/>
                          <a:latin typeface="Aharoni" panose="02010803020104030203" pitchFamily="2" charset="-79"/>
                          <a:ea typeface="+mn-ea"/>
                          <a:cs typeface="Aharoni" panose="02010803020104030203" pitchFamily="2" charset="-79"/>
                        </a:rPr>
                        <a:t>About Me</a:t>
                      </a:r>
                    </a:p>
                    <a:p>
                      <a:pPr marL="0" marR="0" lvl="0" indent="0" algn="l" defTabSz="2090044" rtl="0" eaLnBrk="1" fontAlgn="base" latinLnBrk="0" hangingPunct="1">
                        <a:lnSpc>
                          <a:spcPct val="100000"/>
                        </a:lnSpc>
                        <a:spcBef>
                          <a:spcPts val="0"/>
                        </a:spcBef>
                        <a:spcAft>
                          <a:spcPts val="0"/>
                        </a:spcAft>
                        <a:buClrTx/>
                        <a:buSzTx/>
                        <a:buFont typeface="Arial"/>
                        <a:buNone/>
                        <a:tabLst/>
                        <a:defRPr/>
                      </a:pPr>
                      <a:r>
                        <a:rPr lang="en-US" sz="1000" kern="1200" dirty="0" smtClean="0">
                          <a:solidFill>
                            <a:schemeClr val="tx1"/>
                          </a:solidFill>
                          <a:effectLst/>
                          <a:latin typeface="Consolas"/>
                          <a:ea typeface="+mn-ea"/>
                          <a:cs typeface="Consolas"/>
                        </a:rPr>
                        <a:t>My name is Alex McGinn and I am a first year student at UNH majoring in environmental engineering. You may be wondering why I would pick this topic. To most of you this research probably seems extensive and unnecessary since the engine is technically dead and it’s fame lives in the past. I grew up riding around in my uncles two Gen 1 Rx7’s and that’s where my love for the rotary began. To this day I still think it is one of the best cars I’ve ever experienced. From the distinct sound it’s engine makes to the fun you can have sliding it around it is more than just a car to me it is a piece of my childhood and I will always remember it as the gateway to my love of cars. However even a gear head like me can realize that the day’s of powerful gasoline fueled engines are coming to an end. The world is slowly dying and emissions from cars are only speeding that up. Being an environmental </a:t>
                      </a:r>
                      <a:r>
                        <a:rPr lang="en-US" sz="1000" kern="1200" dirty="0" smtClean="0">
                          <a:solidFill>
                            <a:schemeClr val="tx1"/>
                          </a:solidFill>
                          <a:effectLst/>
                          <a:latin typeface="Consolas"/>
                          <a:ea typeface="+mn-ea"/>
                          <a:cs typeface="Consolas"/>
                        </a:rPr>
                        <a:t>engineer</a:t>
                      </a:r>
                      <a:r>
                        <a:rPr lang="en-US" sz="1000" kern="1200" baseline="0" dirty="0" smtClean="0">
                          <a:solidFill>
                            <a:schemeClr val="tx1"/>
                          </a:solidFill>
                          <a:effectLst/>
                          <a:latin typeface="Consolas"/>
                          <a:ea typeface="+mn-ea"/>
                          <a:cs typeface="Consolas"/>
                        </a:rPr>
                        <a:t> </a:t>
                      </a:r>
                      <a:r>
                        <a:rPr lang="en-US" sz="1000" kern="1200" dirty="0" smtClean="0">
                          <a:solidFill>
                            <a:schemeClr val="tx1"/>
                          </a:solidFill>
                          <a:effectLst/>
                          <a:latin typeface="Consolas"/>
                          <a:ea typeface="+mn-ea"/>
                          <a:cs typeface="Consolas"/>
                        </a:rPr>
                        <a:t>inspires </a:t>
                      </a:r>
                      <a:r>
                        <a:rPr lang="en-US" sz="1000" kern="1200" dirty="0" smtClean="0">
                          <a:solidFill>
                            <a:schemeClr val="tx1"/>
                          </a:solidFill>
                          <a:effectLst/>
                          <a:latin typeface="Consolas"/>
                          <a:ea typeface="+mn-ea"/>
                          <a:cs typeface="Consolas"/>
                        </a:rPr>
                        <a:t>me to see Mazda refusing to give up on this engine and making it a viable option to be used in cars in the future. </a:t>
                      </a:r>
                    </a:p>
                    <a:p>
                      <a:pPr marL="0" marR="0" lvl="0" indent="0" algn="l" defTabSz="2090044" rtl="0" eaLnBrk="1" fontAlgn="base" latinLnBrk="0" hangingPunct="1">
                        <a:lnSpc>
                          <a:spcPct val="100000"/>
                        </a:lnSpc>
                        <a:spcBef>
                          <a:spcPts val="0"/>
                        </a:spcBef>
                        <a:spcAft>
                          <a:spcPts val="0"/>
                        </a:spcAft>
                        <a:buClrTx/>
                        <a:buSzTx/>
                        <a:buFont typeface="Arial"/>
                        <a:buNone/>
                        <a:tabLst/>
                        <a:defRPr/>
                      </a:pPr>
                      <a:r>
                        <a:rPr lang="en-US" sz="4900" kern="1200" dirty="0" smtClean="0">
                          <a:solidFill>
                            <a:schemeClr val="tx1"/>
                          </a:solidFill>
                          <a:effectLst/>
                          <a:latin typeface="Aharoni" panose="02010803020104030203" pitchFamily="2" charset="-79"/>
                          <a:ea typeface="+mn-ea"/>
                          <a:cs typeface="Aharoni" panose="02010803020104030203" pitchFamily="2" charset="-79"/>
                        </a:rPr>
                        <a:t> References</a:t>
                      </a:r>
                    </a:p>
                    <a:p>
                      <a:r>
                        <a:rPr lang="en-US" sz="1000" kern="1200" dirty="0" err="1" smtClean="0">
                          <a:solidFill>
                            <a:schemeClr val="tx1"/>
                          </a:solidFill>
                          <a:effectLst/>
                          <a:latin typeface="+mn-lt"/>
                          <a:ea typeface="+mn-ea"/>
                          <a:cs typeface="+mn-cs"/>
                        </a:rPr>
                        <a:t>History.com</a:t>
                      </a:r>
                      <a:r>
                        <a:rPr lang="en-US" sz="1000" kern="1200" dirty="0" smtClean="0">
                          <a:solidFill>
                            <a:schemeClr val="tx1"/>
                          </a:solidFill>
                          <a:effectLst/>
                          <a:latin typeface="+mn-lt"/>
                          <a:ea typeface="+mn-ea"/>
                          <a:cs typeface="+mn-cs"/>
                        </a:rPr>
                        <a:t> Staff</a:t>
                      </a:r>
                      <a:r>
                        <a:rPr lang="en-US" sz="1000" b="1" kern="1200" dirty="0" smtClean="0">
                          <a:solidFill>
                            <a:schemeClr val="tx1"/>
                          </a:solidFill>
                          <a:effectLst/>
                          <a:latin typeface="+mn-lt"/>
                          <a:ea typeface="+mn-ea"/>
                          <a:cs typeface="+mn-cs"/>
                        </a:rPr>
                        <a:t>, </a:t>
                      </a:r>
                      <a:r>
                        <a:rPr lang="en-US" sz="1000" kern="1200" dirty="0" err="1" smtClean="0">
                          <a:solidFill>
                            <a:schemeClr val="tx1"/>
                          </a:solidFill>
                          <a:effectLst/>
                          <a:latin typeface="+mn-lt"/>
                          <a:ea typeface="+mn-ea"/>
                          <a:cs typeface="+mn-cs"/>
                        </a:rPr>
                        <a:t>History.com</a:t>
                      </a:r>
                      <a:r>
                        <a:rPr lang="en-US" sz="1000" kern="1200" dirty="0" smtClean="0">
                          <a:solidFill>
                            <a:schemeClr val="tx1"/>
                          </a:solidFill>
                          <a:effectLst/>
                          <a:latin typeface="+mn-lt"/>
                          <a:ea typeface="+mn-ea"/>
                          <a:cs typeface="+mn-cs"/>
                        </a:rPr>
                        <a:t>, 2009, “Rotary engine inventor Felix </a:t>
                      </a:r>
                      <a:r>
                        <a:rPr lang="en-US" sz="1000" kern="1200" dirty="0" err="1" smtClean="0">
                          <a:solidFill>
                            <a:schemeClr val="tx1"/>
                          </a:solidFill>
                          <a:effectLst/>
                          <a:latin typeface="+mn-lt"/>
                          <a:ea typeface="+mn-ea"/>
                          <a:cs typeface="+mn-cs"/>
                        </a:rPr>
                        <a:t>Wankel</a:t>
                      </a:r>
                      <a:r>
                        <a:rPr lang="en-US" sz="1000" kern="1200" dirty="0" smtClean="0">
                          <a:solidFill>
                            <a:schemeClr val="tx1"/>
                          </a:solidFill>
                          <a:effectLst/>
                          <a:latin typeface="+mn-lt"/>
                          <a:ea typeface="+mn-ea"/>
                          <a:cs typeface="+mn-cs"/>
                        </a:rPr>
                        <a:t> born”, </a:t>
                      </a:r>
                      <a:r>
                        <a:rPr lang="en-US" sz="1000" kern="1200" dirty="0" smtClean="0">
                          <a:solidFill>
                            <a:schemeClr val="tx1"/>
                          </a:solidFill>
                          <a:effectLst/>
                          <a:latin typeface="+mn-lt"/>
                          <a:ea typeface="+mn-ea"/>
                          <a:cs typeface="+mn-cs"/>
                          <a:hlinkClick r:id="rId10"/>
                        </a:rPr>
                        <a:t>http://www.history.com/this-day-in-history/rotary-engine-inventor-felix-wankel-born</a:t>
                      </a:r>
                      <a:r>
                        <a:rPr lang="en-US" sz="1000" kern="1200" dirty="0" smtClean="0">
                          <a:solidFill>
                            <a:schemeClr val="tx1"/>
                          </a:solidFill>
                          <a:effectLst/>
                          <a:latin typeface="+mn-lt"/>
                          <a:ea typeface="+mn-ea"/>
                          <a:cs typeface="+mn-cs"/>
                        </a:rPr>
                        <a:t>, April 10, 2016, A+E Networks</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Julian Rendell, </a:t>
                      </a:r>
                      <a:r>
                        <a:rPr lang="en-US" sz="1000" kern="1200" dirty="0" err="1" smtClean="0">
                          <a:solidFill>
                            <a:schemeClr val="tx1"/>
                          </a:solidFill>
                          <a:effectLst/>
                          <a:latin typeface="+mn-lt"/>
                          <a:ea typeface="+mn-ea"/>
                          <a:cs typeface="+mn-cs"/>
                        </a:rPr>
                        <a:t>Autocar.co.uk</a:t>
                      </a:r>
                      <a:r>
                        <a:rPr lang="en-US" sz="1000" kern="1200" dirty="0" smtClean="0">
                          <a:solidFill>
                            <a:schemeClr val="tx1"/>
                          </a:solidFill>
                          <a:effectLst/>
                          <a:latin typeface="+mn-lt"/>
                          <a:ea typeface="+mn-ea"/>
                          <a:cs typeface="+mn-cs"/>
                        </a:rPr>
                        <a:t>, 2013, “Mazda2 EV Range Extender Prototype First Drive </a:t>
                      </a:r>
                      <a:r>
                        <a:rPr lang="en-US" sz="1000" kern="1200" dirty="0" err="1" smtClean="0">
                          <a:solidFill>
                            <a:schemeClr val="tx1"/>
                          </a:solidFill>
                          <a:effectLst/>
                          <a:latin typeface="+mn-lt"/>
                          <a:ea typeface="+mn-ea"/>
                          <a:cs typeface="+mn-cs"/>
                        </a:rPr>
                        <a:t>Review”,</a:t>
                      </a:r>
                      <a:r>
                        <a:rPr lang="en-US" sz="1000" kern="1200" dirty="0" err="1" smtClean="0">
                          <a:solidFill>
                            <a:schemeClr val="tx1"/>
                          </a:solidFill>
                          <a:effectLst/>
                          <a:latin typeface="+mn-lt"/>
                          <a:ea typeface="+mn-ea"/>
                          <a:cs typeface="+mn-cs"/>
                          <a:hlinkClick r:id="rId11"/>
                        </a:rPr>
                        <a:t>http</a:t>
                      </a:r>
                      <a:r>
                        <a:rPr lang="en-US" sz="1000" kern="1200" dirty="0" smtClean="0">
                          <a:solidFill>
                            <a:schemeClr val="tx1"/>
                          </a:solidFill>
                          <a:effectLst/>
                          <a:latin typeface="+mn-lt"/>
                          <a:ea typeface="+mn-ea"/>
                          <a:cs typeface="+mn-cs"/>
                          <a:hlinkClick r:id="rId11"/>
                        </a:rPr>
                        <a:t>://www.autocar.co.uk/car-review/mazda/2/first-drives/mazda-2-ev-range-extender-prototype-first-drive-review</a:t>
                      </a:r>
                      <a:r>
                        <a:rPr lang="en-US" sz="1000" kern="1200" dirty="0" smtClean="0">
                          <a:solidFill>
                            <a:schemeClr val="tx1"/>
                          </a:solidFill>
                          <a:effectLst/>
                          <a:latin typeface="+mn-lt"/>
                          <a:ea typeface="+mn-ea"/>
                          <a:cs typeface="+mn-cs"/>
                        </a:rPr>
                        <a:t>, April 10, 2016, 2015 Haymaker Media Group</a:t>
                      </a:r>
                    </a:p>
                    <a:p>
                      <a:r>
                        <a:rPr lang="en-US" sz="1000" kern="1200" dirty="0" smtClean="0">
                          <a:solidFill>
                            <a:schemeClr val="tx1"/>
                          </a:solidFill>
                          <a:effectLst/>
                          <a:latin typeface="+mn-lt"/>
                          <a:ea typeface="+mn-ea"/>
                          <a:cs typeface="+mn-cs"/>
                        </a:rPr>
                        <a:t> </a:t>
                      </a:r>
                    </a:p>
                    <a:p>
                      <a:r>
                        <a:rPr lang="en-US" sz="1000" kern="1200" dirty="0" err="1" smtClean="0">
                          <a:solidFill>
                            <a:schemeClr val="tx1"/>
                          </a:solidFill>
                          <a:effectLst/>
                          <a:latin typeface="+mn-lt"/>
                          <a:ea typeface="+mn-ea"/>
                          <a:cs typeface="+mn-cs"/>
                        </a:rPr>
                        <a:t>Foxnews.com</a:t>
                      </a:r>
                      <a:r>
                        <a:rPr lang="en-US" sz="1000" kern="1200" dirty="0" smtClean="0">
                          <a:solidFill>
                            <a:schemeClr val="tx1"/>
                          </a:solidFill>
                          <a:effectLst/>
                          <a:latin typeface="+mn-lt"/>
                          <a:ea typeface="+mn-ea"/>
                          <a:cs typeface="+mn-cs"/>
                        </a:rPr>
                        <a:t> Staff, </a:t>
                      </a:r>
                      <a:r>
                        <a:rPr lang="en-US" sz="1000" kern="1200" dirty="0" err="1" smtClean="0">
                          <a:solidFill>
                            <a:schemeClr val="tx1"/>
                          </a:solidFill>
                          <a:effectLst/>
                          <a:latin typeface="+mn-lt"/>
                          <a:ea typeface="+mn-ea"/>
                          <a:cs typeface="+mn-cs"/>
                        </a:rPr>
                        <a:t>Foxnews.com</a:t>
                      </a:r>
                      <a:r>
                        <a:rPr lang="en-US" sz="1000" kern="1200" dirty="0" smtClean="0">
                          <a:solidFill>
                            <a:schemeClr val="tx1"/>
                          </a:solidFill>
                          <a:effectLst/>
                          <a:latin typeface="+mn-lt"/>
                          <a:ea typeface="+mn-ea"/>
                          <a:cs typeface="+mn-cs"/>
                        </a:rPr>
                        <a:t>, 2015, “Mazda Rotary Engine May Loose its Spark”, </a:t>
                      </a:r>
                      <a:r>
                        <a:rPr lang="en-US" sz="1000" kern="1200" dirty="0" smtClean="0">
                          <a:solidFill>
                            <a:schemeClr val="tx1"/>
                          </a:solidFill>
                          <a:effectLst/>
                          <a:latin typeface="+mn-lt"/>
                          <a:ea typeface="+mn-ea"/>
                          <a:cs typeface="+mn-cs"/>
                          <a:hlinkClick r:id="rId12"/>
                        </a:rPr>
                        <a:t>http://www.foxnews.com/leisure/2015/11/16/mazda-rotary-engine-may-lose-its-spark/</a:t>
                      </a:r>
                      <a:r>
                        <a:rPr lang="en-US" sz="1000" kern="1200" dirty="0" smtClean="0">
                          <a:solidFill>
                            <a:schemeClr val="tx1"/>
                          </a:solidFill>
                          <a:effectLst/>
                          <a:latin typeface="+mn-lt"/>
                          <a:ea typeface="+mn-ea"/>
                          <a:cs typeface="+mn-cs"/>
                        </a:rPr>
                        <a:t>, April 10, 2016, Fox News Network</a:t>
                      </a:r>
                    </a:p>
                    <a:p>
                      <a:r>
                        <a:rPr lang="en-US" sz="1000" kern="1200" dirty="0" smtClean="0">
                          <a:solidFill>
                            <a:schemeClr val="tx1"/>
                          </a:solidFill>
                          <a:effectLst/>
                          <a:latin typeface="+mn-lt"/>
                          <a:ea typeface="+mn-ea"/>
                          <a:cs typeface="+mn-cs"/>
                        </a:rPr>
                        <a:t> </a:t>
                      </a:r>
                    </a:p>
                    <a:p>
                      <a:r>
                        <a:rPr lang="en-US" sz="1000" kern="1200" dirty="0" err="1" smtClean="0">
                          <a:solidFill>
                            <a:schemeClr val="tx1"/>
                          </a:solidFill>
                          <a:effectLst/>
                          <a:latin typeface="+mn-lt"/>
                          <a:ea typeface="+mn-ea"/>
                          <a:cs typeface="+mn-cs"/>
                        </a:rPr>
                        <a:t>Mazda.com</a:t>
                      </a:r>
                      <a:r>
                        <a:rPr lang="en-US" sz="1000" kern="1200" dirty="0" smtClean="0">
                          <a:solidFill>
                            <a:schemeClr val="tx1"/>
                          </a:solidFill>
                          <a:effectLst/>
                          <a:latin typeface="+mn-lt"/>
                          <a:ea typeface="+mn-ea"/>
                          <a:cs typeface="+mn-cs"/>
                        </a:rPr>
                        <a:t> Staff, </a:t>
                      </a:r>
                      <a:r>
                        <a:rPr lang="en-US" sz="1000" kern="1200" dirty="0" err="1" smtClean="0">
                          <a:solidFill>
                            <a:schemeClr val="tx1"/>
                          </a:solidFill>
                          <a:effectLst/>
                          <a:latin typeface="+mn-lt"/>
                          <a:ea typeface="+mn-ea"/>
                          <a:cs typeface="+mn-cs"/>
                        </a:rPr>
                        <a:t>Mazda.com</a:t>
                      </a:r>
                      <a:r>
                        <a:rPr lang="en-US" sz="1000" kern="1200" dirty="0" smtClean="0">
                          <a:solidFill>
                            <a:schemeClr val="tx1"/>
                          </a:solidFill>
                          <a:effectLst/>
                          <a:latin typeface="+mn-lt"/>
                          <a:ea typeface="+mn-ea"/>
                          <a:cs typeface="+mn-cs"/>
                        </a:rPr>
                        <a:t>, 2013, “Chapter III Entering a New Era and Looking Further into the Future”, </a:t>
                      </a:r>
                      <a:r>
                        <a:rPr lang="en-US" sz="1000" kern="1200" dirty="0" smtClean="0">
                          <a:solidFill>
                            <a:schemeClr val="tx1"/>
                          </a:solidFill>
                          <a:effectLst/>
                          <a:latin typeface="+mn-lt"/>
                          <a:ea typeface="+mn-ea"/>
                          <a:cs typeface="+mn-cs"/>
                          <a:hlinkClick r:id="rId13"/>
                        </a:rPr>
                        <a:t>http://www.mazda.com/en/innovation/stories/rotary/newera/</a:t>
                      </a:r>
                      <a:r>
                        <a:rPr lang="en-US" sz="1000" kern="1200" dirty="0" smtClean="0">
                          <a:solidFill>
                            <a:schemeClr val="tx1"/>
                          </a:solidFill>
                          <a:effectLst/>
                          <a:latin typeface="+mn-lt"/>
                          <a:ea typeface="+mn-ea"/>
                          <a:cs typeface="+mn-cs"/>
                        </a:rPr>
                        <a:t>, April 10, 2016, Mazda</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Larry Webster, </a:t>
                      </a:r>
                      <a:r>
                        <a:rPr lang="en-US" sz="1000" kern="1200" dirty="0" err="1" smtClean="0">
                          <a:solidFill>
                            <a:schemeClr val="tx1"/>
                          </a:solidFill>
                          <a:effectLst/>
                          <a:latin typeface="+mn-lt"/>
                          <a:ea typeface="+mn-ea"/>
                          <a:cs typeface="+mn-cs"/>
                        </a:rPr>
                        <a:t>Popularmechanics.com</a:t>
                      </a:r>
                      <a:r>
                        <a:rPr lang="en-US" sz="1000" kern="1200" dirty="0" smtClean="0">
                          <a:solidFill>
                            <a:schemeClr val="tx1"/>
                          </a:solidFill>
                          <a:effectLst/>
                          <a:latin typeface="+mn-lt"/>
                          <a:ea typeface="+mn-ea"/>
                          <a:cs typeface="+mn-cs"/>
                        </a:rPr>
                        <a:t>, 2015, “How it Works, The Mazda </a:t>
                      </a:r>
                      <a:r>
                        <a:rPr lang="en-US" sz="1000" kern="1200" dirty="0" err="1" smtClean="0">
                          <a:solidFill>
                            <a:schemeClr val="tx1"/>
                          </a:solidFill>
                          <a:effectLst/>
                          <a:latin typeface="+mn-lt"/>
                          <a:ea typeface="+mn-ea"/>
                          <a:cs typeface="+mn-cs"/>
                        </a:rPr>
                        <a:t>Wankel</a:t>
                      </a:r>
                      <a:r>
                        <a:rPr lang="en-US" sz="1000" kern="1200" dirty="0" smtClean="0">
                          <a:solidFill>
                            <a:schemeClr val="tx1"/>
                          </a:solidFill>
                          <a:effectLst/>
                          <a:latin typeface="+mn-lt"/>
                          <a:ea typeface="+mn-ea"/>
                          <a:cs typeface="+mn-cs"/>
                        </a:rPr>
                        <a:t> Rotary </a:t>
                      </a:r>
                      <a:r>
                        <a:rPr lang="en-US" sz="1000" kern="1200" dirty="0" err="1" smtClean="0">
                          <a:solidFill>
                            <a:schemeClr val="tx1"/>
                          </a:solidFill>
                          <a:effectLst/>
                          <a:latin typeface="+mn-lt"/>
                          <a:ea typeface="+mn-ea"/>
                          <a:cs typeface="+mn-cs"/>
                        </a:rPr>
                        <a:t>Engine”,</a:t>
                      </a:r>
                      <a:r>
                        <a:rPr lang="en-US" sz="1000" kern="1200" dirty="0" err="1" smtClean="0">
                          <a:solidFill>
                            <a:schemeClr val="tx1"/>
                          </a:solidFill>
                          <a:effectLst/>
                          <a:latin typeface="+mn-lt"/>
                          <a:ea typeface="+mn-ea"/>
                          <a:cs typeface="+mn-cs"/>
                          <a:hlinkClick r:id="rId14"/>
                        </a:rPr>
                        <a:t>http</a:t>
                      </a:r>
                      <a:r>
                        <a:rPr lang="en-US" sz="1000" kern="1200" dirty="0" smtClean="0">
                          <a:solidFill>
                            <a:schemeClr val="tx1"/>
                          </a:solidFill>
                          <a:effectLst/>
                          <a:latin typeface="+mn-lt"/>
                          <a:ea typeface="+mn-ea"/>
                          <a:cs typeface="+mn-cs"/>
                          <a:hlinkClick r:id="rId14"/>
                        </a:rPr>
                        <a:t>://www.popularmechanics.com/cars/a7103/how-it-works-the-mazda-rotary-engine-with-video/</a:t>
                      </a:r>
                      <a:r>
                        <a:rPr lang="en-US" sz="1000" kern="1200" dirty="0" smtClean="0">
                          <a:solidFill>
                            <a:schemeClr val="tx1"/>
                          </a:solidFill>
                          <a:effectLst/>
                          <a:latin typeface="+mn-lt"/>
                          <a:ea typeface="+mn-ea"/>
                          <a:cs typeface="+mn-cs"/>
                        </a:rPr>
                        <a:t>, April 10, 2016, ©2016 Hearst Communications, Inc. All Rights Reserved</a:t>
                      </a:r>
                    </a:p>
                    <a:p>
                      <a:pPr marL="0" marR="0" lvl="0" indent="0" algn="l" defTabSz="2090044" rtl="0" eaLnBrk="1" fontAlgn="base" latinLnBrk="0" hangingPunct="1">
                        <a:lnSpc>
                          <a:spcPct val="100000"/>
                        </a:lnSpc>
                        <a:spcBef>
                          <a:spcPts val="0"/>
                        </a:spcBef>
                        <a:spcAft>
                          <a:spcPts val="0"/>
                        </a:spcAft>
                        <a:buClrTx/>
                        <a:buSzTx/>
                        <a:buFont typeface="Arial"/>
                        <a:buNone/>
                        <a:tabLst/>
                        <a:defRPr/>
                      </a:pPr>
                      <a:endParaRPr lang="en-US" sz="1000" kern="1200" dirty="0" smtClean="0">
                        <a:solidFill>
                          <a:schemeClr val="tx1"/>
                        </a:solidFill>
                        <a:effectLst/>
                        <a:latin typeface="Avenir Black"/>
                        <a:ea typeface="+mn-ea"/>
                        <a:cs typeface="Avenir Black"/>
                      </a:endParaRPr>
                    </a:p>
                    <a:p>
                      <a:pPr marL="0" lvl="0" indent="0" fontAlgn="base">
                        <a:buFont typeface="Arial"/>
                        <a:buNone/>
                      </a:pPr>
                      <a:endParaRPr lang="en-US" sz="1000" kern="1200" dirty="0" smtClean="0">
                        <a:solidFill>
                          <a:schemeClr val="tx1"/>
                        </a:solidFill>
                        <a:effectLst/>
                        <a:latin typeface="Consolas"/>
                        <a:ea typeface="+mn-ea"/>
                        <a:cs typeface="Consolas"/>
                      </a:endParaRPr>
                    </a:p>
                    <a:p>
                      <a:endParaRPr lang="en-US" sz="5600" dirty="0"/>
                    </a:p>
                  </a:txBody>
                  <a:tcPr marL="62347" marR="62347" marT="31173" marB="31173"/>
                </a:tc>
              </a:tr>
            </a:tbl>
          </a:graphicData>
        </a:graphic>
      </p:graphicFrame>
      <p:pic>
        <p:nvPicPr>
          <p:cNvPr id="28" name="Picture 27" descr="Screen Shot 2016-04-10 at 2.27.43 PM.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29092" y="19688786"/>
            <a:ext cx="2191841" cy="1054721"/>
          </a:xfrm>
          <a:prstGeom prst="rect">
            <a:avLst/>
          </a:prstGeom>
          <a:ln w="3175">
            <a:solidFill>
              <a:schemeClr val="tx1"/>
            </a:solidFill>
          </a:ln>
        </p:spPr>
      </p:pic>
      <p:graphicFrame>
        <p:nvGraphicFramePr>
          <p:cNvPr id="29" name="Table 28"/>
          <p:cNvGraphicFramePr>
            <a:graphicFrameLocks noGrp="1"/>
          </p:cNvGraphicFramePr>
          <p:nvPr>
            <p:extLst>
              <p:ext uri="{D42A27DB-BD31-4B8C-83A1-F6EECF244321}">
                <p14:modId xmlns:p14="http://schemas.microsoft.com/office/powerpoint/2010/main" val="1199263991"/>
              </p:ext>
            </p:extLst>
          </p:nvPr>
        </p:nvGraphicFramePr>
        <p:xfrm>
          <a:off x="2743200" y="4081988"/>
          <a:ext cx="27432000" cy="1065101"/>
        </p:xfrm>
        <a:graphic>
          <a:graphicData uri="http://schemas.openxmlformats.org/drawingml/2006/table">
            <a:tbl>
              <a:tblPr firstRow="1" bandRow="1">
                <a:tableStyleId>{2D5ABB26-0587-4C30-8999-92F81FD0307C}</a:tableStyleId>
              </a:tblPr>
              <a:tblGrid>
                <a:gridCol w="27432000"/>
              </a:tblGrid>
              <a:tr h="1065101">
                <a:tc>
                  <a:txBody>
                    <a:bodyPr/>
                    <a:lstStyle/>
                    <a:p>
                      <a:pPr algn="ctr">
                        <a:tabLst/>
                      </a:pPr>
                      <a:r>
                        <a:rPr lang="en-US" sz="4200" dirty="0" smtClean="0"/>
                        <a:t> </a:t>
                      </a:r>
                      <a:r>
                        <a:rPr lang="en-US" sz="3300" dirty="0" smtClean="0">
                          <a:latin typeface="Consolas" panose="020B0609020204030204" pitchFamily="49" charset="0"/>
                          <a:cs typeface="Consolas" panose="020B0609020204030204" pitchFamily="49" charset="0"/>
                        </a:rPr>
                        <a:t>Alex McGinn, UNH ‘19</a:t>
                      </a:r>
                      <a:endParaRPr lang="en-US" sz="3300" dirty="0">
                        <a:latin typeface="Consolas" panose="020B0609020204030204" pitchFamily="49" charset="0"/>
                        <a:cs typeface="Consolas" panose="020B0609020204030204" pitchFamily="49" charset="0"/>
                      </a:endParaRPr>
                    </a:p>
                  </a:txBody>
                  <a:tcPr marL="62347" marR="62347" marT="31173" marB="31173"/>
                </a:tc>
              </a:tr>
            </a:tbl>
          </a:graphicData>
        </a:graphic>
      </p:graphicFrame>
      <p:sp>
        <p:nvSpPr>
          <p:cNvPr id="30" name="TextBox 29"/>
          <p:cNvSpPr txBox="1"/>
          <p:nvPr/>
        </p:nvSpPr>
        <p:spPr>
          <a:xfrm>
            <a:off x="7929093" y="20811841"/>
            <a:ext cx="2223278" cy="209890"/>
          </a:xfrm>
          <a:prstGeom prst="rect">
            <a:avLst/>
          </a:prstGeom>
          <a:noFill/>
        </p:spPr>
        <p:txBody>
          <a:bodyPr wrap="square" lIns="62316" tIns="31159" rIns="62316" bIns="31159" rtlCol="0">
            <a:spAutoFit/>
          </a:bodyPr>
          <a:lstStyle/>
          <a:p>
            <a:r>
              <a:rPr lang="en-US" sz="955" i="1" dirty="0">
                <a:latin typeface="Consolas"/>
                <a:cs typeface="Consolas"/>
              </a:rPr>
              <a:t>2013 Mazda </a:t>
            </a:r>
            <a:r>
              <a:rPr lang="en-US" sz="955" i="1" dirty="0" err="1">
                <a:latin typeface="Consolas"/>
                <a:cs typeface="Consolas"/>
              </a:rPr>
              <a:t>Demio</a:t>
            </a:r>
            <a:r>
              <a:rPr lang="en-US" sz="955" i="1" dirty="0">
                <a:latin typeface="Consolas"/>
                <a:cs typeface="Consolas"/>
              </a:rPr>
              <a:t> EV</a:t>
            </a:r>
          </a:p>
        </p:txBody>
      </p:sp>
      <p:sp>
        <p:nvSpPr>
          <p:cNvPr id="3" name="Rectangle 2"/>
          <p:cNvSpPr/>
          <p:nvPr/>
        </p:nvSpPr>
        <p:spPr>
          <a:xfrm>
            <a:off x="4433844" y="5147088"/>
            <a:ext cx="4576894" cy="1015663"/>
          </a:xfrm>
          <a:prstGeom prst="rect">
            <a:avLst/>
          </a:prstGeom>
        </p:spPr>
        <p:txBody>
          <a:bodyPr wrap="none">
            <a:spAutoFit/>
          </a:bodyPr>
          <a:lstStyle/>
          <a:p>
            <a:r>
              <a:rPr lang="en-US" sz="6000" dirty="0">
                <a:latin typeface="Aharoni" panose="02010803020104030203" pitchFamily="2" charset="-79"/>
                <a:cs typeface="Aharoni" panose="02010803020104030203" pitchFamily="2" charset="-79"/>
              </a:rPr>
              <a:t>Introduction</a:t>
            </a:r>
          </a:p>
        </p:txBody>
      </p:sp>
    </p:spTree>
    <p:extLst>
      <p:ext uri="{BB962C8B-B14F-4D97-AF65-F5344CB8AC3E}">
        <p14:creationId xmlns:p14="http://schemas.microsoft.com/office/powerpoint/2010/main" val="3260403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284</TotalTime>
  <Words>1063</Words>
  <Application>Microsoft Office PowerPoint</Application>
  <PresentationFormat>Custom</PresentationFormat>
  <Paragraphs>151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Aharoni</vt:lpstr>
      <vt:lpstr>Arial</vt:lpstr>
      <vt:lpstr>Avenir Black</vt:lpstr>
      <vt:lpstr>Calibri</vt:lpstr>
      <vt:lpstr>Consolas</vt:lpstr>
      <vt:lpstr>Harlow Solid Italic</vt:lpstr>
      <vt:lpstr>Office Theme</vt:lpstr>
      <vt:lpstr>The Life, Death, and Future of the Rotary Engine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Life, Death, and Future of the Rotary Engine</dc:title>
  <dc:creator>Laura Brusetti McGinn</dc:creator>
  <cp:lastModifiedBy>Alex McGinn</cp:lastModifiedBy>
  <cp:revision>20</cp:revision>
  <dcterms:created xsi:type="dcterms:W3CDTF">2016-04-10T17:22:54Z</dcterms:created>
  <dcterms:modified xsi:type="dcterms:W3CDTF">2016-04-14T18:15:22Z</dcterms:modified>
</cp:coreProperties>
</file>