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32918400" cy="40233600"/>
  <p:notesSz cx="6858000" cy="9144000"/>
  <p:defaultTextStyle>
    <a:defPPr>
      <a:defRPr lang="en-US"/>
    </a:defPPr>
    <a:lvl1pPr marL="0" algn="l" defTabSz="3511069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1pPr>
    <a:lvl2pPr marL="1755537" algn="l" defTabSz="3511069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2pPr>
    <a:lvl3pPr marL="3511069" algn="l" defTabSz="3511069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3pPr>
    <a:lvl4pPr marL="5266606" algn="l" defTabSz="3511069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4pPr>
    <a:lvl5pPr marL="7022143" algn="l" defTabSz="3511069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5pPr>
    <a:lvl6pPr marL="8777679" algn="l" defTabSz="3511069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6pPr>
    <a:lvl7pPr marL="10533212" algn="l" defTabSz="3511069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7pPr>
    <a:lvl8pPr marL="12288749" algn="l" defTabSz="3511069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8pPr>
    <a:lvl9pPr marL="14044285" algn="l" defTabSz="3511069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672">
          <p15:clr>
            <a:srgbClr val="A4A3A4"/>
          </p15:clr>
        </p15:guide>
        <p15:guide id="2" pos="10440" userDrawn="1">
          <p15:clr>
            <a:srgbClr val="A4A3A4"/>
          </p15:clr>
        </p15:guide>
        <p15:guide id="3" orient="horz" pos="24914">
          <p15:clr>
            <a:srgbClr val="A4A3A4"/>
          </p15:clr>
        </p15:guide>
        <p15:guide id="4" pos="296">
          <p15:clr>
            <a:srgbClr val="A4A3A4"/>
          </p15:clr>
        </p15:guide>
        <p15:guide id="5" pos="103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9900"/>
    <a:srgbClr val="33B903"/>
    <a:srgbClr val="99FF33"/>
    <a:srgbClr val="FFE2C5"/>
    <a:srgbClr val="CCFF66"/>
    <a:srgbClr val="FFAD5B"/>
    <a:srgbClr val="FF9933"/>
    <a:srgbClr val="BBF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000" autoAdjust="0"/>
    <p:restoredTop sz="94434" autoAdjust="0"/>
  </p:normalViewPr>
  <p:slideViewPr>
    <p:cSldViewPr snapToGrid="0">
      <p:cViewPr>
        <p:scale>
          <a:sx n="50" d="100"/>
          <a:sy n="50" d="100"/>
        </p:scale>
        <p:origin x="1072" y="-80"/>
      </p:cViewPr>
      <p:guideLst>
        <p:guide orient="horz" pos="12672"/>
        <p:guide orient="horz" pos="24914"/>
        <p:guide pos="10440"/>
        <p:guide pos="296"/>
        <p:guide pos="103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C25CC-1EF1-4C27-AB4E-058AFF129217}" type="datetimeFigureOut">
              <a:rPr lang="en-US" smtClean="0"/>
              <a:t>4/21/16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1143000"/>
            <a:ext cx="2524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EDC53-27AA-49B6-B53E-34F09E596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33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EDC53-27AA-49B6-B53E-34F09E596C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1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6584530"/>
            <a:ext cx="27980640" cy="14007253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1131956"/>
            <a:ext cx="24688800" cy="9713804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72F8-7216-4A2B-B5EE-7307F9D0D346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A957-76E2-44CD-90E0-DC81938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0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72F8-7216-4A2B-B5EE-7307F9D0D346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A957-76E2-44CD-90E0-DC81938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5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142067"/>
            <a:ext cx="7098030" cy="340961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142067"/>
            <a:ext cx="20882610" cy="340961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72F8-7216-4A2B-B5EE-7307F9D0D346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A957-76E2-44CD-90E0-DC81938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9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72F8-7216-4A2B-B5EE-7307F9D0D346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A957-76E2-44CD-90E0-DC81938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3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030472"/>
            <a:ext cx="28392120" cy="1673605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6924858"/>
            <a:ext cx="28392120" cy="88010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72F8-7216-4A2B-B5EE-7307F9D0D346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A957-76E2-44CD-90E0-DC81938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9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0710333"/>
            <a:ext cx="13990320" cy="25527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0710333"/>
            <a:ext cx="13990320" cy="25527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72F8-7216-4A2B-B5EE-7307F9D0D346}" type="datetimeFigureOut">
              <a:rPr lang="en-US" smtClean="0"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A957-76E2-44CD-90E0-DC81938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3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142076"/>
            <a:ext cx="28392120" cy="7776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9862823"/>
            <a:ext cx="13926024" cy="483361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4696440"/>
            <a:ext cx="13926024" cy="21616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9862823"/>
            <a:ext cx="13994608" cy="483361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4696440"/>
            <a:ext cx="13994608" cy="21616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72F8-7216-4A2B-B5EE-7307F9D0D346}" type="datetimeFigureOut">
              <a:rPr lang="en-US" smtClean="0"/>
              <a:t>4/21/16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A957-76E2-44CD-90E0-DC81938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72F8-7216-4A2B-B5EE-7307F9D0D346}" type="datetimeFigureOut">
              <a:rPr lang="en-US" smtClean="0"/>
              <a:t>4/21/16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A957-76E2-44CD-90E0-DC81938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9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72F8-7216-4A2B-B5EE-7307F9D0D346}" type="datetimeFigureOut">
              <a:rPr lang="en-US" smtClean="0"/>
              <a:t>4/21/16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A957-76E2-44CD-90E0-DC81938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0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682240"/>
            <a:ext cx="10617041" cy="938784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5792902"/>
            <a:ext cx="16664940" cy="28591933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2070080"/>
            <a:ext cx="10617041" cy="22361316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72F8-7216-4A2B-B5EE-7307F9D0D346}" type="datetimeFigureOut">
              <a:rPr lang="en-US" smtClean="0"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A957-76E2-44CD-90E0-DC81938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4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682240"/>
            <a:ext cx="10617041" cy="938784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5792902"/>
            <a:ext cx="16664940" cy="28591933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2070080"/>
            <a:ext cx="10617041" cy="22361316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72F8-7216-4A2B-B5EE-7307F9D0D346}" type="datetimeFigureOut">
              <a:rPr lang="en-US" smtClean="0"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A957-76E2-44CD-90E0-DC81938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2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142076"/>
            <a:ext cx="28392120" cy="7776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0710333"/>
            <a:ext cx="28392120" cy="2552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37290595"/>
            <a:ext cx="740664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272F8-7216-4A2B-B5EE-7307F9D0D346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37290595"/>
            <a:ext cx="1110996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37290595"/>
            <a:ext cx="740664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DA957-76E2-44CD-90E0-DC81938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microsoft.com/office/2007/relationships/hdphoto" Target="../media/hdphoto1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jp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JPG"/><Relationship Id="rId10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452280" y="23090969"/>
            <a:ext cx="15508620" cy="7252173"/>
          </a:xfrm>
          <a:prstGeom prst="rect">
            <a:avLst/>
          </a:prstGeom>
          <a:solidFill>
            <a:schemeClr val="bg1">
              <a:alpha val="60000"/>
            </a:schemeClr>
          </a:solidFill>
          <a:ln w="76200" cmpd="thickThin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824733" y="24042660"/>
            <a:ext cx="14219815" cy="2759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800" dirty="0">
                <a:latin typeface="Gill Sans MT" panose="020B0502020104020203" pitchFamily="34" charset="0"/>
              </a:rPr>
              <a:t>DNA was extracted </a:t>
            </a:r>
            <a:r>
              <a:rPr lang="en-US" sz="3800" dirty="0" smtClean="0">
                <a:latin typeface="Gill Sans MT" panose="020B0502020104020203" pitchFamily="34" charset="0"/>
              </a:rPr>
              <a:t>from </a:t>
            </a:r>
            <a:r>
              <a:rPr lang="en-US" sz="3800" dirty="0">
                <a:latin typeface="Gill Sans MT" panose="020B0502020104020203" pitchFamily="34" charset="0"/>
              </a:rPr>
              <a:t>New England cottontail fecal </a:t>
            </a:r>
            <a:r>
              <a:rPr lang="en-US" sz="3800" dirty="0" smtClean="0">
                <a:latin typeface="Gill Sans MT" panose="020B0502020104020203" pitchFamily="34" charset="0"/>
              </a:rPr>
              <a:t>pellets</a:t>
            </a:r>
            <a:r>
              <a:rPr lang="en-US" sz="3800" baseline="30000" dirty="0" smtClean="0">
                <a:latin typeface="Gill Sans MT" panose="020B0502020104020203" pitchFamily="34" charset="0"/>
              </a:rPr>
              <a:t>1 </a:t>
            </a:r>
            <a:r>
              <a:rPr lang="en-US" sz="3800" dirty="0">
                <a:latin typeface="Gill Sans MT" panose="020B0502020104020203" pitchFamily="34" charset="0"/>
              </a:rPr>
              <a:t>using a </a:t>
            </a:r>
            <a:r>
              <a:rPr lang="en-US" sz="3800" dirty="0" err="1" smtClean="0">
                <a:latin typeface="Gill Sans MT" panose="020B0502020104020203" pitchFamily="34" charset="0"/>
              </a:rPr>
              <a:t>QiAmp</a:t>
            </a:r>
            <a:r>
              <a:rPr lang="en-US" sz="3800" dirty="0" smtClean="0">
                <a:latin typeface="Gill Sans MT" panose="020B0502020104020203" pitchFamily="34" charset="0"/>
              </a:rPr>
              <a:t> </a:t>
            </a:r>
            <a:r>
              <a:rPr lang="en-US" sz="3800" dirty="0" err="1" smtClean="0">
                <a:latin typeface="Gill Sans MT" panose="020B0502020104020203" pitchFamily="34" charset="0"/>
              </a:rPr>
              <a:t>DNeasy</a:t>
            </a:r>
            <a:r>
              <a:rPr lang="en-US" sz="3800" dirty="0" smtClean="0">
                <a:latin typeface="Gill Sans MT" panose="020B0502020104020203" pitchFamily="34" charset="0"/>
              </a:rPr>
              <a:t> Stool Kit (</a:t>
            </a:r>
            <a:r>
              <a:rPr lang="en-US" sz="3800" dirty="0" err="1" smtClean="0">
                <a:latin typeface="Gill Sans MT" panose="020B0502020104020203" pitchFamily="34" charset="0"/>
              </a:rPr>
              <a:t>Qiagen</a:t>
            </a:r>
            <a:r>
              <a:rPr lang="en-US" sz="3800" dirty="0" smtClean="0">
                <a:latin typeface="Gill Sans MT" panose="020B0502020104020203" pitchFamily="34" charset="0"/>
              </a:rPr>
              <a:t>)</a:t>
            </a:r>
            <a:endParaRPr lang="en-US" sz="3800" dirty="0">
              <a:latin typeface="Gill Sans MT" panose="020B0502020104020203" pitchFamily="34" charset="0"/>
            </a:endParaRPr>
          </a:p>
          <a:p>
            <a:endParaRPr lang="en-US" sz="4000" dirty="0">
              <a:latin typeface="Gill Sans MT" panose="020B0502020104020203" pitchFamily="34" charset="0"/>
            </a:endParaRPr>
          </a:p>
          <a:p>
            <a:endParaRPr lang="en-US" sz="5333" dirty="0">
              <a:latin typeface="Gill Sans MT" panose="020B0502020104020203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010798" y="3765931"/>
            <a:ext cx="15420097" cy="27613904"/>
          </a:xfrm>
          <a:prstGeom prst="rect">
            <a:avLst/>
          </a:prstGeom>
          <a:solidFill>
            <a:schemeClr val="bg1">
              <a:alpha val="60000"/>
            </a:schemeClr>
          </a:solidFill>
          <a:ln w="76200" cmpd="thickThin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72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0" t="16391" r="38490" b="34450"/>
          <a:stretch/>
        </p:blipFill>
        <p:spPr>
          <a:xfrm>
            <a:off x="17830800" y="5173579"/>
            <a:ext cx="6376737" cy="7218947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452280" y="17426540"/>
            <a:ext cx="15508620" cy="5202608"/>
          </a:xfrm>
          <a:prstGeom prst="rect">
            <a:avLst/>
          </a:prstGeom>
          <a:solidFill>
            <a:schemeClr val="bg1">
              <a:alpha val="60000"/>
            </a:schemeClr>
          </a:solidFill>
          <a:ln w="76200" cmpd="thickThin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52280" y="37550848"/>
            <a:ext cx="15508620" cy="1998483"/>
          </a:xfrm>
          <a:prstGeom prst="rect">
            <a:avLst/>
          </a:prstGeom>
          <a:solidFill>
            <a:schemeClr val="bg1">
              <a:alpha val="60000"/>
            </a:schemeClr>
          </a:solidFill>
          <a:ln w="76200" cmpd="thickThin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028"/>
          <p:cNvSpPr/>
          <p:nvPr/>
        </p:nvSpPr>
        <p:spPr>
          <a:xfrm>
            <a:off x="452280" y="3765931"/>
            <a:ext cx="15559820" cy="13261815"/>
          </a:xfrm>
          <a:prstGeom prst="rect">
            <a:avLst/>
          </a:prstGeom>
          <a:solidFill>
            <a:schemeClr val="bg1">
              <a:alpha val="60000"/>
            </a:schemeClr>
          </a:solidFill>
          <a:ln w="76200" cmpd="thickThin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6318"/>
            <a:ext cx="31927799" cy="1328278"/>
          </a:xfrm>
        </p:spPr>
        <p:txBody>
          <a:bodyPr>
            <a:noAutofit/>
          </a:bodyPr>
          <a:lstStyle/>
          <a:p>
            <a:r>
              <a:rPr lang="en-US" sz="7600" dirty="0">
                <a:solidFill>
                  <a:srgbClr val="663300"/>
                </a:solidFill>
                <a:latin typeface="Gill Sans MT" panose="020B0502020104020203" pitchFamily="34" charset="0"/>
              </a:rPr>
              <a:t>Genetic Structure of an Isolated New England Cottontail Population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38250" y="1496491"/>
            <a:ext cx="19730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663300"/>
                </a:solidFill>
                <a:latin typeface="Gill Sans MT" panose="020B0502020104020203" pitchFamily="34" charset="0"/>
              </a:rPr>
              <a:t>Sarah Clements, Melissa Etheridge, Thea </a:t>
            </a:r>
            <a:r>
              <a:rPr lang="en-US" sz="5400" dirty="0" err="1">
                <a:solidFill>
                  <a:srgbClr val="663300"/>
                </a:solidFill>
                <a:latin typeface="Gill Sans MT" panose="020B0502020104020203" pitchFamily="34" charset="0"/>
              </a:rPr>
              <a:t>Kristensen</a:t>
            </a:r>
            <a:r>
              <a:rPr lang="en-US" sz="5400" dirty="0">
                <a:solidFill>
                  <a:srgbClr val="663300"/>
                </a:solidFill>
                <a:latin typeface="Gill Sans MT" panose="020B0502020104020203" pitchFamily="34" charset="0"/>
              </a:rPr>
              <a:t>, </a:t>
            </a:r>
            <a:r>
              <a:rPr lang="en-US" sz="5400" dirty="0" smtClean="0">
                <a:solidFill>
                  <a:srgbClr val="663300"/>
                </a:solidFill>
                <a:latin typeface="Gill Sans MT" panose="020B0502020104020203" pitchFamily="34" charset="0"/>
              </a:rPr>
              <a:t> </a:t>
            </a:r>
            <a:r>
              <a:rPr lang="en-US" sz="5400" dirty="0">
                <a:solidFill>
                  <a:srgbClr val="663300"/>
                </a:solidFill>
                <a:latin typeface="Gill Sans MT" panose="020B0502020104020203" pitchFamily="34" charset="0"/>
              </a:rPr>
              <a:t>Adrienne Kovach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2369" y="3859386"/>
            <a:ext cx="3298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663300"/>
                </a:solidFill>
                <a:latin typeface="Gill Sans MT" panose="020B0502020104020203" pitchFamily="34" charset="0"/>
              </a:rPr>
              <a:t>Introduction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0138" y="4818106"/>
            <a:ext cx="983710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800" dirty="0" smtClean="0">
                <a:latin typeface="Gill Sans MT" panose="020B0502020104020203" pitchFamily="34" charset="0"/>
              </a:rPr>
              <a:t>The </a:t>
            </a:r>
            <a:r>
              <a:rPr lang="en-US" sz="3800" dirty="0">
                <a:latin typeface="Gill Sans MT" panose="020B0502020104020203" pitchFamily="34" charset="0"/>
              </a:rPr>
              <a:t>New England cottontail (</a:t>
            </a:r>
            <a:r>
              <a:rPr lang="en-US" sz="3800" i="1" dirty="0" err="1">
                <a:latin typeface="Gill Sans MT" panose="020B0502020104020203" pitchFamily="34" charset="0"/>
              </a:rPr>
              <a:t>Sylvilagus</a:t>
            </a:r>
            <a:r>
              <a:rPr lang="en-US" sz="3800" i="1" dirty="0">
                <a:latin typeface="Gill Sans MT" panose="020B0502020104020203" pitchFamily="34" charset="0"/>
              </a:rPr>
              <a:t> </a:t>
            </a:r>
            <a:r>
              <a:rPr lang="en-US" sz="3800" i="1" dirty="0" err="1">
                <a:latin typeface="Gill Sans MT" panose="020B0502020104020203" pitchFamily="34" charset="0"/>
              </a:rPr>
              <a:t>transitionalis</a:t>
            </a:r>
            <a:r>
              <a:rPr lang="en-US" sz="3800" dirty="0">
                <a:latin typeface="Gill Sans MT" panose="020B0502020104020203" pitchFamily="34" charset="0"/>
              </a:rPr>
              <a:t>) is an early-successional obligate lagomorph found exclusively in New England and southeastern New York.  </a:t>
            </a:r>
            <a:endParaRPr lang="en-US" sz="3800" dirty="0" smtClean="0">
              <a:latin typeface="Gill Sans MT" panose="020B05020201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0790" y="14542729"/>
            <a:ext cx="99934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3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US" sz="3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Limited </a:t>
            </a:r>
            <a:r>
              <a:rPr lang="en-US" sz="3800" dirty="0">
                <a:solidFill>
                  <a:prstClr val="black"/>
                </a:solidFill>
                <a:latin typeface="Gill Sans MT" panose="020B0502020104020203" pitchFamily="34" charset="0"/>
              </a:rPr>
              <a:t>dispersal of individuals between populations could exacerbate these problems.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8825" y="18484232"/>
            <a:ext cx="148755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800" dirty="0">
                <a:solidFill>
                  <a:prstClr val="black"/>
                </a:solidFill>
                <a:latin typeface="Gill Sans MT" panose="020B0502020104020203" pitchFamily="34" charset="0"/>
              </a:rPr>
              <a:t>C</a:t>
            </a:r>
            <a:r>
              <a:rPr lang="en-US" sz="3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haracterize </a:t>
            </a:r>
            <a:r>
              <a:rPr lang="en-US" sz="3800" dirty="0">
                <a:solidFill>
                  <a:prstClr val="black"/>
                </a:solidFill>
                <a:latin typeface="Gill Sans MT" panose="020B0502020104020203" pitchFamily="34" charset="0"/>
              </a:rPr>
              <a:t>genetic </a:t>
            </a:r>
            <a:r>
              <a:rPr lang="en-US" sz="3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structure and diversity of New England cottontails in New York in relation to landscape features.</a:t>
            </a:r>
            <a:endParaRPr lang="en-US" sz="3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940530" y="15824014"/>
            <a:ext cx="4147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2. Location </a:t>
            </a:r>
            <a:r>
              <a:rPr lang="en-US" sz="2000" dirty="0" smtClean="0"/>
              <a:t>of cottontails in </a:t>
            </a:r>
            <a:r>
              <a:rPr lang="en-US" sz="2000" dirty="0"/>
              <a:t>New </a:t>
            </a:r>
            <a:r>
              <a:rPr lang="en-US" sz="2000" dirty="0" smtClean="0"/>
              <a:t>York; focal area circled in </a:t>
            </a:r>
            <a:r>
              <a:rPr lang="en-US" sz="2000" dirty="0" smtClean="0"/>
              <a:t>yellow</a:t>
            </a:r>
            <a:endParaRPr lang="en-US" sz="2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-61230" r="19317" b="-1"/>
          <a:stretch/>
        </p:blipFill>
        <p:spPr>
          <a:xfrm>
            <a:off x="25178" y="2760204"/>
            <a:ext cx="32893222" cy="6652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8970" y="4331513"/>
            <a:ext cx="4080884" cy="4846294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7477462" y="2256333"/>
            <a:ext cx="18021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663300"/>
                </a:solidFill>
                <a:latin typeface="Gill Sans MT" panose="020B0502020104020203" pitchFamily="34" charset="0"/>
              </a:rPr>
              <a:t>Department </a:t>
            </a:r>
            <a:r>
              <a:rPr lang="en-US" sz="4000" dirty="0">
                <a:solidFill>
                  <a:srgbClr val="663300"/>
                </a:solidFill>
                <a:latin typeface="Gill Sans MT" panose="020B0502020104020203" pitchFamily="34" charset="0"/>
              </a:rPr>
              <a:t>of Natural Resources and the Environment, University of New </a:t>
            </a:r>
            <a:r>
              <a:rPr lang="en-US" sz="4000" dirty="0" smtClean="0">
                <a:solidFill>
                  <a:srgbClr val="663300"/>
                </a:solidFill>
                <a:latin typeface="Gill Sans MT" panose="020B0502020104020203" pitchFamily="34" charset="0"/>
              </a:rPr>
              <a:t>Hampshire</a:t>
            </a:r>
            <a:endParaRPr lang="en-US" sz="4000" dirty="0">
              <a:solidFill>
                <a:srgbClr val="663300"/>
              </a:solidFill>
              <a:latin typeface="Gill Sans MT" panose="020B05020201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61" y="37934429"/>
            <a:ext cx="4049790" cy="12507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3" t="18805" r="17882" b="3208"/>
          <a:stretch/>
        </p:blipFill>
        <p:spPr>
          <a:xfrm>
            <a:off x="30192057" y="261561"/>
            <a:ext cx="2207917" cy="25083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4" name="Picture 10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6" y="37814285"/>
            <a:ext cx="3681710" cy="154240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7127" r="14926" b="12517"/>
          <a:stretch/>
        </p:blipFill>
        <p:spPr>
          <a:xfrm>
            <a:off x="9140189" y="37706867"/>
            <a:ext cx="1288112" cy="1757238"/>
          </a:xfrm>
          <a:prstGeom prst="rect">
            <a:avLst/>
          </a:prstGeom>
        </p:spPr>
      </p:pic>
      <p:pic>
        <p:nvPicPr>
          <p:cNvPr id="1027" name="Picture 10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530" y="37706867"/>
            <a:ext cx="1603879" cy="1621700"/>
          </a:xfrm>
          <a:prstGeom prst="rect">
            <a:avLst/>
          </a:prstGeom>
        </p:spPr>
      </p:pic>
      <p:pic>
        <p:nvPicPr>
          <p:cNvPr id="1028" name="Picture 10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1836" y="146529"/>
            <a:ext cx="2234217" cy="262334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930807" y="9293344"/>
            <a:ext cx="4147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1. Current and historic range of the New England cottontail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52280" y="30809100"/>
            <a:ext cx="15508621" cy="6328819"/>
          </a:xfrm>
          <a:prstGeom prst="rect">
            <a:avLst/>
          </a:prstGeom>
          <a:solidFill>
            <a:schemeClr val="bg1">
              <a:alpha val="60000"/>
            </a:schemeClr>
          </a:solidFill>
          <a:ln w="76200" cmpd="thickThin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flipH="1">
            <a:off x="689577" y="31684065"/>
            <a:ext cx="14694294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Gill Sans MT" panose="020B0502020104020203" pitchFamily="34" charset="0"/>
              </a:rPr>
              <a:t>Kovach, A.I., M.K. </a:t>
            </a:r>
            <a:r>
              <a:rPr lang="en-US" sz="2800" dirty="0" err="1">
                <a:latin typeface="Gill Sans MT" panose="020B0502020104020203" pitchFamily="34" charset="0"/>
              </a:rPr>
              <a:t>Litvaitis</a:t>
            </a:r>
            <a:r>
              <a:rPr lang="en-US" sz="2800" dirty="0">
                <a:latin typeface="Gill Sans MT" panose="020B0502020104020203" pitchFamily="34" charset="0"/>
              </a:rPr>
              <a:t>, and J.A. </a:t>
            </a:r>
            <a:r>
              <a:rPr lang="en-US" sz="2800" dirty="0" err="1">
                <a:latin typeface="Gill Sans MT" panose="020B0502020104020203" pitchFamily="34" charset="0"/>
              </a:rPr>
              <a:t>Litvaitis</a:t>
            </a:r>
            <a:r>
              <a:rPr lang="en-US" sz="2800" dirty="0">
                <a:latin typeface="Gill Sans MT" panose="020B0502020104020203" pitchFamily="34" charset="0"/>
              </a:rPr>
              <a:t>. 2003. Evaluation of fecal </a:t>
            </a:r>
            <a:r>
              <a:rPr lang="en-US" sz="2800" dirty="0" err="1">
                <a:latin typeface="Gill Sans MT" panose="020B0502020104020203" pitchFamily="34" charset="0"/>
              </a:rPr>
              <a:t>mtDNA</a:t>
            </a:r>
            <a:r>
              <a:rPr lang="en-US" sz="2800" dirty="0">
                <a:latin typeface="Gill Sans MT" panose="020B0502020104020203" pitchFamily="34" charset="0"/>
              </a:rPr>
              <a:t> analysis as a method to determine the geographic distribution of a rare </a:t>
            </a:r>
            <a:r>
              <a:rPr lang="en-US" sz="2800" dirty="0" err="1">
                <a:latin typeface="Gill Sans MT" panose="020B0502020104020203" pitchFamily="34" charset="0"/>
              </a:rPr>
              <a:t>lagomoph</a:t>
            </a:r>
            <a:r>
              <a:rPr lang="en-US" sz="2800" dirty="0">
                <a:latin typeface="Gill Sans MT" panose="020B0502020104020203" pitchFamily="34" charset="0"/>
              </a:rPr>
              <a:t>. Wildlife Society Bulletin 31: </a:t>
            </a:r>
            <a:r>
              <a:rPr lang="en-US" sz="2800" dirty="0" smtClean="0">
                <a:latin typeface="Gill Sans MT" panose="020B0502020104020203" pitchFamily="34" charset="0"/>
              </a:rPr>
              <a:t>1061-5.</a:t>
            </a:r>
          </a:p>
          <a:p>
            <a:pPr marL="514350" indent="-514350">
              <a:buFontTx/>
              <a:buAutoNum type="arabicPeriod"/>
            </a:pPr>
            <a:r>
              <a:rPr lang="en-US" sz="2800" dirty="0">
                <a:latin typeface="Gill Sans MT" panose="020B0502020104020203" pitchFamily="34" charset="0"/>
              </a:rPr>
              <a:t>Fenderson, L., A. I. Kovach, J. A. </a:t>
            </a:r>
            <a:r>
              <a:rPr lang="en-US" sz="2800" dirty="0" err="1">
                <a:latin typeface="Gill Sans MT" panose="020B0502020104020203" pitchFamily="34" charset="0"/>
              </a:rPr>
              <a:t>Litvaitis</a:t>
            </a:r>
            <a:r>
              <a:rPr lang="en-US" sz="2800" dirty="0">
                <a:latin typeface="Gill Sans MT" panose="020B0502020104020203" pitchFamily="34" charset="0"/>
              </a:rPr>
              <a:t>, and M. K. </a:t>
            </a:r>
            <a:r>
              <a:rPr lang="en-US" sz="2800" dirty="0" err="1">
                <a:latin typeface="Gill Sans MT" panose="020B0502020104020203" pitchFamily="34" charset="0"/>
              </a:rPr>
              <a:t>Litvaitis</a:t>
            </a:r>
            <a:r>
              <a:rPr lang="en-US" sz="2800" dirty="0">
                <a:latin typeface="Gill Sans MT" panose="020B0502020104020203" pitchFamily="34" charset="0"/>
              </a:rPr>
              <a:t>. 2011. Population genetic structure and history of remnant populations of the New England cottontail (</a:t>
            </a:r>
            <a:r>
              <a:rPr lang="en-US" sz="2800" dirty="0" err="1">
                <a:latin typeface="Gill Sans MT" panose="020B0502020104020203" pitchFamily="34" charset="0"/>
              </a:rPr>
              <a:t>Sylvilagus</a:t>
            </a:r>
            <a:r>
              <a:rPr lang="en-US" sz="2800" dirty="0">
                <a:latin typeface="Gill Sans MT" panose="020B0502020104020203" pitchFamily="34" charset="0"/>
              </a:rPr>
              <a:t> </a:t>
            </a:r>
            <a:r>
              <a:rPr lang="en-US" sz="2800" dirty="0" err="1">
                <a:latin typeface="Gill Sans MT" panose="020B0502020104020203" pitchFamily="34" charset="0"/>
              </a:rPr>
              <a:t>tranitionalis</a:t>
            </a:r>
            <a:r>
              <a:rPr lang="en-US" sz="2800" dirty="0">
                <a:latin typeface="Gill Sans MT" panose="020B0502020104020203" pitchFamily="34" charset="0"/>
              </a:rPr>
              <a:t>). Conservation Genetics 12: 943-958</a:t>
            </a:r>
            <a:r>
              <a:rPr lang="en-US" sz="2800" dirty="0" smtClean="0"/>
              <a:t>.</a:t>
            </a:r>
            <a:endParaRPr lang="en-US" sz="2800" dirty="0">
              <a:latin typeface="Gill Sans MT" panose="020B0502020104020203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Gill Sans MT" panose="020B0502020104020203" pitchFamily="34" charset="0"/>
              </a:rPr>
              <a:t>Litvaitis</a:t>
            </a:r>
            <a:r>
              <a:rPr lang="en-US" sz="2800" dirty="0">
                <a:latin typeface="Gill Sans MT" panose="020B0502020104020203" pitchFamily="34" charset="0"/>
              </a:rPr>
              <a:t>, J.A., J.P. </a:t>
            </a:r>
            <a:r>
              <a:rPr lang="en-US" sz="2800" dirty="0" err="1">
                <a:latin typeface="Gill Sans MT" panose="020B0502020104020203" pitchFamily="34" charset="0"/>
              </a:rPr>
              <a:t>Tash</a:t>
            </a:r>
            <a:r>
              <a:rPr lang="en-US" sz="2800" dirty="0">
                <a:latin typeface="Gill Sans MT" panose="020B0502020104020203" pitchFamily="34" charset="0"/>
              </a:rPr>
              <a:t>, M. K. </a:t>
            </a:r>
            <a:r>
              <a:rPr lang="en-US" sz="2800" dirty="0" err="1">
                <a:latin typeface="Gill Sans MT" panose="020B0502020104020203" pitchFamily="34" charset="0"/>
              </a:rPr>
              <a:t>Litvaitis</a:t>
            </a:r>
            <a:r>
              <a:rPr lang="en-US" sz="2800" dirty="0">
                <a:latin typeface="Gill Sans MT" panose="020B0502020104020203" pitchFamily="34" charset="0"/>
              </a:rPr>
              <a:t>, M. N. </a:t>
            </a:r>
            <a:r>
              <a:rPr lang="en-US" sz="2800" dirty="0" err="1">
                <a:latin typeface="Gill Sans MT" panose="020B0502020104020203" pitchFamily="34" charset="0"/>
              </a:rPr>
              <a:t>Marchand</a:t>
            </a:r>
            <a:r>
              <a:rPr lang="en-US" sz="2800" dirty="0">
                <a:latin typeface="Gill Sans MT" panose="020B0502020104020203" pitchFamily="34" charset="0"/>
              </a:rPr>
              <a:t>, A. I. Kovach, and R. Innes. 2006. A Range-Wide survey to determine the current distribution of New England cottontails. Wildlife Society Bulletin 34: </a:t>
            </a:r>
            <a:r>
              <a:rPr lang="en-US" sz="2800" dirty="0" smtClean="0">
                <a:latin typeface="Gill Sans MT" panose="020B0502020104020203" pitchFamily="34" charset="0"/>
              </a:rPr>
              <a:t>190-1197. 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Gill Sans MT" panose="020B0502020104020203" pitchFamily="34" charset="0"/>
              </a:rPr>
              <a:t>Peakall, R. and </a:t>
            </a:r>
            <a:r>
              <a:rPr lang="en-US" sz="2800" dirty="0" err="1">
                <a:latin typeface="Gill Sans MT" panose="020B0502020104020203" pitchFamily="34" charset="0"/>
              </a:rPr>
              <a:t>Smouse</a:t>
            </a:r>
            <a:r>
              <a:rPr lang="en-US" sz="2800" dirty="0">
                <a:latin typeface="Gill Sans MT" panose="020B0502020104020203" pitchFamily="34" charset="0"/>
              </a:rPr>
              <a:t> P.E. (2006) GENALEX 6: genetic analysis in Excel. Population genetic software for teaching and research. Molecular Ecology Notes 6: 288-295</a:t>
            </a:r>
            <a:r>
              <a:rPr lang="en-US" sz="2800" b="1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Gill Sans MT" panose="020B0502020104020203" pitchFamily="34" charset="0"/>
              </a:rPr>
              <a:t>Pritchard, J., M. Stephens, and P. Donnelly. 2000. Inference of population structure using </a:t>
            </a:r>
            <a:r>
              <a:rPr lang="en-US" sz="2800" dirty="0" err="1" smtClean="0">
                <a:latin typeface="Gill Sans MT" panose="020B0502020104020203" pitchFamily="34" charset="0"/>
              </a:rPr>
              <a:t>multilocus</a:t>
            </a:r>
            <a:r>
              <a:rPr lang="en-US" sz="2800" dirty="0" smtClean="0">
                <a:latin typeface="Gill Sans MT" panose="020B0502020104020203" pitchFamily="34" charset="0"/>
              </a:rPr>
              <a:t> genotype data. Genetics 155: 945-959.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9577" y="30897501"/>
            <a:ext cx="3795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663300"/>
                </a:solidFill>
                <a:latin typeface="Gill Sans MT" panose="020B0502020104020203" pitchFamily="34" charset="0"/>
              </a:rPr>
              <a:t>References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65697" y="3859386"/>
            <a:ext cx="197361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663300"/>
                </a:solidFill>
                <a:latin typeface="Gill Sans MT" panose="020B0502020104020203" pitchFamily="34" charset="0"/>
              </a:rPr>
              <a:t>Results</a:t>
            </a:r>
            <a:endParaRPr lang="en-US" sz="4800" dirty="0">
              <a:solidFill>
                <a:srgbClr val="663300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790" y="23195206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663300"/>
                </a:solidFill>
                <a:latin typeface="Gill Sans MT" panose="020B0502020104020203" pitchFamily="34" charset="0"/>
              </a:rPr>
              <a:t>Methods</a:t>
            </a:r>
            <a:endParaRPr lang="en-US" sz="4800" dirty="0">
              <a:solidFill>
                <a:srgbClr val="663300"/>
              </a:solidFill>
              <a:latin typeface="Gill Sans MT" panose="020B0502020104020203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7010798" y="31803660"/>
            <a:ext cx="15420097" cy="7686961"/>
          </a:xfrm>
          <a:prstGeom prst="rect">
            <a:avLst/>
          </a:prstGeom>
          <a:solidFill>
            <a:schemeClr val="bg1">
              <a:alpha val="60000"/>
            </a:schemeClr>
          </a:solidFill>
          <a:ln w="76200" cmpd="thickThin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365697" y="32094308"/>
            <a:ext cx="3171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663300"/>
                </a:solidFill>
                <a:latin typeface="Gill Sans MT" panose="020B0502020104020203" pitchFamily="34" charset="0"/>
              </a:rPr>
              <a:t>Conclusions</a:t>
            </a:r>
            <a:r>
              <a:rPr lang="en-US" sz="5400" dirty="0" smtClean="0">
                <a:solidFill>
                  <a:srgbClr val="009900"/>
                </a:solidFill>
                <a:latin typeface="Gill Sans MT" panose="020B0502020104020203" pitchFamily="34" charset="0"/>
              </a:rPr>
              <a:t> </a:t>
            </a:r>
            <a:endParaRPr lang="en-US" sz="5400" dirty="0">
              <a:solidFill>
                <a:srgbClr val="009900"/>
              </a:solidFill>
              <a:latin typeface="Gill Sans MT" panose="020B0502020104020203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0421" b="64002" l="50434" r="79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07" t="40733" r="9666" b="39715"/>
          <a:stretch/>
        </p:blipFill>
        <p:spPr>
          <a:xfrm>
            <a:off x="11941016" y="37759621"/>
            <a:ext cx="5727032" cy="1780673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4"/>
          <a:srcRect t="14578"/>
          <a:stretch/>
        </p:blipFill>
        <p:spPr>
          <a:xfrm>
            <a:off x="10816003" y="10288924"/>
            <a:ext cx="4300958" cy="5380581"/>
          </a:xfrm>
          <a:prstGeom prst="rect">
            <a:avLst/>
          </a:prstGeom>
          <a:ln w="28575">
            <a:solidFill>
              <a:srgbClr val="66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Oval 32"/>
          <p:cNvSpPr/>
          <p:nvPr/>
        </p:nvSpPr>
        <p:spPr>
          <a:xfrm>
            <a:off x="12233870" y="10988454"/>
            <a:ext cx="1429075" cy="137824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7668048" y="16762676"/>
            <a:ext cx="67699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Fig. 4. Principal coordinate analysis of pairwise genetic distances between individuals showed overlap between the northeast group and both other groups, and little overlap between the northwest and south groups.</a:t>
            </a:r>
            <a:endParaRPr lang="en-US" sz="32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495839" y="33228946"/>
            <a:ext cx="154297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endParaRPr lang="en-US" sz="3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409153" y="33203834"/>
            <a:ext cx="14603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US" sz="40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The New England cottontail population in southeastern New York is structured both by geographic distance and dispersal barriers.</a:t>
            </a:r>
            <a:endParaRPr lang="en-US" sz="40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3202" y="25989588"/>
            <a:ext cx="10077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7037" lvl="1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Gill Sans MT" panose="020B0502020104020203" pitchFamily="34" charset="0"/>
              </a:rPr>
              <a:t>P</a:t>
            </a:r>
            <a:r>
              <a:rPr lang="en-US" sz="3600" baseline="-25000" dirty="0" smtClean="0">
                <a:latin typeface="Gill Sans MT" panose="020B0502020104020203" pitchFamily="34" charset="0"/>
              </a:rPr>
              <a:t>ID</a:t>
            </a:r>
            <a:r>
              <a:rPr lang="en-US" sz="3600" dirty="0">
                <a:latin typeface="Gill Sans MT" panose="020B0502020104020203" pitchFamily="34" charset="0"/>
              </a:rPr>
              <a:t>: </a:t>
            </a:r>
            <a:r>
              <a:rPr lang="en-US" sz="3600" dirty="0" smtClean="0">
                <a:latin typeface="Gill Sans MT" panose="020B0502020104020203" pitchFamily="34" charset="0"/>
              </a:rPr>
              <a:t>2.4E-07   P</a:t>
            </a:r>
            <a:r>
              <a:rPr lang="en-US" sz="3600" baseline="-25000" dirty="0" smtClean="0">
                <a:latin typeface="Gill Sans MT" panose="020B0502020104020203" pitchFamily="34" charset="0"/>
              </a:rPr>
              <a:t>SIBS</a:t>
            </a:r>
            <a:r>
              <a:rPr lang="en-US" sz="3600" dirty="0">
                <a:latin typeface="Gill Sans MT" panose="020B0502020104020203" pitchFamily="34" charset="0"/>
              </a:rPr>
              <a:t>: 1.1E-03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7419996" y="26385471"/>
            <a:ext cx="14603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Table 1.  Comparison of genetic variation for </a:t>
            </a:r>
            <a:r>
              <a:rPr lang="en-US" sz="3200" i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a priori </a:t>
            </a:r>
            <a:r>
              <a:rPr lang="en-US" sz="32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population groupings based on east-west separation by the road and north-south separation by geographic distance. </a:t>
            </a:r>
            <a:endParaRPr lang="en-US" sz="32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24733" y="25441734"/>
            <a:ext cx="146034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US" sz="3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39 samples </a:t>
            </a:r>
            <a:r>
              <a:rPr lang="en-US" sz="3800" dirty="0">
                <a:solidFill>
                  <a:prstClr val="black"/>
                </a:solidFill>
                <a:latin typeface="Gill Sans MT" panose="020B0502020104020203" pitchFamily="34" charset="0"/>
              </a:rPr>
              <a:t>were genotyped at </a:t>
            </a:r>
            <a:r>
              <a:rPr lang="en-US" sz="3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11 microsatellite loci</a:t>
            </a:r>
            <a:endParaRPr lang="en-US" sz="3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24733" y="26714179"/>
            <a:ext cx="146034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US" sz="3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Genetic population structure was analyzed using </a:t>
            </a:r>
            <a:r>
              <a:rPr lang="en-US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STRUCTURE</a:t>
            </a:r>
            <a:r>
              <a:rPr lang="en-US" sz="2800" baseline="300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4</a:t>
            </a:r>
            <a:endParaRPr lang="en-US" sz="2800" baseline="300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24733" y="27445706"/>
            <a:ext cx="146034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US" sz="3800" dirty="0" smtClean="0">
                <a:latin typeface="Gill Sans MT" panose="020B0502020104020203" pitchFamily="34" charset="0"/>
              </a:rPr>
              <a:t>Genetic diversity measures </a:t>
            </a:r>
            <a:r>
              <a:rPr lang="en-US" sz="3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were calculated using </a:t>
            </a:r>
            <a:r>
              <a:rPr lang="en-US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GENALEX</a:t>
            </a:r>
            <a:r>
              <a:rPr lang="en-US" sz="2800" baseline="300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5</a:t>
            </a:r>
            <a:r>
              <a:rPr lang="en-US" sz="3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endParaRPr lang="en-US" sz="3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056163" y="24210814"/>
            <a:ext cx="72745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Fig. 8. Spatial autocorrelation shows fine-scale isolation by distance, with a genetic neighborhood of about 10 km.   </a:t>
            </a:r>
            <a:endParaRPr lang="en-US" sz="32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4039" y="7538150"/>
            <a:ext cx="1016235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US" sz="3800" dirty="0">
                <a:solidFill>
                  <a:prstClr val="black"/>
                </a:solidFill>
                <a:latin typeface="Gill Sans MT" panose="020B0502020104020203" pitchFamily="34" charset="0"/>
              </a:rPr>
              <a:t>The range of this species has contracted substantially as New England’s landscape has </a:t>
            </a:r>
            <a:r>
              <a:rPr lang="en-US" sz="3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changed (Fig. 1)</a:t>
            </a:r>
            <a:r>
              <a:rPr lang="en-US" sz="3800" baseline="300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3</a:t>
            </a:r>
            <a:r>
              <a:rPr lang="en-US" sz="3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r>
              <a:rPr lang="en-US" sz="3800" dirty="0">
                <a:solidFill>
                  <a:prstClr val="black"/>
                </a:solidFill>
                <a:latin typeface="Gill Sans MT" panose="020B0502020104020203" pitchFamily="34" charset="0"/>
              </a:rPr>
              <a:t>and it faces </a:t>
            </a:r>
            <a:r>
              <a:rPr lang="en-US" sz="3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many </a:t>
            </a:r>
            <a:r>
              <a:rPr lang="en-US" sz="3800" dirty="0">
                <a:solidFill>
                  <a:prstClr val="black"/>
                </a:solidFill>
                <a:latin typeface="Gill Sans MT" panose="020B0502020104020203" pitchFamily="34" charset="0"/>
              </a:rPr>
              <a:t>threats stemming from habitat loss and </a:t>
            </a:r>
            <a:r>
              <a:rPr lang="en-US" sz="3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fragmentation</a:t>
            </a:r>
            <a:r>
              <a:rPr lang="en-US" sz="3800" baseline="300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2</a:t>
            </a:r>
            <a:r>
              <a:rPr lang="en-US" sz="3800" dirty="0" smtClean="0">
                <a:solidFill>
                  <a:srgbClr val="663300"/>
                </a:solidFill>
                <a:latin typeface="Gill Sans MT" panose="020B0502020104020203" pitchFamily="34" charset="0"/>
              </a:rPr>
              <a:t>.</a:t>
            </a:r>
            <a:endParaRPr lang="en-US" sz="3800" dirty="0">
              <a:solidFill>
                <a:srgbClr val="663300"/>
              </a:solidFill>
              <a:latin typeface="Gill Sans MT" panose="020B05020201040202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47084" y="11860917"/>
            <a:ext cx="98090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US" sz="3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Cottontails may </a:t>
            </a:r>
            <a:r>
              <a:rPr lang="en-US" sz="3800" dirty="0">
                <a:solidFill>
                  <a:prstClr val="black"/>
                </a:solidFill>
                <a:latin typeface="Gill Sans MT" panose="020B0502020104020203" pitchFamily="34" charset="0"/>
              </a:rPr>
              <a:t>be affected by an array of issues associated with small population size, such as genetic drift, vulnerability to environmental and demographic stochasticity, and inbreeding depression.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47084" y="10196588"/>
            <a:ext cx="100372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US" sz="3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In New York, roads and geographic isolation separate cottontail populations (</a:t>
            </a:r>
            <a:r>
              <a:rPr lang="en-US" sz="3800" dirty="0">
                <a:solidFill>
                  <a:prstClr val="black"/>
                </a:solidFill>
                <a:latin typeface="Gill Sans MT" panose="020B0502020104020203" pitchFamily="34" charset="0"/>
              </a:rPr>
              <a:t>Fig. 2).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548300" y="20379788"/>
            <a:ext cx="6742902" cy="3699723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17490574" y="24210814"/>
            <a:ext cx="7293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Fig. 7. Genetic relatedness decreases with geographic distance (Mantel test), showing a pattern of isolation by distance.</a:t>
            </a:r>
            <a:endParaRPr lang="en-US" sz="32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960186" y="20379788"/>
            <a:ext cx="7071593" cy="3555891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747084" y="20767800"/>
            <a:ext cx="14875528" cy="147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Geographic distance drives genetic differentiation.</a:t>
            </a:r>
          </a:p>
          <a:p>
            <a:pPr marL="742950" lvl="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Major roads are barriers to dispersal and impact population structure. </a:t>
            </a:r>
            <a:endParaRPr lang="en-US" sz="40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9300" y="17582916"/>
            <a:ext cx="2589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663300"/>
                </a:solidFill>
                <a:latin typeface="Gill Sans MT" panose="020B0502020104020203" pitchFamily="34" charset="0"/>
              </a:rPr>
              <a:t>Objective</a:t>
            </a:r>
            <a:endParaRPr lang="en-US" sz="4800" dirty="0">
              <a:solidFill>
                <a:srgbClr val="663300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18692929" y="4822875"/>
            <a:ext cx="8502649" cy="7715089"/>
            <a:chOff x="18620630" y="4846973"/>
            <a:chExt cx="8502649" cy="771508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82" r="7205" b="8399"/>
            <a:stretch/>
          </p:blipFill>
          <p:spPr>
            <a:xfrm rot="5400000">
              <a:off x="21954440" y="7393224"/>
              <a:ext cx="7715089" cy="2622588"/>
            </a:xfrm>
            <a:prstGeom prst="rect">
              <a:avLst/>
            </a:prstGeom>
          </p:spPr>
        </p:pic>
        <p:sp>
          <p:nvSpPr>
            <p:cNvPr id="60" name="Left Brace 59"/>
            <p:cNvSpPr/>
            <p:nvPr/>
          </p:nvSpPr>
          <p:spPr>
            <a:xfrm>
              <a:off x="23991326" y="5497223"/>
              <a:ext cx="518823" cy="1168102"/>
            </a:xfrm>
            <a:prstGeom prst="leftBrac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Left Brace 81"/>
            <p:cNvSpPr/>
            <p:nvPr/>
          </p:nvSpPr>
          <p:spPr>
            <a:xfrm>
              <a:off x="23995141" y="6798709"/>
              <a:ext cx="450619" cy="2497148"/>
            </a:xfrm>
            <a:prstGeom prst="leftBrace">
              <a:avLst/>
            </a:prstGeom>
            <a:ln w="571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Left Brace 82"/>
            <p:cNvSpPr/>
            <p:nvPr/>
          </p:nvSpPr>
          <p:spPr>
            <a:xfrm>
              <a:off x="24005649" y="9393777"/>
              <a:ext cx="440111" cy="2997015"/>
            </a:xfrm>
            <a:prstGeom prst="leftBrac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 rot="530834">
              <a:off x="20609182" y="5801240"/>
              <a:ext cx="1702582" cy="591034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8620630" y="5590110"/>
              <a:ext cx="2303167" cy="1462011"/>
            </a:xfrm>
            <a:prstGeom prst="ellipse">
              <a:avLst/>
            </a:prstGeom>
            <a:noFill/>
            <a:ln w="5715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 flipH="1">
              <a:off x="21303893" y="10898975"/>
              <a:ext cx="2497027" cy="69155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20598107" y="6820320"/>
              <a:ext cx="3202813" cy="1217127"/>
            </a:xfrm>
            <a:prstGeom prst="line">
              <a:avLst/>
            </a:prstGeom>
            <a:ln w="571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60" idx="1"/>
            </p:cNvCxnSpPr>
            <p:nvPr/>
          </p:nvCxnSpPr>
          <p:spPr>
            <a:xfrm flipH="1" flipV="1">
              <a:off x="21857243" y="5850587"/>
              <a:ext cx="2134083" cy="23068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TextBox 110"/>
          <p:cNvSpPr txBox="1"/>
          <p:nvPr/>
        </p:nvSpPr>
        <p:spPr>
          <a:xfrm>
            <a:off x="27312985" y="5432718"/>
            <a:ext cx="49203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Figure 3. Clustering analysis showed genetic differences between eastern and western groups of cottontails. </a:t>
            </a:r>
            <a:endParaRPr lang="en-US" sz="36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/>
            <a:endParaRPr lang="en-US" sz="36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774970" y="13224994"/>
            <a:ext cx="6090432" cy="3414056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126129" y="13212801"/>
            <a:ext cx="6084335" cy="3426249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25022987" y="16762676"/>
            <a:ext cx="72745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Fig. 5</a:t>
            </a:r>
            <a:r>
              <a:rPr lang="en-US" sz="3200" dirty="0">
                <a:solidFill>
                  <a:prstClr val="black"/>
                </a:solidFill>
                <a:latin typeface="Gill Sans MT" panose="020B0502020104020203" pitchFamily="34" charset="0"/>
              </a:rPr>
              <a:t>.</a:t>
            </a:r>
            <a:r>
              <a:rPr lang="en-US" sz="32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Principal coordinate analysis of pairwise population F</a:t>
            </a:r>
            <a:r>
              <a:rPr lang="en-US" sz="3200" baseline="-250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ST </a:t>
            </a:r>
            <a:r>
              <a:rPr lang="en-US" sz="32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shows that all three groups are different, but the south and northeast groups are more similar to one another than to the northwest group.</a:t>
            </a:r>
            <a:endParaRPr lang="en-US" sz="32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966130" y="28011077"/>
            <a:ext cx="13590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Gill Sans MT" panose="020B0502020104020203" pitchFamily="34" charset="0"/>
              </a:rPr>
              <a:t>H</a:t>
            </a:r>
            <a:r>
              <a:rPr lang="en-US" sz="36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eterozygosity, relatedness, F-Statistics</a:t>
            </a:r>
            <a:endParaRPr lang="en-US" sz="36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24733" y="28766194"/>
            <a:ext cx="135909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US" sz="3800" dirty="0" smtClean="0">
                <a:latin typeface="Gill Sans MT" panose="020B0502020104020203" pitchFamily="34" charset="0"/>
              </a:rPr>
              <a:t>Relationship of geographic and genetic distance was evaluated using Mantel tests and spatial autocorrelation in </a:t>
            </a:r>
            <a:r>
              <a:rPr lang="en-US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GENALEX</a:t>
            </a: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7289293" y="7896986"/>
            <a:ext cx="50082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36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/>
            <a:r>
              <a:rPr lang="en-US" sz="36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The road may be a barrier to dispersal.  There may also have been historical connectivity through recently occupied patches on the eastern side.</a:t>
            </a:r>
            <a:endParaRPr lang="en-US" sz="36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09626" y="21598656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</a:t>
            </a:r>
            <a:r>
              <a:rPr lang="en-US" sz="1200" dirty="0" smtClean="0"/>
              <a:t>=0.01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49300" y="19987859"/>
            <a:ext cx="3127779" cy="10055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800" dirty="0">
                <a:solidFill>
                  <a:srgbClr val="663300"/>
                </a:solidFill>
                <a:latin typeface="Gill Sans MT" panose="020B0502020104020203" pitchFamily="34" charset="0"/>
              </a:rPr>
              <a:t>Hypotheses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874685"/>
              </p:ext>
            </p:extLst>
          </p:nvPr>
        </p:nvGraphicFramePr>
        <p:xfrm>
          <a:off x="18742251" y="27738670"/>
          <a:ext cx="11006747" cy="310896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{5940675A-B579-460E-94D1-54222C63F5DA}</a:tableStyleId>
              </a:tblPr>
              <a:tblGrid>
                <a:gridCol w="3176016"/>
                <a:gridCol w="3615119"/>
                <a:gridCol w="42156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Gill Sans MT" panose="020B0502020104020203" pitchFamily="34" charset="0"/>
                        </a:rPr>
                        <a:t>Grouped</a:t>
                      </a:r>
                      <a:r>
                        <a:rPr lang="en-US" sz="3600" baseline="0" dirty="0" smtClean="0">
                          <a:latin typeface="Gill Sans MT" panose="020B0502020104020203" pitchFamily="34" charset="0"/>
                        </a:rPr>
                        <a:t> by Road</a:t>
                      </a:r>
                    </a:p>
                    <a:p>
                      <a:pPr algn="ctr"/>
                      <a:r>
                        <a:rPr lang="en-US" sz="3600" baseline="0" dirty="0" smtClean="0">
                          <a:latin typeface="Gill Sans MT" panose="020B0502020104020203" pitchFamily="34" charset="0"/>
                        </a:rPr>
                        <a:t>(East-West)</a:t>
                      </a:r>
                      <a:endParaRPr lang="en-US" sz="36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Gill Sans MT" panose="020B0502020104020203" pitchFamily="34" charset="0"/>
                        </a:rPr>
                        <a:t>Grouped by Distance </a:t>
                      </a:r>
                    </a:p>
                    <a:p>
                      <a:pPr algn="ctr"/>
                      <a:r>
                        <a:rPr lang="en-US" sz="3600" dirty="0" smtClean="0">
                          <a:latin typeface="Gill Sans MT" panose="020B0502020104020203" pitchFamily="34" charset="0"/>
                        </a:rPr>
                        <a:t>(North-South)</a:t>
                      </a:r>
                      <a:endParaRPr lang="en-US" sz="36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F</a:t>
                      </a:r>
                      <a:r>
                        <a:rPr kumimoji="0" lang="en-US" sz="3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ST </a:t>
                      </a:r>
                      <a:endParaRPr lang="en-US" sz="3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Gill Sans MT" panose="020B0502020104020203" pitchFamily="34" charset="0"/>
                        </a:rPr>
                        <a:t>0.049</a:t>
                      </a:r>
                      <a:endParaRPr lang="en-US" sz="36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Gill Sans MT" panose="020B0502020104020203" pitchFamily="34" charset="0"/>
                        </a:rPr>
                        <a:t>0.062</a:t>
                      </a:r>
                      <a:endParaRPr lang="en-US" sz="36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Gill Sans MT" panose="020B0502020104020203" pitchFamily="34" charset="0"/>
                        </a:rPr>
                        <a:t>Heterozygosity</a:t>
                      </a:r>
                      <a:endParaRPr lang="en-US" sz="3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Gill Sans MT" panose="020B0502020104020203" pitchFamily="34" charset="0"/>
                        </a:rPr>
                        <a:t>East –</a:t>
                      </a:r>
                      <a:r>
                        <a:rPr lang="en-US" sz="3600" baseline="0" dirty="0" smtClean="0">
                          <a:latin typeface="Gill Sans MT" panose="020B0502020104020203" pitchFamily="34" charset="0"/>
                        </a:rPr>
                        <a:t> 0.368</a:t>
                      </a:r>
                      <a:endParaRPr lang="en-US" sz="3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Gill Sans MT" panose="020B0502020104020203" pitchFamily="34" charset="0"/>
                        </a:rPr>
                        <a:t>North – 0.434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Gill Sans MT" panose="020B0502020104020203" pitchFamily="34" charset="0"/>
                        </a:rPr>
                        <a:t>West – 0.528</a:t>
                      </a:r>
                      <a:endParaRPr lang="en-US" sz="3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Gill Sans MT" panose="020B0502020104020203" pitchFamily="34" charset="0"/>
                        </a:rPr>
                        <a:t>South -  0.394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17409153" y="37045148"/>
            <a:ext cx="14603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US" sz="40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The poor dispersal ability of the New England cottontail and fragmentation of </a:t>
            </a:r>
            <a:r>
              <a:rPr lang="en-US" sz="4000" dirty="0" err="1" smtClean="0">
                <a:solidFill>
                  <a:prstClr val="black"/>
                </a:solidFill>
                <a:latin typeface="Gill Sans MT" panose="020B0502020104020203" pitchFamily="34" charset="0"/>
              </a:rPr>
              <a:t>shrubland</a:t>
            </a:r>
            <a:r>
              <a:rPr lang="en-US" sz="40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habitat prevent gene flow between populations and result in population subdivision and isolation.</a:t>
            </a:r>
            <a:endParaRPr lang="en-US" sz="40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7409153" y="34806321"/>
            <a:ext cx="14603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US" sz="40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Major roads and other geographic barriers may prevent dispersal between eastern and western groups, or historical connectivity may explain some of the similarity among groups.</a:t>
            </a:r>
            <a:endParaRPr lang="en-US" sz="40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054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5028</TotalTime>
  <Words>771</Words>
  <Application>Microsoft Macintosh PowerPoint</Application>
  <PresentationFormat>Custom</PresentationFormat>
  <Paragraphs>59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Genetic Structure of an Isolated New England Cottontail Population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Structure of an Isolated New England Cottontail (Sylvilagus transitionalis) Population</dc:title>
  <dc:creator>Sarah Clements</dc:creator>
  <cp:lastModifiedBy>Adrienne Kovach</cp:lastModifiedBy>
  <cp:revision>130</cp:revision>
  <dcterms:created xsi:type="dcterms:W3CDTF">2016-03-29T20:23:54Z</dcterms:created>
  <dcterms:modified xsi:type="dcterms:W3CDTF">2016-04-21T15:19:44Z</dcterms:modified>
</cp:coreProperties>
</file>