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432" autoAdjust="0"/>
  </p:normalViewPr>
  <p:slideViewPr>
    <p:cSldViewPr snapToGrid="0">
      <p:cViewPr>
        <p:scale>
          <a:sx n="25" d="100"/>
          <a:sy n="25" d="100"/>
        </p:scale>
        <p:origin x="558" y="-924"/>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ddie\Documents\comparsion%20of%20heat%20exchangers%20plate%20H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ddie\Downloads\comparsion%20of%20heat%20exchangers%20plate%20HE%20(1).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224581724581724"/>
          <c:y val="5.5949771177035403E-2"/>
          <c:w val="0.76871777900349325"/>
          <c:h val="0.71541356477498041"/>
        </c:manualLayout>
      </c:layout>
      <c:scatterChart>
        <c:scatterStyle val="lineMarker"/>
        <c:varyColors val="0"/>
        <c:ser>
          <c:idx val="0"/>
          <c:order val="0"/>
          <c:tx>
            <c:v>Hot Flow Rate Plate HE</c:v>
          </c:tx>
          <c:spPr>
            <a:ln w="25400" cap="rnd">
              <a:noFill/>
              <a:round/>
            </a:ln>
            <a:effectLst/>
          </c:spPr>
          <c:marker>
            <c:symbol val="square"/>
            <c:size val="8"/>
            <c:spPr>
              <a:solidFill>
                <a:srgbClr val="FF0000"/>
              </a:solidFill>
              <a:ln w="9525">
                <a:solidFill>
                  <a:srgbClr val="FF0000"/>
                </a:solidFill>
              </a:ln>
              <a:effectLst/>
            </c:spPr>
          </c:marker>
          <c:errBars>
            <c:errDir val="y"/>
            <c:errBarType val="both"/>
            <c:errValType val="cust"/>
            <c:noEndCap val="0"/>
            <c:plus>
              <c:numRef>
                <c:f>Sheet1!$Q$3:$Q$5</c:f>
                <c:numCache>
                  <c:formatCode>General</c:formatCode>
                  <c:ptCount val="3"/>
                  <c:pt idx="0">
                    <c:v>43.801723895954282</c:v>
                  </c:pt>
                  <c:pt idx="1">
                    <c:v>41.680917569442123</c:v>
                  </c:pt>
                  <c:pt idx="2">
                    <c:v>38.882565136539704</c:v>
                  </c:pt>
                </c:numCache>
              </c:numRef>
            </c:plus>
            <c:minus>
              <c:numRef>
                <c:f>Sheet1!$Q$3:$Q$5</c:f>
                <c:numCache>
                  <c:formatCode>General</c:formatCode>
                  <c:ptCount val="3"/>
                  <c:pt idx="0">
                    <c:v>43.801723895954282</c:v>
                  </c:pt>
                  <c:pt idx="1">
                    <c:v>41.680917569442123</c:v>
                  </c:pt>
                  <c:pt idx="2">
                    <c:v>38.882565136539704</c:v>
                  </c:pt>
                </c:numCache>
              </c:numRef>
            </c:minus>
            <c:spPr>
              <a:noFill/>
              <a:ln w="9525" cap="flat" cmpd="sng" algn="ctr">
                <a:solidFill>
                  <a:schemeClr val="tx1">
                    <a:lumMod val="65000"/>
                    <a:lumOff val="35000"/>
                  </a:schemeClr>
                </a:solidFill>
                <a:round/>
              </a:ln>
              <a:effectLst/>
            </c:spPr>
          </c:errBars>
          <c:xVal>
            <c:numRef>
              <c:f>Sheet1!$R$3:$R$5</c:f>
              <c:numCache>
                <c:formatCode>General</c:formatCode>
                <c:ptCount val="3"/>
                <c:pt idx="0">
                  <c:v>1</c:v>
                </c:pt>
                <c:pt idx="1">
                  <c:v>2</c:v>
                </c:pt>
                <c:pt idx="2">
                  <c:v>3</c:v>
                </c:pt>
              </c:numCache>
            </c:numRef>
          </c:xVal>
          <c:yVal>
            <c:numRef>
              <c:f>Sheet1!$T$3:$T$5</c:f>
              <c:numCache>
                <c:formatCode>General</c:formatCode>
                <c:ptCount val="3"/>
                <c:pt idx="0">
                  <c:v>1958.5248563394089</c:v>
                </c:pt>
                <c:pt idx="1">
                  <c:v>2458.7215626765014</c:v>
                </c:pt>
                <c:pt idx="2">
                  <c:v>2754.0350538499333</c:v>
                </c:pt>
              </c:numCache>
            </c:numRef>
          </c:yVal>
          <c:smooth val="0"/>
          <c:extLst xmlns:c16r2="http://schemas.microsoft.com/office/drawing/2015/06/chart">
            <c:ext xmlns:c16="http://schemas.microsoft.com/office/drawing/2014/chart" uri="{C3380CC4-5D6E-409C-BE32-E72D297353CC}">
              <c16:uniqueId val="{00000000-8F88-4F8A-B511-46D78A8A1367}"/>
            </c:ext>
          </c:extLst>
        </c:ser>
        <c:ser>
          <c:idx val="1"/>
          <c:order val="1"/>
          <c:tx>
            <c:v>Cold Flow Rate Plate HE</c:v>
          </c:tx>
          <c:spPr>
            <a:ln w="25400" cap="rnd">
              <a:noFill/>
              <a:round/>
            </a:ln>
            <a:effectLst/>
          </c:spPr>
          <c:marker>
            <c:symbol val="square"/>
            <c:size val="8"/>
            <c:spPr>
              <a:solidFill>
                <a:srgbClr val="0070C0"/>
              </a:solidFill>
              <a:ln w="9525">
                <a:solidFill>
                  <a:schemeClr val="accent1"/>
                </a:solidFill>
              </a:ln>
              <a:effectLst/>
            </c:spPr>
          </c:marker>
          <c:errBars>
            <c:errDir val="y"/>
            <c:errBarType val="both"/>
            <c:errValType val="cust"/>
            <c:noEndCap val="0"/>
            <c:plus>
              <c:numRef>
                <c:f>Sheet1!$Q$9:$Q$11</c:f>
                <c:numCache>
                  <c:formatCode>General</c:formatCode>
                  <c:ptCount val="3"/>
                  <c:pt idx="0">
                    <c:v>64.928115775758641</c:v>
                  </c:pt>
                  <c:pt idx="1">
                    <c:v>41.680917569442123</c:v>
                  </c:pt>
                  <c:pt idx="2">
                    <c:v>10.390107666096803</c:v>
                  </c:pt>
                </c:numCache>
              </c:numRef>
            </c:plus>
            <c:minus>
              <c:numRef>
                <c:f>Sheet1!$Q$9:$Q$11</c:f>
                <c:numCache>
                  <c:formatCode>General</c:formatCode>
                  <c:ptCount val="3"/>
                  <c:pt idx="0">
                    <c:v>64.928115775758641</c:v>
                  </c:pt>
                  <c:pt idx="1">
                    <c:v>41.680917569442123</c:v>
                  </c:pt>
                  <c:pt idx="2">
                    <c:v>10.390107666096803</c:v>
                  </c:pt>
                </c:numCache>
              </c:numRef>
            </c:minus>
            <c:spPr>
              <a:noFill/>
              <a:ln w="9525" cap="flat" cmpd="sng" algn="ctr">
                <a:solidFill>
                  <a:schemeClr val="tx1">
                    <a:lumMod val="65000"/>
                    <a:lumOff val="35000"/>
                  </a:schemeClr>
                </a:solidFill>
                <a:round/>
              </a:ln>
              <a:effectLst/>
            </c:spPr>
          </c:errBars>
          <c:xVal>
            <c:numRef>
              <c:f>Sheet1!$S$9:$S$11</c:f>
              <c:numCache>
                <c:formatCode>General</c:formatCode>
                <c:ptCount val="3"/>
                <c:pt idx="0">
                  <c:v>1</c:v>
                </c:pt>
                <c:pt idx="1">
                  <c:v>2</c:v>
                </c:pt>
                <c:pt idx="2">
                  <c:v>3</c:v>
                </c:pt>
              </c:numCache>
            </c:numRef>
          </c:xVal>
          <c:yVal>
            <c:numRef>
              <c:f>Sheet1!$T$9:$T$11</c:f>
              <c:numCache>
                <c:formatCode>General</c:formatCode>
                <c:ptCount val="3"/>
                <c:pt idx="0">
                  <c:v>2091.8535058596922</c:v>
                </c:pt>
                <c:pt idx="1">
                  <c:v>2458.7215626765014</c:v>
                </c:pt>
                <c:pt idx="2">
                  <c:v>2738.0192339794035</c:v>
                </c:pt>
              </c:numCache>
            </c:numRef>
          </c:yVal>
          <c:smooth val="0"/>
          <c:extLst xmlns:c16r2="http://schemas.microsoft.com/office/drawing/2015/06/chart">
            <c:ext xmlns:c16="http://schemas.microsoft.com/office/drawing/2014/chart" uri="{C3380CC4-5D6E-409C-BE32-E72D297353CC}">
              <c16:uniqueId val="{00000001-8F88-4F8A-B511-46D78A8A1367}"/>
            </c:ext>
          </c:extLst>
        </c:ser>
        <c:ser>
          <c:idx val="2"/>
          <c:order val="2"/>
          <c:tx>
            <c:v>Hot Flow Rate Dual Pipe HE</c:v>
          </c:tx>
          <c:spPr>
            <a:ln w="25400" cap="rnd">
              <a:noFill/>
              <a:round/>
            </a:ln>
            <a:effectLst/>
          </c:spPr>
          <c:marker>
            <c:symbol val="circle"/>
            <c:size val="7"/>
            <c:spPr>
              <a:solidFill>
                <a:srgbClr val="FF0000"/>
              </a:solidFill>
              <a:ln w="9525">
                <a:solidFill>
                  <a:srgbClr val="FF0000"/>
                </a:solidFill>
              </a:ln>
              <a:effectLst/>
            </c:spPr>
          </c:marker>
          <c:errBars>
            <c:errDir val="y"/>
            <c:errBarType val="both"/>
            <c:errValType val="cust"/>
            <c:noEndCap val="0"/>
            <c:plus>
              <c:numRef>
                <c:f>'[1]Counter Current Dual Pipe'!$Q$3:$Q$5</c:f>
                <c:numCache>
                  <c:formatCode>General</c:formatCode>
                  <c:ptCount val="3"/>
                  <c:pt idx="0">
                    <c:v>42.044461261095606</c:v>
                  </c:pt>
                  <c:pt idx="1">
                    <c:v>91.79314389088114</c:v>
                  </c:pt>
                  <c:pt idx="2">
                    <c:v>52.57221913908208</c:v>
                  </c:pt>
                </c:numCache>
              </c:numRef>
            </c:plus>
            <c:minus>
              <c:numRef>
                <c:f>'[1]Counter Current Dual Pipe'!$Q$3:$Q$5</c:f>
                <c:numCache>
                  <c:formatCode>General</c:formatCode>
                  <c:ptCount val="3"/>
                  <c:pt idx="0">
                    <c:v>42.044461261095606</c:v>
                  </c:pt>
                  <c:pt idx="1">
                    <c:v>91.79314389088114</c:v>
                  </c:pt>
                  <c:pt idx="2">
                    <c:v>52.57221913908208</c:v>
                  </c:pt>
                </c:numCache>
              </c:numRef>
            </c:minus>
            <c:spPr>
              <a:noFill/>
              <a:ln w="9525" cap="flat" cmpd="sng" algn="ctr">
                <a:solidFill>
                  <a:schemeClr val="tx1">
                    <a:lumMod val="65000"/>
                    <a:lumOff val="35000"/>
                  </a:schemeClr>
                </a:solidFill>
                <a:round/>
              </a:ln>
              <a:effectLst/>
            </c:spPr>
          </c:errBars>
          <c:xVal>
            <c:numRef>
              <c:f>'[1]CoCurrent Dual Pipe.'!$R$3:$R$5</c:f>
              <c:numCache>
                <c:formatCode>General</c:formatCode>
                <c:ptCount val="3"/>
                <c:pt idx="0">
                  <c:v>1</c:v>
                </c:pt>
                <c:pt idx="1">
                  <c:v>2</c:v>
                </c:pt>
                <c:pt idx="2">
                  <c:v>3</c:v>
                </c:pt>
              </c:numCache>
            </c:numRef>
          </c:xVal>
          <c:yVal>
            <c:numRef>
              <c:f>'[1]Counter Current Dual Pipe'!$T$3:$T$5</c:f>
              <c:numCache>
                <c:formatCode>General</c:formatCode>
                <c:ptCount val="3"/>
                <c:pt idx="0">
                  <c:v>975.63272106853981</c:v>
                </c:pt>
                <c:pt idx="1">
                  <c:v>1494.6999415128976</c:v>
                </c:pt>
                <c:pt idx="2">
                  <c:v>1666.9700767254781</c:v>
                </c:pt>
              </c:numCache>
            </c:numRef>
          </c:yVal>
          <c:smooth val="0"/>
          <c:extLst xmlns:c16r2="http://schemas.microsoft.com/office/drawing/2015/06/chart">
            <c:ext xmlns:c16="http://schemas.microsoft.com/office/drawing/2014/chart" uri="{C3380CC4-5D6E-409C-BE32-E72D297353CC}">
              <c16:uniqueId val="{00000002-8F88-4F8A-B511-46D78A8A1367}"/>
            </c:ext>
          </c:extLst>
        </c:ser>
        <c:ser>
          <c:idx val="3"/>
          <c:order val="3"/>
          <c:tx>
            <c:v>Cold Flow Rate Dual Pipe HE</c:v>
          </c:tx>
          <c:spPr>
            <a:ln w="25400" cap="rnd">
              <a:noFill/>
              <a:round/>
            </a:ln>
            <a:effectLst/>
          </c:spPr>
          <c:marker>
            <c:symbol val="circle"/>
            <c:size val="8"/>
            <c:spPr>
              <a:solidFill>
                <a:srgbClr val="0070C0"/>
              </a:solidFill>
              <a:ln w="9525">
                <a:noFill/>
              </a:ln>
              <a:effectLst/>
            </c:spPr>
          </c:marker>
          <c:errBars>
            <c:errDir val="y"/>
            <c:errBarType val="both"/>
            <c:errValType val="cust"/>
            <c:noEndCap val="0"/>
            <c:plus>
              <c:numRef>
                <c:f>'[1]Counter Current Dual Pipe'!$V$3:$V$5</c:f>
                <c:numCache>
                  <c:formatCode>General</c:formatCode>
                  <c:ptCount val="3"/>
                  <c:pt idx="0">
                    <c:v>75.337534120169309</c:v>
                  </c:pt>
                  <c:pt idx="1">
                    <c:v>91.79314389088114</c:v>
                  </c:pt>
                  <c:pt idx="2">
                    <c:v>124.96249393367958</c:v>
                  </c:pt>
                </c:numCache>
              </c:numRef>
            </c:plus>
            <c:minus>
              <c:numRef>
                <c:f>'[1]Counter Current Dual Pipe'!$V$3:$V$5</c:f>
                <c:numCache>
                  <c:formatCode>General</c:formatCode>
                  <c:ptCount val="3"/>
                  <c:pt idx="0">
                    <c:v>75.337534120169309</c:v>
                  </c:pt>
                  <c:pt idx="1">
                    <c:v>91.79314389088114</c:v>
                  </c:pt>
                  <c:pt idx="2">
                    <c:v>124.96249393367958</c:v>
                  </c:pt>
                </c:numCache>
              </c:numRef>
            </c:minus>
            <c:spPr>
              <a:noFill/>
              <a:ln w="9525" cap="flat" cmpd="sng" algn="ctr">
                <a:solidFill>
                  <a:schemeClr val="tx1">
                    <a:lumMod val="65000"/>
                    <a:lumOff val="35000"/>
                  </a:schemeClr>
                </a:solidFill>
                <a:round/>
              </a:ln>
              <a:effectLst/>
            </c:spPr>
          </c:errBars>
          <c:xVal>
            <c:numRef>
              <c:f>'[1]CoCurrent Dual Pipe.'!$X$3:$X$5</c:f>
              <c:numCache>
                <c:formatCode>General</c:formatCode>
                <c:ptCount val="3"/>
                <c:pt idx="0">
                  <c:v>1</c:v>
                </c:pt>
                <c:pt idx="1">
                  <c:v>2</c:v>
                </c:pt>
                <c:pt idx="2">
                  <c:v>3</c:v>
                </c:pt>
              </c:numCache>
            </c:numRef>
          </c:xVal>
          <c:yVal>
            <c:numRef>
              <c:f>'[1]Counter Current Dual Pipe'!$Y$3:$Y$5</c:f>
              <c:numCache>
                <c:formatCode>General</c:formatCode>
                <c:ptCount val="3"/>
                <c:pt idx="0">
                  <c:v>1246.5719482104989</c:v>
                </c:pt>
                <c:pt idx="1">
                  <c:v>1494.6999415128976</c:v>
                </c:pt>
                <c:pt idx="2">
                  <c:v>1657.5541363887735</c:v>
                </c:pt>
              </c:numCache>
            </c:numRef>
          </c:yVal>
          <c:smooth val="0"/>
          <c:extLst xmlns:c16r2="http://schemas.microsoft.com/office/drawing/2015/06/chart">
            <c:ext xmlns:c16="http://schemas.microsoft.com/office/drawing/2014/chart" uri="{C3380CC4-5D6E-409C-BE32-E72D297353CC}">
              <c16:uniqueId val="{00000003-8F88-4F8A-B511-46D78A8A1367}"/>
            </c:ext>
          </c:extLst>
        </c:ser>
        <c:ser>
          <c:idx val="4"/>
          <c:order val="4"/>
          <c:tx>
            <c:v>Hot Flow Rate Shell and Tube HE</c:v>
          </c:tx>
          <c:spPr>
            <a:ln w="25400" cap="rnd">
              <a:noFill/>
              <a:round/>
            </a:ln>
            <a:effectLst/>
          </c:spPr>
          <c:marker>
            <c:symbol val="triangle"/>
            <c:size val="8"/>
            <c:spPr>
              <a:solidFill>
                <a:srgbClr val="FF0000"/>
              </a:solidFill>
              <a:ln w="9525">
                <a:solidFill>
                  <a:srgbClr val="FF0000"/>
                </a:solidFill>
              </a:ln>
              <a:effectLst/>
            </c:spPr>
          </c:marker>
          <c:errBars>
            <c:errDir val="y"/>
            <c:errBarType val="both"/>
            <c:errValType val="cust"/>
            <c:noEndCap val="0"/>
            <c:plus>
              <c:numRef>
                <c:f>'[2]Counter Current Shell and Tube'!$Q$3:$Q$5</c:f>
                <c:numCache>
                  <c:formatCode>General</c:formatCode>
                  <c:ptCount val="3"/>
                  <c:pt idx="0">
                    <c:v>30.996509980388254</c:v>
                  </c:pt>
                  <c:pt idx="1">
                    <c:v>26.059564405652225</c:v>
                  </c:pt>
                  <c:pt idx="2">
                    <c:v>36.10222669141114</c:v>
                  </c:pt>
                </c:numCache>
              </c:numRef>
            </c:plus>
            <c:minus>
              <c:numRef>
                <c:f>'[2]Counter Current Shell and Tube'!$Q$3:$Q$5</c:f>
                <c:numCache>
                  <c:formatCode>General</c:formatCode>
                  <c:ptCount val="3"/>
                  <c:pt idx="0">
                    <c:v>30.996509980388254</c:v>
                  </c:pt>
                  <c:pt idx="1">
                    <c:v>26.059564405652225</c:v>
                  </c:pt>
                  <c:pt idx="2">
                    <c:v>36.10222669141114</c:v>
                  </c:pt>
                </c:numCache>
              </c:numRef>
            </c:minus>
            <c:spPr>
              <a:noFill/>
              <a:ln w="9525" cap="flat" cmpd="sng" algn="ctr">
                <a:solidFill>
                  <a:schemeClr val="tx1">
                    <a:lumMod val="65000"/>
                    <a:lumOff val="35000"/>
                  </a:schemeClr>
                </a:solidFill>
                <a:round/>
              </a:ln>
              <a:effectLst/>
            </c:spPr>
          </c:errBars>
          <c:xVal>
            <c:numRef>
              <c:f>'[2]Counter Current Shell and Tube'!$R$3:$R$5</c:f>
              <c:numCache>
                <c:formatCode>General</c:formatCode>
                <c:ptCount val="3"/>
                <c:pt idx="0">
                  <c:v>1</c:v>
                </c:pt>
                <c:pt idx="1">
                  <c:v>2</c:v>
                </c:pt>
                <c:pt idx="2">
                  <c:v>3</c:v>
                </c:pt>
              </c:numCache>
            </c:numRef>
          </c:xVal>
          <c:yVal>
            <c:numRef>
              <c:f>'[2]Counter Current Shell and Tube'!$T$3:$T$5</c:f>
              <c:numCache>
                <c:formatCode>General</c:formatCode>
                <c:ptCount val="3"/>
                <c:pt idx="0">
                  <c:v>865.93618069729416</c:v>
                </c:pt>
                <c:pt idx="1">
                  <c:v>1052.2772399648736</c:v>
                </c:pt>
                <c:pt idx="2">
                  <c:v>1247.3565724969451</c:v>
                </c:pt>
              </c:numCache>
            </c:numRef>
          </c:yVal>
          <c:smooth val="0"/>
          <c:extLst xmlns:c16r2="http://schemas.microsoft.com/office/drawing/2015/06/chart">
            <c:ext xmlns:c16="http://schemas.microsoft.com/office/drawing/2014/chart" uri="{C3380CC4-5D6E-409C-BE32-E72D297353CC}">
              <c16:uniqueId val="{00000004-8F88-4F8A-B511-46D78A8A1367}"/>
            </c:ext>
          </c:extLst>
        </c:ser>
        <c:ser>
          <c:idx val="5"/>
          <c:order val="5"/>
          <c:tx>
            <c:v>Cold Flow Rate Shell and Tube HE</c:v>
          </c:tx>
          <c:spPr>
            <a:ln w="25400" cap="rnd">
              <a:noFill/>
              <a:round/>
            </a:ln>
            <a:effectLst/>
          </c:spPr>
          <c:marker>
            <c:symbol val="triangle"/>
            <c:size val="8"/>
            <c:spPr>
              <a:solidFill>
                <a:srgbClr val="0070C0"/>
              </a:solidFill>
              <a:ln w="9525">
                <a:solidFill>
                  <a:schemeClr val="accent1"/>
                </a:solidFill>
              </a:ln>
              <a:effectLst/>
            </c:spPr>
          </c:marker>
          <c:errBars>
            <c:errDir val="y"/>
            <c:errBarType val="both"/>
            <c:errValType val="cust"/>
            <c:noEndCap val="0"/>
            <c:plus>
              <c:numRef>
                <c:f>'[2]Counter Current Shell and Tube'!$V$3:$V$5</c:f>
                <c:numCache>
                  <c:formatCode>General</c:formatCode>
                  <c:ptCount val="3"/>
                  <c:pt idx="0">
                    <c:v>198.06751403253824</c:v>
                  </c:pt>
                  <c:pt idx="1">
                    <c:v>26.059564405652225</c:v>
                  </c:pt>
                  <c:pt idx="2">
                    <c:v>14.740606611750989</c:v>
                  </c:pt>
                </c:numCache>
              </c:numRef>
            </c:plus>
            <c:minus>
              <c:numRef>
                <c:f>'[2]Counter Current Shell and Tube'!$V$3:$V$5</c:f>
                <c:numCache>
                  <c:formatCode>General</c:formatCode>
                  <c:ptCount val="3"/>
                  <c:pt idx="0">
                    <c:v>198.06751403253824</c:v>
                  </c:pt>
                  <c:pt idx="1">
                    <c:v>26.059564405652225</c:v>
                  </c:pt>
                  <c:pt idx="2">
                    <c:v>14.740606611750989</c:v>
                  </c:pt>
                </c:numCache>
              </c:numRef>
            </c:minus>
            <c:spPr>
              <a:noFill/>
              <a:ln w="9525" cap="flat" cmpd="sng" algn="ctr">
                <a:solidFill>
                  <a:schemeClr val="tx1">
                    <a:lumMod val="65000"/>
                    <a:lumOff val="35000"/>
                  </a:schemeClr>
                </a:solidFill>
                <a:round/>
              </a:ln>
              <a:effectLst/>
            </c:spPr>
          </c:errBars>
          <c:xVal>
            <c:numRef>
              <c:f>'[2]Counter Current Shell and Tube'!$X$3:$X$5</c:f>
              <c:numCache>
                <c:formatCode>General</c:formatCode>
                <c:ptCount val="3"/>
                <c:pt idx="0">
                  <c:v>1</c:v>
                </c:pt>
                <c:pt idx="1">
                  <c:v>2</c:v>
                </c:pt>
                <c:pt idx="2">
                  <c:v>3</c:v>
                </c:pt>
              </c:numCache>
            </c:numRef>
          </c:xVal>
          <c:yVal>
            <c:numRef>
              <c:f>'[2]Counter Current Shell and Tube'!$Y$3:$Y$5</c:f>
              <c:numCache>
                <c:formatCode>General</c:formatCode>
                <c:ptCount val="3"/>
                <c:pt idx="0">
                  <c:v>1023.6321344033836</c:v>
                </c:pt>
                <c:pt idx="1">
                  <c:v>1052.2772399648736</c:v>
                </c:pt>
                <c:pt idx="2">
                  <c:v>1104.5253382000167</c:v>
                </c:pt>
              </c:numCache>
            </c:numRef>
          </c:yVal>
          <c:smooth val="0"/>
          <c:extLst xmlns:c16r2="http://schemas.microsoft.com/office/drawing/2015/06/chart">
            <c:ext xmlns:c16="http://schemas.microsoft.com/office/drawing/2014/chart" uri="{C3380CC4-5D6E-409C-BE32-E72D297353CC}">
              <c16:uniqueId val="{00000005-8F88-4F8A-B511-46D78A8A1367}"/>
            </c:ext>
          </c:extLst>
        </c:ser>
        <c:dLbls>
          <c:showLegendKey val="0"/>
          <c:showVal val="0"/>
          <c:showCatName val="0"/>
          <c:showSerName val="0"/>
          <c:showPercent val="0"/>
          <c:showBubbleSize val="0"/>
        </c:dLbls>
        <c:axId val="-693935712"/>
        <c:axId val="-693922112"/>
      </c:scatterChart>
      <c:valAx>
        <c:axId val="-693935712"/>
        <c:scaling>
          <c:orientation val="minMax"/>
          <c:max val="3.5"/>
          <c:min val="0"/>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GB" dirty="0"/>
                  <a:t>Flow Rate (L/min)</a:t>
                </a:r>
              </a:p>
            </c:rich>
          </c:tx>
          <c:layout>
            <c:manualLayout>
              <c:xMode val="edge"/>
              <c:yMode val="edge"/>
              <c:x val="0.41515333701047985"/>
              <c:y val="0.915322284987467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3922112"/>
        <c:crosses val="autoZero"/>
        <c:crossBetween val="midCat"/>
        <c:majorUnit val="1"/>
      </c:valAx>
      <c:valAx>
        <c:axId val="-693922112"/>
        <c:scaling>
          <c:orientation val="minMax"/>
          <c:max val="3000"/>
          <c:min val="0"/>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GB" dirty="0"/>
                  <a:t>Heat Transfer Coefficient U (W/m^2K)</a:t>
                </a:r>
              </a:p>
            </c:rich>
          </c:tx>
          <c:layout>
            <c:manualLayout>
              <c:xMode val="edge"/>
              <c:yMode val="edge"/>
              <c:x val="7.7286265857694431E-3"/>
              <c:y val="6.1939321387153495E-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3935712"/>
        <c:crosses val="autoZero"/>
        <c:crossBetween val="midCat"/>
        <c:majorUnit val="1000"/>
      </c:valAx>
      <c:spPr>
        <a:noFill/>
        <a:ln>
          <a:noFill/>
        </a:ln>
        <a:effectLst/>
      </c:spPr>
    </c:plotArea>
    <c:plotVisOnly val="1"/>
    <c:dispBlanksAs val="gap"/>
    <c:showDLblsOverMax val="0"/>
  </c:chart>
  <c:spPr>
    <a:solidFill>
      <a:schemeClr val="bg1"/>
    </a:solidFill>
    <a:ln>
      <a:noFill/>
    </a:ln>
    <a:effectLst/>
  </c:spPr>
  <c:txPr>
    <a:bodyPr/>
    <a:lstStyle/>
    <a:p>
      <a:pPr>
        <a:defRPr sz="1600" baseline="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89814835182865"/>
          <c:y val="5.4024579171694155E-2"/>
          <c:w val="0.778553560114286"/>
          <c:h val="0.76862796750995832"/>
        </c:manualLayout>
      </c:layout>
      <c:scatterChart>
        <c:scatterStyle val="lineMarker"/>
        <c:varyColors val="0"/>
        <c:ser>
          <c:idx val="0"/>
          <c:order val="0"/>
          <c:tx>
            <c:v>Hot Flow Rate Plate HE</c:v>
          </c:tx>
          <c:spPr>
            <a:ln w="25400" cap="rnd">
              <a:noFill/>
              <a:round/>
            </a:ln>
            <a:effectLst/>
          </c:spPr>
          <c:marker>
            <c:symbol val="square"/>
            <c:size val="7"/>
            <c:spPr>
              <a:solidFill>
                <a:srgbClr val="FF0000"/>
              </a:solidFill>
              <a:ln w="9525">
                <a:solidFill>
                  <a:srgbClr val="FF0000"/>
                </a:solidFill>
              </a:ln>
              <a:effectLst/>
            </c:spPr>
          </c:marker>
          <c:errBars>
            <c:errDir val="y"/>
            <c:errBarType val="both"/>
            <c:errValType val="cust"/>
            <c:noEndCap val="0"/>
            <c:plus>
              <c:numRef>
                <c:f>Sheet1!$Q$25:$Q$27</c:f>
                <c:numCache>
                  <c:formatCode>General</c:formatCode>
                  <c:ptCount val="3"/>
                  <c:pt idx="0">
                    <c:v>87.118175341086243</c:v>
                  </c:pt>
                  <c:pt idx="1">
                    <c:v>79.35141434448812</c:v>
                  </c:pt>
                  <c:pt idx="2">
                    <c:v>40.134110845230317</c:v>
                  </c:pt>
                </c:numCache>
              </c:numRef>
            </c:plus>
            <c:minus>
              <c:numRef>
                <c:f>Sheet1!$Q$25:$Q$27</c:f>
                <c:numCache>
                  <c:formatCode>General</c:formatCode>
                  <c:ptCount val="3"/>
                  <c:pt idx="0">
                    <c:v>87.118175341086243</c:v>
                  </c:pt>
                  <c:pt idx="1">
                    <c:v>79.35141434448812</c:v>
                  </c:pt>
                  <c:pt idx="2">
                    <c:v>40.134110845230317</c:v>
                  </c:pt>
                </c:numCache>
              </c:numRef>
            </c:minus>
            <c:spPr>
              <a:noFill/>
              <a:ln w="9525" cap="flat" cmpd="sng" algn="ctr">
                <a:solidFill>
                  <a:schemeClr val="tx1">
                    <a:lumMod val="65000"/>
                    <a:lumOff val="35000"/>
                  </a:schemeClr>
                </a:solidFill>
                <a:round/>
              </a:ln>
              <a:effectLst/>
            </c:spPr>
          </c:errBars>
          <c:xVal>
            <c:numRef>
              <c:f>Sheet1!$R$3:$R$5</c:f>
              <c:numCache>
                <c:formatCode>General</c:formatCode>
                <c:ptCount val="3"/>
                <c:pt idx="0">
                  <c:v>1</c:v>
                </c:pt>
                <c:pt idx="1">
                  <c:v>2</c:v>
                </c:pt>
                <c:pt idx="2">
                  <c:v>3</c:v>
                </c:pt>
              </c:numCache>
            </c:numRef>
          </c:xVal>
          <c:yVal>
            <c:numRef>
              <c:f>Sheet1!$T$25:$T$27</c:f>
              <c:numCache>
                <c:formatCode>General</c:formatCode>
                <c:ptCount val="3"/>
                <c:pt idx="0">
                  <c:v>1498.8158987001023</c:v>
                </c:pt>
                <c:pt idx="1">
                  <c:v>1983.835098224451</c:v>
                </c:pt>
                <c:pt idx="2">
                  <c:v>2310.5210782183353</c:v>
                </c:pt>
              </c:numCache>
            </c:numRef>
          </c:yVal>
          <c:smooth val="0"/>
          <c:extLst xmlns:c16r2="http://schemas.microsoft.com/office/drawing/2015/06/chart">
            <c:ext xmlns:c16="http://schemas.microsoft.com/office/drawing/2014/chart" uri="{C3380CC4-5D6E-409C-BE32-E72D297353CC}">
              <c16:uniqueId val="{00000000-BBCE-459F-AC51-8097899A0177}"/>
            </c:ext>
          </c:extLst>
        </c:ser>
        <c:ser>
          <c:idx val="1"/>
          <c:order val="1"/>
          <c:tx>
            <c:v>Cold Flow Rate Plate HE</c:v>
          </c:tx>
          <c:spPr>
            <a:ln w="25400" cap="rnd">
              <a:noFill/>
              <a:round/>
            </a:ln>
            <a:effectLst/>
          </c:spPr>
          <c:marker>
            <c:symbol val="square"/>
            <c:size val="7"/>
            <c:spPr>
              <a:solidFill>
                <a:srgbClr val="0070C0"/>
              </a:solidFill>
              <a:ln w="9525">
                <a:solidFill>
                  <a:schemeClr val="accent1"/>
                </a:solidFill>
              </a:ln>
              <a:effectLst/>
            </c:spPr>
          </c:marker>
          <c:errBars>
            <c:errDir val="y"/>
            <c:errBarType val="both"/>
            <c:errValType val="cust"/>
            <c:noEndCap val="0"/>
            <c:plus>
              <c:numRef>
                <c:f>Sheet1!$Q$31:$Q$33</c:f>
                <c:numCache>
                  <c:formatCode>General</c:formatCode>
                  <c:ptCount val="3"/>
                  <c:pt idx="0">
                    <c:v>24.407772967824716</c:v>
                  </c:pt>
                  <c:pt idx="1">
                    <c:v>79.35141434448812</c:v>
                  </c:pt>
                  <c:pt idx="2">
                    <c:v>51.330245060663394</c:v>
                  </c:pt>
                </c:numCache>
              </c:numRef>
            </c:plus>
            <c:minus>
              <c:numRef>
                <c:f>Sheet1!$Q$31:$Q$33</c:f>
                <c:numCache>
                  <c:formatCode>General</c:formatCode>
                  <c:ptCount val="3"/>
                  <c:pt idx="0">
                    <c:v>24.407772967824716</c:v>
                  </c:pt>
                  <c:pt idx="1">
                    <c:v>79.35141434448812</c:v>
                  </c:pt>
                  <c:pt idx="2">
                    <c:v>51.330245060663394</c:v>
                  </c:pt>
                </c:numCache>
              </c:numRef>
            </c:minus>
            <c:spPr>
              <a:noFill/>
              <a:ln w="9525" cap="flat" cmpd="sng" algn="ctr">
                <a:solidFill>
                  <a:schemeClr val="tx1">
                    <a:lumMod val="65000"/>
                    <a:lumOff val="35000"/>
                  </a:schemeClr>
                </a:solidFill>
                <a:round/>
              </a:ln>
              <a:effectLst/>
            </c:spPr>
          </c:errBars>
          <c:xVal>
            <c:numRef>
              <c:f>Sheet1!$S$9:$S$11</c:f>
              <c:numCache>
                <c:formatCode>General</c:formatCode>
                <c:ptCount val="3"/>
                <c:pt idx="0">
                  <c:v>1</c:v>
                </c:pt>
                <c:pt idx="1">
                  <c:v>2</c:v>
                </c:pt>
                <c:pt idx="2">
                  <c:v>3</c:v>
                </c:pt>
              </c:numCache>
            </c:numRef>
          </c:xVal>
          <c:yVal>
            <c:numRef>
              <c:f>Sheet1!$T$31:$T$33</c:f>
              <c:numCache>
                <c:formatCode>General</c:formatCode>
                <c:ptCount val="3"/>
                <c:pt idx="0">
                  <c:v>1636.6907470082424</c:v>
                </c:pt>
                <c:pt idx="1">
                  <c:v>1983.835098224451</c:v>
                </c:pt>
                <c:pt idx="2">
                  <c:v>2229.8070897919788</c:v>
                </c:pt>
              </c:numCache>
            </c:numRef>
          </c:yVal>
          <c:smooth val="0"/>
          <c:extLst xmlns:c16r2="http://schemas.microsoft.com/office/drawing/2015/06/chart">
            <c:ext xmlns:c16="http://schemas.microsoft.com/office/drawing/2014/chart" uri="{C3380CC4-5D6E-409C-BE32-E72D297353CC}">
              <c16:uniqueId val="{00000001-BBCE-459F-AC51-8097899A0177}"/>
            </c:ext>
          </c:extLst>
        </c:ser>
        <c:ser>
          <c:idx val="2"/>
          <c:order val="2"/>
          <c:tx>
            <c:v>Hot Flow Rate Dual Pipe HE</c:v>
          </c:tx>
          <c:spPr>
            <a:ln w="25400" cap="rnd">
              <a:noFill/>
              <a:round/>
            </a:ln>
            <a:effectLst/>
          </c:spPr>
          <c:marker>
            <c:symbol val="circle"/>
            <c:size val="7"/>
            <c:spPr>
              <a:solidFill>
                <a:srgbClr val="FF0000"/>
              </a:solidFill>
              <a:ln w="9525">
                <a:solidFill>
                  <a:srgbClr val="FF0000"/>
                </a:solidFill>
              </a:ln>
              <a:effectLst/>
            </c:spPr>
          </c:marker>
          <c:errBars>
            <c:errDir val="y"/>
            <c:errBarType val="both"/>
            <c:errValType val="cust"/>
            <c:noEndCap val="0"/>
            <c:plus>
              <c:numRef>
                <c:f>'[1]CoCurrent Dual Pipe.'!$Q$3:$Q$5</c:f>
                <c:numCache>
                  <c:formatCode>General</c:formatCode>
                  <c:ptCount val="3"/>
                  <c:pt idx="0">
                    <c:v>6.631095318262946</c:v>
                  </c:pt>
                  <c:pt idx="1">
                    <c:v>20.594396859084586</c:v>
                  </c:pt>
                  <c:pt idx="2">
                    <c:v>47.356171625049583</c:v>
                  </c:pt>
                </c:numCache>
              </c:numRef>
            </c:plus>
            <c:minus>
              <c:numRef>
                <c:f>'[1]CoCurrent Dual Pipe.'!$Q$3:$Q$5</c:f>
                <c:numCache>
                  <c:formatCode>General</c:formatCode>
                  <c:ptCount val="3"/>
                  <c:pt idx="0">
                    <c:v>6.631095318262946</c:v>
                  </c:pt>
                  <c:pt idx="1">
                    <c:v>20.594396859084586</c:v>
                  </c:pt>
                  <c:pt idx="2">
                    <c:v>47.356171625049583</c:v>
                  </c:pt>
                </c:numCache>
              </c:numRef>
            </c:minus>
            <c:spPr>
              <a:noFill/>
              <a:ln w="9525" cap="flat" cmpd="sng" algn="ctr">
                <a:solidFill>
                  <a:schemeClr val="tx1">
                    <a:lumMod val="65000"/>
                    <a:lumOff val="35000"/>
                  </a:schemeClr>
                </a:solidFill>
                <a:round/>
              </a:ln>
              <a:effectLst/>
            </c:spPr>
          </c:errBars>
          <c:xVal>
            <c:numRef>
              <c:f>'[1]CoCurrent Dual Pipe.'!$R$3:$R$5</c:f>
              <c:numCache>
                <c:formatCode>General</c:formatCode>
                <c:ptCount val="3"/>
                <c:pt idx="0">
                  <c:v>1</c:v>
                </c:pt>
                <c:pt idx="1">
                  <c:v>2</c:v>
                </c:pt>
                <c:pt idx="2">
                  <c:v>3</c:v>
                </c:pt>
              </c:numCache>
            </c:numRef>
          </c:xVal>
          <c:yVal>
            <c:numRef>
              <c:f>'[1]CoCurrent Dual Pipe.'!$T$3:$T$5</c:f>
              <c:numCache>
                <c:formatCode>General</c:formatCode>
                <c:ptCount val="3"/>
                <c:pt idx="0">
                  <c:v>1221.1801164478159</c:v>
                </c:pt>
                <c:pt idx="1">
                  <c:v>1774.6567790914423</c:v>
                </c:pt>
                <c:pt idx="2">
                  <c:v>2053.3304372521284</c:v>
                </c:pt>
              </c:numCache>
            </c:numRef>
          </c:yVal>
          <c:smooth val="0"/>
          <c:extLst xmlns:c16r2="http://schemas.microsoft.com/office/drawing/2015/06/chart">
            <c:ext xmlns:c16="http://schemas.microsoft.com/office/drawing/2014/chart" uri="{C3380CC4-5D6E-409C-BE32-E72D297353CC}">
              <c16:uniqueId val="{00000002-BBCE-459F-AC51-8097899A0177}"/>
            </c:ext>
          </c:extLst>
        </c:ser>
        <c:ser>
          <c:idx val="3"/>
          <c:order val="3"/>
          <c:tx>
            <c:v>Cold Flow Rate Dual Pipe HE</c:v>
          </c:tx>
          <c:spPr>
            <a:ln w="25400" cap="rnd">
              <a:noFill/>
              <a:round/>
            </a:ln>
            <a:effectLst/>
          </c:spPr>
          <c:marker>
            <c:symbol val="circle"/>
            <c:size val="7"/>
            <c:spPr>
              <a:solidFill>
                <a:srgbClr val="0070C0"/>
              </a:solidFill>
              <a:ln w="9525">
                <a:solidFill>
                  <a:schemeClr val="accent1"/>
                </a:solidFill>
              </a:ln>
              <a:effectLst/>
            </c:spPr>
          </c:marker>
          <c:errBars>
            <c:errDir val="y"/>
            <c:errBarType val="both"/>
            <c:errValType val="cust"/>
            <c:noEndCap val="0"/>
            <c:plus>
              <c:numRef>
                <c:f>'[1]CoCurrent Dual Pipe.'!$V$3:$V$5</c:f>
                <c:numCache>
                  <c:formatCode>General</c:formatCode>
                  <c:ptCount val="3"/>
                  <c:pt idx="0">
                    <c:v>29.460618388406203</c:v>
                  </c:pt>
                  <c:pt idx="1">
                    <c:v>20.594396859084586</c:v>
                  </c:pt>
                  <c:pt idx="2">
                    <c:v>37.583401154390913</c:v>
                  </c:pt>
                </c:numCache>
              </c:numRef>
            </c:plus>
            <c:minus>
              <c:numRef>
                <c:f>'[1]CoCurrent Dual Pipe.'!$V$3:$V$5</c:f>
                <c:numCache>
                  <c:formatCode>General</c:formatCode>
                  <c:ptCount val="3"/>
                  <c:pt idx="0">
                    <c:v>29.460618388406203</c:v>
                  </c:pt>
                  <c:pt idx="1">
                    <c:v>20.594396859084586</c:v>
                  </c:pt>
                  <c:pt idx="2">
                    <c:v>37.583401154390913</c:v>
                  </c:pt>
                </c:numCache>
              </c:numRef>
            </c:minus>
            <c:spPr>
              <a:noFill/>
              <a:ln w="9525" cap="flat" cmpd="sng" algn="ctr">
                <a:solidFill>
                  <a:schemeClr val="tx1">
                    <a:lumMod val="65000"/>
                    <a:lumOff val="35000"/>
                  </a:schemeClr>
                </a:solidFill>
                <a:round/>
              </a:ln>
              <a:effectLst/>
            </c:spPr>
          </c:errBars>
          <c:xVal>
            <c:numRef>
              <c:f>'[1]CoCurrent Dual Pipe.'!$X$3:$X$5</c:f>
              <c:numCache>
                <c:formatCode>General</c:formatCode>
                <c:ptCount val="3"/>
                <c:pt idx="0">
                  <c:v>1</c:v>
                </c:pt>
                <c:pt idx="1">
                  <c:v>2</c:v>
                </c:pt>
                <c:pt idx="2">
                  <c:v>3</c:v>
                </c:pt>
              </c:numCache>
            </c:numRef>
          </c:xVal>
          <c:yVal>
            <c:numRef>
              <c:f>'[1]CoCurrent Dual Pipe.'!$Y$3:$Y$5</c:f>
              <c:numCache>
                <c:formatCode>General</c:formatCode>
                <c:ptCount val="3"/>
                <c:pt idx="0">
                  <c:v>1577.4198405945772</c:v>
                </c:pt>
                <c:pt idx="1">
                  <c:v>1774.6567790914423</c:v>
                </c:pt>
                <c:pt idx="2">
                  <c:v>2054.773677930491</c:v>
                </c:pt>
              </c:numCache>
            </c:numRef>
          </c:yVal>
          <c:smooth val="0"/>
          <c:extLst xmlns:c16r2="http://schemas.microsoft.com/office/drawing/2015/06/chart">
            <c:ext xmlns:c16="http://schemas.microsoft.com/office/drawing/2014/chart" uri="{C3380CC4-5D6E-409C-BE32-E72D297353CC}">
              <c16:uniqueId val="{00000003-BBCE-459F-AC51-8097899A0177}"/>
            </c:ext>
          </c:extLst>
        </c:ser>
        <c:ser>
          <c:idx val="4"/>
          <c:order val="4"/>
          <c:tx>
            <c:v>Hot Flow Rate Shell and Tube HE</c:v>
          </c:tx>
          <c:spPr>
            <a:ln w="25400" cap="rnd">
              <a:noFill/>
              <a:round/>
            </a:ln>
            <a:effectLst/>
          </c:spPr>
          <c:marker>
            <c:symbol val="triangle"/>
            <c:size val="7"/>
            <c:spPr>
              <a:solidFill>
                <a:srgbClr val="FF0000"/>
              </a:solidFill>
              <a:ln w="9525">
                <a:solidFill>
                  <a:srgbClr val="FF0000"/>
                </a:solidFill>
              </a:ln>
              <a:effectLst/>
            </c:spPr>
          </c:marker>
          <c:errBars>
            <c:errDir val="y"/>
            <c:errBarType val="both"/>
            <c:errValType val="fixedVal"/>
            <c:noEndCap val="0"/>
            <c:val val="1"/>
            <c:spPr>
              <a:noFill/>
              <a:ln w="9525" cap="flat" cmpd="sng" algn="ctr">
                <a:solidFill>
                  <a:schemeClr val="tx1">
                    <a:lumMod val="65000"/>
                    <a:lumOff val="35000"/>
                  </a:schemeClr>
                </a:solidFill>
                <a:round/>
              </a:ln>
              <a:effectLst/>
            </c:spPr>
          </c:errBars>
          <c:xVal>
            <c:numRef>
              <c:f>'[2]Co-Current Shell and Tube'!$R$3:$R$5</c:f>
              <c:numCache>
                <c:formatCode>General</c:formatCode>
                <c:ptCount val="3"/>
                <c:pt idx="0">
                  <c:v>1</c:v>
                </c:pt>
                <c:pt idx="1">
                  <c:v>2</c:v>
                </c:pt>
                <c:pt idx="2">
                  <c:v>3</c:v>
                </c:pt>
              </c:numCache>
            </c:numRef>
          </c:xVal>
          <c:yVal>
            <c:numRef>
              <c:f>'[2]Co-Current Shell and Tube'!$T$3:$T$5</c:f>
              <c:numCache>
                <c:formatCode>General</c:formatCode>
                <c:ptCount val="3"/>
                <c:pt idx="0">
                  <c:v>783.96417054421988</c:v>
                </c:pt>
                <c:pt idx="1">
                  <c:v>1172.9138733676184</c:v>
                </c:pt>
                <c:pt idx="2">
                  <c:v>1499.3810250048011</c:v>
                </c:pt>
              </c:numCache>
            </c:numRef>
          </c:yVal>
          <c:smooth val="0"/>
          <c:extLst xmlns:c16r2="http://schemas.microsoft.com/office/drawing/2015/06/chart">
            <c:ext xmlns:c16="http://schemas.microsoft.com/office/drawing/2014/chart" uri="{C3380CC4-5D6E-409C-BE32-E72D297353CC}">
              <c16:uniqueId val="{00000004-BBCE-459F-AC51-8097899A0177}"/>
            </c:ext>
          </c:extLst>
        </c:ser>
        <c:ser>
          <c:idx val="5"/>
          <c:order val="5"/>
          <c:tx>
            <c:v>Cold Flow Rate Shell and Tube HE</c:v>
          </c:tx>
          <c:spPr>
            <a:ln w="25400" cap="rnd">
              <a:noFill/>
              <a:round/>
            </a:ln>
            <a:effectLst/>
          </c:spPr>
          <c:marker>
            <c:symbol val="triangle"/>
            <c:size val="7"/>
            <c:spPr>
              <a:solidFill>
                <a:srgbClr val="0070C0"/>
              </a:solidFill>
              <a:ln w="9525">
                <a:solidFill>
                  <a:schemeClr val="accent1"/>
                </a:solidFill>
              </a:ln>
              <a:effectLst/>
            </c:spPr>
          </c:marker>
          <c:errBars>
            <c:errDir val="y"/>
            <c:errBarType val="both"/>
            <c:errValType val="cust"/>
            <c:noEndCap val="0"/>
            <c:plus>
              <c:numRef>
                <c:f>'[2]Co-Current Shell and Tube'!$V$3:$V$5</c:f>
                <c:numCache>
                  <c:formatCode>General</c:formatCode>
                  <c:ptCount val="3"/>
                  <c:pt idx="0">
                    <c:v>25.753639250597807</c:v>
                  </c:pt>
                  <c:pt idx="1">
                    <c:v>55.21834386920618</c:v>
                  </c:pt>
                  <c:pt idx="2">
                    <c:v>80.064630036856855</c:v>
                  </c:pt>
                </c:numCache>
              </c:numRef>
            </c:plus>
            <c:minus>
              <c:numRef>
                <c:f>'[2]Co-Current Shell and Tube'!$V$3:$V$5</c:f>
                <c:numCache>
                  <c:formatCode>General</c:formatCode>
                  <c:ptCount val="3"/>
                  <c:pt idx="0">
                    <c:v>25.753639250597807</c:v>
                  </c:pt>
                  <c:pt idx="1">
                    <c:v>55.21834386920618</c:v>
                  </c:pt>
                  <c:pt idx="2">
                    <c:v>80.064630036856855</c:v>
                  </c:pt>
                </c:numCache>
              </c:numRef>
            </c:minus>
            <c:spPr>
              <a:noFill/>
              <a:ln w="9525" cap="flat" cmpd="sng" algn="ctr">
                <a:solidFill>
                  <a:schemeClr val="tx1">
                    <a:lumMod val="65000"/>
                    <a:lumOff val="35000"/>
                  </a:schemeClr>
                </a:solidFill>
                <a:round/>
              </a:ln>
              <a:effectLst/>
            </c:spPr>
          </c:errBars>
          <c:xVal>
            <c:numRef>
              <c:f>'[2]Co-Current Shell and Tube'!$X$3:$X$5</c:f>
              <c:numCache>
                <c:formatCode>General</c:formatCode>
                <c:ptCount val="3"/>
                <c:pt idx="0">
                  <c:v>1</c:v>
                </c:pt>
                <c:pt idx="1">
                  <c:v>2</c:v>
                </c:pt>
                <c:pt idx="2">
                  <c:v>3</c:v>
                </c:pt>
              </c:numCache>
            </c:numRef>
          </c:xVal>
          <c:yVal>
            <c:numRef>
              <c:f>'[2]Co-Current Shell and Tube'!$Y$3:$Y$5</c:f>
              <c:numCache>
                <c:formatCode>General</c:formatCode>
                <c:ptCount val="3"/>
                <c:pt idx="0">
                  <c:v>963.32248564752217</c:v>
                </c:pt>
                <c:pt idx="1">
                  <c:v>1172.9138733676184</c:v>
                </c:pt>
                <c:pt idx="2">
                  <c:v>1173.5828354889916</c:v>
                </c:pt>
              </c:numCache>
            </c:numRef>
          </c:yVal>
          <c:smooth val="0"/>
          <c:extLst xmlns:c16r2="http://schemas.microsoft.com/office/drawing/2015/06/chart">
            <c:ext xmlns:c16="http://schemas.microsoft.com/office/drawing/2014/chart" uri="{C3380CC4-5D6E-409C-BE32-E72D297353CC}">
              <c16:uniqueId val="{00000005-BBCE-459F-AC51-8097899A0177}"/>
            </c:ext>
          </c:extLst>
        </c:ser>
        <c:dLbls>
          <c:showLegendKey val="0"/>
          <c:showVal val="0"/>
          <c:showCatName val="0"/>
          <c:showSerName val="0"/>
          <c:showPercent val="0"/>
          <c:showBubbleSize val="0"/>
        </c:dLbls>
        <c:axId val="-693937344"/>
        <c:axId val="-693927008"/>
      </c:scatterChart>
      <c:valAx>
        <c:axId val="-693937344"/>
        <c:scaling>
          <c:orientation val="minMax"/>
          <c:max val="3.5"/>
          <c:min val="0"/>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GB" sz="1600" baseline="0" dirty="0"/>
                  <a:t>Flow Rate (L/min)</a:t>
                </a:r>
              </a:p>
            </c:rich>
          </c:tx>
          <c:layout>
            <c:manualLayout>
              <c:xMode val="edge"/>
              <c:yMode val="edge"/>
              <c:x val="0.39024169477357545"/>
              <c:y val="0.9245180698592665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3927008"/>
        <c:crosses val="autoZero"/>
        <c:crossBetween val="midCat"/>
        <c:majorUnit val="1"/>
      </c:valAx>
      <c:valAx>
        <c:axId val="-693927008"/>
        <c:scaling>
          <c:orientation val="minMax"/>
          <c:max val="3000"/>
          <c:min val="0"/>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600" baseline="0" dirty="0"/>
                  <a:t>Heat Transfer Coefficient U (W/m^2K)</a:t>
                </a:r>
              </a:p>
            </c:rich>
          </c:tx>
          <c:layout>
            <c:manualLayout>
              <c:xMode val="edge"/>
              <c:yMode val="edge"/>
              <c:x val="6.4032544753182697E-3"/>
              <c:y val="9.3653127821353571E-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3937344"/>
        <c:crosses val="autoZero"/>
        <c:crossBetween val="midCat"/>
        <c:majorUnit val="1000"/>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'[comparsion of heat exchangers plate HE (1).xlsx]Sheet1'!$Q$21</c:f>
              <c:strCache>
                <c:ptCount val="1"/>
                <c:pt idx="0">
                  <c:v>Countercurrent </c:v>
                </c:pt>
              </c:strCache>
            </c:strRef>
          </c:tx>
          <c:spPr>
            <a:solidFill>
              <a:schemeClr val="accent4"/>
            </a:solidFill>
            <a:ln>
              <a:noFill/>
            </a:ln>
            <a:effectLst/>
          </c:spPr>
          <c:invertIfNegative val="0"/>
          <c:cat>
            <c:strRef>
              <c:f>'[comparsion of heat exchangers plate HE (1).xlsx]Sheet1'!$R$20:$T$20</c:f>
              <c:strCache>
                <c:ptCount val="3"/>
                <c:pt idx="0">
                  <c:v>Plate HE</c:v>
                </c:pt>
                <c:pt idx="1">
                  <c:v>Shell and Tube HE</c:v>
                </c:pt>
                <c:pt idx="2">
                  <c:v>Dual Pipe HE</c:v>
                </c:pt>
              </c:strCache>
            </c:strRef>
          </c:cat>
          <c:val>
            <c:numRef>
              <c:f>'[comparsion of heat exchangers plate HE (1).xlsx]Sheet1'!$R$21:$T$21</c:f>
              <c:numCache>
                <c:formatCode>General</c:formatCode>
                <c:ptCount val="3"/>
                <c:pt idx="0">
                  <c:v>1323.0333333333333</c:v>
                </c:pt>
                <c:pt idx="1">
                  <c:v>362.09333333333319</c:v>
                </c:pt>
                <c:pt idx="2">
                  <c:v>506.0022222222222</c:v>
                </c:pt>
              </c:numCache>
            </c:numRef>
          </c:val>
          <c:extLst xmlns:c16r2="http://schemas.microsoft.com/office/drawing/2015/06/chart">
            <c:ext xmlns:c16="http://schemas.microsoft.com/office/drawing/2014/chart" uri="{C3380CC4-5D6E-409C-BE32-E72D297353CC}">
              <c16:uniqueId val="{00000000-0A25-4A76-8D56-55379331824F}"/>
            </c:ext>
          </c:extLst>
        </c:ser>
        <c:ser>
          <c:idx val="1"/>
          <c:order val="1"/>
          <c:tx>
            <c:strRef>
              <c:f>'[comparsion of heat exchangers plate HE (1).xlsx]Sheet1'!$Q$22</c:f>
              <c:strCache>
                <c:ptCount val="1"/>
                <c:pt idx="0">
                  <c:v>Co-current</c:v>
                </c:pt>
              </c:strCache>
            </c:strRef>
          </c:tx>
          <c:spPr>
            <a:solidFill>
              <a:schemeClr val="tx2">
                <a:lumMod val="50000"/>
              </a:schemeClr>
            </a:solidFill>
            <a:ln>
              <a:noFill/>
            </a:ln>
            <a:effectLst/>
          </c:spPr>
          <c:invertIfNegative val="0"/>
          <c:cat>
            <c:strRef>
              <c:f>'[comparsion of heat exchangers plate HE (1).xlsx]Sheet1'!$R$20:$T$20</c:f>
              <c:strCache>
                <c:ptCount val="3"/>
                <c:pt idx="0">
                  <c:v>Plate HE</c:v>
                </c:pt>
                <c:pt idx="1">
                  <c:v>Shell and Tube HE</c:v>
                </c:pt>
                <c:pt idx="2">
                  <c:v>Dual Pipe HE</c:v>
                </c:pt>
              </c:strCache>
            </c:strRef>
          </c:cat>
          <c:val>
            <c:numRef>
              <c:f>'[comparsion of heat exchangers plate HE (1).xlsx]Sheet1'!$R$22:$T$22</c:f>
              <c:numCache>
                <c:formatCode>General</c:formatCode>
                <c:ptCount val="3"/>
                <c:pt idx="0">
                  <c:v>1148.9500000000003</c:v>
                </c:pt>
                <c:pt idx="1">
                  <c:v>336.74679999999989</c:v>
                </c:pt>
                <c:pt idx="2">
                  <c:v>455.40199999999999</c:v>
                </c:pt>
              </c:numCache>
            </c:numRef>
          </c:val>
          <c:extLst xmlns:c16r2="http://schemas.microsoft.com/office/drawing/2015/06/chart">
            <c:ext xmlns:c16="http://schemas.microsoft.com/office/drawing/2014/chart" uri="{C3380CC4-5D6E-409C-BE32-E72D297353CC}">
              <c16:uniqueId val="{00000001-0A25-4A76-8D56-55379331824F}"/>
            </c:ext>
          </c:extLst>
        </c:ser>
        <c:dLbls>
          <c:showLegendKey val="0"/>
          <c:showVal val="0"/>
          <c:showCatName val="0"/>
          <c:showSerName val="0"/>
          <c:showPercent val="0"/>
          <c:showBubbleSize val="0"/>
        </c:dLbls>
        <c:gapWidth val="219"/>
        <c:overlap val="-27"/>
        <c:axId val="-693930272"/>
        <c:axId val="-693925920"/>
      </c:barChart>
      <c:catAx>
        <c:axId val="-693930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3925920"/>
        <c:crosses val="autoZero"/>
        <c:auto val="1"/>
        <c:lblAlgn val="ctr"/>
        <c:lblOffset val="100"/>
        <c:noMultiLvlLbl val="0"/>
      </c:catAx>
      <c:valAx>
        <c:axId val="-693925920"/>
        <c:scaling>
          <c:orientation val="minMax"/>
          <c:max val="1500"/>
        </c:scaling>
        <c:delete val="0"/>
        <c:axPos val="l"/>
        <c:title>
          <c:tx>
            <c:rich>
              <a:bodyPr rot="-5400000" spcFirstLastPara="1" vertOverflow="ellipsis" vert="horz" wrap="square" anchor="ctr" anchorCtr="1"/>
              <a:lstStyle/>
              <a:p>
                <a:pPr>
                  <a:defRPr sz="2200" b="0" i="0" u="none" strike="noStrike" kern="1200" baseline="0">
                    <a:solidFill>
                      <a:schemeClr val="tx1">
                        <a:lumMod val="65000"/>
                        <a:lumOff val="35000"/>
                      </a:schemeClr>
                    </a:solidFill>
                    <a:latin typeface="+mn-lt"/>
                    <a:ea typeface="+mn-ea"/>
                    <a:cs typeface="+mn-cs"/>
                  </a:defRPr>
                </a:pPr>
                <a:r>
                  <a:rPr lang="en-GB" sz="2200" baseline="0" dirty="0"/>
                  <a:t>Heat </a:t>
                </a:r>
                <a:r>
                  <a:rPr lang="en-GB" sz="2200" baseline="0" dirty="0" smtClean="0"/>
                  <a:t>Transferred </a:t>
                </a:r>
                <a:r>
                  <a:rPr lang="en-GB" sz="2200" baseline="0" dirty="0"/>
                  <a:t>Q (W)</a:t>
                </a:r>
              </a:p>
            </c:rich>
          </c:tx>
          <c:layout>
            <c:manualLayout>
              <c:xMode val="edge"/>
              <c:yMode val="edge"/>
              <c:x val="1.3392857142857142E-2"/>
              <c:y val="8.837547433234591E-2"/>
            </c:manualLayout>
          </c:layout>
          <c:overlay val="0"/>
          <c:spPr>
            <a:noFill/>
            <a:ln>
              <a:noFill/>
            </a:ln>
            <a:effectLst/>
          </c:spPr>
          <c:txPr>
            <a:bodyPr rot="-5400000" spcFirstLastPara="1" vertOverflow="ellipsis" vert="horz" wrap="square" anchor="ctr" anchorCtr="1"/>
            <a:lstStyle/>
            <a:p>
              <a:pPr>
                <a:defRPr sz="2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3930272"/>
        <c:crosses val="autoZero"/>
        <c:crossBetween val="between"/>
        <c:majorUnit val="30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0.83372</cdr:x>
      <cdr:y>0.52563</cdr:y>
    </cdr:from>
    <cdr:to>
      <cdr:x>0.83908</cdr:x>
      <cdr:y>0.55213</cdr:y>
    </cdr:to>
    <cdr:sp macro="" textlink="">
      <cdr:nvSpPr>
        <cdr:cNvPr id="3" name="Right Brace 2"/>
        <cdr:cNvSpPr/>
      </cdr:nvSpPr>
      <cdr:spPr>
        <a:xfrm xmlns:a="http://schemas.openxmlformats.org/drawingml/2006/main">
          <a:off x="7115318" y="2109097"/>
          <a:ext cx="45745" cy="106330"/>
        </a:xfrm>
        <a:prstGeom xmlns:a="http://schemas.openxmlformats.org/drawingml/2006/main" prst="rightBrace">
          <a:avLst/>
        </a:prstGeom>
        <a:solidFill xmlns:a="http://schemas.openxmlformats.org/drawingml/2006/main">
          <a:schemeClr val="tx1"/>
        </a:solidFill>
        <a:ln xmlns:a="http://schemas.openxmlformats.org/drawingml/2006/main" w="28575">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rtlCol="0" anchor="ctr"/>
        <a:lstStyle xmlns:a="http://schemas.openxmlformats.org/drawingml/2006/main"/>
        <a:p xmlns:a="http://schemas.openxmlformats.org/drawingml/2006/main">
          <a:endParaRPr lang="en-US" dirty="0"/>
        </a:p>
      </cdr:txBody>
    </cdr:sp>
  </cdr:relSizeAnchor>
  <cdr:relSizeAnchor xmlns:cdr="http://schemas.openxmlformats.org/drawingml/2006/chartDrawing">
    <cdr:from>
      <cdr:x>0.5449</cdr:x>
      <cdr:y>0.59163</cdr:y>
    </cdr:from>
    <cdr:to>
      <cdr:x>0.55025</cdr:x>
      <cdr:y>0.60303</cdr:y>
    </cdr:to>
    <cdr:sp macro="" textlink="">
      <cdr:nvSpPr>
        <cdr:cNvPr id="6" name="Right Brace 5"/>
        <cdr:cNvSpPr/>
      </cdr:nvSpPr>
      <cdr:spPr>
        <a:xfrm xmlns:a="http://schemas.openxmlformats.org/drawingml/2006/main">
          <a:off x="4650368" y="2373895"/>
          <a:ext cx="45659" cy="45742"/>
        </a:xfrm>
        <a:prstGeom xmlns:a="http://schemas.openxmlformats.org/drawingml/2006/main" prst="rightBrace">
          <a:avLst/>
        </a:prstGeom>
        <a:solidFill xmlns:a="http://schemas.openxmlformats.org/drawingml/2006/main">
          <a:schemeClr val="tx1"/>
        </a:solidFill>
        <a:ln xmlns:a="http://schemas.openxmlformats.org/drawingml/2006/main" w="28575">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rtlCol="0" anchor="ctr"/>
        <a:lstStyle xmlns:a="http://schemas.openxmlformats.org/drawingml/2006/main"/>
        <a:p xmlns:a="http://schemas.openxmlformats.org/drawingml/2006/main">
          <a:endParaRPr lang="en-US" dirty="0"/>
        </a:p>
      </cdr:txBody>
    </cdr:sp>
  </cdr:relSizeAnchor>
  <cdr:relSizeAnchor xmlns:cdr="http://schemas.openxmlformats.org/drawingml/2006/chartDrawing">
    <cdr:from>
      <cdr:x>0.29066</cdr:x>
      <cdr:y>0.13556</cdr:y>
    </cdr:from>
    <cdr:to>
      <cdr:x>0.38111</cdr:x>
      <cdr:y>0.21994</cdr:y>
    </cdr:to>
    <cdr:sp macro="" textlink="">
      <cdr:nvSpPr>
        <cdr:cNvPr id="7" name="TextBox 6"/>
        <cdr:cNvSpPr txBox="1"/>
      </cdr:nvSpPr>
      <cdr:spPr>
        <a:xfrm xmlns:a="http://schemas.openxmlformats.org/drawingml/2006/main">
          <a:off x="2480609" y="543932"/>
          <a:ext cx="771936" cy="338554"/>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r>
            <a:rPr lang="en-GB" sz="1600" dirty="0"/>
            <a:t>13%</a:t>
          </a:r>
        </a:p>
      </cdr:txBody>
    </cdr:sp>
  </cdr:relSizeAnchor>
  <cdr:relSizeAnchor xmlns:cdr="http://schemas.openxmlformats.org/drawingml/2006/chartDrawing">
    <cdr:from>
      <cdr:x>0.5449</cdr:x>
      <cdr:y>0.53086</cdr:y>
    </cdr:from>
    <cdr:to>
      <cdr:x>0.62878</cdr:x>
      <cdr:y>0.61524</cdr:y>
    </cdr:to>
    <cdr:sp macro="" textlink="">
      <cdr:nvSpPr>
        <cdr:cNvPr id="8" name="TextBox 7"/>
        <cdr:cNvSpPr txBox="1"/>
      </cdr:nvSpPr>
      <cdr:spPr>
        <a:xfrm xmlns:a="http://schemas.openxmlformats.org/drawingml/2006/main">
          <a:off x="4650368" y="2130066"/>
          <a:ext cx="715865" cy="338554"/>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r>
            <a:rPr lang="en-GB" sz="1600" dirty="0"/>
            <a:t>7%</a:t>
          </a:r>
        </a:p>
      </cdr:txBody>
    </cdr:sp>
  </cdr:relSizeAnchor>
  <cdr:relSizeAnchor xmlns:cdr="http://schemas.openxmlformats.org/drawingml/2006/chartDrawing">
    <cdr:from>
      <cdr:x>0.77539</cdr:x>
      <cdr:y>0.49262</cdr:y>
    </cdr:from>
    <cdr:to>
      <cdr:x>0.79704</cdr:x>
      <cdr:y>0.74575</cdr:y>
    </cdr:to>
    <cdr:sp macro="" textlink="">
      <cdr:nvSpPr>
        <cdr:cNvPr id="9" name="TextBox 8"/>
        <cdr:cNvSpPr txBox="1"/>
      </cdr:nvSpPr>
      <cdr:spPr>
        <a:xfrm xmlns:a="http://schemas.openxmlformats.org/drawingml/2006/main">
          <a:off x="6617485" y="1976645"/>
          <a:ext cx="184731" cy="1015663"/>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endParaRPr lang="en-GB" sz="6000" dirty="0"/>
        </a:p>
      </cdr:txBody>
    </cdr:sp>
  </cdr:relSizeAnchor>
  <cdr:relSizeAnchor xmlns:cdr="http://schemas.openxmlformats.org/drawingml/2006/chartDrawing">
    <cdr:from>
      <cdr:x>0.84157</cdr:x>
      <cdr:y>0.48619</cdr:y>
    </cdr:from>
    <cdr:to>
      <cdr:x>0.92546</cdr:x>
      <cdr:y>0.57057</cdr:y>
    </cdr:to>
    <cdr:sp macro="" textlink="">
      <cdr:nvSpPr>
        <cdr:cNvPr id="10" name="TextBox 1"/>
        <cdr:cNvSpPr txBox="1"/>
      </cdr:nvSpPr>
      <cdr:spPr>
        <a:xfrm xmlns:a="http://schemas.openxmlformats.org/drawingml/2006/main">
          <a:off x="7182280" y="1950837"/>
          <a:ext cx="715951"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600" dirty="0"/>
            <a:t>10%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5/3/2016</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5/3/2016</a:t>
            </a:fld>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a:prstGeom prst="rect">
            <a:avLst/>
          </a:prstGeo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dirty="0"/>
          </a:p>
        </p:txBody>
      </p:sp>
    </p:spTree>
    <p:extLst>
      <p:ext uri="{BB962C8B-B14F-4D97-AF65-F5344CB8AC3E}">
        <p14:creationId xmlns:p14="http://schemas.microsoft.com/office/powerpoint/2010/main" val="289246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5/3/2016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5/3/2016</a:t>
            </a:fld>
            <a:endParaRPr lang="en-US" dirty="0"/>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13" Type="http://schemas.openxmlformats.org/officeDocument/2006/relationships/chart" Target="../charts/chart3.xml"/><Relationship Id="rId3" Type="http://schemas.openxmlformats.org/officeDocument/2006/relationships/image" Target="../media/image1.png"/><Relationship Id="rId7" Type="http://schemas.openxmlformats.org/officeDocument/2006/relationships/image" Target="../media/image4.gif"/><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chart" Target="../charts/chart2.xml"/><Relationship Id="rId4" Type="http://schemas.openxmlformats.org/officeDocument/2006/relationships/image" Target="../media/image2.png"/><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0" name="Text Placeholder 1"/>
              <p:cNvSpPr>
                <a:spLocks noGrp="1"/>
              </p:cNvSpPr>
              <p:nvPr>
                <p:ph sz="quarter" idx="25"/>
              </p:nvPr>
            </p:nvSpPr>
            <p:spPr>
              <a:xfrm>
                <a:off x="1279372" y="7183782"/>
                <a:ext cx="13125546" cy="15316989"/>
              </a:xfrm>
              <a:solidFill>
                <a:schemeClr val="accent1">
                  <a:alpha val="25000"/>
                </a:schemeClr>
              </a:solidFill>
            </p:spPr>
            <p:txBody>
              <a:bodyPr lIns="360000" rIns="360000">
                <a:normAutofit fontScale="92500" lnSpcReduction="20000"/>
              </a:bodyPr>
              <a:lstStyle/>
              <a:p>
                <a:pPr marL="0" indent="0">
                  <a:buNone/>
                </a:pPr>
                <a:r>
                  <a:rPr lang="en-US" sz="4800" dirty="0"/>
                  <a:t>Purpose:</a:t>
                </a:r>
              </a:p>
              <a:p>
                <a:pPr algn="just"/>
                <a:r>
                  <a:rPr lang="en-GB" sz="3900" dirty="0"/>
                  <a:t>Compare three common types of heat exchangers (dual pipe, shell-and-tube, and plate) via direct comparison of overall heat transfer coefficients. In addition to heat exchanger type, the effect of flow rate and flow pattern on the overall heat transfer coefficient was investigated. </a:t>
                </a:r>
                <a:endParaRPr lang="en-US" sz="3900" dirty="0"/>
              </a:p>
              <a:p>
                <a:pPr marL="0" indent="0">
                  <a:buNone/>
                </a:pPr>
                <a:endParaRPr lang="en-US" dirty="0"/>
              </a:p>
              <a:p>
                <a:endParaRPr lang="en-US" dirty="0"/>
              </a:p>
              <a:p>
                <a:endParaRPr lang="en-US" dirty="0"/>
              </a:p>
              <a:p>
                <a:endParaRPr lang="en-US" dirty="0"/>
              </a:p>
              <a:p>
                <a:endParaRPr lang="en-US" dirty="0"/>
              </a:p>
              <a:p>
                <a:pPr marL="0" indent="0">
                  <a:buNone/>
                </a:pPr>
                <a:endParaRPr lang="en-US" dirty="0"/>
              </a:p>
              <a:p>
                <a:endParaRPr lang="en-US" dirty="0"/>
              </a:p>
              <a:p>
                <a:pPr marL="0" indent="0">
                  <a:buNone/>
                </a:pPr>
                <a:endParaRPr lang="en-US" sz="4800" dirty="0"/>
              </a:p>
              <a:p>
                <a:pPr marL="0" indent="0">
                  <a:buNone/>
                </a:pPr>
                <a:r>
                  <a:rPr lang="en-US" sz="4800" dirty="0"/>
                  <a:t>Log Mean Temperature Difference Method:</a:t>
                </a:r>
              </a:p>
              <a:p>
                <a:pPr algn="just"/>
                <a:r>
                  <a:rPr lang="en-US" sz="3900" dirty="0"/>
                  <a:t>Assuming no heat loss to the surroundings, all heat from hot stream is transferred to cold stream</a:t>
                </a:r>
              </a:p>
              <a:p>
                <a:pPr algn="just"/>
                <a:endParaRPr lang="en-US" sz="3900" dirty="0"/>
              </a:p>
              <a:p>
                <a:pPr marL="640080" lvl="1" indent="0">
                  <a:buNone/>
                </a:pPr>
                <a14:m>
                  <m:oMathPara xmlns:m="http://schemas.openxmlformats.org/officeDocument/2006/math">
                    <m:oMathParaPr>
                      <m:jc m:val="centerGroup"/>
                    </m:oMathParaPr>
                    <m:oMath xmlns:m="http://schemas.openxmlformats.org/officeDocument/2006/math">
                      <m:r>
                        <a:rPr lang="en-GB" sz="3900" b="0" i="1" smtClean="0">
                          <a:latin typeface="Cambria Math" panose="02040503050406030204" pitchFamily="18" charset="0"/>
                        </a:rPr>
                        <m:t>𝑞</m:t>
                      </m:r>
                      <m:r>
                        <a:rPr lang="en-GB" sz="3900" b="0" i="1" smtClean="0">
                          <a:latin typeface="Cambria Math" panose="02040503050406030204" pitchFamily="18" charset="0"/>
                        </a:rPr>
                        <m:t>=</m:t>
                      </m:r>
                      <m:sSub>
                        <m:sSubPr>
                          <m:ctrlPr>
                            <a:rPr lang="en-GB" sz="3900" b="0" i="1" smtClean="0">
                              <a:latin typeface="Cambria Math" panose="02040503050406030204" pitchFamily="18" charset="0"/>
                            </a:rPr>
                          </m:ctrlPr>
                        </m:sSubPr>
                        <m:e>
                          <m:acc>
                            <m:accPr>
                              <m:chr m:val="̇"/>
                              <m:ctrlPr>
                                <a:rPr lang="en-GB" sz="3900" b="0" i="1" smtClean="0">
                                  <a:latin typeface="Cambria Math" panose="02040503050406030204" pitchFamily="18" charset="0"/>
                                </a:rPr>
                              </m:ctrlPr>
                            </m:accPr>
                            <m:e>
                              <m:r>
                                <a:rPr lang="en-GB" sz="3900" b="0" i="1" smtClean="0">
                                  <a:latin typeface="Cambria Math" panose="02040503050406030204" pitchFamily="18" charset="0"/>
                                </a:rPr>
                                <m:t>𝑚</m:t>
                              </m:r>
                            </m:e>
                          </m:acc>
                        </m:e>
                        <m:sub>
                          <m:r>
                            <a:rPr lang="en-GB" sz="3900" b="0" i="1" smtClean="0">
                              <a:latin typeface="Cambria Math" panose="02040503050406030204" pitchFamily="18" charset="0"/>
                            </a:rPr>
                            <m:t>h</m:t>
                          </m:r>
                        </m:sub>
                      </m:sSub>
                      <m:sSub>
                        <m:sSubPr>
                          <m:ctrlPr>
                            <a:rPr lang="en-GB" sz="3900" b="0" i="1" smtClean="0">
                              <a:latin typeface="Cambria Math" panose="02040503050406030204" pitchFamily="18" charset="0"/>
                            </a:rPr>
                          </m:ctrlPr>
                        </m:sSubPr>
                        <m:e>
                          <m:r>
                            <a:rPr lang="en-GB" sz="3900" b="0" i="1" smtClean="0">
                              <a:latin typeface="Cambria Math" panose="02040503050406030204" pitchFamily="18" charset="0"/>
                            </a:rPr>
                            <m:t>𝐶</m:t>
                          </m:r>
                        </m:e>
                        <m:sub>
                          <m:r>
                            <a:rPr lang="en-GB" sz="3900" b="0" i="1" smtClean="0">
                              <a:latin typeface="Cambria Math" panose="02040503050406030204" pitchFamily="18" charset="0"/>
                            </a:rPr>
                            <m:t>𝑝</m:t>
                          </m:r>
                          <m:r>
                            <a:rPr lang="en-GB" sz="3900" b="0" i="1" smtClean="0">
                              <a:latin typeface="Cambria Math" panose="02040503050406030204" pitchFamily="18" charset="0"/>
                            </a:rPr>
                            <m:t>,</m:t>
                          </m:r>
                          <m:r>
                            <a:rPr lang="en-GB" sz="3900" b="0" i="1" smtClean="0">
                              <a:latin typeface="Cambria Math" panose="02040503050406030204" pitchFamily="18" charset="0"/>
                            </a:rPr>
                            <m:t>h</m:t>
                          </m:r>
                        </m:sub>
                      </m:sSub>
                      <m:d>
                        <m:dPr>
                          <m:ctrlPr>
                            <a:rPr lang="en-GB" sz="3900" b="0" i="1" smtClean="0">
                              <a:latin typeface="Cambria Math" panose="02040503050406030204" pitchFamily="18" charset="0"/>
                            </a:rPr>
                          </m:ctrlPr>
                        </m:dPr>
                        <m:e>
                          <m:sSub>
                            <m:sSubPr>
                              <m:ctrlPr>
                                <a:rPr lang="en-GB" sz="3900" b="0" i="1" smtClean="0">
                                  <a:latin typeface="Cambria Math" panose="02040503050406030204" pitchFamily="18" charset="0"/>
                                </a:rPr>
                              </m:ctrlPr>
                            </m:sSubPr>
                            <m:e>
                              <m:r>
                                <a:rPr lang="en-GB" sz="3900" b="0" i="1" smtClean="0">
                                  <a:latin typeface="Cambria Math" panose="02040503050406030204" pitchFamily="18" charset="0"/>
                                </a:rPr>
                                <m:t>𝑇</m:t>
                              </m:r>
                            </m:e>
                            <m:sub>
                              <m:r>
                                <a:rPr lang="en-GB" sz="3900" b="0" i="1" smtClean="0">
                                  <a:latin typeface="Cambria Math" panose="02040503050406030204" pitchFamily="18" charset="0"/>
                                </a:rPr>
                                <m:t>h</m:t>
                              </m:r>
                              <m:r>
                                <a:rPr lang="en-GB" sz="3900" b="0" i="1" smtClean="0">
                                  <a:latin typeface="Cambria Math" panose="02040503050406030204" pitchFamily="18" charset="0"/>
                                </a:rPr>
                                <m:t>,</m:t>
                              </m:r>
                              <m:r>
                                <a:rPr lang="en-GB" sz="3900" b="0" i="1" smtClean="0">
                                  <a:latin typeface="Cambria Math" panose="02040503050406030204" pitchFamily="18" charset="0"/>
                                </a:rPr>
                                <m:t>𝑖</m:t>
                              </m:r>
                            </m:sub>
                          </m:sSub>
                          <m:r>
                            <a:rPr lang="en-GB" sz="3900" b="0" i="1" smtClean="0">
                              <a:latin typeface="Cambria Math" panose="02040503050406030204" pitchFamily="18" charset="0"/>
                            </a:rPr>
                            <m:t>−</m:t>
                          </m:r>
                          <m:sSub>
                            <m:sSubPr>
                              <m:ctrlPr>
                                <a:rPr lang="en-GB" sz="3900" b="0" i="1" smtClean="0">
                                  <a:latin typeface="Cambria Math" panose="02040503050406030204" pitchFamily="18" charset="0"/>
                                </a:rPr>
                              </m:ctrlPr>
                            </m:sSubPr>
                            <m:e>
                              <m:r>
                                <a:rPr lang="en-GB" sz="3900" b="0" i="1" smtClean="0">
                                  <a:latin typeface="Cambria Math" panose="02040503050406030204" pitchFamily="18" charset="0"/>
                                </a:rPr>
                                <m:t>𝑇</m:t>
                              </m:r>
                            </m:e>
                            <m:sub>
                              <m:r>
                                <a:rPr lang="en-GB" sz="3900" b="0" i="1" smtClean="0">
                                  <a:latin typeface="Cambria Math" panose="02040503050406030204" pitchFamily="18" charset="0"/>
                                </a:rPr>
                                <m:t>h</m:t>
                              </m:r>
                              <m:r>
                                <a:rPr lang="en-GB" sz="3900" b="0" i="1" smtClean="0">
                                  <a:latin typeface="Cambria Math" panose="02040503050406030204" pitchFamily="18" charset="0"/>
                                </a:rPr>
                                <m:t>,</m:t>
                              </m:r>
                              <m:r>
                                <a:rPr lang="en-GB" sz="3900" b="0" i="1" smtClean="0">
                                  <a:latin typeface="Cambria Math" panose="02040503050406030204" pitchFamily="18" charset="0"/>
                                </a:rPr>
                                <m:t>𝑜</m:t>
                              </m:r>
                            </m:sub>
                          </m:sSub>
                        </m:e>
                      </m:d>
                      <m:r>
                        <a:rPr lang="en-GB" sz="3900" b="0" i="1" smtClean="0">
                          <a:latin typeface="Cambria Math" panose="02040503050406030204" pitchFamily="18" charset="0"/>
                        </a:rPr>
                        <m:t>=</m:t>
                      </m:r>
                      <m:sSub>
                        <m:sSubPr>
                          <m:ctrlPr>
                            <a:rPr lang="en-GB" sz="3900" i="1">
                              <a:latin typeface="Cambria Math" panose="02040503050406030204" pitchFamily="18" charset="0"/>
                            </a:rPr>
                          </m:ctrlPr>
                        </m:sSubPr>
                        <m:e>
                          <m:acc>
                            <m:accPr>
                              <m:chr m:val="̇"/>
                              <m:ctrlPr>
                                <a:rPr lang="en-GB" sz="3900" i="1">
                                  <a:latin typeface="Cambria Math" panose="02040503050406030204" pitchFamily="18" charset="0"/>
                                </a:rPr>
                              </m:ctrlPr>
                            </m:accPr>
                            <m:e>
                              <m:r>
                                <a:rPr lang="en-GB" sz="3900" i="1">
                                  <a:latin typeface="Cambria Math" panose="02040503050406030204" pitchFamily="18" charset="0"/>
                                </a:rPr>
                                <m:t>𝑚</m:t>
                              </m:r>
                            </m:e>
                          </m:acc>
                        </m:e>
                        <m:sub>
                          <m:r>
                            <a:rPr lang="en-GB" sz="3900" b="0" i="1" smtClean="0">
                              <a:latin typeface="Cambria Math" panose="02040503050406030204" pitchFamily="18" charset="0"/>
                            </a:rPr>
                            <m:t>𝑐</m:t>
                          </m:r>
                        </m:sub>
                      </m:sSub>
                      <m:sSub>
                        <m:sSubPr>
                          <m:ctrlPr>
                            <a:rPr lang="en-GB" sz="3900" i="1">
                              <a:latin typeface="Cambria Math" panose="02040503050406030204" pitchFamily="18" charset="0"/>
                            </a:rPr>
                          </m:ctrlPr>
                        </m:sSubPr>
                        <m:e>
                          <m:r>
                            <a:rPr lang="en-GB" sz="3900" i="1">
                              <a:latin typeface="Cambria Math" panose="02040503050406030204" pitchFamily="18" charset="0"/>
                            </a:rPr>
                            <m:t>𝐶</m:t>
                          </m:r>
                        </m:e>
                        <m:sub>
                          <m:r>
                            <a:rPr lang="en-GB" sz="3900" i="1">
                              <a:latin typeface="Cambria Math" panose="02040503050406030204" pitchFamily="18" charset="0"/>
                            </a:rPr>
                            <m:t>𝑝</m:t>
                          </m:r>
                          <m:r>
                            <a:rPr lang="en-GB" sz="3900" i="1">
                              <a:latin typeface="Cambria Math" panose="02040503050406030204" pitchFamily="18" charset="0"/>
                            </a:rPr>
                            <m:t>,</m:t>
                          </m:r>
                          <m:r>
                            <a:rPr lang="en-GB" sz="3900" b="0" i="1" smtClean="0">
                              <a:latin typeface="Cambria Math" panose="02040503050406030204" pitchFamily="18" charset="0"/>
                            </a:rPr>
                            <m:t>𝑐</m:t>
                          </m:r>
                        </m:sub>
                      </m:sSub>
                      <m:d>
                        <m:dPr>
                          <m:ctrlPr>
                            <a:rPr lang="en-GB" sz="3900" i="1">
                              <a:latin typeface="Cambria Math" panose="02040503050406030204" pitchFamily="18" charset="0"/>
                            </a:rPr>
                          </m:ctrlPr>
                        </m:dPr>
                        <m:e>
                          <m:sSub>
                            <m:sSubPr>
                              <m:ctrlPr>
                                <a:rPr lang="en-GB" sz="3900" i="1">
                                  <a:latin typeface="Cambria Math" panose="02040503050406030204" pitchFamily="18" charset="0"/>
                                </a:rPr>
                              </m:ctrlPr>
                            </m:sSubPr>
                            <m:e>
                              <m:r>
                                <a:rPr lang="en-GB" sz="3900" i="1">
                                  <a:latin typeface="Cambria Math" panose="02040503050406030204" pitchFamily="18" charset="0"/>
                                </a:rPr>
                                <m:t>𝑇</m:t>
                              </m:r>
                            </m:e>
                            <m:sub>
                              <m:r>
                                <a:rPr lang="en-GB" sz="3900" b="0" i="1" smtClean="0">
                                  <a:latin typeface="Cambria Math" panose="02040503050406030204" pitchFamily="18" charset="0"/>
                                </a:rPr>
                                <m:t>𝑐</m:t>
                              </m:r>
                              <m:r>
                                <a:rPr lang="en-GB" sz="3900" i="1">
                                  <a:latin typeface="Cambria Math" panose="02040503050406030204" pitchFamily="18" charset="0"/>
                                </a:rPr>
                                <m:t>,</m:t>
                              </m:r>
                              <m:r>
                                <a:rPr lang="en-GB" sz="3900" b="0" i="1" smtClean="0">
                                  <a:latin typeface="Cambria Math" panose="02040503050406030204" pitchFamily="18" charset="0"/>
                                </a:rPr>
                                <m:t>𝑜</m:t>
                              </m:r>
                            </m:sub>
                          </m:sSub>
                          <m:r>
                            <a:rPr lang="en-GB" sz="3900" i="1">
                              <a:latin typeface="Cambria Math" panose="02040503050406030204" pitchFamily="18" charset="0"/>
                            </a:rPr>
                            <m:t>−</m:t>
                          </m:r>
                          <m:sSub>
                            <m:sSubPr>
                              <m:ctrlPr>
                                <a:rPr lang="en-GB" sz="3900" i="1">
                                  <a:latin typeface="Cambria Math" panose="02040503050406030204" pitchFamily="18" charset="0"/>
                                </a:rPr>
                              </m:ctrlPr>
                            </m:sSubPr>
                            <m:e>
                              <m:r>
                                <a:rPr lang="en-GB" sz="3900" i="1">
                                  <a:latin typeface="Cambria Math" panose="02040503050406030204" pitchFamily="18" charset="0"/>
                                </a:rPr>
                                <m:t>𝑇</m:t>
                              </m:r>
                            </m:e>
                            <m:sub>
                              <m:r>
                                <a:rPr lang="en-GB" sz="3900" b="0" i="1" smtClean="0">
                                  <a:latin typeface="Cambria Math" panose="02040503050406030204" pitchFamily="18" charset="0"/>
                                </a:rPr>
                                <m:t>𝑐</m:t>
                              </m:r>
                              <m:r>
                                <a:rPr lang="en-GB" sz="3900" i="1">
                                  <a:latin typeface="Cambria Math" panose="02040503050406030204" pitchFamily="18" charset="0"/>
                                </a:rPr>
                                <m:t>,</m:t>
                              </m:r>
                              <m:r>
                                <a:rPr lang="en-GB" sz="3900" b="0" i="1" smtClean="0">
                                  <a:latin typeface="Cambria Math" panose="02040503050406030204" pitchFamily="18" charset="0"/>
                                </a:rPr>
                                <m:t>𝑖</m:t>
                              </m:r>
                            </m:sub>
                          </m:sSub>
                        </m:e>
                      </m:d>
                    </m:oMath>
                  </m:oMathPara>
                </a14:m>
                <a:endParaRPr lang="en-US" sz="3900" b="0" dirty="0"/>
              </a:p>
              <a:p>
                <a:pPr marL="640080" lvl="1" indent="0">
                  <a:buNone/>
                </a:pPr>
                <a:endParaRPr lang="en-US" sz="3900" b="0" dirty="0"/>
              </a:p>
              <a:p>
                <a:r>
                  <a:rPr lang="en-US" sz="3900" dirty="0"/>
                  <a:t>Using log mean temperature difference, the overall heat transfer coefficient, U, can be calculated using either </a:t>
                </a:r>
                <a:r>
                  <a:rPr lang="en-US" sz="3900" dirty="0"/>
                  <a:t>q</a:t>
                </a:r>
                <a:r>
                  <a:rPr lang="en-US" sz="3900" baseline="-25000" dirty="0"/>
                  <a:t>hot</a:t>
                </a:r>
                <a:r>
                  <a:rPr lang="en-US" sz="3900" dirty="0"/>
                  <a:t> or </a:t>
                </a:r>
                <a:r>
                  <a:rPr lang="en-US" sz="3900" dirty="0"/>
                  <a:t>q</a:t>
                </a:r>
                <a:r>
                  <a:rPr lang="en-US" sz="3900" baseline="-25000" dirty="0"/>
                  <a:t>cold</a:t>
                </a:r>
                <a:r>
                  <a:rPr lang="en-US" sz="3900" dirty="0"/>
                  <a:t> </a:t>
                </a:r>
              </a:p>
              <a:p>
                <a:pPr marL="640080" lvl="1" indent="0">
                  <a:buNone/>
                </a:pPr>
                <a:endParaRPr lang="en-US" sz="3900" dirty="0"/>
              </a:p>
              <a:p>
                <a:pPr marL="0" indent="0">
                  <a:buNone/>
                </a:pPr>
                <a14:m>
                  <m:oMathPara xmlns:m="http://schemas.openxmlformats.org/officeDocument/2006/math">
                    <m:oMathParaPr>
                      <m:jc m:val="centerGroup"/>
                    </m:oMathParaPr>
                    <m:oMath xmlns:m="http://schemas.openxmlformats.org/officeDocument/2006/math">
                      <m:r>
                        <a:rPr lang="en-GB" sz="3900" b="0" i="1" smtClean="0">
                          <a:latin typeface="Cambria Math" panose="02040503050406030204" pitchFamily="18" charset="0"/>
                        </a:rPr>
                        <m:t>𝑞</m:t>
                      </m:r>
                      <m:r>
                        <a:rPr lang="en-GB" sz="3900" b="0" i="1" smtClean="0">
                          <a:latin typeface="Cambria Math" panose="02040503050406030204" pitchFamily="18" charset="0"/>
                        </a:rPr>
                        <m:t>=</m:t>
                      </m:r>
                      <m:r>
                        <a:rPr lang="en-GB" sz="3900" b="0" i="1" smtClean="0">
                          <a:latin typeface="Cambria Math" panose="02040503050406030204" pitchFamily="18" charset="0"/>
                        </a:rPr>
                        <m:t>𝑈</m:t>
                      </m:r>
                      <m:sSub>
                        <m:sSubPr>
                          <m:ctrlPr>
                            <a:rPr lang="en-GB" sz="3900" b="0" i="1" smtClean="0">
                              <a:latin typeface="Cambria Math" panose="02040503050406030204" pitchFamily="18" charset="0"/>
                            </a:rPr>
                          </m:ctrlPr>
                        </m:sSubPr>
                        <m:e>
                          <m:r>
                            <a:rPr lang="en-GB" sz="3900" b="0" i="1" smtClean="0">
                              <a:latin typeface="Cambria Math" panose="02040503050406030204" pitchFamily="18" charset="0"/>
                            </a:rPr>
                            <m:t>𝐴</m:t>
                          </m:r>
                        </m:e>
                        <m:sub>
                          <m:r>
                            <a:rPr lang="en-GB" sz="3900" b="0" i="1" smtClean="0">
                              <a:latin typeface="Cambria Math" panose="02040503050406030204" pitchFamily="18" charset="0"/>
                            </a:rPr>
                            <m:t>𝑠</m:t>
                          </m:r>
                        </m:sub>
                      </m:sSub>
                      <m:r>
                        <a:rPr lang="en-GB" sz="3900" b="0" i="1" smtClean="0">
                          <a:latin typeface="Cambria Math" panose="02040503050406030204" pitchFamily="18" charset="0"/>
                          <a:ea typeface="Cambria Math" panose="02040503050406030204" pitchFamily="18" charset="0"/>
                        </a:rPr>
                        <m:t>∆</m:t>
                      </m:r>
                      <m:sSub>
                        <m:sSubPr>
                          <m:ctrlPr>
                            <a:rPr lang="en-GB" sz="3900" b="0" i="1" smtClean="0">
                              <a:latin typeface="Cambria Math" panose="02040503050406030204" pitchFamily="18" charset="0"/>
                              <a:ea typeface="Cambria Math" panose="02040503050406030204" pitchFamily="18" charset="0"/>
                            </a:rPr>
                          </m:ctrlPr>
                        </m:sSubPr>
                        <m:e>
                          <m:r>
                            <a:rPr lang="en-GB" sz="3900" b="0" i="1" smtClean="0">
                              <a:latin typeface="Cambria Math" panose="02040503050406030204" pitchFamily="18" charset="0"/>
                              <a:ea typeface="Cambria Math" panose="02040503050406030204" pitchFamily="18" charset="0"/>
                            </a:rPr>
                            <m:t>𝑇</m:t>
                          </m:r>
                        </m:e>
                        <m:sub>
                          <m:r>
                            <a:rPr lang="en-GB" sz="3900" b="0" i="1" smtClean="0">
                              <a:latin typeface="Cambria Math" panose="02040503050406030204" pitchFamily="18" charset="0"/>
                              <a:ea typeface="Cambria Math" panose="02040503050406030204" pitchFamily="18" charset="0"/>
                            </a:rPr>
                            <m:t>𝑙𝑚</m:t>
                          </m:r>
                        </m:sub>
                      </m:sSub>
                    </m:oMath>
                  </m:oMathPara>
                </a14:m>
                <a:endParaRPr lang="en-US" sz="3900" dirty="0"/>
              </a:p>
              <a:p>
                <a:pPr marL="0" indent="0">
                  <a:buNone/>
                </a:pPr>
                <a:endParaRPr lang="en-US" sz="3900" dirty="0"/>
              </a:p>
              <a:p>
                <a:pPr marL="0" indent="0">
                  <a:buNone/>
                </a:pPr>
                <a14:m>
                  <m:oMathPara xmlns:m="http://schemas.openxmlformats.org/officeDocument/2006/math">
                    <m:oMathParaPr>
                      <m:jc m:val="centerGroup"/>
                    </m:oMathParaPr>
                    <m:oMath xmlns:m="http://schemas.openxmlformats.org/officeDocument/2006/math">
                      <m:r>
                        <a:rPr lang="en-GB" sz="3900" i="1">
                          <a:latin typeface="Cambria Math" panose="02040503050406030204" pitchFamily="18" charset="0"/>
                          <a:ea typeface="Cambria Math" panose="02040503050406030204" pitchFamily="18" charset="0"/>
                        </a:rPr>
                        <m:t>∆</m:t>
                      </m:r>
                      <m:sSub>
                        <m:sSubPr>
                          <m:ctrlPr>
                            <a:rPr lang="en-GB" sz="3900" i="1">
                              <a:latin typeface="Cambria Math" panose="02040503050406030204" pitchFamily="18" charset="0"/>
                              <a:ea typeface="Cambria Math" panose="02040503050406030204" pitchFamily="18" charset="0"/>
                            </a:rPr>
                          </m:ctrlPr>
                        </m:sSubPr>
                        <m:e>
                          <m:r>
                            <a:rPr lang="en-GB" sz="3900" i="1">
                              <a:latin typeface="Cambria Math" panose="02040503050406030204" pitchFamily="18" charset="0"/>
                              <a:ea typeface="Cambria Math" panose="02040503050406030204" pitchFamily="18" charset="0"/>
                            </a:rPr>
                            <m:t>𝑇</m:t>
                          </m:r>
                        </m:e>
                        <m:sub>
                          <m:r>
                            <a:rPr lang="en-GB" sz="3900" i="1">
                              <a:latin typeface="Cambria Math" panose="02040503050406030204" pitchFamily="18" charset="0"/>
                              <a:ea typeface="Cambria Math" panose="02040503050406030204" pitchFamily="18" charset="0"/>
                            </a:rPr>
                            <m:t>𝑙𝑚</m:t>
                          </m:r>
                        </m:sub>
                      </m:sSub>
                      <m:r>
                        <a:rPr lang="en-GB" sz="3900" b="0" i="1" smtClean="0">
                          <a:latin typeface="Cambria Math" panose="02040503050406030204" pitchFamily="18" charset="0"/>
                          <a:ea typeface="Cambria Math" panose="02040503050406030204" pitchFamily="18" charset="0"/>
                        </a:rPr>
                        <m:t>=</m:t>
                      </m:r>
                      <m:f>
                        <m:fPr>
                          <m:ctrlPr>
                            <a:rPr lang="en-GB" sz="3900" b="0" i="1" smtClean="0">
                              <a:latin typeface="Cambria Math" panose="02040503050406030204" pitchFamily="18" charset="0"/>
                              <a:ea typeface="Cambria Math" panose="02040503050406030204" pitchFamily="18" charset="0"/>
                            </a:rPr>
                          </m:ctrlPr>
                        </m:fPr>
                        <m:num>
                          <m:r>
                            <a:rPr lang="en-GB" sz="3900" b="0" i="1" smtClean="0">
                              <a:latin typeface="Cambria Math" panose="02040503050406030204" pitchFamily="18" charset="0"/>
                              <a:ea typeface="Cambria Math" panose="02040503050406030204" pitchFamily="18" charset="0"/>
                            </a:rPr>
                            <m:t>∆</m:t>
                          </m:r>
                          <m:sSub>
                            <m:sSubPr>
                              <m:ctrlPr>
                                <a:rPr lang="en-GB" sz="3900" b="0" i="1" smtClean="0">
                                  <a:latin typeface="Cambria Math" panose="02040503050406030204" pitchFamily="18" charset="0"/>
                                  <a:ea typeface="Cambria Math" panose="02040503050406030204" pitchFamily="18" charset="0"/>
                                </a:rPr>
                              </m:ctrlPr>
                            </m:sSubPr>
                            <m:e>
                              <m:r>
                                <a:rPr lang="en-GB" sz="3900" b="0" i="1" smtClean="0">
                                  <a:latin typeface="Cambria Math" panose="02040503050406030204" pitchFamily="18" charset="0"/>
                                  <a:ea typeface="Cambria Math" panose="02040503050406030204" pitchFamily="18" charset="0"/>
                                </a:rPr>
                                <m:t>𝑇</m:t>
                              </m:r>
                            </m:e>
                            <m:sub>
                              <m:r>
                                <a:rPr lang="en-GB" sz="3900" b="0" i="1" smtClean="0">
                                  <a:latin typeface="Cambria Math" panose="02040503050406030204" pitchFamily="18" charset="0"/>
                                  <a:ea typeface="Cambria Math" panose="02040503050406030204" pitchFamily="18" charset="0"/>
                                </a:rPr>
                                <m:t>2</m:t>
                              </m:r>
                            </m:sub>
                          </m:sSub>
                          <m:r>
                            <a:rPr lang="en-GB" sz="3900" b="0" i="1" smtClean="0">
                              <a:latin typeface="Cambria Math" panose="02040503050406030204" pitchFamily="18" charset="0"/>
                              <a:ea typeface="Cambria Math" panose="02040503050406030204" pitchFamily="18" charset="0"/>
                            </a:rPr>
                            <m:t>−∆</m:t>
                          </m:r>
                          <m:sSub>
                            <m:sSubPr>
                              <m:ctrlPr>
                                <a:rPr lang="en-GB" sz="3900" b="0" i="1" smtClean="0">
                                  <a:latin typeface="Cambria Math" panose="02040503050406030204" pitchFamily="18" charset="0"/>
                                  <a:ea typeface="Cambria Math" panose="02040503050406030204" pitchFamily="18" charset="0"/>
                                </a:rPr>
                              </m:ctrlPr>
                            </m:sSubPr>
                            <m:e>
                              <m:r>
                                <a:rPr lang="en-GB" sz="3900" b="0" i="1" smtClean="0">
                                  <a:latin typeface="Cambria Math" panose="02040503050406030204" pitchFamily="18" charset="0"/>
                                  <a:ea typeface="Cambria Math" panose="02040503050406030204" pitchFamily="18" charset="0"/>
                                </a:rPr>
                                <m:t>𝑇</m:t>
                              </m:r>
                            </m:e>
                            <m:sub>
                              <m:r>
                                <a:rPr lang="en-GB" sz="3900" b="0" i="1" smtClean="0">
                                  <a:latin typeface="Cambria Math" panose="02040503050406030204" pitchFamily="18" charset="0"/>
                                  <a:ea typeface="Cambria Math" panose="02040503050406030204" pitchFamily="18" charset="0"/>
                                </a:rPr>
                                <m:t>1</m:t>
                              </m:r>
                            </m:sub>
                          </m:sSub>
                        </m:num>
                        <m:den>
                          <m:func>
                            <m:funcPr>
                              <m:ctrlPr>
                                <a:rPr lang="en-GB" sz="3900" b="0" i="1" smtClean="0">
                                  <a:latin typeface="Cambria Math" panose="02040503050406030204" pitchFamily="18" charset="0"/>
                                  <a:ea typeface="Cambria Math" panose="02040503050406030204" pitchFamily="18" charset="0"/>
                                </a:rPr>
                              </m:ctrlPr>
                            </m:funcPr>
                            <m:fName>
                              <m:r>
                                <m:rPr>
                                  <m:sty m:val="p"/>
                                </m:rPr>
                                <a:rPr lang="en-GB" sz="3900" b="0" i="0" smtClean="0">
                                  <a:latin typeface="Cambria Math" panose="02040503050406030204" pitchFamily="18" charset="0"/>
                                  <a:ea typeface="Cambria Math" panose="02040503050406030204" pitchFamily="18" charset="0"/>
                                </a:rPr>
                                <m:t>ln</m:t>
                              </m:r>
                            </m:fName>
                            <m:e>
                              <m:f>
                                <m:fPr>
                                  <m:type m:val="skw"/>
                                  <m:ctrlPr>
                                    <a:rPr lang="en-GB" sz="3900" b="0" i="1" smtClean="0">
                                      <a:latin typeface="Cambria Math" panose="02040503050406030204" pitchFamily="18" charset="0"/>
                                      <a:ea typeface="Cambria Math" panose="02040503050406030204" pitchFamily="18" charset="0"/>
                                    </a:rPr>
                                  </m:ctrlPr>
                                </m:fPr>
                                <m:num>
                                  <m:r>
                                    <a:rPr lang="en-GB" sz="3900" b="0" i="1" smtClean="0">
                                      <a:latin typeface="Cambria Math" panose="02040503050406030204" pitchFamily="18" charset="0"/>
                                      <a:ea typeface="Cambria Math" panose="02040503050406030204" pitchFamily="18" charset="0"/>
                                    </a:rPr>
                                    <m:t>∆</m:t>
                                  </m:r>
                                  <m:sSub>
                                    <m:sSubPr>
                                      <m:ctrlPr>
                                        <a:rPr lang="en-GB" sz="3900" b="0" i="1" smtClean="0">
                                          <a:latin typeface="Cambria Math" panose="02040503050406030204" pitchFamily="18" charset="0"/>
                                          <a:ea typeface="Cambria Math" panose="02040503050406030204" pitchFamily="18" charset="0"/>
                                        </a:rPr>
                                      </m:ctrlPr>
                                    </m:sSubPr>
                                    <m:e>
                                      <m:r>
                                        <a:rPr lang="en-GB" sz="3900" b="0" i="1" smtClean="0">
                                          <a:latin typeface="Cambria Math" panose="02040503050406030204" pitchFamily="18" charset="0"/>
                                          <a:ea typeface="Cambria Math" panose="02040503050406030204" pitchFamily="18" charset="0"/>
                                        </a:rPr>
                                        <m:t>𝑇</m:t>
                                      </m:r>
                                    </m:e>
                                    <m:sub>
                                      <m:r>
                                        <a:rPr lang="en-GB" sz="3900" b="0" i="1" smtClean="0">
                                          <a:latin typeface="Cambria Math" panose="02040503050406030204" pitchFamily="18" charset="0"/>
                                          <a:ea typeface="Cambria Math" panose="02040503050406030204" pitchFamily="18" charset="0"/>
                                        </a:rPr>
                                        <m:t>2</m:t>
                                      </m:r>
                                    </m:sub>
                                  </m:sSub>
                                </m:num>
                                <m:den>
                                  <m:r>
                                    <a:rPr lang="en-GB" sz="3900" b="0" i="1" smtClean="0">
                                      <a:latin typeface="Cambria Math" panose="02040503050406030204" pitchFamily="18" charset="0"/>
                                      <a:ea typeface="Cambria Math" panose="02040503050406030204" pitchFamily="18" charset="0"/>
                                    </a:rPr>
                                    <m:t>∆</m:t>
                                  </m:r>
                                  <m:sSub>
                                    <m:sSubPr>
                                      <m:ctrlPr>
                                        <a:rPr lang="en-GB" sz="3900" b="0" i="1" smtClean="0">
                                          <a:latin typeface="Cambria Math" panose="02040503050406030204" pitchFamily="18" charset="0"/>
                                          <a:ea typeface="Cambria Math" panose="02040503050406030204" pitchFamily="18" charset="0"/>
                                        </a:rPr>
                                      </m:ctrlPr>
                                    </m:sSubPr>
                                    <m:e>
                                      <m:r>
                                        <a:rPr lang="en-GB" sz="3900" b="0" i="1" smtClean="0">
                                          <a:latin typeface="Cambria Math" panose="02040503050406030204" pitchFamily="18" charset="0"/>
                                          <a:ea typeface="Cambria Math" panose="02040503050406030204" pitchFamily="18" charset="0"/>
                                        </a:rPr>
                                        <m:t>𝑇</m:t>
                                      </m:r>
                                    </m:e>
                                    <m:sub>
                                      <m:r>
                                        <a:rPr lang="en-GB" sz="3900" b="0" i="1" smtClean="0">
                                          <a:latin typeface="Cambria Math" panose="02040503050406030204" pitchFamily="18" charset="0"/>
                                          <a:ea typeface="Cambria Math" panose="02040503050406030204" pitchFamily="18" charset="0"/>
                                        </a:rPr>
                                        <m:t>1</m:t>
                                      </m:r>
                                    </m:sub>
                                  </m:sSub>
                                </m:den>
                              </m:f>
                            </m:e>
                          </m:func>
                        </m:den>
                      </m:f>
                    </m:oMath>
                  </m:oMathPara>
                </a14:m>
                <a:endParaRPr lang="en-US" sz="3900" dirty="0"/>
              </a:p>
              <a:p>
                <a:pPr lvl="1"/>
                <a:endParaRPr lang="en-US" sz="4400" dirty="0"/>
              </a:p>
              <a:p>
                <a:endParaRPr lang="en-US" sz="4800" dirty="0"/>
              </a:p>
              <a:p>
                <a:pPr marL="0" indent="0">
                  <a:buNone/>
                </a:pPr>
                <a:endParaRPr lang="en-US" sz="4800" dirty="0"/>
              </a:p>
            </p:txBody>
          </p:sp>
        </mc:Choice>
        <mc:Fallback>
          <p:sp>
            <p:nvSpPr>
              <p:cNvPr id="30" name="Text Placeholder 1"/>
              <p:cNvSpPr>
                <a:spLocks noGrp="1" noRot="1" noChangeAspect="1" noMove="1" noResize="1" noEditPoints="1" noAdjustHandles="1" noChangeArrowheads="1" noChangeShapeType="1" noTextEdit="1"/>
              </p:cNvSpPr>
              <p:nvPr>
                <p:ph sz="quarter" idx="25"/>
              </p:nvPr>
            </p:nvSpPr>
            <p:spPr>
              <a:xfrm>
                <a:off x="1279372" y="7183782"/>
                <a:ext cx="13125546" cy="15316989"/>
              </a:xfrm>
              <a:blipFill rotWithShape="0">
                <a:blip r:embed="rId3"/>
                <a:stretch>
                  <a:fillRect t="-716"/>
                </a:stretch>
              </a:blipFill>
            </p:spPr>
            <p:txBody>
              <a:bodyPr/>
              <a:lstStyle/>
              <a:p>
                <a:r>
                  <a:rPr lang="en-US">
                    <a:noFill/>
                  </a:rPr>
                  <a:t> </a:t>
                </a:r>
              </a:p>
            </p:txBody>
          </p:sp>
        </mc:Fallback>
      </mc:AlternateContent>
      <p:sp>
        <p:nvSpPr>
          <p:cNvPr id="63" name="Rectangle 62"/>
          <p:cNvSpPr/>
          <p:nvPr/>
        </p:nvSpPr>
        <p:spPr>
          <a:xfrm>
            <a:off x="2339094" y="10612005"/>
            <a:ext cx="5264014" cy="32764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43" name="TextBox 42"/>
          <p:cNvSpPr txBox="1"/>
          <p:nvPr/>
        </p:nvSpPr>
        <p:spPr>
          <a:xfrm>
            <a:off x="29900880" y="7115174"/>
            <a:ext cx="12801600" cy="15686345"/>
          </a:xfrm>
          <a:prstGeom prst="rect">
            <a:avLst/>
          </a:prstGeom>
          <a:solidFill>
            <a:schemeClr val="accent1">
              <a:alpha val="25000"/>
            </a:schemeClr>
          </a:solidFill>
        </p:spPr>
        <p:txBody>
          <a:bodyPr wrap="square" lIns="72000" rIns="72000" rtlCol="0">
            <a:spAutoFit/>
          </a:bodyPr>
          <a:lstStyle/>
          <a:p>
            <a:pPr algn="just"/>
            <a:r>
              <a:rPr lang="en-GB" sz="3800" dirty="0"/>
              <a:t>A liquid reactant stream with a mass flow rate of 3 kg/s has to be heated from 20°C to 50°C before it enters a reactor using an available hot water stream at 80°C. Specify the type, configuration, and size of the heat exchanger.</a:t>
            </a:r>
          </a:p>
          <a:p>
            <a:endParaRPr lang="en-GB" sz="3800" dirty="0"/>
          </a:p>
          <a:p>
            <a:r>
              <a:rPr lang="en-GB" sz="3800" dirty="0"/>
              <a:t>Assumptions:</a:t>
            </a:r>
          </a:p>
          <a:p>
            <a:pPr marL="2586380" lvl="1" indent="-742950" algn="just">
              <a:buFont typeface="+mj-lt"/>
              <a:buAutoNum type="arabicPeriod"/>
            </a:pPr>
            <a:r>
              <a:rPr lang="en-GB" sz="3800" dirty="0"/>
              <a:t>Steady state</a:t>
            </a:r>
          </a:p>
          <a:p>
            <a:pPr marL="2586380" lvl="1" indent="-742950" algn="just">
              <a:buFont typeface="+mj-lt"/>
              <a:buAutoNum type="arabicPeriod"/>
            </a:pPr>
            <a:r>
              <a:rPr lang="en-GB" sz="3800" dirty="0"/>
              <a:t>No heat loss to surroundings</a:t>
            </a:r>
          </a:p>
          <a:p>
            <a:pPr marL="2586380" lvl="1" indent="-742950" algn="just">
              <a:buFont typeface="+mj-lt"/>
              <a:buAutoNum type="arabicPeriod"/>
            </a:pPr>
            <a:r>
              <a:rPr lang="en-GB" sz="3800" dirty="0"/>
              <a:t>Mass flow rates of cold and hot streams are equal</a:t>
            </a:r>
          </a:p>
          <a:p>
            <a:pPr marL="2586380" lvl="1" indent="-742950" algn="just">
              <a:buFont typeface="+mj-lt"/>
              <a:buAutoNum type="arabicPeriod"/>
            </a:pPr>
            <a:r>
              <a:rPr lang="en-GB" sz="3800" dirty="0"/>
              <a:t>10 plates (allows for reasonably sized plates)</a:t>
            </a:r>
          </a:p>
          <a:p>
            <a:pPr marL="2586380" lvl="1" indent="-742950" algn="just">
              <a:buFont typeface="+mj-lt"/>
              <a:buAutoNum type="arabicPeriod"/>
            </a:pPr>
            <a:r>
              <a:rPr lang="en-GB" sz="3800" dirty="0"/>
              <a:t>Length (L) of plate (horizontally) is 20 times larger than width (W) between each plate</a:t>
            </a:r>
          </a:p>
          <a:p>
            <a:endParaRPr lang="en-GB" sz="3800" dirty="0"/>
          </a:p>
          <a:p>
            <a:r>
              <a:rPr lang="en-GB" sz="3800" dirty="0"/>
              <a:t>Solution Procedure:</a:t>
            </a:r>
          </a:p>
          <a:p>
            <a:endParaRPr lang="en-GB" sz="3800" dirty="0"/>
          </a:p>
          <a:p>
            <a:endParaRPr lang="en-GB" sz="3800" dirty="0"/>
          </a:p>
          <a:p>
            <a:endParaRPr lang="en-GB" sz="3800" dirty="0"/>
          </a:p>
          <a:p>
            <a:endParaRPr lang="en-GB" sz="3800" dirty="0"/>
          </a:p>
          <a:p>
            <a:endParaRPr lang="en-GB" sz="3800" dirty="0"/>
          </a:p>
          <a:p>
            <a:endParaRPr lang="en-GB" sz="3800" dirty="0"/>
          </a:p>
          <a:p>
            <a:endParaRPr lang="en-GB" sz="3800" dirty="0"/>
          </a:p>
          <a:p>
            <a:r>
              <a:rPr lang="en-GB" sz="3800" dirty="0"/>
              <a:t>Solution:</a:t>
            </a:r>
          </a:p>
          <a:p>
            <a:pPr marL="571500" indent="-571500">
              <a:buFont typeface="Arial" panose="020B0604020202020204" pitchFamily="34" charset="0"/>
              <a:buChar char="•"/>
            </a:pPr>
            <a:r>
              <a:rPr lang="en-GB" sz="3800" dirty="0"/>
              <a:t>Plate heat exchanger operating in a counter-current flow pattern</a:t>
            </a:r>
          </a:p>
          <a:p>
            <a:pPr marL="571500" indent="-571500">
              <a:buFont typeface="Arial" panose="020B0604020202020204" pitchFamily="34" charset="0"/>
              <a:buChar char="•"/>
            </a:pPr>
            <a:r>
              <a:rPr lang="en-GB" sz="3800" dirty="0"/>
              <a:t>10 plates, 0.429 m wide by 1.06 m tall</a:t>
            </a:r>
          </a:p>
          <a:p>
            <a:pPr marL="571500" indent="-571500">
              <a:buFont typeface="Arial" panose="020B0604020202020204" pitchFamily="34" charset="0"/>
              <a:buChar char="•"/>
            </a:pPr>
            <a:r>
              <a:rPr lang="en-GB" sz="3800" dirty="0"/>
              <a:t>Total heat exchange surface area of 4.55 m</a:t>
            </a:r>
            <a:r>
              <a:rPr lang="en-GB" sz="3800" baseline="30000" dirty="0"/>
              <a:t>2</a:t>
            </a:r>
          </a:p>
          <a:p>
            <a:endParaRPr lang="en-GB" sz="3800" baseline="30000" dirty="0"/>
          </a:p>
        </p:txBody>
      </p:sp>
      <p:sp>
        <p:nvSpPr>
          <p:cNvPr id="24" name="Oval 23"/>
          <p:cNvSpPr/>
          <p:nvPr/>
        </p:nvSpPr>
        <p:spPr>
          <a:xfrm>
            <a:off x="29634936" y="15352647"/>
            <a:ext cx="13456196" cy="3603426"/>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4" name="Title 3"/>
          <p:cNvSpPr>
            <a:spLocks noGrp="1"/>
          </p:cNvSpPr>
          <p:nvPr>
            <p:ph type="title"/>
          </p:nvPr>
        </p:nvSpPr>
        <p:spPr>
          <a:xfrm>
            <a:off x="6416379" y="357808"/>
            <a:ext cx="31089600" cy="2514540"/>
          </a:xfrm>
        </p:spPr>
        <p:txBody>
          <a:bodyPr>
            <a:normAutofit/>
          </a:bodyPr>
          <a:lstStyle/>
          <a:p>
            <a:pPr algn="ctr"/>
            <a:r>
              <a:rPr lang="en-US" sz="9600" dirty="0"/>
              <a:t>Heat Exchanger Comparison</a:t>
            </a:r>
          </a:p>
        </p:txBody>
      </p:sp>
      <p:sp>
        <p:nvSpPr>
          <p:cNvPr id="8" name="Text Placeholder 7"/>
          <p:cNvSpPr>
            <a:spLocks noGrp="1"/>
          </p:cNvSpPr>
          <p:nvPr>
            <p:ph type="body" sz="quarter" idx="19"/>
          </p:nvPr>
        </p:nvSpPr>
        <p:spPr>
          <a:xfrm>
            <a:off x="1214439" y="23142730"/>
            <a:ext cx="13190479" cy="1313357"/>
          </a:xfrm>
        </p:spPr>
        <p:txBody>
          <a:bodyPr/>
          <a:lstStyle/>
          <a:p>
            <a:r>
              <a:rPr lang="en-US" dirty="0"/>
              <a:t>Methods</a:t>
            </a:r>
          </a:p>
        </p:txBody>
      </p:sp>
      <p:graphicFrame>
        <p:nvGraphicFramePr>
          <p:cNvPr id="25" name="Content Placeholder 24"/>
          <p:cNvGraphicFramePr>
            <a:graphicFrameLocks noGrp="1"/>
          </p:cNvGraphicFramePr>
          <p:nvPr>
            <p:ph sz="quarter" idx="26"/>
            <p:extLst>
              <p:ext uri="{D42A27DB-BD31-4B8C-83A1-F6EECF244321}">
                <p14:modId xmlns:p14="http://schemas.microsoft.com/office/powerpoint/2010/main" val="883933661"/>
              </p:ext>
            </p:extLst>
          </p:nvPr>
        </p:nvGraphicFramePr>
        <p:xfrm>
          <a:off x="1186989" y="26886356"/>
          <a:ext cx="13192210" cy="4569729"/>
        </p:xfrm>
        <a:graphic>
          <a:graphicData uri="http://schemas.openxmlformats.org/drawingml/2006/table">
            <a:tbl>
              <a:tblPr firstRow="1" bandRow="1">
                <a:tableStyleId>{3B4B98B0-60AC-42C2-AFA5-B58CD77FA1E5}</a:tableStyleId>
              </a:tblPr>
              <a:tblGrid>
                <a:gridCol w="3364679">
                  <a:extLst>
                    <a:ext uri="{9D8B030D-6E8A-4147-A177-3AD203B41FA5}">
                      <a16:colId xmlns:a16="http://schemas.microsoft.com/office/drawing/2014/main" xmlns="" val="2475665489"/>
                    </a:ext>
                  </a:extLst>
                </a:gridCol>
                <a:gridCol w="1912205">
                  <a:extLst>
                    <a:ext uri="{9D8B030D-6E8A-4147-A177-3AD203B41FA5}">
                      <a16:colId xmlns:a16="http://schemas.microsoft.com/office/drawing/2014/main" xmlns="" val="2646864582"/>
                    </a:ext>
                  </a:extLst>
                </a:gridCol>
                <a:gridCol w="2638442">
                  <a:extLst>
                    <a:ext uri="{9D8B030D-6E8A-4147-A177-3AD203B41FA5}">
                      <a16:colId xmlns:a16="http://schemas.microsoft.com/office/drawing/2014/main" xmlns="" val="297469837"/>
                    </a:ext>
                  </a:extLst>
                </a:gridCol>
                <a:gridCol w="2638442">
                  <a:extLst>
                    <a:ext uri="{9D8B030D-6E8A-4147-A177-3AD203B41FA5}">
                      <a16:colId xmlns:a16="http://schemas.microsoft.com/office/drawing/2014/main" xmlns="" val="614677855"/>
                    </a:ext>
                  </a:extLst>
                </a:gridCol>
                <a:gridCol w="2638442">
                  <a:extLst>
                    <a:ext uri="{9D8B030D-6E8A-4147-A177-3AD203B41FA5}">
                      <a16:colId xmlns:a16="http://schemas.microsoft.com/office/drawing/2014/main" xmlns="" val="4031677395"/>
                    </a:ext>
                  </a:extLst>
                </a:gridCol>
              </a:tblGrid>
              <a:tr h="821499">
                <a:tc>
                  <a:txBody>
                    <a:bodyPr/>
                    <a:lstStyle/>
                    <a:p>
                      <a:endParaRPr lang="en-GB" sz="4800" dirty="0"/>
                    </a:p>
                  </a:txBody>
                  <a:tcPr>
                    <a:solidFill>
                      <a:schemeClr val="bg1">
                        <a:lumMod val="85000"/>
                      </a:schemeClr>
                    </a:solidFill>
                  </a:tcPr>
                </a:tc>
                <a:tc gridSpan="4">
                  <a:txBody>
                    <a:bodyPr/>
                    <a:lstStyle/>
                    <a:p>
                      <a:r>
                        <a:rPr lang="en-GB" sz="4800" b="0" dirty="0"/>
                        <a:t>Hot</a:t>
                      </a:r>
                      <a:r>
                        <a:rPr lang="en-GB" sz="4800" b="0" baseline="0" dirty="0"/>
                        <a:t> Water Flow Rate (L/min)</a:t>
                      </a:r>
                      <a:endParaRPr lang="en-GB" sz="4800" b="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xmlns="" val="2721531941"/>
                  </a:ext>
                </a:extLst>
              </a:tr>
              <a:tr h="821499">
                <a:tc rowSpan="4">
                  <a:txBody>
                    <a:bodyPr/>
                    <a:lstStyle/>
                    <a:p>
                      <a:r>
                        <a:rPr lang="en-GB" sz="4800" dirty="0"/>
                        <a:t>Cold Water Flow Rate (L/min)</a:t>
                      </a:r>
                    </a:p>
                  </a:txBody>
                  <a:tcPr anchor="ctr"/>
                </a:tc>
                <a:tc>
                  <a:txBody>
                    <a:bodyPr/>
                    <a:lstStyle/>
                    <a:p>
                      <a:pPr algn="ctr"/>
                      <a:endParaRPr lang="en-GB" sz="4800" dirty="0"/>
                    </a:p>
                  </a:txBody>
                  <a:tcPr anchor="ctr"/>
                </a:tc>
                <a:tc>
                  <a:txBody>
                    <a:bodyPr/>
                    <a:lstStyle/>
                    <a:p>
                      <a:pPr algn="ctr"/>
                      <a:r>
                        <a:rPr lang="en-GB" sz="4800" dirty="0"/>
                        <a:t>1</a:t>
                      </a:r>
                    </a:p>
                  </a:txBody>
                  <a:tcPr anchor="ctr"/>
                </a:tc>
                <a:tc>
                  <a:txBody>
                    <a:bodyPr/>
                    <a:lstStyle/>
                    <a:p>
                      <a:pPr algn="ctr"/>
                      <a:r>
                        <a:rPr lang="en-GB" sz="4800" dirty="0"/>
                        <a:t>2</a:t>
                      </a:r>
                    </a:p>
                  </a:txBody>
                  <a:tcPr anchor="ctr"/>
                </a:tc>
                <a:tc>
                  <a:txBody>
                    <a:bodyPr/>
                    <a:lstStyle/>
                    <a:p>
                      <a:pPr algn="ctr"/>
                      <a:r>
                        <a:rPr lang="en-GB" sz="4800" dirty="0"/>
                        <a:t>3</a:t>
                      </a:r>
                    </a:p>
                  </a:txBody>
                  <a:tcPr anchor="ctr"/>
                </a:tc>
                <a:extLst>
                  <a:ext uri="{0D108BD9-81ED-4DB2-BD59-A6C34878D82A}">
                    <a16:rowId xmlns:a16="http://schemas.microsoft.com/office/drawing/2014/main" xmlns="" val="3055508251"/>
                  </a:ext>
                </a:extLst>
              </a:tr>
              <a:tr h="821499">
                <a:tc vMerge="1">
                  <a:txBody>
                    <a:bodyPr/>
                    <a:lstStyle/>
                    <a:p>
                      <a:endParaRPr lang="en-GB" dirty="0"/>
                    </a:p>
                  </a:txBody>
                  <a:tcPr/>
                </a:tc>
                <a:tc>
                  <a:txBody>
                    <a:bodyPr/>
                    <a:lstStyle/>
                    <a:p>
                      <a:pPr algn="ctr"/>
                      <a:r>
                        <a:rPr lang="en-GB" sz="4800" dirty="0"/>
                        <a:t>1</a:t>
                      </a:r>
                    </a:p>
                  </a:txBody>
                  <a:tcPr anchor="ctr"/>
                </a:tc>
                <a:tc>
                  <a:txBody>
                    <a:bodyPr/>
                    <a:lstStyle/>
                    <a:p>
                      <a:pPr algn="ctr"/>
                      <a:endParaRPr lang="en-GB" sz="4800" dirty="0"/>
                    </a:p>
                  </a:txBody>
                  <a:tcPr anchor="ctr"/>
                </a:tc>
                <a:tc>
                  <a:txBody>
                    <a:bodyPr/>
                    <a:lstStyle/>
                    <a:p>
                      <a:pPr algn="ctr"/>
                      <a:r>
                        <a:rPr lang="en-GB" sz="4800" dirty="0"/>
                        <a:t>X</a:t>
                      </a:r>
                    </a:p>
                  </a:txBody>
                  <a:tcPr anchor="ctr"/>
                </a:tc>
                <a:tc>
                  <a:txBody>
                    <a:bodyPr/>
                    <a:lstStyle/>
                    <a:p>
                      <a:pPr algn="ctr"/>
                      <a:endParaRPr lang="en-GB" sz="4800" dirty="0"/>
                    </a:p>
                  </a:txBody>
                  <a:tcPr anchor="ctr"/>
                </a:tc>
                <a:extLst>
                  <a:ext uri="{0D108BD9-81ED-4DB2-BD59-A6C34878D82A}">
                    <a16:rowId xmlns:a16="http://schemas.microsoft.com/office/drawing/2014/main" xmlns="" val="1893136633"/>
                  </a:ext>
                </a:extLst>
              </a:tr>
              <a:tr h="821499">
                <a:tc vMerge="1">
                  <a:txBody>
                    <a:bodyPr/>
                    <a:lstStyle/>
                    <a:p>
                      <a:endParaRPr lang="en-GB" dirty="0"/>
                    </a:p>
                  </a:txBody>
                  <a:tcPr/>
                </a:tc>
                <a:tc>
                  <a:txBody>
                    <a:bodyPr/>
                    <a:lstStyle/>
                    <a:p>
                      <a:pPr algn="ctr"/>
                      <a:r>
                        <a:rPr lang="en-GB" sz="4800" dirty="0"/>
                        <a:t>2</a:t>
                      </a:r>
                    </a:p>
                  </a:txBody>
                  <a:tcPr anchor="ctr"/>
                </a:tc>
                <a:tc>
                  <a:txBody>
                    <a:bodyPr/>
                    <a:lstStyle/>
                    <a:p>
                      <a:pPr algn="ctr"/>
                      <a:r>
                        <a:rPr lang="en-GB" sz="4800" dirty="0"/>
                        <a:t>X</a:t>
                      </a:r>
                    </a:p>
                  </a:txBody>
                  <a:tcPr anchor="ctr"/>
                </a:tc>
                <a:tc>
                  <a:txBody>
                    <a:bodyPr/>
                    <a:lstStyle/>
                    <a:p>
                      <a:pPr algn="ctr"/>
                      <a:r>
                        <a:rPr lang="en-GB" sz="4800" dirty="0"/>
                        <a:t>X</a:t>
                      </a:r>
                    </a:p>
                  </a:txBody>
                  <a:tcPr anchor="ctr"/>
                </a:tc>
                <a:tc>
                  <a:txBody>
                    <a:bodyPr/>
                    <a:lstStyle/>
                    <a:p>
                      <a:pPr algn="ctr"/>
                      <a:r>
                        <a:rPr lang="en-GB" sz="4800" dirty="0"/>
                        <a:t>X</a:t>
                      </a:r>
                    </a:p>
                  </a:txBody>
                  <a:tcPr anchor="ctr"/>
                </a:tc>
                <a:extLst>
                  <a:ext uri="{0D108BD9-81ED-4DB2-BD59-A6C34878D82A}">
                    <a16:rowId xmlns:a16="http://schemas.microsoft.com/office/drawing/2014/main" xmlns="" val="2328900794"/>
                  </a:ext>
                </a:extLst>
              </a:tr>
              <a:tr h="1277889">
                <a:tc vMerge="1">
                  <a:txBody>
                    <a:bodyPr/>
                    <a:lstStyle/>
                    <a:p>
                      <a:endParaRPr lang="en-GB" dirty="0"/>
                    </a:p>
                  </a:txBody>
                  <a:tcPr/>
                </a:tc>
                <a:tc>
                  <a:txBody>
                    <a:bodyPr/>
                    <a:lstStyle/>
                    <a:p>
                      <a:pPr algn="ctr"/>
                      <a:r>
                        <a:rPr lang="en-GB" sz="4800" dirty="0"/>
                        <a:t>3</a:t>
                      </a:r>
                    </a:p>
                  </a:txBody>
                  <a:tcPr anchor="ctr"/>
                </a:tc>
                <a:tc>
                  <a:txBody>
                    <a:bodyPr/>
                    <a:lstStyle/>
                    <a:p>
                      <a:pPr algn="ctr"/>
                      <a:endParaRPr lang="en-GB" sz="4800" dirty="0"/>
                    </a:p>
                  </a:txBody>
                  <a:tcPr anchor="ctr"/>
                </a:tc>
                <a:tc>
                  <a:txBody>
                    <a:bodyPr/>
                    <a:lstStyle/>
                    <a:p>
                      <a:pPr algn="ctr"/>
                      <a:r>
                        <a:rPr lang="en-GB" sz="4800" dirty="0"/>
                        <a:t>X</a:t>
                      </a:r>
                    </a:p>
                  </a:txBody>
                  <a:tcPr anchor="ctr"/>
                </a:tc>
                <a:tc>
                  <a:txBody>
                    <a:bodyPr/>
                    <a:lstStyle/>
                    <a:p>
                      <a:pPr algn="ctr"/>
                      <a:endParaRPr lang="en-GB" sz="4800" dirty="0"/>
                    </a:p>
                  </a:txBody>
                  <a:tcPr anchor="ctr"/>
                </a:tc>
                <a:extLst>
                  <a:ext uri="{0D108BD9-81ED-4DB2-BD59-A6C34878D82A}">
                    <a16:rowId xmlns:a16="http://schemas.microsoft.com/office/drawing/2014/main" xmlns="" val="303149783"/>
                  </a:ext>
                </a:extLst>
              </a:tr>
            </a:tbl>
          </a:graphicData>
        </a:graphic>
      </p:graphicFrame>
      <p:sp>
        <p:nvSpPr>
          <p:cNvPr id="9" name="Text Placeholder 8"/>
          <p:cNvSpPr>
            <a:spLocks noGrp="1"/>
          </p:cNvSpPr>
          <p:nvPr>
            <p:ph type="body" sz="quarter" idx="21"/>
          </p:nvPr>
        </p:nvSpPr>
        <p:spPr>
          <a:xfrm>
            <a:off x="15753227" y="5755495"/>
            <a:ext cx="12801600" cy="1219200"/>
          </a:xfrm>
          <a:solidFill>
            <a:schemeClr val="accent4"/>
          </a:solidFill>
        </p:spPr>
        <p:txBody>
          <a:bodyPr/>
          <a:lstStyle/>
          <a:p>
            <a:r>
              <a:rPr lang="en-US" dirty="0"/>
              <a:t>Results</a:t>
            </a:r>
          </a:p>
        </p:txBody>
      </p:sp>
      <p:sp>
        <p:nvSpPr>
          <p:cNvPr id="14" name="Content Placeholder 13"/>
          <p:cNvSpPr>
            <a:spLocks noGrp="1"/>
          </p:cNvSpPr>
          <p:nvPr>
            <p:ph sz="quarter" idx="27"/>
          </p:nvPr>
        </p:nvSpPr>
        <p:spPr>
          <a:xfrm>
            <a:off x="15739240" y="7183782"/>
            <a:ext cx="12815587" cy="7631707"/>
          </a:xfrm>
          <a:solidFill>
            <a:schemeClr val="accent1">
              <a:alpha val="25000"/>
            </a:schemeClr>
          </a:solidFill>
        </p:spPr>
        <p:txBody>
          <a:bodyPr lIns="360000" rIns="360000">
            <a:normAutofit/>
          </a:bodyPr>
          <a:lstStyle/>
          <a:p>
            <a:pPr marL="0" indent="0" algn="just">
              <a:buNone/>
            </a:pPr>
            <a:r>
              <a:rPr lang="en-US" sz="4000" dirty="0"/>
              <a:t>Overall heat transfer coefficient was calculated for each type of heat exchanger in co-current and counter-current flow patterns.</a:t>
            </a:r>
          </a:p>
          <a:p>
            <a:pPr marL="0" indent="0" algn="just">
              <a:buNone/>
            </a:pPr>
            <a:endParaRPr lang="en-US" sz="4400" dirty="0"/>
          </a:p>
          <a:p>
            <a:pPr marL="0" indent="0" algn="just">
              <a:buNone/>
            </a:pPr>
            <a:endParaRPr lang="en-US" sz="4400" dirty="0"/>
          </a:p>
          <a:p>
            <a:pPr marL="0" indent="0" algn="just">
              <a:buNone/>
            </a:pPr>
            <a:endParaRPr lang="en-US" sz="4400" dirty="0"/>
          </a:p>
          <a:p>
            <a:endParaRPr lang="en-US" dirty="0"/>
          </a:p>
          <a:p>
            <a:endParaRPr lang="en-US" dirty="0"/>
          </a:p>
        </p:txBody>
      </p:sp>
      <p:sp>
        <p:nvSpPr>
          <p:cNvPr id="17" name="Content Placeholder 16"/>
          <p:cNvSpPr>
            <a:spLocks noGrp="1"/>
          </p:cNvSpPr>
          <p:nvPr>
            <p:ph sz="quarter" idx="30"/>
          </p:nvPr>
        </p:nvSpPr>
        <p:spPr>
          <a:xfrm>
            <a:off x="15750971" y="14815489"/>
            <a:ext cx="12803856" cy="14670826"/>
          </a:xfrm>
          <a:solidFill>
            <a:schemeClr val="accent1">
              <a:alpha val="25000"/>
            </a:schemeClr>
          </a:solidFill>
        </p:spPr>
        <p:txBody>
          <a:bodyPr lIns="360000" rIns="360000">
            <a:normAutofit/>
          </a:bodyPr>
          <a:lstStyle/>
          <a:p>
            <a:pPr marL="0" indent="0" algn="just">
              <a:buNone/>
            </a:pPr>
            <a:r>
              <a:rPr lang="en-US" sz="4000" dirty="0"/>
              <a:t>The plate heat exchanger exhibited the highest overall heat transfer coefficient, followed by the shell and tube, and then the dual pipe. </a:t>
            </a:r>
          </a:p>
          <a:p>
            <a:pPr marL="0" indent="0" algn="just">
              <a:buNone/>
            </a:pPr>
            <a:endParaRPr lang="en-US" sz="3000" dirty="0"/>
          </a:p>
          <a:p>
            <a:pPr marL="0" indent="0" algn="just">
              <a:buNone/>
            </a:pPr>
            <a:r>
              <a:rPr lang="en-US" sz="4000" dirty="0"/>
              <a:t>Contrary to expectations, overall heat transfer coefficient for plate exchanger was significantly higher in counter-current flow pattern.</a:t>
            </a:r>
          </a:p>
          <a:p>
            <a:pPr marL="0" indent="0" algn="just">
              <a:buNone/>
            </a:pPr>
            <a:endParaRPr lang="en-US" sz="3000" dirty="0"/>
          </a:p>
          <a:p>
            <a:pPr marL="0" indent="0" algn="just">
              <a:buNone/>
            </a:pPr>
            <a:r>
              <a:rPr lang="en-US" sz="4000" dirty="0"/>
              <a:t>Since overall heat transfer coefficient is not a function of flow pattern, total heat transferred was compared between co-current and countercurrent flow.</a:t>
            </a:r>
          </a:p>
          <a:p>
            <a:pPr marL="0" indent="0" algn="just">
              <a:buNone/>
            </a:pPr>
            <a:endParaRPr lang="en-US" sz="3000" dirty="0"/>
          </a:p>
          <a:p>
            <a:pPr marL="0" indent="0" algn="just">
              <a:buNone/>
            </a:pPr>
            <a:r>
              <a:rPr lang="en-US" sz="4000" dirty="0"/>
              <a:t>Total heat transfer was compared for counter current versus co-current flow for all heat exchangers. </a:t>
            </a:r>
          </a:p>
          <a:p>
            <a:endParaRPr lang="en-US" dirty="0"/>
          </a:p>
          <a:p>
            <a:endParaRPr lang="en-US" dirty="0"/>
          </a:p>
          <a:p>
            <a:endParaRPr lang="en-US" dirty="0"/>
          </a:p>
          <a:p>
            <a:endParaRPr lang="en-US" dirty="0"/>
          </a:p>
          <a:p>
            <a:endParaRPr lang="en-US" dirty="0"/>
          </a:p>
        </p:txBody>
      </p:sp>
      <p:sp>
        <p:nvSpPr>
          <p:cNvPr id="21" name="Text Placeholder 20"/>
          <p:cNvSpPr>
            <a:spLocks noGrp="1"/>
          </p:cNvSpPr>
          <p:nvPr>
            <p:ph type="body" sz="quarter" idx="34"/>
          </p:nvPr>
        </p:nvSpPr>
        <p:spPr>
          <a:xfrm>
            <a:off x="29900880" y="22970116"/>
            <a:ext cx="12801600" cy="982511"/>
          </a:xfrm>
          <a:solidFill>
            <a:schemeClr val="accent4"/>
          </a:solidFill>
        </p:spPr>
        <p:txBody>
          <a:bodyPr/>
          <a:lstStyle/>
          <a:p>
            <a:r>
              <a:rPr lang="en-US" dirty="0"/>
              <a:t>conclusions</a:t>
            </a:r>
          </a:p>
        </p:txBody>
      </p:sp>
      <p:sp>
        <p:nvSpPr>
          <p:cNvPr id="22" name="Content Placeholder 21"/>
          <p:cNvSpPr>
            <a:spLocks noGrp="1"/>
          </p:cNvSpPr>
          <p:nvPr>
            <p:ph sz="quarter" idx="35"/>
          </p:nvPr>
        </p:nvSpPr>
        <p:spPr>
          <a:xfrm>
            <a:off x="29900880" y="24142844"/>
            <a:ext cx="12801600" cy="4071673"/>
          </a:xfrm>
          <a:solidFill>
            <a:schemeClr val="accent1">
              <a:alpha val="25000"/>
            </a:schemeClr>
          </a:solidFill>
        </p:spPr>
        <p:txBody>
          <a:bodyPr lIns="360000" rIns="360000">
            <a:normAutofit/>
          </a:bodyPr>
          <a:lstStyle/>
          <a:p>
            <a:pPr algn="just"/>
            <a:r>
              <a:rPr lang="en-US" sz="4400" dirty="0"/>
              <a:t>Plate heat exchanger yielded highest U</a:t>
            </a:r>
          </a:p>
          <a:p>
            <a:pPr algn="just"/>
            <a:r>
              <a:rPr lang="en-US" sz="4400" dirty="0"/>
              <a:t>U was independent of flow patter for shell and tube and dual pipe heat exchangers</a:t>
            </a:r>
          </a:p>
          <a:p>
            <a:pPr algn="just"/>
            <a:r>
              <a:rPr lang="en-US" sz="4400" dirty="0"/>
              <a:t>Total heat transferred from hot to cold streams is greater in counter-current flow patterns</a:t>
            </a:r>
          </a:p>
          <a:p>
            <a:endParaRPr lang="en-US" sz="4800" dirty="0"/>
          </a:p>
        </p:txBody>
      </p:sp>
      <p:sp>
        <p:nvSpPr>
          <p:cNvPr id="45" name="TextBox 44"/>
          <p:cNvSpPr txBox="1"/>
          <p:nvPr/>
        </p:nvSpPr>
        <p:spPr>
          <a:xfrm>
            <a:off x="6416379" y="3112980"/>
            <a:ext cx="31089600" cy="1938992"/>
          </a:xfrm>
          <a:prstGeom prst="rect">
            <a:avLst/>
          </a:prstGeom>
          <a:noFill/>
        </p:spPr>
        <p:txBody>
          <a:bodyPr wrap="square" rtlCol="0">
            <a:spAutoFit/>
          </a:bodyPr>
          <a:lstStyle/>
          <a:p>
            <a:pPr algn="ctr"/>
            <a:r>
              <a:rPr lang="en-US" sz="6000" dirty="0">
                <a:solidFill>
                  <a:schemeClr val="bg1"/>
                </a:solidFill>
              </a:rPr>
              <a:t>Christian Giotas, Sun </a:t>
            </a:r>
            <a:r>
              <a:rPr lang="en-US" sz="6000" dirty="0">
                <a:solidFill>
                  <a:schemeClr val="bg1"/>
                </a:solidFill>
              </a:rPr>
              <a:t>Juanfeng</a:t>
            </a:r>
            <a:r>
              <a:rPr lang="en-US" sz="6000" dirty="0">
                <a:solidFill>
                  <a:schemeClr val="bg1"/>
                </a:solidFill>
              </a:rPr>
              <a:t>, Edward </a:t>
            </a:r>
            <a:r>
              <a:rPr lang="en-US" sz="6000" dirty="0">
                <a:solidFill>
                  <a:schemeClr val="bg1"/>
                </a:solidFill>
              </a:rPr>
              <a:t>Stenovitch</a:t>
            </a:r>
            <a:r>
              <a:rPr lang="en-US" sz="6000" dirty="0">
                <a:solidFill>
                  <a:schemeClr val="bg1"/>
                </a:solidFill>
              </a:rPr>
              <a:t>, Department of Chemical Engineering</a:t>
            </a:r>
          </a:p>
          <a:p>
            <a:pPr algn="ctr"/>
            <a:r>
              <a:rPr lang="en-US" sz="6000" dirty="0">
                <a:solidFill>
                  <a:schemeClr val="bg1"/>
                </a:solidFill>
              </a:rPr>
              <a:t>University of New Hampshire</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1397" y="1144645"/>
            <a:ext cx="2478029" cy="2983998"/>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24451" y="1048392"/>
            <a:ext cx="2478029" cy="2983998"/>
          </a:xfrm>
          <a:prstGeom prst="rect">
            <a:avLst/>
          </a:prstGeom>
        </p:spPr>
      </p:pic>
      <p:sp>
        <p:nvSpPr>
          <p:cNvPr id="2" name="TextBox 1"/>
          <p:cNvSpPr txBox="1"/>
          <p:nvPr/>
        </p:nvSpPr>
        <p:spPr>
          <a:xfrm>
            <a:off x="29900880" y="28461196"/>
            <a:ext cx="12801600" cy="1015663"/>
          </a:xfrm>
          <a:prstGeom prst="rect">
            <a:avLst/>
          </a:prstGeom>
          <a:solidFill>
            <a:schemeClr val="accent4"/>
          </a:solidFill>
          <a:ln>
            <a:solidFill>
              <a:schemeClr val="accent4">
                <a:lumMod val="40000"/>
                <a:lumOff val="60000"/>
              </a:schemeClr>
            </a:solidFill>
          </a:ln>
        </p:spPr>
        <p:txBody>
          <a:bodyPr wrap="square" rtlCol="0">
            <a:spAutoFit/>
          </a:bodyPr>
          <a:lstStyle/>
          <a:p>
            <a:r>
              <a:rPr lang="en-GB" sz="6000" dirty="0">
                <a:solidFill>
                  <a:schemeClr val="bg1"/>
                </a:solidFill>
                <a:latin typeface="+mj-lt"/>
              </a:rPr>
              <a:t>References</a:t>
            </a:r>
          </a:p>
        </p:txBody>
      </p:sp>
      <p:pic>
        <p:nvPicPr>
          <p:cNvPr id="3" name="Picture 2"/>
          <p:cNvPicPr>
            <a:picLocks noChangeAspect="1"/>
          </p:cNvPicPr>
          <p:nvPr/>
        </p:nvPicPr>
        <p:blipFill>
          <a:blip r:embed="rId5">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tretch>
            <a:fillRect/>
          </a:stretch>
        </p:blipFill>
        <p:spPr>
          <a:xfrm>
            <a:off x="2723448" y="10725495"/>
            <a:ext cx="4495306" cy="2958998"/>
          </a:xfrm>
          <a:prstGeom prst="rect">
            <a:avLst/>
          </a:prstGeom>
        </p:spPr>
      </p:pic>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02154" y="10070625"/>
            <a:ext cx="4762500" cy="1771480"/>
          </a:xfrm>
          <a:prstGeom prst="rect">
            <a:avLst/>
          </a:prstGeom>
        </p:spPr>
      </p:pic>
      <p:pic>
        <p:nvPicPr>
          <p:cNvPr id="6" name="Picture 5"/>
          <p:cNvPicPr>
            <a:picLocks noChangeAspect="1"/>
          </p:cNvPicPr>
          <p:nvPr/>
        </p:nvPicPr>
        <p:blipFill rotWithShape="1">
          <a:blip r:embed="rId8">
            <a:extLst>
              <a:ext uri="{28A0092B-C50C-407E-A947-70E740481C1C}">
                <a14:useLocalDpi xmlns:a14="http://schemas.microsoft.com/office/drawing/2010/main" val="0"/>
              </a:ext>
            </a:extLst>
          </a:blip>
          <a:srcRect b="57482"/>
          <a:stretch/>
        </p:blipFill>
        <p:spPr>
          <a:xfrm>
            <a:off x="8602154" y="12250250"/>
            <a:ext cx="4762500" cy="1771479"/>
          </a:xfrm>
          <a:prstGeom prst="rect">
            <a:avLst/>
          </a:prstGeom>
        </p:spPr>
      </p:pic>
      <p:sp>
        <p:nvSpPr>
          <p:cNvPr id="28" name="TextBox 27"/>
          <p:cNvSpPr txBox="1"/>
          <p:nvPr/>
        </p:nvSpPr>
        <p:spPr>
          <a:xfrm>
            <a:off x="1186988" y="24612314"/>
            <a:ext cx="13192211" cy="2123658"/>
          </a:xfrm>
          <a:prstGeom prst="rect">
            <a:avLst/>
          </a:prstGeom>
          <a:solidFill>
            <a:schemeClr val="accent1">
              <a:alpha val="25000"/>
            </a:schemeClr>
          </a:solidFill>
        </p:spPr>
        <p:txBody>
          <a:bodyPr wrap="square" lIns="360000" rIns="360000" rtlCol="0">
            <a:spAutoFit/>
          </a:bodyPr>
          <a:lstStyle/>
          <a:p>
            <a:pPr algn="just"/>
            <a:r>
              <a:rPr lang="en-GB" sz="4400" dirty="0"/>
              <a:t>Inlet and outlet temperatures of the hot and cold streams were recorded at various flow rates.  Flow rates according to the following experimental design:</a:t>
            </a:r>
          </a:p>
        </p:txBody>
      </p:sp>
      <p:sp>
        <p:nvSpPr>
          <p:cNvPr id="31" name="TextBox 30"/>
          <p:cNvSpPr txBox="1"/>
          <p:nvPr/>
        </p:nvSpPr>
        <p:spPr>
          <a:xfrm>
            <a:off x="15739241" y="29486315"/>
            <a:ext cx="12801600" cy="1938992"/>
          </a:xfrm>
          <a:prstGeom prst="rect">
            <a:avLst/>
          </a:prstGeom>
          <a:solidFill>
            <a:schemeClr val="accent1">
              <a:alpha val="25000"/>
            </a:schemeClr>
          </a:solidFill>
        </p:spPr>
        <p:txBody>
          <a:bodyPr wrap="square" rtlCol="0">
            <a:spAutoFit/>
          </a:bodyPr>
          <a:lstStyle/>
          <a:p>
            <a:pPr algn="just"/>
            <a:r>
              <a:rPr lang="en-GB" sz="4000" dirty="0"/>
              <a:t>Counter-current flow pattern resulted in a greater amount of total heat transfer from the hot to the cold stream as compared to co-current flow.</a:t>
            </a:r>
          </a:p>
        </p:txBody>
      </p:sp>
      <p:sp>
        <p:nvSpPr>
          <p:cNvPr id="32" name="TextBox 31"/>
          <p:cNvSpPr txBox="1"/>
          <p:nvPr/>
        </p:nvSpPr>
        <p:spPr>
          <a:xfrm>
            <a:off x="29900880" y="29640203"/>
            <a:ext cx="12801600" cy="2246769"/>
          </a:xfrm>
          <a:prstGeom prst="rect">
            <a:avLst/>
          </a:prstGeom>
          <a:solidFill>
            <a:schemeClr val="accent1">
              <a:alpha val="25000"/>
            </a:schemeClr>
          </a:solidFill>
        </p:spPr>
        <p:txBody>
          <a:bodyPr wrap="square" lIns="360000" rIns="360000" rtlCol="0">
            <a:spAutoFit/>
          </a:bodyPr>
          <a:lstStyle/>
          <a:p>
            <a:pPr marL="457200" lvl="0" indent="-457200">
              <a:buFont typeface="Arial" panose="020B0604020202020204" pitchFamily="34" charset="0"/>
              <a:buChar char="•"/>
            </a:pPr>
            <a:r>
              <a:rPr lang="en-GB" sz="2800" dirty="0"/>
              <a:t>Geankoplis</a:t>
            </a:r>
            <a:r>
              <a:rPr lang="en-GB" sz="2800" dirty="0"/>
              <a:t>, CJ. </a:t>
            </a:r>
            <a:r>
              <a:rPr lang="en-GB" sz="2800" i="1" dirty="0"/>
              <a:t>Transport Processes and Separation Process Principles</a:t>
            </a:r>
            <a:r>
              <a:rPr lang="en-GB" sz="2800" dirty="0"/>
              <a:t>. 4th ed. New York: Prentice Hall, 2003. Print.</a:t>
            </a:r>
          </a:p>
          <a:p>
            <a:pPr marL="457200" lvl="0" indent="-457200">
              <a:buFont typeface="Arial" panose="020B0604020202020204" pitchFamily="34" charset="0"/>
              <a:buChar char="•"/>
            </a:pPr>
            <a:endParaRPr lang="en-GB" sz="2800" dirty="0"/>
          </a:p>
          <a:p>
            <a:pPr marL="457200" lvl="0" indent="-457200">
              <a:buFont typeface="Arial" panose="020B0604020202020204" pitchFamily="34" charset="0"/>
              <a:buChar char="•"/>
            </a:pPr>
            <a:r>
              <a:rPr lang="en-US" sz="2800" dirty="0"/>
              <a:t>WCR, </a:t>
            </a:r>
            <a:r>
              <a:rPr lang="en-US" sz="2800" i="1" dirty="0"/>
              <a:t>Plate Heat Exchanger</a:t>
            </a:r>
            <a:r>
              <a:rPr lang="en-US" sz="2800" dirty="0"/>
              <a:t>. 2016. http://www.wcrhx.com/images/uploads/1393880556/flow_diagram_WCR.png.</a:t>
            </a:r>
            <a:endParaRPr lang="en-GB" sz="2800" dirty="0"/>
          </a:p>
        </p:txBody>
      </p:sp>
      <p:sp>
        <p:nvSpPr>
          <p:cNvPr id="10" name="TextBox 9"/>
          <p:cNvSpPr txBox="1"/>
          <p:nvPr/>
        </p:nvSpPr>
        <p:spPr>
          <a:xfrm>
            <a:off x="16457482" y="13798850"/>
            <a:ext cx="5219439" cy="1200329"/>
          </a:xfrm>
          <a:prstGeom prst="rect">
            <a:avLst/>
          </a:prstGeom>
          <a:noFill/>
        </p:spPr>
        <p:txBody>
          <a:bodyPr wrap="square" rtlCol="0">
            <a:spAutoFit/>
          </a:bodyPr>
          <a:lstStyle/>
          <a:p>
            <a:r>
              <a:rPr lang="en-US" sz="2400" dirty="0"/>
              <a:t>Overall heat transfer coefficient as it changes with flow rate; counter-current flow pattern.</a:t>
            </a:r>
          </a:p>
        </p:txBody>
      </p:sp>
      <p:sp>
        <p:nvSpPr>
          <p:cNvPr id="33" name="TextBox 32"/>
          <p:cNvSpPr txBox="1"/>
          <p:nvPr/>
        </p:nvSpPr>
        <p:spPr>
          <a:xfrm>
            <a:off x="22603640" y="13795440"/>
            <a:ext cx="5385223" cy="1200329"/>
          </a:xfrm>
          <a:prstGeom prst="rect">
            <a:avLst/>
          </a:prstGeom>
          <a:noFill/>
        </p:spPr>
        <p:txBody>
          <a:bodyPr wrap="square" rtlCol="0">
            <a:spAutoFit/>
          </a:bodyPr>
          <a:lstStyle/>
          <a:p>
            <a:r>
              <a:rPr lang="en-US" sz="2400" dirty="0"/>
              <a:t>Overall heat transfer coefficient as it changes with flow rate; co-current flow pattern.</a:t>
            </a:r>
          </a:p>
        </p:txBody>
      </p:sp>
      <p:sp>
        <p:nvSpPr>
          <p:cNvPr id="11" name="TextBox 10"/>
          <p:cNvSpPr txBox="1"/>
          <p:nvPr/>
        </p:nvSpPr>
        <p:spPr>
          <a:xfrm>
            <a:off x="17886827" y="28276530"/>
            <a:ext cx="8534400" cy="1200329"/>
          </a:xfrm>
          <a:prstGeom prst="rect">
            <a:avLst/>
          </a:prstGeom>
          <a:noFill/>
        </p:spPr>
        <p:txBody>
          <a:bodyPr wrap="square" rtlCol="0">
            <a:spAutoFit/>
          </a:bodyPr>
          <a:lstStyle/>
          <a:p>
            <a:pPr algn="just"/>
            <a:r>
              <a:rPr lang="en-US" sz="2400" dirty="0"/>
              <a:t>Total heat transferred in plate, shell and tube, and dual pipe heat exchangers as flow rate for the hot and cold streams are constant at 2 L/min</a:t>
            </a:r>
          </a:p>
        </p:txBody>
      </p:sp>
      <p:graphicFrame>
        <p:nvGraphicFramePr>
          <p:cNvPr id="36" name="Chart 35"/>
          <p:cNvGraphicFramePr>
            <a:graphicFrameLocks/>
          </p:cNvGraphicFramePr>
          <p:nvPr>
            <p:extLst>
              <p:ext uri="{D42A27DB-BD31-4B8C-83A1-F6EECF244321}">
                <p14:modId xmlns:p14="http://schemas.microsoft.com/office/powerpoint/2010/main" val="3374900579"/>
              </p:ext>
            </p:extLst>
          </p:nvPr>
        </p:nvGraphicFramePr>
        <p:xfrm>
          <a:off x="16330752" y="9380421"/>
          <a:ext cx="5439000" cy="400965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7" name="Chart 36"/>
          <p:cNvGraphicFramePr>
            <a:graphicFrameLocks/>
          </p:cNvGraphicFramePr>
          <p:nvPr>
            <p:extLst>
              <p:ext uri="{D42A27DB-BD31-4B8C-83A1-F6EECF244321}">
                <p14:modId xmlns:p14="http://schemas.microsoft.com/office/powerpoint/2010/main" val="3880590020"/>
              </p:ext>
            </p:extLst>
          </p:nvPr>
        </p:nvGraphicFramePr>
        <p:xfrm>
          <a:off x="22442777" y="9380421"/>
          <a:ext cx="5546086" cy="4016246"/>
        </p:xfrm>
        <a:graphic>
          <a:graphicData uri="http://schemas.openxmlformats.org/drawingml/2006/chart">
            <c:chart xmlns:c="http://schemas.openxmlformats.org/drawingml/2006/chart" xmlns:r="http://schemas.openxmlformats.org/officeDocument/2006/relationships" r:id="rId10"/>
          </a:graphicData>
        </a:graphic>
      </p:graphicFrame>
      <p:sp>
        <p:nvSpPr>
          <p:cNvPr id="13" name="Rectangle 12"/>
          <p:cNvSpPr/>
          <p:nvPr/>
        </p:nvSpPr>
        <p:spPr>
          <a:xfrm>
            <a:off x="29173189" y="15308833"/>
            <a:ext cx="3211480" cy="11869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16" name="TextBox 15"/>
          <p:cNvSpPr txBox="1"/>
          <p:nvPr/>
        </p:nvSpPr>
        <p:spPr>
          <a:xfrm>
            <a:off x="29192536" y="15571265"/>
            <a:ext cx="3759995" cy="646331"/>
          </a:xfrm>
          <a:prstGeom prst="rect">
            <a:avLst/>
          </a:prstGeom>
          <a:noFill/>
        </p:spPr>
        <p:txBody>
          <a:bodyPr wrap="square" rtlCol="0">
            <a:spAutoFit/>
          </a:bodyPr>
          <a:lstStyle/>
          <a:p>
            <a:r>
              <a:rPr lang="en-GB" sz="3600" dirty="0"/>
              <a:t>(Re)</a:t>
            </a:r>
            <a:r>
              <a:rPr lang="en-GB" sz="3600" baseline="-25000" dirty="0"/>
              <a:t>lab</a:t>
            </a:r>
            <a:r>
              <a:rPr lang="en-GB" sz="3600" dirty="0"/>
              <a:t> = (Re)</a:t>
            </a:r>
            <a:r>
              <a:rPr lang="en-GB" sz="3600" baseline="-25000" dirty="0"/>
              <a:t>scale</a:t>
            </a:r>
            <a:r>
              <a:rPr lang="en-GB" sz="3600" dirty="0"/>
              <a:t> </a:t>
            </a:r>
          </a:p>
        </p:txBody>
      </p:sp>
      <p:sp>
        <p:nvSpPr>
          <p:cNvPr id="38" name="Rectangle 37"/>
          <p:cNvSpPr/>
          <p:nvPr/>
        </p:nvSpPr>
        <p:spPr>
          <a:xfrm>
            <a:off x="39784262" y="16596049"/>
            <a:ext cx="2082391" cy="12073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39" name="Rectangle 38"/>
          <p:cNvSpPr/>
          <p:nvPr/>
        </p:nvSpPr>
        <p:spPr>
          <a:xfrm>
            <a:off x="36441000" y="15213391"/>
            <a:ext cx="4289929" cy="12126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40" name="Rectangle 39"/>
          <p:cNvSpPr/>
          <p:nvPr/>
        </p:nvSpPr>
        <p:spPr>
          <a:xfrm>
            <a:off x="29997751" y="16632714"/>
            <a:ext cx="3400766" cy="12409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41" name="Rectangle 40"/>
          <p:cNvSpPr/>
          <p:nvPr/>
        </p:nvSpPr>
        <p:spPr>
          <a:xfrm>
            <a:off x="34385958" y="16579181"/>
            <a:ext cx="4276823" cy="1294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42" name="Rectangle 41"/>
          <p:cNvSpPr/>
          <p:nvPr/>
        </p:nvSpPr>
        <p:spPr>
          <a:xfrm>
            <a:off x="32055744" y="18063902"/>
            <a:ext cx="5407275" cy="10661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44" name="Rectangle 43"/>
          <p:cNvSpPr/>
          <p:nvPr/>
        </p:nvSpPr>
        <p:spPr>
          <a:xfrm>
            <a:off x="40321322" y="17998862"/>
            <a:ext cx="3108849" cy="1163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mc:AlternateContent xmlns:mc="http://schemas.openxmlformats.org/markup-compatibility/2006">
        <mc:Choice xmlns:a14="http://schemas.microsoft.com/office/drawing/2010/main" Requires="a14">
          <p:sp>
            <p:nvSpPr>
              <p:cNvPr id="46" name="TextBox 45"/>
              <p:cNvSpPr txBox="1"/>
              <p:nvPr/>
            </p:nvSpPr>
            <p:spPr>
              <a:xfrm>
                <a:off x="30093773" y="16704204"/>
                <a:ext cx="3759995" cy="907364"/>
              </a:xfrm>
              <a:prstGeom prst="rect">
                <a:avLst/>
              </a:prstGeom>
              <a:noFill/>
            </p:spPr>
            <p:txBody>
              <a:bodyPr wrap="square" rtlCol="0">
                <a:spAutoFit/>
              </a:bodyPr>
              <a:lstStyle/>
              <a:p>
                <a:r>
                  <a:rPr lang="en-GB" sz="3600" dirty="0"/>
                  <a:t>D</a:t>
                </a:r>
                <a:r>
                  <a:rPr lang="en-GB" sz="3600" baseline="-25000" dirty="0"/>
                  <a:t>H,scale</a:t>
                </a:r>
                <a:r>
                  <a:rPr lang="en-GB" sz="3600" dirty="0"/>
                  <a:t> = </a:t>
                </a:r>
                <a14:m>
                  <m:oMath xmlns:m="http://schemas.openxmlformats.org/officeDocument/2006/math">
                    <m:f>
                      <m:fPr>
                        <m:ctrlPr>
                          <a:rPr lang="en-GB" sz="3600" i="1">
                            <a:latin typeface="Cambria Math" panose="02040503050406030204" pitchFamily="18" charset="0"/>
                          </a:rPr>
                        </m:ctrlPr>
                      </m:fPr>
                      <m:num>
                        <m:r>
                          <a:rPr lang="en-US" sz="3600" i="1">
                            <a:latin typeface="Cambria Math" panose="02040503050406030204" pitchFamily="18" charset="0"/>
                          </a:rPr>
                          <m:t>4</m:t>
                        </m:r>
                        <m:r>
                          <a:rPr lang="en-US" sz="3600" i="1">
                            <a:latin typeface="Cambria Math" panose="02040503050406030204" pitchFamily="18" charset="0"/>
                          </a:rPr>
                          <m:t>𝑙𝑤</m:t>
                        </m:r>
                      </m:num>
                      <m:den>
                        <m:r>
                          <a:rPr lang="en-US" sz="3600" i="1">
                            <a:latin typeface="Cambria Math" panose="02040503050406030204" pitchFamily="18" charset="0"/>
                          </a:rPr>
                          <m:t>2</m:t>
                        </m:r>
                        <m:r>
                          <a:rPr lang="en-US" sz="3600" i="1">
                            <a:latin typeface="Cambria Math" panose="02040503050406030204" pitchFamily="18" charset="0"/>
                          </a:rPr>
                          <m:t>𝑙</m:t>
                        </m:r>
                        <m:r>
                          <a:rPr lang="en-US" sz="3600" i="1">
                            <a:latin typeface="Cambria Math" panose="02040503050406030204" pitchFamily="18" charset="0"/>
                          </a:rPr>
                          <m:t>+2</m:t>
                        </m:r>
                        <m:r>
                          <a:rPr lang="en-US" sz="3600" i="1">
                            <a:latin typeface="Cambria Math" panose="02040503050406030204" pitchFamily="18" charset="0"/>
                          </a:rPr>
                          <m:t>𝑤</m:t>
                        </m:r>
                      </m:den>
                    </m:f>
                  </m:oMath>
                </a14:m>
                <a:r>
                  <a:rPr lang="en-GB" sz="3600" dirty="0"/>
                  <a:t> </a:t>
                </a:r>
              </a:p>
            </p:txBody>
          </p:sp>
        </mc:Choice>
        <mc:Fallback>
          <p:sp>
            <p:nvSpPr>
              <p:cNvPr id="46" name="TextBox 45"/>
              <p:cNvSpPr txBox="1">
                <a:spLocks noRot="1" noChangeAspect="1" noMove="1" noResize="1" noEditPoints="1" noAdjustHandles="1" noChangeArrowheads="1" noChangeShapeType="1" noTextEdit="1"/>
              </p:cNvSpPr>
              <p:nvPr/>
            </p:nvSpPr>
            <p:spPr>
              <a:xfrm>
                <a:off x="30093773" y="16704204"/>
                <a:ext cx="3759995" cy="907364"/>
              </a:xfrm>
              <a:prstGeom prst="rect">
                <a:avLst/>
              </a:prstGeom>
              <a:blipFill rotWithShape="0">
                <a:blip r:embed="rId11"/>
                <a:stretch>
                  <a:fillRect l="-5032" b="-10067"/>
                </a:stretch>
              </a:blipFill>
            </p:spPr>
            <p:txBody>
              <a:bodyPr/>
              <a:lstStyle/>
              <a:p>
                <a:r>
                  <a:rPr lang="en-US">
                    <a:noFill/>
                  </a:rPr>
                  <a:t> </a:t>
                </a:r>
              </a:p>
            </p:txBody>
          </p:sp>
        </mc:Fallback>
      </mc:AlternateContent>
      <p:sp>
        <p:nvSpPr>
          <p:cNvPr id="47" name="TextBox 46"/>
          <p:cNvSpPr txBox="1"/>
          <p:nvPr/>
        </p:nvSpPr>
        <p:spPr>
          <a:xfrm>
            <a:off x="32539771" y="18267402"/>
            <a:ext cx="6119046" cy="646331"/>
          </a:xfrm>
          <a:prstGeom prst="rect">
            <a:avLst/>
          </a:prstGeom>
          <a:noFill/>
        </p:spPr>
        <p:txBody>
          <a:bodyPr wrap="square" rtlCol="0">
            <a:spAutoFit/>
          </a:bodyPr>
          <a:lstStyle/>
          <a:p>
            <a:r>
              <a:rPr lang="en-GB" sz="3600" dirty="0"/>
              <a:t>L and W of cross-section  </a:t>
            </a:r>
          </a:p>
        </p:txBody>
      </p:sp>
      <p:sp>
        <p:nvSpPr>
          <p:cNvPr id="48" name="TextBox 47"/>
          <p:cNvSpPr txBox="1"/>
          <p:nvPr/>
        </p:nvSpPr>
        <p:spPr>
          <a:xfrm>
            <a:off x="34670740" y="16863577"/>
            <a:ext cx="4573467" cy="646331"/>
          </a:xfrm>
          <a:prstGeom prst="rect">
            <a:avLst/>
          </a:prstGeom>
          <a:noFill/>
        </p:spPr>
        <p:txBody>
          <a:bodyPr wrap="square" rtlCol="0">
            <a:spAutoFit/>
          </a:bodyPr>
          <a:lstStyle/>
          <a:p>
            <a:r>
              <a:rPr lang="en-GB" sz="3600" dirty="0"/>
              <a:t>T</a:t>
            </a:r>
            <a:r>
              <a:rPr lang="en-GB" sz="3600" baseline="-25000" dirty="0"/>
              <a:t>h,o</a:t>
            </a:r>
            <a:r>
              <a:rPr lang="en-GB" sz="3600" dirty="0"/>
              <a:t> (assumption 2)  </a:t>
            </a:r>
          </a:p>
        </p:txBody>
      </p:sp>
      <p:sp>
        <p:nvSpPr>
          <p:cNvPr id="49" name="TextBox 48"/>
          <p:cNvSpPr txBox="1"/>
          <p:nvPr/>
        </p:nvSpPr>
        <p:spPr>
          <a:xfrm>
            <a:off x="36661258" y="15452976"/>
            <a:ext cx="5205395" cy="646331"/>
          </a:xfrm>
          <a:prstGeom prst="rect">
            <a:avLst/>
          </a:prstGeom>
          <a:noFill/>
        </p:spPr>
        <p:txBody>
          <a:bodyPr wrap="square" rtlCol="0">
            <a:spAutoFit/>
          </a:bodyPr>
          <a:lstStyle/>
          <a:p>
            <a:r>
              <a:rPr lang="en-GB" sz="3600" dirty="0"/>
              <a:t>Q=</a:t>
            </a:r>
            <a:r>
              <a:rPr lang="en-GB" sz="3600" dirty="0"/>
              <a:t>m</a:t>
            </a:r>
            <a:r>
              <a:rPr lang="en-GB" sz="3600" baseline="-25000" dirty="0"/>
              <a:t>c</a:t>
            </a:r>
            <a:r>
              <a:rPr lang="en-GB" sz="3600" dirty="0"/>
              <a:t>c</a:t>
            </a:r>
            <a:r>
              <a:rPr lang="en-GB" sz="3600" baseline="-25000" dirty="0"/>
              <a:t>p,c</a:t>
            </a:r>
            <a:r>
              <a:rPr lang="en-US" sz="3600" dirty="0"/>
              <a:t>(</a:t>
            </a:r>
            <a:r>
              <a:rPr lang="en-US" sz="3600" dirty="0"/>
              <a:t>T</a:t>
            </a:r>
            <a:r>
              <a:rPr lang="en-US" sz="3600" baseline="-25000" dirty="0"/>
              <a:t>c,o</a:t>
            </a:r>
            <a:r>
              <a:rPr lang="en-US" sz="3600" dirty="0"/>
              <a:t> – </a:t>
            </a:r>
            <a:r>
              <a:rPr lang="en-US" sz="3600" dirty="0"/>
              <a:t>T</a:t>
            </a:r>
            <a:r>
              <a:rPr lang="en-US" sz="3600" baseline="-25000" dirty="0"/>
              <a:t>c,i</a:t>
            </a:r>
            <a:r>
              <a:rPr lang="en-US" sz="3600" dirty="0"/>
              <a:t>) </a:t>
            </a:r>
            <a:endParaRPr lang="en-GB" sz="3600" dirty="0"/>
          </a:p>
        </p:txBody>
      </p:sp>
      <mc:AlternateContent xmlns:mc="http://schemas.openxmlformats.org/markup-compatibility/2006">
        <mc:Choice xmlns:a14="http://schemas.microsoft.com/office/drawing/2010/main" Requires="a14">
          <p:sp>
            <p:nvSpPr>
              <p:cNvPr id="50" name="TextBox 49"/>
              <p:cNvSpPr txBox="1"/>
              <p:nvPr/>
            </p:nvSpPr>
            <p:spPr>
              <a:xfrm>
                <a:off x="40797557" y="18080399"/>
                <a:ext cx="3759995" cy="892745"/>
              </a:xfrm>
              <a:prstGeom prst="rect">
                <a:avLst/>
              </a:prstGeom>
              <a:noFill/>
            </p:spPr>
            <p:txBody>
              <a:bodyPr wrap="square" rtlCol="0">
                <a:spAutoFit/>
              </a:bodyPr>
              <a:lstStyle/>
              <a:p>
                <a:r>
                  <a:rPr lang="en-US" sz="3600" dirty="0"/>
                  <a:t>A</a:t>
                </a:r>
                <a:r>
                  <a:rPr lang="en-US" sz="3600" baseline="-25000" dirty="0"/>
                  <a:t>suf</a:t>
                </a:r>
                <a:r>
                  <a:rPr lang="en-US" sz="3600" dirty="0"/>
                  <a:t> = </a:t>
                </a:r>
                <a14:m>
                  <m:oMath xmlns:m="http://schemas.openxmlformats.org/officeDocument/2006/math">
                    <m:f>
                      <m:fPr>
                        <m:ctrlPr>
                          <a:rPr lang="en-GB" sz="3600" i="1">
                            <a:latin typeface="Cambria Math" panose="02040503050406030204" pitchFamily="18" charset="0"/>
                          </a:rPr>
                        </m:ctrlPr>
                      </m:fPr>
                      <m:num>
                        <m:r>
                          <a:rPr lang="en-US" sz="3600" i="1">
                            <a:latin typeface="Cambria Math" panose="02040503050406030204" pitchFamily="18" charset="0"/>
                          </a:rPr>
                          <m:t>𝑄</m:t>
                        </m:r>
                      </m:num>
                      <m:den>
                        <m:r>
                          <a:rPr lang="en-US" sz="3600" i="1">
                            <a:latin typeface="Cambria Math" panose="02040503050406030204" pitchFamily="18" charset="0"/>
                          </a:rPr>
                          <m:t>𝑈</m:t>
                        </m:r>
                        <m:r>
                          <m:rPr>
                            <m:nor/>
                          </m:rPr>
                          <a:rPr lang="el-GR" sz="3600"/>
                          <m:t>Δ</m:t>
                        </m:r>
                        <m:r>
                          <m:rPr>
                            <m:nor/>
                          </m:rPr>
                          <a:rPr lang="en-US" sz="3600"/>
                          <m:t>T</m:t>
                        </m:r>
                        <m:r>
                          <m:rPr>
                            <m:nor/>
                          </m:rPr>
                          <a:rPr lang="en-US" sz="3600" baseline="-25000"/>
                          <m:t>lm</m:t>
                        </m:r>
                      </m:den>
                    </m:f>
                  </m:oMath>
                </a14:m>
                <a:r>
                  <a:rPr lang="en-GB" sz="3600" dirty="0"/>
                  <a:t> </a:t>
                </a:r>
              </a:p>
            </p:txBody>
          </p:sp>
        </mc:Choice>
        <mc:Fallback>
          <p:sp>
            <p:nvSpPr>
              <p:cNvPr id="50" name="TextBox 49"/>
              <p:cNvSpPr txBox="1">
                <a:spLocks noRot="1" noChangeAspect="1" noMove="1" noResize="1" noEditPoints="1" noAdjustHandles="1" noChangeArrowheads="1" noChangeShapeType="1" noTextEdit="1"/>
              </p:cNvSpPr>
              <p:nvPr/>
            </p:nvSpPr>
            <p:spPr>
              <a:xfrm>
                <a:off x="40797557" y="18080399"/>
                <a:ext cx="3759995" cy="892745"/>
              </a:xfrm>
              <a:prstGeom prst="rect">
                <a:avLst/>
              </a:prstGeom>
              <a:blipFill rotWithShape="0">
                <a:blip r:embed="rId12"/>
                <a:stretch>
                  <a:fillRect l="-5032" b="-11644"/>
                </a:stretch>
              </a:blipFill>
            </p:spPr>
            <p:txBody>
              <a:bodyPr/>
              <a:lstStyle/>
              <a:p>
                <a:r>
                  <a:rPr lang="en-US">
                    <a:noFill/>
                  </a:rPr>
                  <a:t> </a:t>
                </a:r>
              </a:p>
            </p:txBody>
          </p:sp>
        </mc:Fallback>
      </mc:AlternateContent>
      <p:sp>
        <p:nvSpPr>
          <p:cNvPr id="51" name="TextBox 50"/>
          <p:cNvSpPr txBox="1"/>
          <p:nvPr/>
        </p:nvSpPr>
        <p:spPr>
          <a:xfrm>
            <a:off x="40239513" y="16829869"/>
            <a:ext cx="3759995" cy="646331"/>
          </a:xfrm>
          <a:prstGeom prst="rect">
            <a:avLst/>
          </a:prstGeom>
          <a:noFill/>
        </p:spPr>
        <p:txBody>
          <a:bodyPr wrap="square" rtlCol="0">
            <a:spAutoFit/>
          </a:bodyPr>
          <a:lstStyle/>
          <a:p>
            <a:r>
              <a:rPr lang="en-US" sz="3600" dirty="0"/>
              <a:t> </a:t>
            </a:r>
            <a:r>
              <a:rPr lang="el-GR" sz="3600" dirty="0"/>
              <a:t>Δ</a:t>
            </a:r>
            <a:r>
              <a:rPr lang="en-US" sz="3600" dirty="0"/>
              <a:t>T</a:t>
            </a:r>
            <a:r>
              <a:rPr lang="en-US" sz="3600" baseline="-25000" dirty="0"/>
              <a:t>lm</a:t>
            </a:r>
            <a:r>
              <a:rPr lang="en-US" sz="3600" dirty="0"/>
              <a:t> </a:t>
            </a:r>
            <a:endParaRPr lang="en-GB" sz="3600" dirty="0"/>
          </a:p>
        </p:txBody>
      </p:sp>
      <p:sp>
        <p:nvSpPr>
          <p:cNvPr id="23" name="Right Arrow 22"/>
          <p:cNvSpPr/>
          <p:nvPr/>
        </p:nvSpPr>
        <p:spPr>
          <a:xfrm rot="5400000">
            <a:off x="30836559" y="16442633"/>
            <a:ext cx="559596" cy="35394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52" name="Right Arrow 51"/>
          <p:cNvSpPr/>
          <p:nvPr/>
        </p:nvSpPr>
        <p:spPr>
          <a:xfrm rot="5400000">
            <a:off x="39859696" y="16439313"/>
            <a:ext cx="559596" cy="35394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53" name="Right Arrow 52"/>
          <p:cNvSpPr/>
          <p:nvPr/>
        </p:nvSpPr>
        <p:spPr>
          <a:xfrm rot="5400000">
            <a:off x="40451130" y="17812846"/>
            <a:ext cx="559596" cy="35394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54" name="Right Arrow 53"/>
          <p:cNvSpPr/>
          <p:nvPr/>
        </p:nvSpPr>
        <p:spPr>
          <a:xfrm rot="16200000">
            <a:off x="36617121" y="17685421"/>
            <a:ext cx="564009" cy="33127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55" name="Right Arrow 54"/>
          <p:cNvSpPr/>
          <p:nvPr/>
        </p:nvSpPr>
        <p:spPr>
          <a:xfrm rot="5400000">
            <a:off x="32291957" y="17888356"/>
            <a:ext cx="559596" cy="35394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56" name="Right Arrow 55"/>
          <p:cNvSpPr/>
          <p:nvPr/>
        </p:nvSpPr>
        <p:spPr>
          <a:xfrm rot="16200000">
            <a:off x="36767250" y="16276472"/>
            <a:ext cx="559596" cy="35394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58" name="Text Placeholder 57"/>
          <p:cNvSpPr>
            <a:spLocks noGrp="1"/>
          </p:cNvSpPr>
          <p:nvPr>
            <p:ph type="body" sz="quarter" idx="17"/>
          </p:nvPr>
        </p:nvSpPr>
        <p:spPr>
          <a:xfrm>
            <a:off x="1279372" y="5755495"/>
            <a:ext cx="13127802" cy="1219200"/>
          </a:xfrm>
          <a:solidFill>
            <a:schemeClr val="tx2">
              <a:lumMod val="50000"/>
            </a:schemeClr>
          </a:solidFill>
        </p:spPr>
        <p:txBody>
          <a:bodyPr/>
          <a:lstStyle/>
          <a:p>
            <a:r>
              <a:rPr lang="en-GB" dirty="0"/>
              <a:t>Introduction</a:t>
            </a:r>
          </a:p>
        </p:txBody>
      </p:sp>
      <p:sp>
        <p:nvSpPr>
          <p:cNvPr id="61" name="Text Placeholder 60"/>
          <p:cNvSpPr>
            <a:spLocks noGrp="1"/>
          </p:cNvSpPr>
          <p:nvPr>
            <p:ph type="body" sz="quarter" idx="31"/>
          </p:nvPr>
        </p:nvSpPr>
        <p:spPr>
          <a:xfrm>
            <a:off x="29900880" y="5755495"/>
            <a:ext cx="12801600" cy="1219200"/>
          </a:xfrm>
          <a:solidFill>
            <a:schemeClr val="tx2">
              <a:lumMod val="50000"/>
            </a:schemeClr>
          </a:solidFill>
        </p:spPr>
        <p:txBody>
          <a:bodyPr/>
          <a:lstStyle/>
          <a:p>
            <a:r>
              <a:rPr lang="en-GB" dirty="0"/>
              <a:t>Design Problem</a:t>
            </a:r>
          </a:p>
        </p:txBody>
      </p:sp>
      <p:graphicFrame>
        <p:nvGraphicFramePr>
          <p:cNvPr id="65" name="Chart 64"/>
          <p:cNvGraphicFramePr>
            <a:graphicFrameLocks/>
          </p:cNvGraphicFramePr>
          <p:nvPr>
            <p:extLst>
              <p:ext uri="{D42A27DB-BD31-4B8C-83A1-F6EECF244321}">
                <p14:modId xmlns:p14="http://schemas.microsoft.com/office/powerpoint/2010/main" val="2954187538"/>
              </p:ext>
            </p:extLst>
          </p:nvPr>
        </p:nvGraphicFramePr>
        <p:xfrm>
          <a:off x="17872841" y="24202035"/>
          <a:ext cx="8534400" cy="4012482"/>
        </p:xfrm>
        <a:graphic>
          <a:graphicData uri="http://schemas.openxmlformats.org/drawingml/2006/chart">
            <c:chart xmlns:c="http://schemas.openxmlformats.org/drawingml/2006/chart" xmlns:r="http://schemas.openxmlformats.org/officeDocument/2006/relationships" r:id="rId13"/>
          </a:graphicData>
        </a:graphic>
      </p:graphicFrame>
      <p:sp>
        <p:nvSpPr>
          <p:cNvPr id="66" name="Right Brace 65"/>
          <p:cNvSpPr/>
          <p:nvPr/>
        </p:nvSpPr>
        <p:spPr>
          <a:xfrm>
            <a:off x="20153631" y="24745950"/>
            <a:ext cx="45719" cy="342900"/>
          </a:xfrm>
          <a:prstGeom prst="rightBrace">
            <a:avLst/>
          </a:prstGeom>
          <a:solidFill>
            <a:schemeClr val="tx1"/>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 name="TextBox 6"/>
          <p:cNvSpPr txBox="1"/>
          <p:nvPr/>
        </p:nvSpPr>
        <p:spPr>
          <a:xfrm>
            <a:off x="17117522" y="13491073"/>
            <a:ext cx="9920088" cy="307777"/>
          </a:xfrm>
          <a:prstGeom prst="rect">
            <a:avLst/>
          </a:prstGeom>
          <a:solidFill>
            <a:schemeClr val="bg1"/>
          </a:solidFill>
        </p:spPr>
        <p:txBody>
          <a:bodyPr wrap="none" rtlCol="0">
            <a:spAutoFit/>
          </a:bodyPr>
          <a:lstStyle/>
          <a:p>
            <a:r>
              <a:rPr lang="en-GB" sz="1400" dirty="0"/>
              <a:t>Hot Flow Rate:     Plate HE      Dual Pipe HE     Shell and Tube HE           Cold Flow Rate:    Plate HE     Dual Pipe HE     Shell and Tube HE</a:t>
            </a:r>
          </a:p>
        </p:txBody>
      </p:sp>
      <p:sp>
        <p:nvSpPr>
          <p:cNvPr id="18" name="Oval 17"/>
          <p:cNvSpPr/>
          <p:nvPr/>
        </p:nvSpPr>
        <p:spPr>
          <a:xfrm>
            <a:off x="19215658" y="13620721"/>
            <a:ext cx="75316" cy="7261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57" name="Oval 56"/>
          <p:cNvSpPr/>
          <p:nvPr/>
        </p:nvSpPr>
        <p:spPr>
          <a:xfrm>
            <a:off x="24125515" y="13613232"/>
            <a:ext cx="86360" cy="8896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19" name="Isosceles Triangle 18"/>
          <p:cNvSpPr/>
          <p:nvPr/>
        </p:nvSpPr>
        <p:spPr>
          <a:xfrm>
            <a:off x="20316554" y="13608838"/>
            <a:ext cx="94119" cy="8449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59" name="Isosceles Triangle 58"/>
          <p:cNvSpPr/>
          <p:nvPr/>
        </p:nvSpPr>
        <p:spPr>
          <a:xfrm>
            <a:off x="25245214" y="13610988"/>
            <a:ext cx="95202" cy="92702"/>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20" name="Rectangle 19"/>
          <p:cNvSpPr/>
          <p:nvPr/>
        </p:nvSpPr>
        <p:spPr>
          <a:xfrm>
            <a:off x="23338933" y="13625502"/>
            <a:ext cx="67733" cy="6699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
        <p:nvSpPr>
          <p:cNvPr id="60" name="Rectangle 59"/>
          <p:cNvSpPr/>
          <p:nvPr/>
        </p:nvSpPr>
        <p:spPr>
          <a:xfrm>
            <a:off x="18344836" y="13630620"/>
            <a:ext cx="67733" cy="6699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0" dirty="0"/>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600</Words>
  <Application>Microsoft Office PowerPoint</Application>
  <PresentationFormat>Custom</PresentationFormat>
  <Paragraphs>106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vt:lpstr>
      <vt:lpstr>Cambria Math</vt:lpstr>
      <vt:lpstr>Medical Poster</vt:lpstr>
      <vt:lpstr>Heat Exchanger Comparison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2015-04-29T17:08:18Z</dcterms:created>
  <dcterms:modified xsi:type="dcterms:W3CDTF">2016-05-04T01:34:23Z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