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25" d="100"/>
          <a:sy n="25" d="100"/>
        </p:scale>
        <p:origin x="18"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14D776-8742-45A1-9FD1-248A4DD87FF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62757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4D776-8742-45A1-9FD1-248A4DD87FF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11619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4D776-8742-45A1-9FD1-248A4DD87FF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130247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4D776-8742-45A1-9FD1-248A4DD87FF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121587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4D776-8742-45A1-9FD1-248A4DD87FF0}"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13837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4D776-8742-45A1-9FD1-248A4DD87FF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346955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14D776-8742-45A1-9FD1-248A4DD87FF0}"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220592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14D776-8742-45A1-9FD1-248A4DD87FF0}"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197741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4D776-8742-45A1-9FD1-248A4DD87FF0}"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334165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4D776-8742-45A1-9FD1-248A4DD87FF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334288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4D776-8742-45A1-9FD1-248A4DD87FF0}"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EAF50-E8AF-4E2B-A478-2EDEF88D2EB9}" type="slidenum">
              <a:rPr lang="en-US" smtClean="0"/>
              <a:t>‹#›</a:t>
            </a:fld>
            <a:endParaRPr lang="en-US"/>
          </a:p>
        </p:txBody>
      </p:sp>
    </p:spTree>
    <p:extLst>
      <p:ext uri="{BB962C8B-B14F-4D97-AF65-F5344CB8AC3E}">
        <p14:creationId xmlns:p14="http://schemas.microsoft.com/office/powerpoint/2010/main" val="320501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4D776-8742-45A1-9FD1-248A4DD87FF0}" type="datetimeFigureOut">
              <a:rPr lang="en-US" smtClean="0"/>
              <a:t>5/4/2016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EAF50-E8AF-4E2B-A478-2EDEF88D2EB9}" type="slidenum">
              <a:rPr lang="en-US" smtClean="0"/>
              <a:t>‹#›</a:t>
            </a:fld>
            <a:endParaRPr lang="en-US"/>
          </a:p>
        </p:txBody>
      </p:sp>
    </p:spTree>
    <p:extLst>
      <p:ext uri="{BB962C8B-B14F-4D97-AF65-F5344CB8AC3E}">
        <p14:creationId xmlns:p14="http://schemas.microsoft.com/office/powerpoint/2010/main" val="84415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emf"/><Relationship Id="rId13"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oleObject" Target="../embeddings/oleObject1.bin"/><Relationship Id="rId12" Type="http://schemas.openxmlformats.org/officeDocument/2006/relationships/image" Target="../media/image10.png"/><Relationship Id="rId17" Type="http://schemas.openxmlformats.org/officeDocument/2006/relationships/image" Target="../media/image4.emf"/><Relationship Id="rId2" Type="http://schemas.openxmlformats.org/officeDocument/2006/relationships/slideLayout" Target="../slideLayouts/slideLayout7.xml"/><Relationship Id="rId16" Type="http://schemas.openxmlformats.org/officeDocument/2006/relationships/oleObject" Target="../embeddings/oleObject4.bin"/><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image" Target="../media/image2.emf"/><Relationship Id="rId5" Type="http://schemas.openxmlformats.org/officeDocument/2006/relationships/image" Target="../media/image7.png"/><Relationship Id="rId15" Type="http://schemas.openxmlformats.org/officeDocument/2006/relationships/image" Target="../media/image3.emf"/><Relationship Id="rId10" Type="http://schemas.openxmlformats.org/officeDocument/2006/relationships/oleObject" Target="../embeddings/oleObject2.bin"/><Relationship Id="rId4" Type="http://schemas.openxmlformats.org/officeDocument/2006/relationships/image" Target="../media/image6.png"/><Relationship Id="rId9" Type="http://schemas.openxmlformats.org/officeDocument/2006/relationships/image" Target="../media/image9.jpeg"/><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050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1"/>
          <p:cNvSpPr>
            <a:spLocks noChangeArrowheads="1"/>
          </p:cNvSpPr>
          <p:nvPr/>
        </p:nvSpPr>
        <p:spPr bwMode="auto">
          <a:xfrm>
            <a:off x="0" y="76200"/>
            <a:ext cx="43891200" cy="32918400"/>
          </a:xfrm>
          <a:prstGeom prst="rect">
            <a:avLst/>
          </a:prstGeom>
          <a:solidFill>
            <a:srgbClr val="000090"/>
          </a:solidFill>
          <a:ln w="9525">
            <a:solidFill>
              <a:srgbClr val="000000"/>
            </a:solidFill>
            <a:miter lim="800000"/>
            <a:headEnd/>
            <a:tailEnd/>
          </a:ln>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3" name="Rectangle 1946"/>
          <p:cNvSpPr>
            <a:spLocks noChangeArrowheads="1"/>
          </p:cNvSpPr>
          <p:nvPr/>
        </p:nvSpPr>
        <p:spPr bwMode="auto">
          <a:xfrm>
            <a:off x="13716000" y="4373563"/>
            <a:ext cx="17297400" cy="27249437"/>
          </a:xfrm>
          <a:prstGeom prst="rect">
            <a:avLst/>
          </a:prstGeom>
          <a:solidFill>
            <a:srgbClr val="FFFFFF"/>
          </a:solidFill>
          <a:ln w="9525">
            <a:solidFill>
              <a:schemeClr val="tx1"/>
            </a:solidFill>
            <a:miter lim="800000"/>
            <a:headEnd/>
            <a:tailEnd/>
          </a:ln>
          <a:scene3d>
            <a:camera prst="orthographicFront"/>
            <a:lightRig rig="threePt" dir="t"/>
          </a:scene3d>
          <a:sp3d>
            <a:bevelT/>
          </a:sp3d>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4" name="Rectangle 7"/>
          <p:cNvSpPr>
            <a:spLocks noChangeArrowheads="1"/>
          </p:cNvSpPr>
          <p:nvPr/>
        </p:nvSpPr>
        <p:spPr bwMode="auto">
          <a:xfrm>
            <a:off x="990600" y="762000"/>
            <a:ext cx="41910000" cy="3505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16500">
                <a:solidFill>
                  <a:schemeClr val="tx1"/>
                </a:solidFill>
                <a:latin typeface="Arial" panose="020B0604020202020204" pitchFamily="34" charset="0"/>
                <a:ea typeface="ヒラギノ角ゴ Pro W3" charset="-128"/>
              </a:defRPr>
            </a:lvl1pPr>
            <a:lvl2pPr marL="742950" indent="-285750">
              <a:spcBef>
                <a:spcPct val="20000"/>
              </a:spcBef>
              <a:buChar char="–"/>
              <a:defRPr sz="14400">
                <a:solidFill>
                  <a:schemeClr val="tx1"/>
                </a:solidFill>
                <a:latin typeface="Arial" panose="020B0604020202020204" pitchFamily="34" charset="0"/>
                <a:ea typeface="ヒラギノ角ゴ Pro W3" charset="-128"/>
              </a:defRPr>
            </a:lvl2pPr>
            <a:lvl3pPr marL="1143000" indent="-228600">
              <a:spcBef>
                <a:spcPct val="20000"/>
              </a:spcBef>
              <a:buChar char="•"/>
              <a:defRPr sz="12300">
                <a:solidFill>
                  <a:schemeClr val="tx1"/>
                </a:solidFill>
                <a:latin typeface="Arial" panose="020B0604020202020204" pitchFamily="34" charset="0"/>
                <a:ea typeface="ヒラギノ角ゴ Pro W3" charset="-128"/>
              </a:defRPr>
            </a:lvl3pPr>
            <a:lvl4pPr marL="1600200" indent="-228600">
              <a:spcBef>
                <a:spcPct val="20000"/>
              </a:spcBef>
              <a:buChar char="–"/>
              <a:defRPr sz="10300">
                <a:solidFill>
                  <a:schemeClr val="tx1"/>
                </a:solidFill>
                <a:latin typeface="Arial" panose="020B0604020202020204" pitchFamily="34" charset="0"/>
                <a:ea typeface="ヒラギノ角ゴ Pro W3" charset="-128"/>
              </a:defRPr>
            </a:lvl4pPr>
            <a:lvl5pPr marL="2057400" indent="-228600">
              <a:spcBef>
                <a:spcPct val="20000"/>
              </a:spcBef>
              <a:buChar char="»"/>
              <a:defRPr sz="103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eaLnBrk="1" hangingPunct="1">
              <a:spcBef>
                <a:spcPct val="0"/>
              </a:spcBef>
              <a:buFontTx/>
              <a:buNone/>
            </a:pPr>
            <a:endParaRPr lang="en-US" altLang="en-US" sz="9300"/>
          </a:p>
        </p:txBody>
      </p:sp>
      <p:sp>
        <p:nvSpPr>
          <p:cNvPr id="6" name="Text Box 5"/>
          <p:cNvSpPr txBox="1">
            <a:spLocks noChangeArrowheads="1"/>
          </p:cNvSpPr>
          <p:nvPr/>
        </p:nvSpPr>
        <p:spPr bwMode="auto">
          <a:xfrm>
            <a:off x="4894095" y="3082985"/>
            <a:ext cx="337886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eaLnBrk="1" hangingPunct="1">
              <a:spcBef>
                <a:spcPct val="0"/>
              </a:spcBef>
              <a:buFontTx/>
              <a:buNone/>
            </a:pPr>
            <a:r>
              <a:rPr lang="en-US" altLang="en-US" sz="4800" b="1" dirty="0">
                <a:cs typeface="Arial" panose="020B0604020202020204" pitchFamily="34" charset="0"/>
              </a:rPr>
              <a:t>Ian Martin</a:t>
            </a:r>
            <a:r>
              <a:rPr lang="en-US" altLang="en-US" sz="4800" dirty="0">
                <a:cs typeface="Arial" panose="020B0604020202020204" pitchFamily="34" charset="0"/>
              </a:rPr>
              <a:t>, </a:t>
            </a:r>
            <a:r>
              <a:rPr lang="en-US" altLang="en-US" sz="4800" dirty="0" smtClean="0">
                <a:cs typeface="Arial" panose="020B0604020202020204" pitchFamily="34" charset="0"/>
              </a:rPr>
              <a:t>Cynthia Gerber, Lea </a:t>
            </a:r>
            <a:r>
              <a:rPr lang="en-US" altLang="en-US" sz="4800" dirty="0" err="1" smtClean="0">
                <a:cs typeface="Arial" panose="020B0604020202020204" pitchFamily="34" charset="0"/>
              </a:rPr>
              <a:t>Nyiranshuti</a:t>
            </a:r>
            <a:r>
              <a:rPr lang="en-US" altLang="en-US" sz="4800" dirty="0" smtClean="0">
                <a:cs typeface="Arial" panose="020B0604020202020204" pitchFamily="34" charset="0"/>
              </a:rPr>
              <a:t>, and Dr. Roy </a:t>
            </a:r>
            <a:r>
              <a:rPr lang="en-US" altLang="en-US" sz="4800" dirty="0" err="1" smtClean="0">
                <a:cs typeface="Arial" panose="020B0604020202020204" pitchFamily="34" charset="0"/>
              </a:rPr>
              <a:t>Planalp</a:t>
            </a:r>
            <a:r>
              <a:rPr lang="en-US" altLang="en-US" sz="4800" dirty="0" smtClean="0">
                <a:cs typeface="Arial" panose="020B0604020202020204" pitchFamily="34" charset="0"/>
              </a:rPr>
              <a:t>*.  </a:t>
            </a:r>
            <a:r>
              <a:rPr lang="en-US" altLang="en-US" sz="4800" dirty="0">
                <a:cs typeface="Arial" panose="020B0604020202020204" pitchFamily="34" charset="0"/>
              </a:rPr>
              <a:t>Department of Chemistry, </a:t>
            </a:r>
            <a:r>
              <a:rPr lang="en-US" altLang="en-US" sz="4800" i="1" dirty="0">
                <a:cs typeface="Arial" panose="020B0604020202020204" pitchFamily="34" charset="0"/>
              </a:rPr>
              <a:t>University of New Hampshire.</a:t>
            </a:r>
          </a:p>
        </p:txBody>
      </p:sp>
      <p:sp>
        <p:nvSpPr>
          <p:cNvPr id="7" name="Rectangle 15"/>
          <p:cNvSpPr>
            <a:spLocks noChangeArrowheads="1"/>
          </p:cNvSpPr>
          <p:nvPr/>
        </p:nvSpPr>
        <p:spPr bwMode="auto">
          <a:xfrm>
            <a:off x="31546800" y="4876800"/>
            <a:ext cx="11277600" cy="10588625"/>
          </a:xfrm>
          <a:prstGeom prst="rect">
            <a:avLst/>
          </a:prstGeom>
          <a:solidFill>
            <a:srgbClr val="FFFFFF"/>
          </a:solidFill>
          <a:ln w="9525">
            <a:solidFill>
              <a:schemeClr val="tx1"/>
            </a:solidFill>
            <a:miter lim="800000"/>
            <a:headEnd/>
            <a:tailEnd/>
          </a:ln>
        </p:spPr>
        <p:txBody>
          <a:bodyPr wrap="none" anchor="b"/>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8" name="Rectangle 19"/>
          <p:cNvSpPr>
            <a:spLocks noChangeArrowheads="1"/>
          </p:cNvSpPr>
          <p:nvPr/>
        </p:nvSpPr>
        <p:spPr bwMode="auto">
          <a:xfrm>
            <a:off x="0" y="14035088"/>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16500">
                <a:solidFill>
                  <a:schemeClr val="tx1"/>
                </a:solidFill>
                <a:latin typeface="Arial" panose="020B0604020202020204" pitchFamily="34" charset="0"/>
                <a:ea typeface="ヒラギノ角ゴ Pro W3" charset="-128"/>
              </a:defRPr>
            </a:lvl1pPr>
            <a:lvl2pPr marL="742950" indent="-285750">
              <a:spcBef>
                <a:spcPct val="20000"/>
              </a:spcBef>
              <a:buChar char="–"/>
              <a:defRPr sz="14400">
                <a:solidFill>
                  <a:schemeClr val="tx1"/>
                </a:solidFill>
                <a:latin typeface="Arial" panose="020B0604020202020204" pitchFamily="34" charset="0"/>
                <a:ea typeface="ヒラギノ角ゴ Pro W3" charset="-128"/>
              </a:defRPr>
            </a:lvl2pPr>
            <a:lvl3pPr marL="1143000" indent="-228600">
              <a:spcBef>
                <a:spcPct val="20000"/>
              </a:spcBef>
              <a:buChar char="•"/>
              <a:defRPr sz="12300">
                <a:solidFill>
                  <a:schemeClr val="tx1"/>
                </a:solidFill>
                <a:latin typeface="Arial" panose="020B0604020202020204" pitchFamily="34" charset="0"/>
                <a:ea typeface="ヒラギノ角ゴ Pro W3" charset="-128"/>
              </a:defRPr>
            </a:lvl3pPr>
            <a:lvl4pPr marL="1600200" indent="-228600">
              <a:spcBef>
                <a:spcPct val="20000"/>
              </a:spcBef>
              <a:buChar char="–"/>
              <a:defRPr sz="10300">
                <a:solidFill>
                  <a:schemeClr val="tx1"/>
                </a:solidFill>
                <a:latin typeface="Arial" panose="020B0604020202020204" pitchFamily="34" charset="0"/>
                <a:ea typeface="ヒラギノ角ゴ Pro W3" charset="-128"/>
              </a:defRPr>
            </a:lvl4pPr>
            <a:lvl5pPr marL="2057400" indent="-228600">
              <a:spcBef>
                <a:spcPct val="20000"/>
              </a:spcBef>
              <a:buChar char="»"/>
              <a:defRPr sz="103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eaLnBrk="1" hangingPunct="1">
              <a:spcBef>
                <a:spcPct val="0"/>
              </a:spcBef>
              <a:buFontTx/>
              <a:buNone/>
            </a:pPr>
            <a:endParaRPr lang="en-US" altLang="en-US" sz="9300"/>
          </a:p>
        </p:txBody>
      </p:sp>
      <p:sp>
        <p:nvSpPr>
          <p:cNvPr id="9" name="Rectangle 36"/>
          <p:cNvSpPr>
            <a:spLocks noChangeArrowheads="1"/>
          </p:cNvSpPr>
          <p:nvPr/>
        </p:nvSpPr>
        <p:spPr bwMode="auto">
          <a:xfrm>
            <a:off x="31546800" y="16038513"/>
            <a:ext cx="11277600" cy="5329237"/>
          </a:xfrm>
          <a:prstGeom prst="rect">
            <a:avLst/>
          </a:prstGeom>
          <a:solidFill>
            <a:srgbClr val="FFFFFF"/>
          </a:solidFill>
          <a:ln w="9525">
            <a:solidFill>
              <a:schemeClr val="tx1"/>
            </a:solidFill>
            <a:miter lim="800000"/>
            <a:headEnd/>
            <a:tailEnd/>
          </a:ln>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12" name="Line 2012"/>
          <p:cNvSpPr>
            <a:spLocks noChangeShapeType="1"/>
          </p:cNvSpPr>
          <p:nvPr/>
        </p:nvSpPr>
        <p:spPr bwMode="auto">
          <a:xfrm>
            <a:off x="14554200" y="5638800"/>
            <a:ext cx="154686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2025"/>
          <p:cNvSpPr>
            <a:spLocks noChangeShapeType="1"/>
          </p:cNvSpPr>
          <p:nvPr/>
        </p:nvSpPr>
        <p:spPr bwMode="auto">
          <a:xfrm>
            <a:off x="32537400" y="5943600"/>
            <a:ext cx="92964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2029"/>
          <p:cNvSpPr txBox="1">
            <a:spLocks noChangeArrowheads="1"/>
          </p:cNvSpPr>
          <p:nvPr/>
        </p:nvSpPr>
        <p:spPr bwMode="auto">
          <a:xfrm>
            <a:off x="31508700" y="16397288"/>
            <a:ext cx="11201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50000"/>
              </a:spcBef>
              <a:buFontTx/>
              <a:buNone/>
            </a:pPr>
            <a:r>
              <a:rPr lang="en-US" altLang="en-US" sz="4800" b="1">
                <a:solidFill>
                  <a:srgbClr val="000090"/>
                </a:solidFill>
                <a:cs typeface="Arial" panose="020B0604020202020204" pitchFamily="34" charset="0"/>
              </a:rPr>
              <a:t>Summary and Conclusions</a:t>
            </a:r>
          </a:p>
        </p:txBody>
      </p:sp>
      <p:sp>
        <p:nvSpPr>
          <p:cNvPr id="16" name="Rectangle 2035"/>
          <p:cNvSpPr>
            <a:spLocks noChangeArrowheads="1"/>
          </p:cNvSpPr>
          <p:nvPr/>
        </p:nvSpPr>
        <p:spPr bwMode="auto">
          <a:xfrm>
            <a:off x="31546800" y="21940838"/>
            <a:ext cx="11277600" cy="5033962"/>
          </a:xfrm>
          <a:prstGeom prst="rect">
            <a:avLst/>
          </a:prstGeom>
          <a:solidFill>
            <a:srgbClr val="FFFFFF"/>
          </a:solidFill>
          <a:ln w="9525">
            <a:solidFill>
              <a:schemeClr val="tx1"/>
            </a:solidFill>
            <a:miter lim="800000"/>
            <a:headEnd/>
            <a:tailEnd/>
          </a:ln>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2400"/>
          </a:p>
          <a:p>
            <a:pPr algn="ctr" eaLnBrk="1" hangingPunct="1">
              <a:spcBef>
                <a:spcPct val="0"/>
              </a:spcBef>
              <a:buFontTx/>
              <a:buNone/>
            </a:pPr>
            <a:endParaRPr lang="en-US" altLang="en-US" sz="2400"/>
          </a:p>
        </p:txBody>
      </p:sp>
      <p:sp>
        <p:nvSpPr>
          <p:cNvPr id="17" name="Rectangle 2041"/>
          <p:cNvSpPr>
            <a:spLocks noChangeArrowheads="1"/>
          </p:cNvSpPr>
          <p:nvPr/>
        </p:nvSpPr>
        <p:spPr bwMode="auto">
          <a:xfrm>
            <a:off x="990600" y="4876800"/>
            <a:ext cx="12192000" cy="12649200"/>
          </a:xfrm>
          <a:prstGeom prst="rect">
            <a:avLst/>
          </a:prstGeom>
          <a:solidFill>
            <a:srgbClr val="FFFFFF"/>
          </a:solidFill>
          <a:ln w="9525">
            <a:solidFill>
              <a:schemeClr val="tx1"/>
            </a:solidFill>
            <a:miter lim="800000"/>
            <a:headEnd/>
            <a:tailEnd/>
          </a:ln>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18" name="Text Box 2036"/>
          <p:cNvSpPr txBox="1">
            <a:spLocks noChangeArrowheads="1"/>
          </p:cNvSpPr>
          <p:nvPr/>
        </p:nvSpPr>
        <p:spPr bwMode="auto">
          <a:xfrm>
            <a:off x="31623000" y="22102763"/>
            <a:ext cx="11201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50000"/>
              </a:spcBef>
              <a:buFontTx/>
              <a:buNone/>
            </a:pPr>
            <a:r>
              <a:rPr lang="en-US" altLang="en-US" sz="4800" b="1">
                <a:solidFill>
                  <a:srgbClr val="000090"/>
                </a:solidFill>
                <a:cs typeface="Arial" panose="020B0604020202020204" pitchFamily="34" charset="0"/>
              </a:rPr>
              <a:t>Acknowledgements</a:t>
            </a:r>
          </a:p>
        </p:txBody>
      </p:sp>
      <p:sp>
        <p:nvSpPr>
          <p:cNvPr id="19" name="Text Box 2038"/>
          <p:cNvSpPr txBox="1">
            <a:spLocks noChangeArrowheads="1"/>
          </p:cNvSpPr>
          <p:nvPr/>
        </p:nvSpPr>
        <p:spPr bwMode="auto">
          <a:xfrm>
            <a:off x="32918400" y="24155400"/>
            <a:ext cx="5181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Clr>
                <a:srgbClr val="990000"/>
              </a:buClr>
              <a:buFont typeface="Wingdings" panose="05000000000000000000" pitchFamily="2" charset="2"/>
              <a:buNone/>
            </a:pPr>
            <a:endParaRPr lang="en-US" altLang="en-US" sz="2400">
              <a:latin typeface="Arial Narrow" panose="020B0606020202030204" pitchFamily="34" charset="0"/>
            </a:endParaRPr>
          </a:p>
          <a:p>
            <a:pPr algn="ctr" eaLnBrk="1" hangingPunct="1">
              <a:spcBef>
                <a:spcPct val="0"/>
              </a:spcBef>
              <a:buFontTx/>
              <a:buNone/>
            </a:pPr>
            <a:endParaRPr lang="en-US" altLang="en-US" sz="2400">
              <a:latin typeface="Arial Narrow" panose="020B0606020202030204" pitchFamily="34" charset="0"/>
            </a:endParaRPr>
          </a:p>
          <a:p>
            <a:pPr algn="ctr" eaLnBrk="1" hangingPunct="1">
              <a:spcBef>
                <a:spcPct val="0"/>
              </a:spcBef>
              <a:buClr>
                <a:srgbClr val="990000"/>
              </a:buClr>
              <a:buFont typeface="Wingdings" panose="05000000000000000000" pitchFamily="2" charset="2"/>
              <a:buNone/>
            </a:pPr>
            <a:r>
              <a:rPr lang="en-US" altLang="en-US" sz="2400" i="1">
                <a:latin typeface="Arial Narrow" panose="020B0606020202030204" pitchFamily="34" charset="0"/>
              </a:rPr>
              <a:t> </a:t>
            </a:r>
          </a:p>
          <a:p>
            <a:pPr eaLnBrk="1" hangingPunct="1">
              <a:spcBef>
                <a:spcPct val="0"/>
              </a:spcBef>
              <a:buClr>
                <a:srgbClr val="990000"/>
              </a:buClr>
              <a:buFont typeface="Wingdings" panose="05000000000000000000" pitchFamily="2" charset="2"/>
              <a:buChar char="v"/>
            </a:pPr>
            <a:endParaRPr lang="en-US" altLang="en-US" sz="2400" i="1">
              <a:latin typeface="Arial Narrow" panose="020B0606020202030204" pitchFamily="34" charset="0"/>
            </a:endParaRPr>
          </a:p>
        </p:txBody>
      </p:sp>
      <p:sp>
        <p:nvSpPr>
          <p:cNvPr id="20" name="Text Box 1948"/>
          <p:cNvSpPr txBox="1">
            <a:spLocks noChangeArrowheads="1"/>
          </p:cNvSpPr>
          <p:nvPr/>
        </p:nvSpPr>
        <p:spPr bwMode="auto">
          <a:xfrm>
            <a:off x="990600" y="4953000"/>
            <a:ext cx="12192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50000"/>
              </a:spcBef>
              <a:buFontTx/>
              <a:buNone/>
            </a:pPr>
            <a:r>
              <a:rPr lang="en-US" altLang="en-US" sz="4800" b="1" dirty="0">
                <a:solidFill>
                  <a:srgbClr val="000090"/>
                </a:solidFill>
                <a:cs typeface="Arial" panose="020B0604020202020204" pitchFamily="34" charset="0"/>
              </a:rPr>
              <a:t>Introduction</a:t>
            </a:r>
          </a:p>
        </p:txBody>
      </p:sp>
      <p:sp>
        <p:nvSpPr>
          <p:cNvPr id="22" name="Line 2018"/>
          <p:cNvSpPr>
            <a:spLocks noChangeShapeType="1"/>
          </p:cNvSpPr>
          <p:nvPr/>
        </p:nvSpPr>
        <p:spPr bwMode="auto">
          <a:xfrm>
            <a:off x="1676400" y="5943600"/>
            <a:ext cx="108204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4525"/>
          <p:cNvSpPr txBox="1">
            <a:spLocks noChangeArrowheads="1"/>
          </p:cNvSpPr>
          <p:nvPr/>
        </p:nvSpPr>
        <p:spPr bwMode="auto">
          <a:xfrm>
            <a:off x="36804600" y="24155400"/>
            <a:ext cx="518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2400">
              <a:latin typeface="Arial Narrow" panose="020B0606020202030204" pitchFamily="34" charset="0"/>
            </a:endParaRPr>
          </a:p>
        </p:txBody>
      </p:sp>
      <p:sp>
        <p:nvSpPr>
          <p:cNvPr id="26" name="Rectangle 4530"/>
          <p:cNvSpPr>
            <a:spLocks noChangeArrowheads="1"/>
          </p:cNvSpPr>
          <p:nvPr/>
        </p:nvSpPr>
        <p:spPr bwMode="auto">
          <a:xfrm>
            <a:off x="31546800" y="27279600"/>
            <a:ext cx="11277600" cy="4343400"/>
          </a:xfrm>
          <a:prstGeom prst="rect">
            <a:avLst/>
          </a:prstGeom>
          <a:solidFill>
            <a:srgbClr val="FFFFFF"/>
          </a:solidFill>
          <a:ln w="9525">
            <a:solidFill>
              <a:schemeClr val="tx1"/>
            </a:solidFill>
            <a:miter lim="800000"/>
            <a:headEnd/>
            <a:tailEnd/>
          </a:ln>
        </p:spPr>
        <p:txBody>
          <a:bodyPr wrap="none" anchor="ct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9300"/>
          </a:p>
        </p:txBody>
      </p:sp>
      <p:sp>
        <p:nvSpPr>
          <p:cNvPr id="27" name="Text Box 4531"/>
          <p:cNvSpPr txBox="1">
            <a:spLocks noChangeArrowheads="1"/>
          </p:cNvSpPr>
          <p:nvPr/>
        </p:nvSpPr>
        <p:spPr bwMode="auto">
          <a:xfrm>
            <a:off x="31546800" y="27355800"/>
            <a:ext cx="11125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50000"/>
              </a:spcBef>
              <a:buFontTx/>
              <a:buNone/>
            </a:pPr>
            <a:r>
              <a:rPr lang="en-US" altLang="en-US" sz="4800" b="1">
                <a:solidFill>
                  <a:srgbClr val="000090"/>
                </a:solidFill>
                <a:cs typeface="Arial" panose="020B0604020202020204" pitchFamily="34" charset="0"/>
              </a:rPr>
              <a:t>References</a:t>
            </a:r>
          </a:p>
        </p:txBody>
      </p:sp>
      <p:sp>
        <p:nvSpPr>
          <p:cNvPr id="29" name="Line 5290"/>
          <p:cNvSpPr>
            <a:spLocks noChangeShapeType="1"/>
          </p:cNvSpPr>
          <p:nvPr/>
        </p:nvSpPr>
        <p:spPr bwMode="auto">
          <a:xfrm>
            <a:off x="32575500" y="17526000"/>
            <a:ext cx="92964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5291"/>
          <p:cNvSpPr>
            <a:spLocks noChangeShapeType="1"/>
          </p:cNvSpPr>
          <p:nvPr/>
        </p:nvSpPr>
        <p:spPr bwMode="auto">
          <a:xfrm>
            <a:off x="32385000" y="22926675"/>
            <a:ext cx="92964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5292"/>
          <p:cNvSpPr>
            <a:spLocks noChangeShapeType="1"/>
          </p:cNvSpPr>
          <p:nvPr/>
        </p:nvSpPr>
        <p:spPr bwMode="auto">
          <a:xfrm>
            <a:off x="32537400" y="28270200"/>
            <a:ext cx="92964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Text Box 1948"/>
          <p:cNvSpPr txBox="1">
            <a:spLocks noChangeArrowheads="1"/>
          </p:cNvSpPr>
          <p:nvPr/>
        </p:nvSpPr>
        <p:spPr bwMode="auto">
          <a:xfrm>
            <a:off x="32004000" y="28422600"/>
            <a:ext cx="10591800" cy="5047536"/>
          </a:xfrm>
          <a:prstGeom prst="rect">
            <a:avLst/>
          </a:prstGeom>
          <a:noFill/>
          <a:ln w="9525">
            <a:noFill/>
            <a:miter lim="800000"/>
            <a:headEnd/>
            <a:tailEnd/>
          </a:ln>
        </p:spPr>
        <p:txBody>
          <a:bodyPr>
            <a:spAutoFit/>
          </a:bodyPr>
          <a:lstStyle>
            <a:lvl1pPr marL="457200" indent="-457200" eaLnBrk="0" hangingPunct="0">
              <a:defRPr sz="9300">
                <a:solidFill>
                  <a:schemeClr val="tx1"/>
                </a:solidFill>
                <a:latin typeface="Arial" charset="0"/>
                <a:ea typeface="ヒラギノ角ゴ Pro W3" charset="0"/>
                <a:cs typeface="ヒラギノ角ゴ Pro W3" charset="0"/>
              </a:defRPr>
            </a:lvl1pPr>
            <a:lvl2pPr marL="37931725" indent="-37474525" eaLnBrk="0" hangingPunct="0">
              <a:defRPr sz="9300">
                <a:solidFill>
                  <a:schemeClr val="tx1"/>
                </a:solidFill>
                <a:latin typeface="Arial" charset="0"/>
                <a:ea typeface="ヒラギノ角ゴ Pro W3" charset="0"/>
                <a:cs typeface="ヒラギノ角ゴ Pro W3" charset="0"/>
              </a:defRPr>
            </a:lvl2pPr>
            <a:lvl3pPr eaLnBrk="0" hangingPunct="0">
              <a:defRPr sz="9300">
                <a:solidFill>
                  <a:schemeClr val="tx1"/>
                </a:solidFill>
                <a:latin typeface="Arial" charset="0"/>
                <a:ea typeface="ヒラギノ角ゴ Pro W3" charset="0"/>
                <a:cs typeface="ヒラギノ角ゴ Pro W3" charset="0"/>
              </a:defRPr>
            </a:lvl3pPr>
            <a:lvl4pPr eaLnBrk="0" hangingPunct="0">
              <a:defRPr sz="9300">
                <a:solidFill>
                  <a:schemeClr val="tx1"/>
                </a:solidFill>
                <a:latin typeface="Arial" charset="0"/>
                <a:ea typeface="ヒラギノ角ゴ Pro W3" charset="0"/>
                <a:cs typeface="ヒラギノ角ゴ Pro W3" charset="0"/>
              </a:defRPr>
            </a:lvl4pPr>
            <a:lvl5pPr eaLnBrk="0" hangingPunct="0">
              <a:defRPr sz="93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93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93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93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9300">
                <a:solidFill>
                  <a:schemeClr val="tx1"/>
                </a:solidFill>
                <a:latin typeface="Arial" charset="0"/>
                <a:ea typeface="ヒラギノ角ゴ Pro W3" charset="0"/>
                <a:cs typeface="ヒラギノ角ゴ Pro W3" charset="0"/>
              </a:defRPr>
            </a:lvl9pPr>
          </a:lstStyle>
          <a:p>
            <a:pPr algn="just">
              <a:spcBef>
                <a:spcPts val="1200"/>
              </a:spcBef>
              <a:buAutoNum type="arabicPeriod"/>
            </a:pPr>
            <a:r>
              <a:rPr lang="en-US" sz="2000" dirty="0" err="1" smtClean="0"/>
              <a:t>Smil</a:t>
            </a:r>
            <a:r>
              <a:rPr lang="en-US" sz="2000" dirty="0"/>
              <a:t>, Vaclav (2004). </a:t>
            </a:r>
            <a:r>
              <a:rPr lang="en-US" sz="2000" i="1" dirty="0"/>
              <a:t>Enriching the earth : Fritz Haber, Carl Bosch, and the transformation of world food </a:t>
            </a:r>
            <a:r>
              <a:rPr lang="en-US" sz="2000" i="1" dirty="0" smtClean="0"/>
              <a:t>production</a:t>
            </a:r>
            <a:r>
              <a:rPr lang="en-US" sz="2000" dirty="0" smtClean="0"/>
              <a:t>, Cambridge</a:t>
            </a:r>
            <a:r>
              <a:rPr lang="en-US" sz="2000" dirty="0"/>
              <a:t>, Mass.: </a:t>
            </a:r>
            <a:r>
              <a:rPr lang="en-US" sz="2000" dirty="0" smtClean="0"/>
              <a:t>MIT.</a:t>
            </a:r>
          </a:p>
          <a:p>
            <a:pPr algn="just">
              <a:spcBef>
                <a:spcPts val="1200"/>
              </a:spcBef>
              <a:buAutoNum type="arabicPeriod"/>
            </a:pPr>
            <a:r>
              <a:rPr lang="en-US" altLang="en-US" sz="2000" dirty="0" err="1" smtClean="0">
                <a:latin typeface="Arial" panose="020B0604020202020204" pitchFamily="34" charset="0"/>
                <a:ea typeface="Calibri" pitchFamily="34" charset="0"/>
                <a:cs typeface="Arial" panose="020B0604020202020204" pitchFamily="34" charset="0"/>
              </a:rPr>
              <a:t>Charleton</a:t>
            </a:r>
            <a:r>
              <a:rPr lang="en-US" altLang="en-US" sz="2000" dirty="0">
                <a:latin typeface="Arial" panose="020B0604020202020204" pitchFamily="34" charset="0"/>
                <a:ea typeface="Calibri" pitchFamily="34" charset="0"/>
                <a:cs typeface="Arial" panose="020B0604020202020204" pitchFamily="34" charset="0"/>
              </a:rPr>
              <a:t>, K. D. M.; </a:t>
            </a:r>
            <a:r>
              <a:rPr lang="en-US" altLang="en-US" sz="2000" dirty="0" err="1">
                <a:latin typeface="Arial" panose="020B0604020202020204" pitchFamily="34" charset="0"/>
                <a:ea typeface="Calibri" pitchFamily="34" charset="0"/>
                <a:cs typeface="Arial" panose="020B0604020202020204" pitchFamily="34" charset="0"/>
              </a:rPr>
              <a:t>Prokopchuk</a:t>
            </a:r>
            <a:r>
              <a:rPr lang="en-US" altLang="en-US" sz="2000" dirty="0">
                <a:latin typeface="Arial" panose="020B0604020202020204" pitchFamily="34" charset="0"/>
                <a:ea typeface="Calibri" pitchFamily="34" charset="0"/>
                <a:cs typeface="Arial" panose="020B0604020202020204" pitchFamily="34" charset="0"/>
              </a:rPr>
              <a:t>, E. M. </a:t>
            </a:r>
            <a:r>
              <a:rPr lang="en-US" altLang="en-US" sz="2000" i="1" dirty="0">
                <a:latin typeface="Arial" panose="020B0604020202020204" pitchFamily="34" charset="0"/>
                <a:ea typeface="Calibri" pitchFamily="34" charset="0"/>
                <a:cs typeface="Arial" panose="020B0604020202020204" pitchFamily="34" charset="0"/>
              </a:rPr>
              <a:t>J. Chem. Educ.</a:t>
            </a:r>
            <a:r>
              <a:rPr lang="en-US" altLang="en-US" sz="2000" dirty="0">
                <a:latin typeface="Arial" panose="020B0604020202020204" pitchFamily="34" charset="0"/>
                <a:ea typeface="Calibri" pitchFamily="34" charset="0"/>
                <a:cs typeface="Arial" panose="020B0604020202020204" pitchFamily="34" charset="0"/>
              </a:rPr>
              <a:t> 2011, </a:t>
            </a:r>
            <a:r>
              <a:rPr lang="en-US" altLang="en-US" sz="2000" i="1" dirty="0">
                <a:latin typeface="Arial" panose="020B0604020202020204" pitchFamily="34" charset="0"/>
                <a:ea typeface="Calibri" pitchFamily="34" charset="0"/>
                <a:cs typeface="Arial" panose="020B0604020202020204" pitchFamily="34" charset="0"/>
              </a:rPr>
              <a:t>88</a:t>
            </a:r>
            <a:r>
              <a:rPr lang="en-US" altLang="en-US" sz="2000" dirty="0">
                <a:latin typeface="Arial" panose="020B0604020202020204" pitchFamily="34" charset="0"/>
                <a:ea typeface="Calibri" pitchFamily="34" charset="0"/>
                <a:cs typeface="Arial" panose="020B0604020202020204" pitchFamily="34" charset="0"/>
              </a:rPr>
              <a:t>, </a:t>
            </a:r>
            <a:r>
              <a:rPr lang="en-US" altLang="en-US" sz="2000" dirty="0" smtClean="0">
                <a:latin typeface="Arial" panose="020B0604020202020204" pitchFamily="34" charset="0"/>
                <a:ea typeface="Calibri" pitchFamily="34" charset="0"/>
                <a:cs typeface="Arial" panose="020B0604020202020204" pitchFamily="34" charset="0"/>
              </a:rPr>
              <a:t>1155–1157.</a:t>
            </a:r>
          </a:p>
          <a:p>
            <a:pPr algn="just">
              <a:spcBef>
                <a:spcPts val="1200"/>
              </a:spcBef>
              <a:buAutoNum type="arabicPeriod"/>
            </a:pPr>
            <a:r>
              <a:rPr lang="en-US" altLang="en-US" sz="2000" dirty="0" err="1" smtClean="0">
                <a:latin typeface="Arial" panose="020B0604020202020204" pitchFamily="34" charset="0"/>
                <a:ea typeface="Calibri" pitchFamily="34" charset="0"/>
                <a:cs typeface="Arial" panose="020B0604020202020204" pitchFamily="34" charset="0"/>
              </a:rPr>
              <a:t>Men’shikov</a:t>
            </a:r>
            <a:r>
              <a:rPr lang="en-US" altLang="en-US" sz="2000" dirty="0">
                <a:latin typeface="Arial" panose="020B0604020202020204" pitchFamily="34" charset="0"/>
                <a:ea typeface="Calibri" pitchFamily="34" charset="0"/>
                <a:cs typeface="Arial" panose="020B0604020202020204" pitchFamily="34" charset="0"/>
              </a:rPr>
              <a:t>, S. Y.; </a:t>
            </a:r>
            <a:r>
              <a:rPr lang="en-US" altLang="en-US" sz="2000" dirty="0" err="1">
                <a:latin typeface="Arial" panose="020B0604020202020204" pitchFamily="34" charset="0"/>
                <a:ea typeface="Calibri" pitchFamily="34" charset="0"/>
                <a:cs typeface="Arial" panose="020B0604020202020204" pitchFamily="34" charset="0"/>
              </a:rPr>
              <a:t>Vurasko</a:t>
            </a:r>
            <a:r>
              <a:rPr lang="en-US" altLang="en-US" sz="2000" dirty="0">
                <a:latin typeface="Arial" panose="020B0604020202020204" pitchFamily="34" charset="0"/>
                <a:ea typeface="Calibri" pitchFamily="34" charset="0"/>
                <a:cs typeface="Arial" panose="020B0604020202020204" pitchFamily="34" charset="0"/>
              </a:rPr>
              <a:t>, A. V.; </a:t>
            </a:r>
            <a:r>
              <a:rPr lang="en-US" altLang="en-US" sz="2000" dirty="0" err="1">
                <a:latin typeface="Arial" panose="020B0604020202020204" pitchFamily="34" charset="0"/>
                <a:ea typeface="Calibri" pitchFamily="34" charset="0"/>
                <a:cs typeface="Arial" panose="020B0604020202020204" pitchFamily="34" charset="0"/>
              </a:rPr>
              <a:t>Petrov</a:t>
            </a:r>
            <a:r>
              <a:rPr lang="en-US" altLang="en-US" sz="2000" dirty="0">
                <a:latin typeface="Arial" panose="020B0604020202020204" pitchFamily="34" charset="0"/>
                <a:ea typeface="Calibri" pitchFamily="34" charset="0"/>
                <a:cs typeface="Arial" panose="020B0604020202020204" pitchFamily="34" charset="0"/>
              </a:rPr>
              <a:t>, L. A.; </a:t>
            </a:r>
            <a:r>
              <a:rPr lang="en-US" altLang="en-US" sz="2000" dirty="0" err="1">
                <a:latin typeface="Arial" panose="020B0604020202020204" pitchFamily="34" charset="0"/>
                <a:ea typeface="Calibri" pitchFamily="34" charset="0"/>
                <a:cs typeface="Arial" panose="020B0604020202020204" pitchFamily="34" charset="0"/>
              </a:rPr>
              <a:t>Molochnikov</a:t>
            </a:r>
            <a:r>
              <a:rPr lang="en-US" altLang="en-US" sz="2000" dirty="0">
                <a:latin typeface="Arial" panose="020B0604020202020204" pitchFamily="34" charset="0"/>
                <a:ea typeface="Calibri" pitchFamily="34" charset="0"/>
                <a:cs typeface="Arial" panose="020B0604020202020204" pitchFamily="34" charset="0"/>
              </a:rPr>
              <a:t>, L.S.; </a:t>
            </a:r>
            <a:r>
              <a:rPr lang="en-US" altLang="en-US" sz="2000" dirty="0" err="1">
                <a:latin typeface="Arial" panose="020B0604020202020204" pitchFamily="34" charset="0"/>
                <a:ea typeface="Calibri" pitchFamily="34" charset="0"/>
                <a:cs typeface="Arial" panose="020B0604020202020204" pitchFamily="34" charset="0"/>
              </a:rPr>
              <a:t>Novoseiova</a:t>
            </a:r>
            <a:r>
              <a:rPr lang="en-US" altLang="en-US" sz="2000" dirty="0">
                <a:latin typeface="Arial" panose="020B0604020202020204" pitchFamily="34" charset="0"/>
                <a:ea typeface="Calibri" pitchFamily="34" charset="0"/>
                <a:cs typeface="Arial" panose="020B0604020202020204" pitchFamily="34" charset="0"/>
              </a:rPr>
              <a:t>, A. A.; </a:t>
            </a:r>
            <a:r>
              <a:rPr lang="en-US" altLang="en-US" sz="2000" dirty="0" err="1">
                <a:latin typeface="Arial" panose="020B0604020202020204" pitchFamily="34" charset="0"/>
                <a:ea typeface="Calibri" pitchFamily="34" charset="0"/>
                <a:cs typeface="Arial" panose="020B0604020202020204" pitchFamily="34" charset="0"/>
              </a:rPr>
              <a:t>Skryabina</a:t>
            </a:r>
            <a:r>
              <a:rPr lang="en-US" altLang="en-US" sz="2000" dirty="0">
                <a:latin typeface="Arial" panose="020B0604020202020204" pitchFamily="34" charset="0"/>
                <a:ea typeface="Calibri" pitchFamily="34" charset="0"/>
                <a:cs typeface="Arial" panose="020B0604020202020204" pitchFamily="34" charset="0"/>
              </a:rPr>
              <a:t>, Z. E.; </a:t>
            </a:r>
            <a:r>
              <a:rPr lang="en-US" altLang="en-US" sz="2000" dirty="0" err="1">
                <a:latin typeface="Arial" panose="020B0604020202020204" pitchFamily="34" charset="0"/>
                <a:ea typeface="Calibri" pitchFamily="34" charset="0"/>
                <a:cs typeface="Arial" panose="020B0604020202020204" pitchFamily="34" charset="0"/>
              </a:rPr>
              <a:t>Saloutin</a:t>
            </a:r>
            <a:r>
              <a:rPr lang="en-US" altLang="en-US" sz="2000" dirty="0">
                <a:latin typeface="Arial" panose="020B0604020202020204" pitchFamily="34" charset="0"/>
                <a:ea typeface="Calibri" pitchFamily="34" charset="0"/>
                <a:cs typeface="Arial" panose="020B0604020202020204" pitchFamily="34" charset="0"/>
              </a:rPr>
              <a:t>, V. I. </a:t>
            </a:r>
            <a:r>
              <a:rPr lang="en-US" altLang="en-US" sz="2000" i="1" dirty="0">
                <a:latin typeface="Arial" panose="020B0604020202020204" pitchFamily="34" charset="0"/>
                <a:ea typeface="Calibri" pitchFamily="34" charset="0"/>
                <a:cs typeface="Arial" panose="020B0604020202020204" pitchFamily="34" charset="0"/>
              </a:rPr>
              <a:t>Russ. Chem. Bull.</a:t>
            </a:r>
            <a:r>
              <a:rPr lang="en-US" altLang="en-US" sz="2000" dirty="0">
                <a:latin typeface="Arial" panose="020B0604020202020204" pitchFamily="34" charset="0"/>
                <a:ea typeface="Calibri" pitchFamily="34" charset="0"/>
                <a:cs typeface="Arial" panose="020B0604020202020204" pitchFamily="34" charset="0"/>
              </a:rPr>
              <a:t> 1992, </a:t>
            </a:r>
            <a:r>
              <a:rPr lang="en-US" altLang="en-US" sz="2000" i="1" dirty="0">
                <a:latin typeface="Arial" panose="020B0604020202020204" pitchFamily="34" charset="0"/>
                <a:ea typeface="Calibri" pitchFamily="34" charset="0"/>
                <a:cs typeface="Arial" panose="020B0604020202020204" pitchFamily="34" charset="0"/>
              </a:rPr>
              <a:t>41</a:t>
            </a:r>
            <a:r>
              <a:rPr lang="en-US" altLang="en-US" sz="2000" dirty="0">
                <a:latin typeface="Arial" panose="020B0604020202020204" pitchFamily="34" charset="0"/>
                <a:ea typeface="Calibri" pitchFamily="34" charset="0"/>
                <a:cs typeface="Arial" panose="020B0604020202020204" pitchFamily="34" charset="0"/>
              </a:rPr>
              <a:t>, 619–622</a:t>
            </a:r>
            <a:r>
              <a:rPr lang="en-US" altLang="en-US" sz="2000" dirty="0" smtClean="0">
                <a:latin typeface="Arial" panose="020B0604020202020204" pitchFamily="34" charset="0"/>
                <a:ea typeface="Calibri" pitchFamily="34" charset="0"/>
                <a:cs typeface="Arial" panose="020B0604020202020204" pitchFamily="34" charset="0"/>
              </a:rPr>
              <a:t>.</a:t>
            </a:r>
          </a:p>
          <a:p>
            <a:pPr algn="just">
              <a:spcBef>
                <a:spcPts val="1200"/>
              </a:spcBef>
              <a:buAutoNum type="arabicPeriod" startAt="2"/>
            </a:pPr>
            <a:endParaRPr lang="en-US" sz="2000" dirty="0" smtClean="0"/>
          </a:p>
          <a:p>
            <a:pPr eaLnBrk="1" hangingPunct="1">
              <a:defRPr/>
            </a:pPr>
            <a:endParaRPr lang="en-US" sz="2000" dirty="0" smtClean="0"/>
          </a:p>
          <a:p>
            <a:pPr eaLnBrk="1" hangingPunct="1">
              <a:defRPr/>
            </a:pPr>
            <a:endParaRPr lang="en-US" sz="20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a:p>
            <a:pPr eaLnBrk="1" hangingPunct="1">
              <a:spcBef>
                <a:spcPct val="50000"/>
              </a:spcBef>
              <a:defRPr/>
            </a:pPr>
            <a:endParaRPr lang="en-US" sz="2400" dirty="0" smtClean="0">
              <a:solidFill>
                <a:srgbClr val="000000"/>
              </a:solidFill>
              <a:cs typeface="Arial" charset="0"/>
            </a:endParaRPr>
          </a:p>
        </p:txBody>
      </p:sp>
      <p:pic>
        <p:nvPicPr>
          <p:cNvPr id="35" name="Picture 9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990600"/>
            <a:ext cx="2560638"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1961"/>
          <p:cNvSpPr txBox="1">
            <a:spLocks noChangeArrowheads="1"/>
          </p:cNvSpPr>
          <p:nvPr/>
        </p:nvSpPr>
        <p:spPr bwMode="auto">
          <a:xfrm>
            <a:off x="31699200" y="17297400"/>
            <a:ext cx="11049000"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tabLst>
                <a:tab pos="923925" algn="l"/>
              </a:tabLst>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tabLst>
                <a:tab pos="923925" algn="l"/>
              </a:tabLst>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tabLst>
                <a:tab pos="923925" algn="l"/>
              </a:tabLst>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9pPr>
          </a:lstStyle>
          <a:p>
            <a:pPr algn="just" eaLnBrk="1" hangingPunct="1">
              <a:spcBef>
                <a:spcPct val="50000"/>
              </a:spcBef>
              <a:buFontTx/>
              <a:buNone/>
            </a:pPr>
            <a:r>
              <a:rPr lang="en-US" altLang="en-US" sz="3000" dirty="0"/>
              <a:t>	</a:t>
            </a:r>
          </a:p>
          <a:p>
            <a:pPr algn="just" eaLnBrk="1" hangingPunct="1">
              <a:spcBef>
                <a:spcPct val="50000"/>
              </a:spcBef>
              <a:buFontTx/>
              <a:buNone/>
            </a:pPr>
            <a:r>
              <a:rPr lang="en-US" altLang="en-US" sz="3200" dirty="0"/>
              <a:t>This research serves to explore the </a:t>
            </a:r>
            <a:r>
              <a:rPr lang="en-US" altLang="en-US" sz="3200" dirty="0" smtClean="0"/>
              <a:t>oxidation of anthracene to afford </a:t>
            </a:r>
            <a:r>
              <a:rPr lang="en-US" altLang="en-US" sz="3200" dirty="0" err="1" smtClean="0"/>
              <a:t>anthraquinone</a:t>
            </a:r>
            <a:r>
              <a:rPr lang="en-US" altLang="en-US" sz="3200" dirty="0" smtClean="0"/>
              <a:t> by the use of a </a:t>
            </a:r>
            <a:r>
              <a:rPr lang="en-US" altLang="en-US" sz="3200" dirty="0" err="1" smtClean="0"/>
              <a:t>vanadyl</a:t>
            </a:r>
            <a:r>
              <a:rPr lang="en-US" altLang="en-US" sz="3200" dirty="0" smtClean="0"/>
              <a:t> catalyst. Four conditions were chosen to test the efficacy of this catalyst and the data gathered from the experiments were consistent with literature precedents.</a:t>
            </a:r>
            <a:r>
              <a:rPr lang="en-US" altLang="en-US" sz="3200" baseline="30000" dirty="0" smtClean="0"/>
              <a:t>2,3</a:t>
            </a:r>
            <a:endParaRPr lang="en-US" altLang="en-US" sz="3200" dirty="0"/>
          </a:p>
        </p:txBody>
      </p:sp>
      <p:sp>
        <p:nvSpPr>
          <p:cNvPr id="39" name="Text Box 1961"/>
          <p:cNvSpPr txBox="1">
            <a:spLocks noChangeArrowheads="1"/>
          </p:cNvSpPr>
          <p:nvPr/>
        </p:nvSpPr>
        <p:spPr bwMode="auto">
          <a:xfrm>
            <a:off x="32918400" y="11430000"/>
            <a:ext cx="3124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tabLst>
                <a:tab pos="923925" algn="l"/>
              </a:tabLst>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tabLst>
                <a:tab pos="923925" algn="l"/>
              </a:tabLst>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tabLst>
                <a:tab pos="923925" algn="l"/>
              </a:tabLst>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9pPr>
          </a:lstStyle>
          <a:p>
            <a:pPr algn="just" eaLnBrk="1" hangingPunct="1">
              <a:spcBef>
                <a:spcPct val="50000"/>
              </a:spcBef>
              <a:buFontTx/>
              <a:buNone/>
            </a:pPr>
            <a:endParaRPr lang="en-US" altLang="en-US" sz="800"/>
          </a:p>
        </p:txBody>
      </p:sp>
      <p:sp>
        <p:nvSpPr>
          <p:cNvPr id="40" name="Text Box 1961"/>
          <p:cNvSpPr txBox="1">
            <a:spLocks noChangeArrowheads="1"/>
          </p:cNvSpPr>
          <p:nvPr/>
        </p:nvSpPr>
        <p:spPr bwMode="auto">
          <a:xfrm>
            <a:off x="38404800" y="11487150"/>
            <a:ext cx="3124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2175">
              <a:spcBef>
                <a:spcPct val="20000"/>
              </a:spcBef>
              <a:buChar char="•"/>
              <a:tabLst>
                <a:tab pos="923925" algn="l"/>
              </a:tabLst>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tabLst>
                <a:tab pos="923925" algn="l"/>
              </a:tabLst>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tabLst>
                <a:tab pos="923925" algn="l"/>
              </a:tabLst>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tabLst>
                <a:tab pos="923925" algn="l"/>
              </a:tabLst>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tabLst>
                <a:tab pos="923925" algn="l"/>
              </a:tabLst>
              <a:defRPr sz="10300">
                <a:solidFill>
                  <a:schemeClr val="tx1"/>
                </a:solidFill>
                <a:latin typeface="Arial" panose="020B0604020202020204" pitchFamily="34" charset="0"/>
                <a:ea typeface="ヒラギノ角ゴ Pro W3" charset="-128"/>
              </a:defRPr>
            </a:lvl9pPr>
          </a:lstStyle>
          <a:p>
            <a:pPr algn="just" eaLnBrk="1" hangingPunct="1">
              <a:spcBef>
                <a:spcPct val="50000"/>
              </a:spcBef>
              <a:buFontTx/>
              <a:buNone/>
            </a:pPr>
            <a:endParaRPr lang="en-US" altLang="en-US" sz="800"/>
          </a:p>
        </p:txBody>
      </p:sp>
      <p:pic>
        <p:nvPicPr>
          <p:cNvPr id="41"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862000" y="990600"/>
            <a:ext cx="3538538"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TextBox 11"/>
          <p:cNvSpPr txBox="1">
            <a:spLocks noChangeArrowheads="1"/>
          </p:cNvSpPr>
          <p:nvPr/>
        </p:nvSpPr>
        <p:spPr bwMode="auto">
          <a:xfrm>
            <a:off x="24293513" y="13136563"/>
            <a:ext cx="533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300">
                <a:solidFill>
                  <a:schemeClr val="tx1"/>
                </a:solidFill>
                <a:latin typeface="Arial" panose="020B0604020202020204" pitchFamily="34" charset="0"/>
                <a:ea typeface="ヒラギノ角ゴ Pro W3" charset="-128"/>
              </a:defRPr>
            </a:lvl1pPr>
            <a:lvl2pPr marL="742950" indent="-285750">
              <a:defRPr sz="9300">
                <a:solidFill>
                  <a:schemeClr val="tx1"/>
                </a:solidFill>
                <a:latin typeface="Arial" panose="020B0604020202020204" pitchFamily="34" charset="0"/>
                <a:ea typeface="ヒラギノ角ゴ Pro W3" charset="-128"/>
              </a:defRPr>
            </a:lvl2pPr>
            <a:lvl3pPr marL="1143000" indent="-228600">
              <a:defRPr sz="9300">
                <a:solidFill>
                  <a:schemeClr val="tx1"/>
                </a:solidFill>
                <a:latin typeface="Arial" panose="020B0604020202020204" pitchFamily="34" charset="0"/>
                <a:ea typeface="ヒラギノ角ゴ Pro W3" charset="-128"/>
              </a:defRPr>
            </a:lvl3pPr>
            <a:lvl4pPr marL="1600200" indent="-228600">
              <a:defRPr sz="9300">
                <a:solidFill>
                  <a:schemeClr val="tx1"/>
                </a:solidFill>
                <a:latin typeface="Arial" panose="020B0604020202020204" pitchFamily="34" charset="0"/>
                <a:ea typeface="ヒラギノ角ゴ Pro W3" charset="-128"/>
              </a:defRPr>
            </a:lvl4pPr>
            <a:lvl5pPr marL="2057400" indent="-228600">
              <a:defRPr sz="93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9pPr>
          </a:lstStyle>
          <a:p>
            <a:r>
              <a:rPr lang="en-US" altLang="en-US" sz="1800" b="1"/>
              <a:t>b c</a:t>
            </a:r>
          </a:p>
        </p:txBody>
      </p:sp>
      <p:sp>
        <p:nvSpPr>
          <p:cNvPr id="52" name="Rectangle 13"/>
          <p:cNvSpPr>
            <a:spLocks noChangeArrowheads="1"/>
          </p:cNvSpPr>
          <p:nvPr/>
        </p:nvSpPr>
        <p:spPr bwMode="auto">
          <a:xfrm>
            <a:off x="26422350" y="13138150"/>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300">
                <a:solidFill>
                  <a:schemeClr val="tx1"/>
                </a:solidFill>
                <a:latin typeface="Arial" panose="020B0604020202020204" pitchFamily="34" charset="0"/>
                <a:ea typeface="ヒラギノ角ゴ Pro W3" charset="-128"/>
              </a:defRPr>
            </a:lvl1pPr>
            <a:lvl2pPr marL="742950" indent="-285750">
              <a:defRPr sz="9300">
                <a:solidFill>
                  <a:schemeClr val="tx1"/>
                </a:solidFill>
                <a:latin typeface="Arial" panose="020B0604020202020204" pitchFamily="34" charset="0"/>
                <a:ea typeface="ヒラギノ角ゴ Pro W3" charset="-128"/>
              </a:defRPr>
            </a:lvl2pPr>
            <a:lvl3pPr marL="1143000" indent="-228600">
              <a:defRPr sz="9300">
                <a:solidFill>
                  <a:schemeClr val="tx1"/>
                </a:solidFill>
                <a:latin typeface="Arial" panose="020B0604020202020204" pitchFamily="34" charset="0"/>
                <a:ea typeface="ヒラギノ角ゴ Pro W3" charset="-128"/>
              </a:defRPr>
            </a:lvl3pPr>
            <a:lvl4pPr marL="1600200" indent="-228600">
              <a:defRPr sz="9300">
                <a:solidFill>
                  <a:schemeClr val="tx1"/>
                </a:solidFill>
                <a:latin typeface="Arial" panose="020B0604020202020204" pitchFamily="34" charset="0"/>
                <a:ea typeface="ヒラギノ角ゴ Pro W3" charset="-128"/>
              </a:defRPr>
            </a:lvl4pPr>
            <a:lvl5pPr marL="2057400" indent="-228600">
              <a:defRPr sz="93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9pPr>
          </a:lstStyle>
          <a:p>
            <a:r>
              <a:rPr lang="en-US" altLang="en-US" sz="1800" b="1"/>
              <a:t>e</a:t>
            </a:r>
          </a:p>
        </p:txBody>
      </p:sp>
      <p:sp>
        <p:nvSpPr>
          <p:cNvPr id="60" name="Rectangle 69"/>
          <p:cNvSpPr>
            <a:spLocks noChangeArrowheads="1"/>
          </p:cNvSpPr>
          <p:nvPr/>
        </p:nvSpPr>
        <p:spPr bwMode="auto">
          <a:xfrm>
            <a:off x="25479375" y="13139738"/>
            <a:ext cx="325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9300">
                <a:solidFill>
                  <a:schemeClr val="tx1"/>
                </a:solidFill>
                <a:latin typeface="Arial" panose="020B0604020202020204" pitchFamily="34" charset="0"/>
                <a:ea typeface="ヒラギノ角ゴ Pro W3" charset="-128"/>
              </a:defRPr>
            </a:lvl1pPr>
            <a:lvl2pPr marL="742950" indent="-285750">
              <a:defRPr sz="9300">
                <a:solidFill>
                  <a:schemeClr val="tx1"/>
                </a:solidFill>
                <a:latin typeface="Arial" panose="020B0604020202020204" pitchFamily="34" charset="0"/>
                <a:ea typeface="ヒラギノ角ゴ Pro W3" charset="-128"/>
              </a:defRPr>
            </a:lvl2pPr>
            <a:lvl3pPr marL="1143000" indent="-228600">
              <a:defRPr sz="9300">
                <a:solidFill>
                  <a:schemeClr val="tx1"/>
                </a:solidFill>
                <a:latin typeface="Arial" panose="020B0604020202020204" pitchFamily="34" charset="0"/>
                <a:ea typeface="ヒラギノ角ゴ Pro W3" charset="-128"/>
              </a:defRPr>
            </a:lvl3pPr>
            <a:lvl4pPr marL="1600200" indent="-228600">
              <a:defRPr sz="9300">
                <a:solidFill>
                  <a:schemeClr val="tx1"/>
                </a:solidFill>
                <a:latin typeface="Arial" panose="020B0604020202020204" pitchFamily="34" charset="0"/>
                <a:ea typeface="ヒラギノ角ゴ Pro W3" charset="-128"/>
              </a:defRPr>
            </a:lvl4pPr>
            <a:lvl5pPr marL="2057400" indent="-228600">
              <a:defRPr sz="93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9300">
                <a:solidFill>
                  <a:schemeClr val="tx1"/>
                </a:solidFill>
                <a:latin typeface="Arial" panose="020B0604020202020204" pitchFamily="34" charset="0"/>
                <a:ea typeface="ヒラギノ角ゴ Pro W3" charset="-128"/>
              </a:defRPr>
            </a:lvl9pPr>
          </a:lstStyle>
          <a:p>
            <a:r>
              <a:rPr lang="en-US" altLang="en-US" sz="1800" b="1"/>
              <a:t>d</a:t>
            </a:r>
          </a:p>
        </p:txBody>
      </p:sp>
      <p:cxnSp>
        <p:nvCxnSpPr>
          <p:cNvPr id="62" name="Straight Connector 72"/>
          <p:cNvCxnSpPr>
            <a:cxnSpLocks noChangeShapeType="1"/>
          </p:cNvCxnSpPr>
          <p:nvPr/>
        </p:nvCxnSpPr>
        <p:spPr bwMode="auto">
          <a:xfrm>
            <a:off x="14570075" y="18074481"/>
            <a:ext cx="15471775" cy="0"/>
          </a:xfrm>
          <a:prstGeom prst="line">
            <a:avLst/>
          </a:prstGeom>
          <a:noFill/>
          <a:ln w="57150" algn="ctr">
            <a:solidFill>
              <a:schemeClr val="tx1"/>
            </a:solidFill>
            <a:round/>
            <a:headEnd/>
            <a:tailEnd/>
          </a:ln>
          <a:extLst>
            <a:ext uri="{909E8E84-426E-40DD-AFC4-6F175D3DCCD1}">
              <a14:hiddenFill xmlns:a14="http://schemas.microsoft.com/office/drawing/2010/main">
                <a:noFill/>
              </a14:hiddenFill>
            </a:ext>
          </a:extLst>
        </p:spPr>
      </p:cxnSp>
      <p:pic>
        <p:nvPicPr>
          <p:cNvPr id="118" name="Picture 12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601080" y="23836313"/>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 name="TextBox 119"/>
          <p:cNvSpPr txBox="1"/>
          <p:nvPr/>
        </p:nvSpPr>
        <p:spPr>
          <a:xfrm>
            <a:off x="4825624" y="820688"/>
            <a:ext cx="33414452" cy="2308324"/>
          </a:xfrm>
          <a:prstGeom prst="rect">
            <a:avLst/>
          </a:prstGeom>
          <a:noFill/>
        </p:spPr>
        <p:txBody>
          <a:bodyPr wrap="square" rtlCol="0">
            <a:spAutoFit/>
          </a:bodyPr>
          <a:lstStyle/>
          <a:p>
            <a:pPr algn="ctr"/>
            <a:r>
              <a:rPr lang="en-US" sz="7200" b="1" dirty="0" smtClean="0"/>
              <a:t>Development of a Facile Synthesis of </a:t>
            </a:r>
            <a:r>
              <a:rPr lang="en-US" sz="7200" b="1" dirty="0" err="1" smtClean="0"/>
              <a:t>Anthraquinone</a:t>
            </a:r>
            <a:r>
              <a:rPr lang="en-US" sz="7200" b="1" dirty="0" smtClean="0"/>
              <a:t> via Oxidation of Anthracene With a </a:t>
            </a:r>
            <a:r>
              <a:rPr lang="en-US" sz="7200" b="1" dirty="0" err="1" smtClean="0"/>
              <a:t>Vanadyl</a:t>
            </a:r>
            <a:r>
              <a:rPr lang="en-US" sz="7200" b="1" dirty="0" smtClean="0"/>
              <a:t> Catalyst</a:t>
            </a:r>
            <a:endParaRPr lang="en-US" sz="7200" b="1" dirty="0"/>
          </a:p>
        </p:txBody>
      </p:sp>
      <p:sp>
        <p:nvSpPr>
          <p:cNvPr id="121" name="TextBox 120"/>
          <p:cNvSpPr txBox="1"/>
          <p:nvPr/>
        </p:nvSpPr>
        <p:spPr>
          <a:xfrm>
            <a:off x="32308800" y="4980046"/>
            <a:ext cx="9601200" cy="830997"/>
          </a:xfrm>
          <a:prstGeom prst="rect">
            <a:avLst/>
          </a:prstGeom>
          <a:noFill/>
        </p:spPr>
        <p:txBody>
          <a:bodyPr wrap="square" rtlCol="0">
            <a:spAutoFit/>
          </a:bodyPr>
          <a:lstStyle/>
          <a:p>
            <a:r>
              <a:rPr lang="en-US" sz="4800" b="1" dirty="0" smtClean="0">
                <a:solidFill>
                  <a:srgbClr val="002060"/>
                </a:solidFill>
                <a:latin typeface="Arial" panose="020B0604020202020204" pitchFamily="34" charset="0"/>
                <a:cs typeface="Arial" panose="020B0604020202020204" pitchFamily="34" charset="0"/>
              </a:rPr>
              <a:t>Catalytic Efficiency of VO(</a:t>
            </a:r>
            <a:r>
              <a:rPr lang="en-US" sz="4800" b="1" dirty="0" err="1" smtClean="0">
                <a:solidFill>
                  <a:srgbClr val="002060"/>
                </a:solidFill>
                <a:latin typeface="Arial" panose="020B0604020202020204" pitchFamily="34" charset="0"/>
                <a:cs typeface="Arial" panose="020B0604020202020204" pitchFamily="34" charset="0"/>
              </a:rPr>
              <a:t>acac</a:t>
            </a:r>
            <a:r>
              <a:rPr lang="en-US" sz="4800" b="1" dirty="0" smtClean="0">
                <a:solidFill>
                  <a:srgbClr val="002060"/>
                </a:solidFill>
                <a:latin typeface="Arial" panose="020B0604020202020204" pitchFamily="34" charset="0"/>
                <a:cs typeface="Arial" panose="020B0604020202020204" pitchFamily="34" charset="0"/>
              </a:rPr>
              <a:t>)</a:t>
            </a:r>
            <a:r>
              <a:rPr lang="en-US" sz="4800" b="1" baseline="-25000" dirty="0" smtClean="0">
                <a:solidFill>
                  <a:srgbClr val="002060"/>
                </a:solidFill>
                <a:latin typeface="Arial" panose="020B0604020202020204" pitchFamily="34" charset="0"/>
                <a:cs typeface="Arial" panose="020B0604020202020204" pitchFamily="34" charset="0"/>
              </a:rPr>
              <a:t>2</a:t>
            </a:r>
            <a:endParaRPr lang="en-US" sz="4800" b="1" dirty="0">
              <a:solidFill>
                <a:srgbClr val="002060"/>
              </a:solidFill>
              <a:latin typeface="Arial" panose="020B0604020202020204" pitchFamily="34" charset="0"/>
              <a:cs typeface="Arial" panose="020B0604020202020204" pitchFamily="34" charset="0"/>
            </a:endParaRPr>
          </a:p>
        </p:txBody>
      </p:sp>
      <p:sp>
        <p:nvSpPr>
          <p:cNvPr id="122" name="TextBox 121"/>
          <p:cNvSpPr txBox="1"/>
          <p:nvPr/>
        </p:nvSpPr>
        <p:spPr>
          <a:xfrm>
            <a:off x="14221619" y="4560006"/>
            <a:ext cx="16344900" cy="830997"/>
          </a:xfrm>
          <a:prstGeom prst="rect">
            <a:avLst/>
          </a:prstGeom>
          <a:noFill/>
        </p:spPr>
        <p:txBody>
          <a:bodyPr wrap="square" rtlCol="0">
            <a:spAutoFit/>
          </a:bodyPr>
          <a:lstStyle/>
          <a:p>
            <a:pPr algn="ctr"/>
            <a:r>
              <a:rPr lang="en-US" sz="4800" b="1" dirty="0" smtClean="0">
                <a:solidFill>
                  <a:srgbClr val="002060"/>
                </a:solidFill>
                <a:latin typeface="Arial" panose="020B0604020202020204" pitchFamily="34" charset="0"/>
                <a:cs typeface="Arial" panose="020B0604020202020204" pitchFamily="34" charset="0"/>
              </a:rPr>
              <a:t>Synthesis of </a:t>
            </a:r>
            <a:r>
              <a:rPr lang="en-US" sz="4800" b="1" dirty="0" err="1" smtClean="0">
                <a:solidFill>
                  <a:srgbClr val="002060"/>
                </a:solidFill>
                <a:latin typeface="Arial" panose="020B0604020202020204" pitchFamily="34" charset="0"/>
                <a:cs typeface="Arial" panose="020B0604020202020204" pitchFamily="34" charset="0"/>
              </a:rPr>
              <a:t>Vanadyl</a:t>
            </a:r>
            <a:r>
              <a:rPr lang="en-US" sz="4800" b="1" dirty="0" smtClean="0">
                <a:solidFill>
                  <a:srgbClr val="002060"/>
                </a:solidFill>
                <a:latin typeface="Arial" panose="020B0604020202020204" pitchFamily="34" charset="0"/>
                <a:cs typeface="Arial" panose="020B0604020202020204" pitchFamily="34" charset="0"/>
              </a:rPr>
              <a:t> </a:t>
            </a:r>
            <a:r>
              <a:rPr lang="en-US" sz="4800" b="1" dirty="0" err="1" smtClean="0">
                <a:solidFill>
                  <a:srgbClr val="002060"/>
                </a:solidFill>
                <a:latin typeface="Arial" panose="020B0604020202020204" pitchFamily="34" charset="0"/>
                <a:cs typeface="Arial" panose="020B0604020202020204" pitchFamily="34" charset="0"/>
              </a:rPr>
              <a:t>Acetylacetonate</a:t>
            </a:r>
            <a:r>
              <a:rPr lang="en-US" sz="4800" b="1" dirty="0" smtClean="0">
                <a:solidFill>
                  <a:srgbClr val="002060"/>
                </a:solidFill>
                <a:latin typeface="Arial" panose="020B0604020202020204" pitchFamily="34" charset="0"/>
                <a:cs typeface="Arial" panose="020B0604020202020204" pitchFamily="34" charset="0"/>
              </a:rPr>
              <a:t> Catalyst</a:t>
            </a:r>
            <a:endParaRPr lang="en-US" sz="4800" b="1" dirty="0">
              <a:solidFill>
                <a:srgbClr val="002060"/>
              </a:solidFill>
              <a:latin typeface="Arial" panose="020B0604020202020204" pitchFamily="34" charset="0"/>
              <a:cs typeface="Arial" panose="020B0604020202020204" pitchFamily="34" charset="0"/>
            </a:endParaRPr>
          </a:p>
        </p:txBody>
      </p:sp>
      <p:sp>
        <p:nvSpPr>
          <p:cNvPr id="123" name="Rectangle 122"/>
          <p:cNvSpPr/>
          <p:nvPr/>
        </p:nvSpPr>
        <p:spPr>
          <a:xfrm>
            <a:off x="18173684" y="17162888"/>
            <a:ext cx="8382038" cy="830997"/>
          </a:xfrm>
          <a:prstGeom prst="rect">
            <a:avLst/>
          </a:prstGeom>
        </p:spPr>
        <p:txBody>
          <a:bodyPr wrap="none">
            <a:spAutoFit/>
          </a:bodyPr>
          <a:lstStyle/>
          <a:p>
            <a:pPr algn="ctr"/>
            <a:r>
              <a:rPr lang="en-US" sz="4800" b="1" dirty="0" smtClean="0">
                <a:solidFill>
                  <a:srgbClr val="002060"/>
                </a:solidFill>
                <a:latin typeface="Arial" panose="020B0604020202020204" pitchFamily="34" charset="0"/>
                <a:cs typeface="Arial" panose="020B0604020202020204" pitchFamily="34" charset="0"/>
              </a:rPr>
              <a:t>Synthesis of </a:t>
            </a:r>
            <a:r>
              <a:rPr lang="en-US" sz="4800" b="1" dirty="0" err="1" smtClean="0">
                <a:solidFill>
                  <a:srgbClr val="002060"/>
                </a:solidFill>
                <a:latin typeface="Arial" panose="020B0604020202020204" pitchFamily="34" charset="0"/>
                <a:cs typeface="Arial" panose="020B0604020202020204" pitchFamily="34" charset="0"/>
              </a:rPr>
              <a:t>Anthraquinone</a:t>
            </a:r>
            <a:endParaRPr lang="en-US" sz="4800" b="1" dirty="0">
              <a:solidFill>
                <a:srgbClr val="002060"/>
              </a:solidFill>
              <a:latin typeface="Arial" panose="020B0604020202020204" pitchFamily="34" charset="0"/>
              <a:cs typeface="Arial" panose="020B0604020202020204" pitchFamily="34" charset="0"/>
            </a:endParaRPr>
          </a:p>
        </p:txBody>
      </p:sp>
      <p:pic>
        <p:nvPicPr>
          <p:cNvPr id="124" name="Picture 123"/>
          <p:cNvPicPr/>
          <p:nvPr/>
        </p:nvPicPr>
        <p:blipFill>
          <a:blip r:embed="rId6">
            <a:extLst>
              <a:ext uri="{28A0092B-C50C-407E-A947-70E740481C1C}">
                <a14:useLocalDpi xmlns:a14="http://schemas.microsoft.com/office/drawing/2010/main" val="0"/>
              </a:ext>
            </a:extLst>
          </a:blip>
          <a:srcRect/>
          <a:stretch>
            <a:fillRect/>
          </a:stretch>
        </p:blipFill>
        <p:spPr bwMode="auto">
          <a:xfrm>
            <a:off x="21385155" y="9058178"/>
            <a:ext cx="9339147" cy="6463959"/>
          </a:xfrm>
          <a:prstGeom prst="rect">
            <a:avLst/>
          </a:prstGeom>
          <a:noFill/>
          <a:ln w="57150">
            <a:noFill/>
          </a:ln>
        </p:spPr>
      </p:pic>
      <p:graphicFrame>
        <p:nvGraphicFramePr>
          <p:cNvPr id="125" name="Object 124"/>
          <p:cNvGraphicFramePr>
            <a:graphicFrameLocks noChangeAspect="1"/>
          </p:cNvGraphicFramePr>
          <p:nvPr>
            <p:extLst>
              <p:ext uri="{D42A27DB-BD31-4B8C-83A1-F6EECF244321}">
                <p14:modId xmlns:p14="http://schemas.microsoft.com/office/powerpoint/2010/main" val="547236967"/>
              </p:ext>
            </p:extLst>
          </p:nvPr>
        </p:nvGraphicFramePr>
        <p:xfrm>
          <a:off x="22650450" y="10317734"/>
          <a:ext cx="1814423" cy="1112266"/>
        </p:xfrm>
        <a:graphic>
          <a:graphicData uri="http://schemas.openxmlformats.org/presentationml/2006/ole">
            <mc:AlternateContent xmlns:mc="http://schemas.openxmlformats.org/markup-compatibility/2006">
              <mc:Choice xmlns:v="urn:schemas-microsoft-com:vml" Requires="v">
                <p:oleObj spid="_x0000_s1116" name="CS ChemDraw Drawing" r:id="rId7" imgW="926360" imgH="567979" progId="ChemDraw.Document.6.0">
                  <p:embed/>
                </p:oleObj>
              </mc:Choice>
              <mc:Fallback>
                <p:oleObj name="CS ChemDraw Drawing" r:id="rId7" imgW="926360" imgH="567979" progId="ChemDraw.Document.6.0">
                  <p:embed/>
                  <p:pic>
                    <p:nvPicPr>
                      <p:cNvPr id="0" name=""/>
                      <p:cNvPicPr/>
                      <p:nvPr/>
                    </p:nvPicPr>
                    <p:blipFill>
                      <a:blip r:embed="rId8"/>
                      <a:stretch>
                        <a:fillRect/>
                      </a:stretch>
                    </p:blipFill>
                    <p:spPr>
                      <a:xfrm>
                        <a:off x="22650450" y="10317734"/>
                        <a:ext cx="1814423" cy="1112266"/>
                      </a:xfrm>
                      <a:prstGeom prst="rect">
                        <a:avLst/>
                      </a:prstGeom>
                    </p:spPr>
                  </p:pic>
                </p:oleObj>
              </mc:Fallback>
            </mc:AlternateContent>
          </a:graphicData>
        </a:graphic>
      </p:graphicFrame>
      <p:sp>
        <p:nvSpPr>
          <p:cNvPr id="127" name="TextBox 126"/>
          <p:cNvSpPr txBox="1"/>
          <p:nvPr/>
        </p:nvSpPr>
        <p:spPr>
          <a:xfrm>
            <a:off x="17312481" y="7671498"/>
            <a:ext cx="10163176" cy="584775"/>
          </a:xfrm>
          <a:prstGeom prst="rect">
            <a:avLst/>
          </a:prstGeom>
          <a:noFill/>
        </p:spPr>
        <p:txBody>
          <a:bodyPr wrap="square" rtlCol="0">
            <a:spAutoFit/>
          </a:bodyPr>
          <a:lstStyle/>
          <a:p>
            <a:r>
              <a:rPr lang="en-US" altLang="en-US" sz="3200" b="1" dirty="0" smtClean="0">
                <a:solidFill>
                  <a:schemeClr val="tx1"/>
                </a:solidFill>
                <a:latin typeface="Calibri" pitchFamily="34" charset="0"/>
                <a:ea typeface="Calibri" pitchFamily="34" charset="0"/>
                <a:cs typeface="Calibri" pitchFamily="34" charset="0"/>
              </a:rPr>
              <a:t>Scheme 1</a:t>
            </a:r>
            <a:r>
              <a:rPr lang="en-US" altLang="en-US" sz="3200" dirty="0" smtClean="0">
                <a:solidFill>
                  <a:schemeClr val="tx1"/>
                </a:solidFill>
                <a:latin typeface="Calibri" pitchFamily="34" charset="0"/>
                <a:ea typeface="Calibri" pitchFamily="34" charset="0"/>
                <a:cs typeface="Calibri" pitchFamily="34" charset="0"/>
              </a:rPr>
              <a:t>.	Synthesis of </a:t>
            </a:r>
            <a:r>
              <a:rPr lang="en-US" altLang="en-US" sz="3200" dirty="0" err="1" smtClean="0">
                <a:solidFill>
                  <a:schemeClr val="tx1"/>
                </a:solidFill>
                <a:latin typeface="Calibri" pitchFamily="34" charset="0"/>
                <a:ea typeface="Calibri" pitchFamily="34" charset="0"/>
                <a:cs typeface="Calibri" pitchFamily="34" charset="0"/>
              </a:rPr>
              <a:t>vanadyl</a:t>
            </a:r>
            <a:r>
              <a:rPr lang="en-US" altLang="en-US" sz="3200" dirty="0" smtClean="0">
                <a:solidFill>
                  <a:schemeClr val="tx1"/>
                </a:solidFill>
                <a:latin typeface="Calibri" pitchFamily="34" charset="0"/>
                <a:ea typeface="Calibri" pitchFamily="34" charset="0"/>
                <a:cs typeface="Calibri" pitchFamily="34" charset="0"/>
              </a:rPr>
              <a:t> </a:t>
            </a:r>
            <a:r>
              <a:rPr lang="en-US" altLang="en-US" sz="3200" dirty="0" err="1" smtClean="0">
                <a:solidFill>
                  <a:schemeClr val="tx1"/>
                </a:solidFill>
                <a:latin typeface="Calibri" pitchFamily="34" charset="0"/>
                <a:ea typeface="Calibri" pitchFamily="34" charset="0"/>
                <a:cs typeface="Calibri" pitchFamily="34" charset="0"/>
              </a:rPr>
              <a:t>acetylacetonate</a:t>
            </a:r>
            <a:r>
              <a:rPr lang="en-US" altLang="en-US" sz="3200" dirty="0">
                <a:latin typeface="Calibri" pitchFamily="34" charset="0"/>
                <a:ea typeface="Calibri" pitchFamily="34" charset="0"/>
                <a:cs typeface="Calibri" pitchFamily="34" charset="0"/>
              </a:rPr>
              <a:t> </a:t>
            </a:r>
            <a:r>
              <a:rPr lang="en-US" altLang="en-US" sz="3200" dirty="0" smtClean="0">
                <a:latin typeface="Calibri" pitchFamily="34" charset="0"/>
                <a:ea typeface="Calibri" pitchFamily="34" charset="0"/>
                <a:cs typeface="Calibri" pitchFamily="34" charset="0"/>
              </a:rPr>
              <a:t>(VO(</a:t>
            </a:r>
            <a:r>
              <a:rPr lang="en-US" altLang="en-US" sz="3200" dirty="0" err="1" smtClean="0">
                <a:latin typeface="Calibri" pitchFamily="34" charset="0"/>
                <a:ea typeface="Calibri" pitchFamily="34" charset="0"/>
                <a:cs typeface="Calibri" pitchFamily="34" charset="0"/>
              </a:rPr>
              <a:t>acac</a:t>
            </a:r>
            <a:r>
              <a:rPr lang="en-US" altLang="en-US" sz="3200" dirty="0" smtClean="0">
                <a:latin typeface="Calibri" pitchFamily="34" charset="0"/>
                <a:ea typeface="Calibri" pitchFamily="34" charset="0"/>
                <a:cs typeface="Calibri" pitchFamily="34" charset="0"/>
              </a:rPr>
              <a:t>)</a:t>
            </a:r>
            <a:r>
              <a:rPr lang="en-US" altLang="en-US" sz="3200" baseline="-25000" dirty="0" smtClean="0">
                <a:latin typeface="Calibri" pitchFamily="34" charset="0"/>
                <a:ea typeface="Calibri" pitchFamily="34" charset="0"/>
                <a:cs typeface="Calibri" pitchFamily="34" charset="0"/>
              </a:rPr>
              <a:t>2</a:t>
            </a:r>
            <a:r>
              <a:rPr lang="en-US" altLang="en-US" sz="3200" dirty="0" smtClean="0">
                <a:latin typeface="Calibri" pitchFamily="34" charset="0"/>
                <a:ea typeface="Calibri" pitchFamily="34" charset="0"/>
                <a:cs typeface="Calibri" pitchFamily="34" charset="0"/>
              </a:rPr>
              <a:t>).</a:t>
            </a:r>
            <a:endParaRPr lang="en-US" altLang="en-US" sz="3200" dirty="0">
              <a:solidFill>
                <a:schemeClr val="tx1"/>
              </a:solidFill>
              <a:latin typeface="Calibri" pitchFamily="34" charset="0"/>
              <a:ea typeface="Calibri" pitchFamily="34" charset="0"/>
              <a:cs typeface="Calibri" pitchFamily="34" charset="0"/>
            </a:endParaRPr>
          </a:p>
        </p:txBody>
      </p:sp>
      <p:sp>
        <p:nvSpPr>
          <p:cNvPr id="128" name="TextBox 127"/>
          <p:cNvSpPr txBox="1"/>
          <p:nvPr/>
        </p:nvSpPr>
        <p:spPr>
          <a:xfrm>
            <a:off x="13865846" y="9692797"/>
            <a:ext cx="7312589" cy="2062103"/>
          </a:xfrm>
          <a:prstGeom prst="rect">
            <a:avLst/>
          </a:prstGeom>
          <a:noFill/>
          <a:ln w="57150">
            <a:noFill/>
          </a:ln>
          <a:effectLst>
            <a:softEdge rad="12700"/>
          </a:effectLst>
        </p:spPr>
        <p:txBody>
          <a:bodyPr wrap="square" rtlCol="0">
            <a:spAutoFit/>
          </a:bodyPr>
          <a:lstStyle/>
          <a:p>
            <a:pPr algn="just"/>
            <a:r>
              <a:rPr lang="en-US" sz="3200" dirty="0" smtClean="0">
                <a:latin typeface="Arial" panose="020B0604020202020204" pitchFamily="34" charset="0"/>
                <a:cs typeface="Arial" panose="020B0604020202020204" pitchFamily="34" charset="0"/>
              </a:rPr>
              <a:t>VO(</a:t>
            </a:r>
            <a:r>
              <a:rPr lang="en-US" sz="3200" dirty="0" err="1" smtClean="0">
                <a:latin typeface="Arial" panose="020B0604020202020204" pitchFamily="34" charset="0"/>
                <a:cs typeface="Arial" panose="020B0604020202020204" pitchFamily="34" charset="0"/>
              </a:rPr>
              <a:t>acac</a:t>
            </a:r>
            <a:r>
              <a:rPr lang="en-US" sz="3200" dirty="0" smtClean="0">
                <a:latin typeface="Arial" panose="020B0604020202020204" pitchFamily="34" charset="0"/>
                <a:cs typeface="Arial" panose="020B0604020202020204" pitchFamily="34" charset="0"/>
              </a:rPr>
              <a:t>)</a:t>
            </a:r>
            <a:r>
              <a:rPr lang="en-US" sz="3200" baseline="-25000" dirty="0" smtClean="0">
                <a:latin typeface="Arial" panose="020B0604020202020204" pitchFamily="34" charset="0"/>
                <a:cs typeface="Arial" panose="020B0604020202020204" pitchFamily="34" charset="0"/>
              </a:rPr>
              <a:t>2</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catalyst </a:t>
            </a:r>
            <a:r>
              <a:rPr lang="en-US" sz="3200" dirty="0" smtClean="0">
                <a:latin typeface="Arial" panose="020B0604020202020204" pitchFamily="34" charset="0"/>
                <a:cs typeface="Arial" panose="020B0604020202020204" pitchFamily="34" charset="0"/>
              </a:rPr>
              <a:t>was synthesized </a:t>
            </a:r>
            <a:r>
              <a:rPr lang="en-US" sz="3200" dirty="0">
                <a:latin typeface="Arial" panose="020B0604020202020204" pitchFamily="34" charset="0"/>
                <a:cs typeface="Arial" panose="020B0604020202020204" pitchFamily="34" charset="0"/>
              </a:rPr>
              <a:t>by a ligand substitution of a sulfate group bound to a vanadium atom with an </a:t>
            </a:r>
            <a:r>
              <a:rPr lang="en-US" sz="3200" dirty="0" err="1">
                <a:latin typeface="Arial" panose="020B0604020202020204" pitchFamily="34" charset="0"/>
                <a:cs typeface="Arial" panose="020B0604020202020204" pitchFamily="34" charset="0"/>
              </a:rPr>
              <a:t>acetylacetone</a:t>
            </a:r>
            <a:r>
              <a:rPr lang="en-US" sz="3200" dirty="0">
                <a:latin typeface="Arial" panose="020B0604020202020204" pitchFamily="34" charset="0"/>
                <a:cs typeface="Arial" panose="020B0604020202020204" pitchFamily="34" charset="0"/>
              </a:rPr>
              <a:t> group in one step.</a:t>
            </a:r>
          </a:p>
        </p:txBody>
      </p:sp>
      <p:sp>
        <p:nvSpPr>
          <p:cNvPr id="129" name="TextBox 128"/>
          <p:cNvSpPr txBox="1"/>
          <p:nvPr/>
        </p:nvSpPr>
        <p:spPr>
          <a:xfrm>
            <a:off x="1190625" y="6361222"/>
            <a:ext cx="11738769" cy="18312705"/>
          </a:xfrm>
          <a:prstGeom prst="rect">
            <a:avLst/>
          </a:prstGeom>
          <a:noFill/>
        </p:spPr>
        <p:txBody>
          <a:bodyPr wrap="square" rtlCol="0">
            <a:spAutoFit/>
          </a:bodyPr>
          <a:lstStyle/>
          <a:p>
            <a:pPr algn="just"/>
            <a:r>
              <a:rPr lang="en-US" sz="3200" dirty="0">
                <a:latin typeface="Arial" panose="020B0604020202020204" pitchFamily="34" charset="0"/>
                <a:cs typeface="Arial" panose="020B0604020202020204" pitchFamily="34" charset="0"/>
              </a:rPr>
              <a:t>Transition metal complexes play an important role in catalysis in the chemical industry. The applications are wide-ranging throughout. Regarded as one the most important advances and applications </a:t>
            </a:r>
            <a:r>
              <a:rPr lang="en-US" sz="3200" dirty="0" smtClean="0">
                <a:latin typeface="Arial" panose="020B0604020202020204" pitchFamily="34" charset="0"/>
                <a:cs typeface="Arial" panose="020B0604020202020204" pitchFamily="34" charset="0"/>
              </a:rPr>
              <a:t>of </a:t>
            </a:r>
            <a:r>
              <a:rPr lang="en-US" sz="3200" dirty="0">
                <a:latin typeface="Arial" panose="020B0604020202020204" pitchFamily="34" charset="0"/>
                <a:cs typeface="Arial" panose="020B0604020202020204" pitchFamily="34" charset="0"/>
              </a:rPr>
              <a:t>chemistry </a:t>
            </a: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modern times, the Haber-Bosch process of producing ammonia from N</a:t>
            </a:r>
            <a:r>
              <a:rPr lang="en-US" sz="3200" baseline="-25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and H</a:t>
            </a:r>
            <a:r>
              <a:rPr lang="en-US" sz="3200" baseline="-25000"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gas, an iron based catalyst is </a:t>
            </a:r>
            <a:r>
              <a:rPr lang="en-US" sz="3200" dirty="0" smtClean="0">
                <a:latin typeface="Arial" panose="020B0604020202020204" pitchFamily="34" charset="0"/>
                <a:cs typeface="Arial" panose="020B0604020202020204" pitchFamily="34" charset="0"/>
              </a:rPr>
              <a:t>used (</a:t>
            </a:r>
            <a:r>
              <a:rPr lang="en-US" sz="3200" b="1" dirty="0" smtClean="0">
                <a:latin typeface="Arial" panose="020B0604020202020204" pitchFamily="34" charset="0"/>
                <a:cs typeface="Arial" panose="020B0604020202020204" pitchFamily="34" charset="0"/>
              </a:rPr>
              <a:t>Figure 1</a:t>
            </a:r>
            <a:r>
              <a:rPr lang="en-US" sz="3200" dirty="0" smtClean="0">
                <a:latin typeface="Arial" panose="020B0604020202020204" pitchFamily="34" charset="0"/>
                <a:cs typeface="Arial" panose="020B0604020202020204" pitchFamily="34" charset="0"/>
              </a:rPr>
              <a:t>).</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This is extremely important for the production of fertilizers for farms, which invariably led to a more stable world food </a:t>
            </a:r>
            <a:r>
              <a:rPr lang="en-US" sz="3200" dirty="0" smtClean="0">
                <a:latin typeface="Arial" panose="020B0604020202020204" pitchFamily="34" charset="0"/>
                <a:cs typeface="Arial" panose="020B0604020202020204" pitchFamily="34" charset="0"/>
              </a:rPr>
              <a:t>supply.</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a:t>
            </a: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Figure 1. </a:t>
            </a:r>
            <a:r>
              <a:rPr lang="en-US" sz="3200" dirty="0" smtClean="0">
                <a:latin typeface="Arial" panose="020B0604020202020204" pitchFamily="34" charset="0"/>
                <a:cs typeface="Arial" panose="020B0604020202020204" pitchFamily="34" charset="0"/>
              </a:rPr>
              <a:t>Schematic Diagram of the Haber-Bosch Process.</a:t>
            </a:r>
            <a:r>
              <a:rPr lang="en-US" sz="3200" baseline="30000" dirty="0" smtClean="0">
                <a:latin typeface="Arial" panose="020B0604020202020204" pitchFamily="34" charset="0"/>
                <a:cs typeface="Arial" panose="020B0604020202020204" pitchFamily="34" charset="0"/>
              </a:rPr>
              <a:t>1</a:t>
            </a:r>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smtClean="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p:txBody>
      </p:sp>
      <p:pic>
        <p:nvPicPr>
          <p:cNvPr id="1050" name="Picture 26" descr="https://johnvagabondscience.files.wordpress.com/2008/11/nh3.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18018" y="10716118"/>
            <a:ext cx="6632364" cy="4749307"/>
          </a:xfrm>
          <a:prstGeom prst="rect">
            <a:avLst/>
          </a:prstGeom>
          <a:noFill/>
          <a:extLst>
            <a:ext uri="{909E8E84-426E-40DD-AFC4-6F175D3DCCD1}">
              <a14:hiddenFill xmlns:a14="http://schemas.microsoft.com/office/drawing/2010/main">
                <a:solidFill>
                  <a:srgbClr val="FFFFFF"/>
                </a:solidFill>
              </a14:hiddenFill>
            </a:ext>
          </a:extLst>
        </p:spPr>
      </p:pic>
      <p:sp>
        <p:nvSpPr>
          <p:cNvPr id="132" name="Rectangle 15"/>
          <p:cNvSpPr>
            <a:spLocks noChangeArrowheads="1"/>
          </p:cNvSpPr>
          <p:nvPr/>
        </p:nvSpPr>
        <p:spPr bwMode="auto">
          <a:xfrm>
            <a:off x="990600" y="18226089"/>
            <a:ext cx="12192000" cy="13396912"/>
          </a:xfrm>
          <a:prstGeom prst="rect">
            <a:avLst/>
          </a:prstGeom>
          <a:solidFill>
            <a:srgbClr val="FFFFFF"/>
          </a:solidFill>
          <a:ln w="9525">
            <a:solidFill>
              <a:schemeClr val="tx1"/>
            </a:solidFill>
            <a:miter lim="800000"/>
            <a:headEnd/>
            <a:tailEnd/>
          </a:ln>
        </p:spPr>
        <p:txBody>
          <a:bodyPr wrap="none" anchor="b"/>
          <a:lstStyle>
            <a:lvl1pPr defTabSz="4702175">
              <a:spcBef>
                <a:spcPct val="20000"/>
              </a:spcBef>
              <a:buChar char="•"/>
              <a:defRPr sz="16500">
                <a:solidFill>
                  <a:schemeClr val="tx1"/>
                </a:solidFill>
                <a:latin typeface="Arial" panose="020B0604020202020204" pitchFamily="34" charset="0"/>
                <a:ea typeface="ヒラギノ角ゴ Pro W3" charset="-128"/>
              </a:defRPr>
            </a:lvl1pPr>
            <a:lvl2pPr marL="742950" indent="-285750" defTabSz="4702175">
              <a:spcBef>
                <a:spcPct val="20000"/>
              </a:spcBef>
              <a:buChar char="–"/>
              <a:defRPr sz="14400">
                <a:solidFill>
                  <a:schemeClr val="tx1"/>
                </a:solidFill>
                <a:latin typeface="Arial" panose="020B0604020202020204" pitchFamily="34" charset="0"/>
                <a:ea typeface="ヒラギノ角ゴ Pro W3" charset="-128"/>
              </a:defRPr>
            </a:lvl2pPr>
            <a:lvl3pPr marL="1143000" indent="-228600" defTabSz="4702175">
              <a:spcBef>
                <a:spcPct val="20000"/>
              </a:spcBef>
              <a:buChar char="•"/>
              <a:defRPr sz="12300">
                <a:solidFill>
                  <a:schemeClr val="tx1"/>
                </a:solidFill>
                <a:latin typeface="Arial" panose="020B0604020202020204" pitchFamily="34" charset="0"/>
                <a:ea typeface="ヒラギノ角ゴ Pro W3" charset="-128"/>
              </a:defRPr>
            </a:lvl3pPr>
            <a:lvl4pPr marL="1600200" indent="-228600" defTabSz="4702175">
              <a:spcBef>
                <a:spcPct val="20000"/>
              </a:spcBef>
              <a:buChar char="–"/>
              <a:defRPr sz="10300">
                <a:solidFill>
                  <a:schemeClr val="tx1"/>
                </a:solidFill>
                <a:latin typeface="Arial" panose="020B0604020202020204" pitchFamily="34" charset="0"/>
                <a:ea typeface="ヒラギノ角ゴ Pro W3" charset="-128"/>
              </a:defRPr>
            </a:lvl4pPr>
            <a:lvl5pPr marL="2057400" indent="-228600" defTabSz="4702175">
              <a:spcBef>
                <a:spcPct val="20000"/>
              </a:spcBef>
              <a:buChar char="»"/>
              <a:defRPr sz="10300">
                <a:solidFill>
                  <a:schemeClr val="tx1"/>
                </a:solidFill>
                <a:latin typeface="Arial" panose="020B0604020202020204" pitchFamily="34" charset="0"/>
                <a:ea typeface="ヒラギノ角ゴ Pro W3" charset="-128"/>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ea typeface="ヒラギノ角ゴ Pro W3" charset="-128"/>
              </a:defRPr>
            </a:lvl9pPr>
          </a:lstStyle>
          <a:p>
            <a:pPr algn="ctr" eaLnBrk="1" hangingPunct="1">
              <a:spcBef>
                <a:spcPct val="0"/>
              </a:spcBef>
              <a:buFontTx/>
              <a:buNone/>
            </a:pPr>
            <a:endParaRPr lang="en-US" altLang="en-US" sz="4800" dirty="0"/>
          </a:p>
        </p:txBody>
      </p:sp>
      <p:sp>
        <p:nvSpPr>
          <p:cNvPr id="130" name="TextBox 129"/>
          <p:cNvSpPr txBox="1"/>
          <p:nvPr/>
        </p:nvSpPr>
        <p:spPr>
          <a:xfrm>
            <a:off x="1190625" y="19363859"/>
            <a:ext cx="11738769" cy="10433625"/>
          </a:xfrm>
          <a:prstGeom prst="rect">
            <a:avLst/>
          </a:prstGeom>
          <a:noFill/>
        </p:spPr>
        <p:txBody>
          <a:bodyPr wrap="square" rtlCol="0">
            <a:spAutoFit/>
          </a:bodyPr>
          <a:lstStyle/>
          <a:p>
            <a:pPr algn="just"/>
            <a:r>
              <a:rPr lang="en-US" sz="3200" dirty="0">
                <a:latin typeface="Arial" panose="020B0604020202020204" pitchFamily="34" charset="0"/>
                <a:cs typeface="Arial" panose="020B0604020202020204" pitchFamily="34" charset="0"/>
              </a:rPr>
              <a:t>The main objective of this project is to prepare a vanadium catalyst and study its activity in the oxidation of anthracene to </a:t>
            </a:r>
            <a:r>
              <a:rPr lang="en-US" sz="3200" dirty="0" err="1">
                <a:latin typeface="Arial" panose="020B0604020202020204" pitchFamily="34" charset="0"/>
                <a:cs typeface="Arial" panose="020B0604020202020204" pitchFamily="34" charset="0"/>
              </a:rPr>
              <a:t>anthraquinone</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algn="just"/>
            <a:endParaRPr lang="en-US" sz="4800" dirty="0" smtClean="0">
              <a:latin typeface="Arial" panose="020B0604020202020204" pitchFamily="34" charset="0"/>
              <a:cs typeface="Arial" panose="020B0604020202020204" pitchFamily="34" charset="0"/>
            </a:endParaRPr>
          </a:p>
          <a:p>
            <a:pPr algn="just"/>
            <a:endParaRPr lang="en-US" sz="4800" dirty="0">
              <a:latin typeface="Arial" panose="020B0604020202020204" pitchFamily="34" charset="0"/>
              <a:cs typeface="Arial" panose="020B0604020202020204" pitchFamily="34" charset="0"/>
            </a:endParaRPr>
          </a:p>
          <a:p>
            <a:pPr algn="just"/>
            <a:endParaRPr lang="en-US" sz="4800" dirty="0">
              <a:latin typeface="Arial" panose="020B0604020202020204" pitchFamily="34" charset="0"/>
              <a:cs typeface="Arial" panose="020B0604020202020204" pitchFamily="34" charset="0"/>
            </a:endParaRPr>
          </a:p>
          <a:p>
            <a:pPr algn="just"/>
            <a:endParaRPr lang="en-US" sz="4800" dirty="0" smtClean="0">
              <a:latin typeface="Arial" panose="020B0604020202020204" pitchFamily="34" charset="0"/>
              <a:cs typeface="Arial" panose="020B0604020202020204" pitchFamily="34" charset="0"/>
            </a:endParaRPr>
          </a:p>
          <a:p>
            <a:pPr algn="just"/>
            <a:endParaRPr lang="en-US" sz="3200" dirty="0" smtClean="0"/>
          </a:p>
          <a:p>
            <a:pPr algn="just"/>
            <a:r>
              <a:rPr lang="en-US" sz="3200" dirty="0" smtClean="0"/>
              <a:t>To </a:t>
            </a:r>
            <a:r>
              <a:rPr lang="en-US" sz="3200" dirty="0"/>
              <a:t>determine the ideal conditions that will afford the highest percent conversion, several different reaction conditions will be tested and the TON (turnover number) of the catalyst will be determined. The TON is defined as the number of moles of substrate that a mole of catalyst can convert before it becomes inactivated</a:t>
            </a:r>
            <a:r>
              <a:rPr lang="en-US" sz="3200" dirty="0" smtClean="0"/>
              <a:t>.</a:t>
            </a:r>
            <a:endParaRPr lang="en-US" sz="3200" dirty="0" smtClean="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TON = </a:t>
            </a:r>
            <a:r>
              <a:rPr lang="en-US" sz="3200" dirty="0" smtClean="0">
                <a:latin typeface="Arial" panose="020B0604020202020204" pitchFamily="34" charset="0"/>
                <a:cs typeface="Arial" panose="020B0604020202020204" pitchFamily="34" charset="0"/>
              </a:rPr>
              <a:t>	  moles </a:t>
            </a:r>
            <a:r>
              <a:rPr lang="en-US" sz="3200" dirty="0" smtClean="0">
                <a:latin typeface="Arial" panose="020B0604020202020204" pitchFamily="34" charset="0"/>
                <a:cs typeface="Arial" panose="020B0604020202020204" pitchFamily="34" charset="0"/>
              </a:rPr>
              <a:t>of </a:t>
            </a:r>
            <a:r>
              <a:rPr lang="en-US" sz="3200" dirty="0" smtClean="0">
                <a:latin typeface="Arial" panose="020B0604020202020204" pitchFamily="34" charset="0"/>
                <a:cs typeface="Arial" panose="020B0604020202020204" pitchFamily="34" charset="0"/>
              </a:rPr>
              <a:t>product                 </a:t>
            </a:r>
            <a:endParaRPr lang="en-US" sz="3200" dirty="0" smtClean="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p:txBody>
      </p:sp>
      <p:graphicFrame>
        <p:nvGraphicFramePr>
          <p:cNvPr id="134" name="Table 133"/>
          <p:cNvGraphicFramePr>
            <a:graphicFrameLocks noGrp="1"/>
          </p:cNvGraphicFramePr>
          <p:nvPr>
            <p:extLst>
              <p:ext uri="{D42A27DB-BD31-4B8C-83A1-F6EECF244321}">
                <p14:modId xmlns:p14="http://schemas.microsoft.com/office/powerpoint/2010/main" val="1230498787"/>
              </p:ext>
            </p:extLst>
          </p:nvPr>
        </p:nvGraphicFramePr>
        <p:xfrm>
          <a:off x="31753520" y="7043206"/>
          <a:ext cx="10701338" cy="5229756"/>
        </p:xfrm>
        <a:graphic>
          <a:graphicData uri="http://schemas.openxmlformats.org/drawingml/2006/table">
            <a:tbl>
              <a:tblPr firstRow="1" bandRow="1">
                <a:tableStyleId>{2A488322-F2BA-4B5B-9748-0D474271808F}</a:tableStyleId>
              </a:tblPr>
              <a:tblGrid>
                <a:gridCol w="3803947"/>
                <a:gridCol w="2865177"/>
                <a:gridCol w="4032214"/>
              </a:tblGrid>
              <a:tr h="607736">
                <a:tc>
                  <a:txBody>
                    <a:bodyPr/>
                    <a:lstStyle/>
                    <a:p>
                      <a:r>
                        <a:rPr lang="en-US" sz="3200" dirty="0" smtClean="0">
                          <a:latin typeface="Arial" panose="020B0604020202020204" pitchFamily="34" charset="0"/>
                          <a:cs typeface="Arial" panose="020B0604020202020204" pitchFamily="34" charset="0"/>
                        </a:rPr>
                        <a:t>Conditions</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TON</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Yield (%)</a:t>
                      </a:r>
                      <a:endParaRPr lang="en-US" sz="3200" dirty="0">
                        <a:latin typeface="Arial" panose="020B0604020202020204" pitchFamily="34" charset="0"/>
                        <a:cs typeface="Arial" panose="020B0604020202020204" pitchFamily="34" charset="0"/>
                      </a:endParaRPr>
                    </a:p>
                  </a:txBody>
                  <a:tcPr/>
                </a:tc>
              </a:tr>
              <a:tr h="607736">
                <a:tc>
                  <a:txBody>
                    <a:bodyPr/>
                    <a:lstStyle/>
                    <a:p>
                      <a:r>
                        <a:rPr lang="en-US" sz="3200" dirty="0" smtClean="0">
                          <a:latin typeface="Arial" panose="020B0604020202020204" pitchFamily="34" charset="0"/>
                          <a:cs typeface="Arial" panose="020B0604020202020204" pitchFamily="34" charset="0"/>
                        </a:rPr>
                        <a:t>Normal*</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40</a:t>
                      </a:r>
                      <a:endParaRPr lang="en-US" sz="3200" dirty="0">
                        <a:latin typeface="Arial" panose="020B0604020202020204" pitchFamily="34" charset="0"/>
                        <a:cs typeface="Arial" panose="020B0604020202020204" pitchFamily="34" charset="0"/>
                      </a:endParaRPr>
                    </a:p>
                  </a:txBody>
                  <a:tcPr/>
                </a:tc>
              </a:tr>
              <a:tr h="607736">
                <a:tc>
                  <a:txBody>
                    <a:bodyPr/>
                    <a:lstStyle/>
                    <a:p>
                      <a:r>
                        <a:rPr lang="en-US" sz="3200" dirty="0" smtClean="0">
                          <a:latin typeface="Arial" panose="020B0604020202020204" pitchFamily="34" charset="0"/>
                          <a:cs typeface="Arial" panose="020B0604020202020204" pitchFamily="34" charset="0"/>
                        </a:rPr>
                        <a:t>Half H</a:t>
                      </a:r>
                      <a:r>
                        <a:rPr lang="en-US" sz="3200" baseline="-25000" dirty="0" smtClean="0">
                          <a:latin typeface="Arial" panose="020B0604020202020204" pitchFamily="34" charset="0"/>
                          <a:cs typeface="Arial" panose="020B0604020202020204" pitchFamily="34" charset="0"/>
                        </a:rPr>
                        <a:t>2</a:t>
                      </a:r>
                      <a:r>
                        <a:rPr lang="en-US" sz="3200" baseline="0" dirty="0" smtClean="0">
                          <a:latin typeface="Arial" panose="020B0604020202020204" pitchFamily="34" charset="0"/>
                          <a:cs typeface="Arial" panose="020B0604020202020204" pitchFamily="34" charset="0"/>
                        </a:rPr>
                        <a:t>O</a:t>
                      </a:r>
                      <a:r>
                        <a:rPr lang="en-US" sz="3200" baseline="-25000" dirty="0" smtClean="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  8</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26</a:t>
                      </a:r>
                      <a:endParaRPr lang="en-US" sz="3200" dirty="0">
                        <a:latin typeface="Arial" panose="020B0604020202020204" pitchFamily="34" charset="0"/>
                        <a:cs typeface="Arial" panose="020B0604020202020204" pitchFamily="34" charset="0"/>
                      </a:endParaRPr>
                    </a:p>
                  </a:txBody>
                  <a:tcPr/>
                </a:tc>
              </a:tr>
              <a:tr h="607736">
                <a:tc>
                  <a:txBody>
                    <a:bodyPr/>
                    <a:lstStyle/>
                    <a:p>
                      <a:r>
                        <a:rPr lang="en-US" sz="3200" dirty="0" smtClean="0">
                          <a:latin typeface="Arial" panose="020B0604020202020204" pitchFamily="34" charset="0"/>
                          <a:cs typeface="Arial" panose="020B0604020202020204" pitchFamily="34" charset="0"/>
                        </a:rPr>
                        <a:t>Double </a:t>
                      </a:r>
                      <a:r>
                        <a:rPr lang="en-US" sz="3200" dirty="0" smtClean="0">
                          <a:latin typeface="Arial" panose="020B0604020202020204" pitchFamily="34" charset="0"/>
                          <a:cs typeface="Arial" panose="020B0604020202020204" pitchFamily="34" charset="0"/>
                        </a:rPr>
                        <a:t>catalyst</a:t>
                      </a:r>
                      <a:r>
                        <a:rPr lang="en-US" sz="3200" baseline="300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  7</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46</a:t>
                      </a:r>
                      <a:endParaRPr lang="en-US" sz="3200" dirty="0">
                        <a:latin typeface="Arial" panose="020B0604020202020204" pitchFamily="34" charset="0"/>
                        <a:cs typeface="Arial" panose="020B0604020202020204" pitchFamily="34" charset="0"/>
                      </a:endParaRPr>
                    </a:p>
                  </a:txBody>
                  <a:tcPr/>
                </a:tc>
              </a:tr>
              <a:tr h="607736">
                <a:tc>
                  <a:txBody>
                    <a:bodyPr/>
                    <a:lstStyle/>
                    <a:p>
                      <a:r>
                        <a:rPr lang="en-US" sz="3200" dirty="0" smtClean="0">
                          <a:latin typeface="Arial" panose="020B0604020202020204" pitchFamily="34" charset="0"/>
                          <a:cs typeface="Arial" panose="020B0604020202020204" pitchFamily="34" charset="0"/>
                        </a:rPr>
                        <a:t>1 h</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  2</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  6</a:t>
                      </a:r>
                      <a:endParaRPr lang="en-US" sz="3200" dirty="0">
                        <a:latin typeface="Arial" panose="020B0604020202020204" pitchFamily="34" charset="0"/>
                        <a:cs typeface="Arial" panose="020B0604020202020204" pitchFamily="34" charset="0"/>
                      </a:endParaRPr>
                    </a:p>
                  </a:txBody>
                  <a:tcPr/>
                </a:tc>
              </a:tr>
              <a:tr h="607736">
                <a:tc>
                  <a:txBody>
                    <a:bodyPr/>
                    <a:lstStyle/>
                    <a:p>
                      <a:r>
                        <a:rPr lang="en-US" sz="3200" dirty="0" smtClean="0">
                          <a:latin typeface="Arial" panose="020B0604020202020204" pitchFamily="34" charset="0"/>
                          <a:cs typeface="Arial" panose="020B0604020202020204" pitchFamily="34" charset="0"/>
                        </a:rPr>
                        <a:t>1.5 </a:t>
                      </a:r>
                      <a:r>
                        <a:rPr lang="en-US" sz="3200" dirty="0" smtClean="0">
                          <a:latin typeface="Arial" panose="020B0604020202020204" pitchFamily="34" charset="0"/>
                          <a:cs typeface="Arial" panose="020B0604020202020204" pitchFamily="34" charset="0"/>
                        </a:rPr>
                        <a:t>h</a:t>
                      </a:r>
                      <a:r>
                        <a:rPr lang="en-US" sz="3200" baseline="300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41</a:t>
                      </a:r>
                      <a:endParaRPr lang="en-US" sz="3200" dirty="0">
                        <a:latin typeface="Arial" panose="020B0604020202020204" pitchFamily="34" charset="0"/>
                        <a:cs typeface="Arial" panose="020B0604020202020204" pitchFamily="34" charset="0"/>
                      </a:endParaRPr>
                    </a:p>
                  </a:txBody>
                  <a:tcPr/>
                </a:tc>
              </a:tr>
              <a:tr h="1583340">
                <a:tc gridSpan="3">
                  <a:txBody>
                    <a:bodyPr/>
                    <a:lstStyle/>
                    <a:p>
                      <a:pPr algn="just"/>
                      <a:r>
                        <a:rPr lang="en-US" sz="3200" dirty="0" smtClean="0">
                          <a:latin typeface="Arial" panose="020B0604020202020204" pitchFamily="34" charset="0"/>
                          <a:cs typeface="Arial" panose="020B0604020202020204" pitchFamily="34" charset="0"/>
                        </a:rPr>
                        <a:t>*</a:t>
                      </a:r>
                      <a:r>
                        <a:rPr lang="en-US" sz="3200" baseline="0" dirty="0" smtClean="0">
                          <a:latin typeface="Arial" panose="020B0604020202020204" pitchFamily="34" charset="0"/>
                          <a:cs typeface="Arial" panose="020B0604020202020204" pitchFamily="34" charset="0"/>
                        </a:rPr>
                        <a:t>500 mg anthracene, 25 mg catalyst, 20 mL ethyl acetate, 15 mL 30% of hydrogen peroxide solution at reflux for 2 h</a:t>
                      </a:r>
                      <a:r>
                        <a:rPr lang="en-US" sz="3200" baseline="0" dirty="0" smtClean="0">
                          <a:latin typeface="Arial" panose="020B0604020202020204" pitchFamily="34" charset="0"/>
                          <a:cs typeface="Arial" panose="020B0604020202020204" pitchFamily="34" charset="0"/>
                        </a:rPr>
                        <a:t>.</a:t>
                      </a:r>
                    </a:p>
                    <a:p>
                      <a:pPr algn="just"/>
                      <a:r>
                        <a:rPr lang="en-US" sz="3200" baseline="30000" dirty="0" smtClean="0">
                          <a:latin typeface="Arial" panose="020B0604020202020204" pitchFamily="34" charset="0"/>
                          <a:cs typeface="Arial" panose="020B0604020202020204" pitchFamily="34" charset="0"/>
                        </a:rPr>
                        <a:t>@</a:t>
                      </a:r>
                      <a:r>
                        <a:rPr lang="en-US" sz="3200" baseline="0" dirty="0" smtClean="0">
                          <a:latin typeface="Arial" panose="020B0604020202020204" pitchFamily="34" charset="0"/>
                          <a:cs typeface="Arial" panose="020B0604020202020204" pitchFamily="34" charset="0"/>
                        </a:rPr>
                        <a:t>Reaction performed by Gerber. </a:t>
                      </a:r>
                      <a:endParaRPr lang="en-US" sz="3200" dirty="0">
                        <a:latin typeface="Arial" panose="020B0604020202020204" pitchFamily="34" charset="0"/>
                        <a:cs typeface="Arial" panose="020B0604020202020204" pitchFamily="34" charset="0"/>
                      </a:endParaRPr>
                    </a:p>
                  </a:txBody>
                  <a:tcPr/>
                </a:tc>
                <a:tc hMerge="1">
                  <a:txBody>
                    <a:bodyPr/>
                    <a:lstStyle/>
                    <a:p>
                      <a:pPr algn="ctr"/>
                      <a:endParaRPr lang="en-US" sz="3600" dirty="0">
                        <a:latin typeface="Calibri" panose="020F0502020204030204" pitchFamily="34" charset="0"/>
                      </a:endParaRPr>
                    </a:p>
                  </a:txBody>
                  <a:tcPr/>
                </a:tc>
                <a:tc hMerge="1">
                  <a:txBody>
                    <a:bodyPr/>
                    <a:lstStyle/>
                    <a:p>
                      <a:pPr algn="ctr"/>
                      <a:endParaRPr lang="en-US" sz="3600" dirty="0">
                        <a:latin typeface="Calibri" panose="020F0502020204030204" pitchFamily="34" charset="0"/>
                      </a:endParaRPr>
                    </a:p>
                  </a:txBody>
                  <a:tcPr/>
                </a:tc>
              </a:tr>
            </a:tbl>
          </a:graphicData>
        </a:graphic>
      </p:graphicFrame>
      <p:sp>
        <p:nvSpPr>
          <p:cNvPr id="131" name="TextBox 130"/>
          <p:cNvSpPr txBox="1"/>
          <p:nvPr/>
        </p:nvSpPr>
        <p:spPr>
          <a:xfrm>
            <a:off x="31800006" y="12595226"/>
            <a:ext cx="10948194" cy="1077218"/>
          </a:xfrm>
          <a:prstGeom prst="rect">
            <a:avLst/>
          </a:prstGeom>
          <a:noFill/>
        </p:spPr>
        <p:txBody>
          <a:bodyPr wrap="square" rtlCol="0">
            <a:spAutoFit/>
          </a:bodyPr>
          <a:lstStyle/>
          <a:p>
            <a:r>
              <a:rPr lang="en-US" sz="3200" b="1" dirty="0" smtClean="0">
                <a:solidFill>
                  <a:schemeClr val="tx1"/>
                </a:solidFill>
                <a:latin typeface="Arial" panose="020B0604020202020204" pitchFamily="34" charset="0"/>
                <a:cs typeface="Arial" panose="020B0604020202020204" pitchFamily="34" charset="0"/>
              </a:rPr>
              <a:t>Table 1</a:t>
            </a:r>
            <a:r>
              <a:rPr lang="en-US" sz="3200" dirty="0" smtClean="0">
                <a:solidFill>
                  <a:schemeClr val="tx1"/>
                </a:solidFill>
                <a:latin typeface="Arial" panose="020B0604020202020204" pitchFamily="34" charset="0"/>
                <a:cs typeface="Arial" panose="020B0604020202020204" pitchFamily="34" charset="0"/>
              </a:rPr>
              <a:t>. Turnover number and percent yield for the oxidation of anthracene with varying reaction conditions.</a:t>
            </a:r>
            <a:endParaRPr lang="en-US" sz="3200" dirty="0">
              <a:solidFill>
                <a:schemeClr val="tx1"/>
              </a:solidFill>
              <a:latin typeface="Arial" panose="020B0604020202020204" pitchFamily="34" charset="0"/>
              <a:cs typeface="Arial" panose="020B0604020202020204" pitchFamily="34" charset="0"/>
            </a:endParaRPr>
          </a:p>
        </p:txBody>
      </p:sp>
      <p:graphicFrame>
        <p:nvGraphicFramePr>
          <p:cNvPr id="136" name="Object 135"/>
          <p:cNvGraphicFramePr>
            <a:graphicFrameLocks noChangeAspect="1"/>
          </p:cNvGraphicFramePr>
          <p:nvPr>
            <p:extLst>
              <p:ext uri="{D42A27DB-BD31-4B8C-83A1-F6EECF244321}">
                <p14:modId xmlns:p14="http://schemas.microsoft.com/office/powerpoint/2010/main" val="2302991466"/>
              </p:ext>
            </p:extLst>
          </p:nvPr>
        </p:nvGraphicFramePr>
        <p:xfrm>
          <a:off x="17028785" y="18616608"/>
          <a:ext cx="10519429" cy="1810667"/>
        </p:xfrm>
        <a:graphic>
          <a:graphicData uri="http://schemas.openxmlformats.org/presentationml/2006/ole">
            <mc:AlternateContent xmlns:mc="http://schemas.openxmlformats.org/markup-compatibility/2006">
              <mc:Choice xmlns:v="urn:schemas-microsoft-com:vml" Requires="v">
                <p:oleObj spid="_x0000_s1117" name="CS ChemDraw Drawing" r:id="rId10" imgW="5137088" imgH="883710" progId="ChemDraw.Document.6.0">
                  <p:embed/>
                </p:oleObj>
              </mc:Choice>
              <mc:Fallback>
                <p:oleObj name="CS ChemDraw Drawing" r:id="rId10" imgW="5137088" imgH="883710" progId="ChemDraw.Document.6.0">
                  <p:embed/>
                  <p:pic>
                    <p:nvPicPr>
                      <p:cNvPr id="0" name=""/>
                      <p:cNvPicPr/>
                      <p:nvPr/>
                    </p:nvPicPr>
                    <p:blipFill>
                      <a:blip r:embed="rId11"/>
                      <a:stretch>
                        <a:fillRect/>
                      </a:stretch>
                    </p:blipFill>
                    <p:spPr>
                      <a:xfrm>
                        <a:off x="17028785" y="18616608"/>
                        <a:ext cx="10519429" cy="1810667"/>
                      </a:xfrm>
                      <a:prstGeom prst="rect">
                        <a:avLst/>
                      </a:prstGeom>
                      <a:ln w="57150">
                        <a:solidFill>
                          <a:schemeClr val="tx1"/>
                        </a:solidFill>
                      </a:ln>
                    </p:spPr>
                  </p:pic>
                </p:oleObj>
              </mc:Fallback>
            </mc:AlternateContent>
          </a:graphicData>
        </a:graphic>
      </p:graphicFrame>
      <p:pic>
        <p:nvPicPr>
          <p:cNvPr id="137" name="Picture 136"/>
          <p:cNvPicPr>
            <a:picLocks noChangeAspect="1"/>
          </p:cNvPicPr>
          <p:nvPr/>
        </p:nvPicPr>
        <p:blipFill>
          <a:blip r:embed="rId12"/>
          <a:stretch>
            <a:fillRect/>
          </a:stretch>
        </p:blipFill>
        <p:spPr>
          <a:xfrm>
            <a:off x="14625218" y="21055378"/>
            <a:ext cx="6927396" cy="7134225"/>
          </a:xfrm>
          <a:prstGeom prst="rect">
            <a:avLst/>
          </a:prstGeom>
        </p:spPr>
      </p:pic>
      <p:pic>
        <p:nvPicPr>
          <p:cNvPr id="138" name="Picture 137"/>
          <p:cNvPicPr>
            <a:picLocks noChangeAspect="1"/>
          </p:cNvPicPr>
          <p:nvPr/>
        </p:nvPicPr>
        <p:blipFill>
          <a:blip r:embed="rId13"/>
          <a:stretch>
            <a:fillRect/>
          </a:stretch>
        </p:blipFill>
        <p:spPr>
          <a:xfrm>
            <a:off x="22390814" y="20969402"/>
            <a:ext cx="7677152" cy="7183116"/>
          </a:xfrm>
          <a:prstGeom prst="rect">
            <a:avLst/>
          </a:prstGeom>
        </p:spPr>
      </p:pic>
      <p:sp>
        <p:nvSpPr>
          <p:cNvPr id="133" name="TextBox 132"/>
          <p:cNvSpPr txBox="1"/>
          <p:nvPr/>
        </p:nvSpPr>
        <p:spPr>
          <a:xfrm>
            <a:off x="14583569" y="29322334"/>
            <a:ext cx="15366548" cy="107721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The oxidation of anthracene to </a:t>
            </a:r>
            <a:r>
              <a:rPr lang="en-US" sz="3200" dirty="0" err="1" smtClean="0">
                <a:latin typeface="Arial" panose="020B0604020202020204" pitchFamily="34" charset="0"/>
                <a:cs typeface="Arial" panose="020B0604020202020204" pitchFamily="34" charset="0"/>
              </a:rPr>
              <a:t>anthraquinone</a:t>
            </a:r>
            <a:r>
              <a:rPr lang="en-US" sz="3200" dirty="0" smtClean="0">
                <a:latin typeface="Arial" panose="020B0604020202020204" pitchFamily="34" charset="0"/>
                <a:cs typeface="Arial" panose="020B0604020202020204" pitchFamily="34" charset="0"/>
              </a:rPr>
              <a:t> in the presence of a </a:t>
            </a:r>
            <a:r>
              <a:rPr lang="en-US" sz="3200" dirty="0" err="1" smtClean="0">
                <a:latin typeface="Arial" panose="020B0604020202020204" pitchFamily="34" charset="0"/>
                <a:cs typeface="Arial" panose="020B0604020202020204" pitchFamily="34" charset="0"/>
              </a:rPr>
              <a:t>vanadyl</a:t>
            </a:r>
            <a:r>
              <a:rPr lang="en-US" sz="3200" dirty="0" smtClean="0">
                <a:latin typeface="Arial" panose="020B0604020202020204" pitchFamily="34" charset="0"/>
                <a:cs typeface="Arial" panose="020B0604020202020204" pitchFamily="34" charset="0"/>
              </a:rPr>
              <a:t> catalyst was modeled after literature precedent</a:t>
            </a:r>
            <a:r>
              <a:rPr lang="en-US" sz="3200" baseline="30000" dirty="0">
                <a:latin typeface="Arial" panose="020B0604020202020204" pitchFamily="34" charset="0"/>
                <a:cs typeface="Arial" panose="020B0604020202020204" pitchFamily="34" charset="0"/>
              </a:rPr>
              <a:t>2</a:t>
            </a:r>
            <a:r>
              <a:rPr lang="en-US" sz="3200" dirty="0" smtClean="0">
                <a:latin typeface="Arial" panose="020B0604020202020204" pitchFamily="34" charset="0"/>
                <a:cs typeface="Arial" panose="020B0604020202020204" pitchFamily="34" charset="0"/>
              </a:rPr>
              <a:t> under varying conditions (</a:t>
            </a:r>
            <a:r>
              <a:rPr lang="en-US" sz="3200" b="1" dirty="0" smtClean="0">
                <a:latin typeface="Arial" panose="020B0604020202020204" pitchFamily="34" charset="0"/>
                <a:cs typeface="Arial" panose="020B0604020202020204" pitchFamily="34" charset="0"/>
              </a:rPr>
              <a:t>Table 1</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135" name="Rectangle 4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9" name="Object 138"/>
          <p:cNvGraphicFramePr>
            <a:graphicFrameLocks noChangeAspect="1"/>
          </p:cNvGraphicFramePr>
          <p:nvPr>
            <p:extLst>
              <p:ext uri="{D42A27DB-BD31-4B8C-83A1-F6EECF244321}">
                <p14:modId xmlns:p14="http://schemas.microsoft.com/office/powerpoint/2010/main" val="502735391"/>
              </p:ext>
            </p:extLst>
          </p:nvPr>
        </p:nvGraphicFramePr>
        <p:xfrm>
          <a:off x="19155773" y="5966454"/>
          <a:ext cx="5265327" cy="1669494"/>
        </p:xfrm>
        <a:graphic>
          <a:graphicData uri="http://schemas.openxmlformats.org/presentationml/2006/ole">
            <mc:AlternateContent xmlns:mc="http://schemas.openxmlformats.org/markup-compatibility/2006">
              <mc:Choice xmlns:v="urn:schemas-microsoft-com:vml" Requires="v">
                <p:oleObj spid="_x0000_s1118" name="CS ChemDraw Drawing" r:id="rId14" imgW="3517060" imgH="1113476" progId="ChemDraw.Document.6.0">
                  <p:embed/>
                </p:oleObj>
              </mc:Choice>
              <mc:Fallback>
                <p:oleObj name="CS ChemDraw Drawing" r:id="rId14" imgW="3517060" imgH="1113476" progId="ChemDraw.Document.6.0">
                  <p:embed/>
                  <p:pic>
                    <p:nvPicPr>
                      <p:cNvPr id="0" name="Object 4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155773" y="5966454"/>
                        <a:ext cx="5265327" cy="1669494"/>
                      </a:xfrm>
                      <a:prstGeom prst="rect">
                        <a:avLst/>
                      </a:prstGeom>
                      <a:noFill/>
                      <a:ln w="57150">
                        <a:solidFill>
                          <a:schemeClr val="tx1"/>
                        </a:solidFill>
                      </a:ln>
                    </p:spPr>
                  </p:pic>
                </p:oleObj>
              </mc:Fallback>
            </mc:AlternateContent>
          </a:graphicData>
        </a:graphic>
      </p:graphicFrame>
      <p:sp>
        <p:nvSpPr>
          <p:cNvPr id="140" name="TextBox 139"/>
          <p:cNvSpPr txBox="1"/>
          <p:nvPr/>
        </p:nvSpPr>
        <p:spPr>
          <a:xfrm>
            <a:off x="13865846" y="12413941"/>
            <a:ext cx="7312589" cy="2554545"/>
          </a:xfrm>
          <a:prstGeom prst="rect">
            <a:avLst/>
          </a:prstGeom>
          <a:noFill/>
          <a:ln w="57150">
            <a:noFill/>
          </a:ln>
        </p:spPr>
        <p:txBody>
          <a:bodyPr wrap="square" rtlCol="0">
            <a:spAutoFit/>
          </a:bodyPr>
          <a:lstStyle/>
          <a:p>
            <a:pPr algn="just"/>
            <a:r>
              <a:rPr lang="en-US" sz="3200" dirty="0">
                <a:latin typeface="Arial" panose="020B0604020202020204" pitchFamily="34" charset="0"/>
                <a:cs typeface="Arial" panose="020B0604020202020204" pitchFamily="34" charset="0"/>
              </a:rPr>
              <a:t>The </a:t>
            </a:r>
            <a:r>
              <a:rPr lang="en-US" sz="3200" dirty="0" smtClean="0">
                <a:latin typeface="Arial" panose="020B0604020202020204" pitchFamily="34" charset="0"/>
                <a:cs typeface="Arial" panose="020B0604020202020204" pitchFamily="34" charset="0"/>
              </a:rPr>
              <a:t>characteristic </a:t>
            </a:r>
            <a:r>
              <a:rPr lang="en-US" sz="3200" dirty="0">
                <a:latin typeface="Arial" panose="020B0604020202020204" pitchFamily="34" charset="0"/>
                <a:cs typeface="Arial" panose="020B0604020202020204" pitchFamily="34" charset="0"/>
              </a:rPr>
              <a:t>IR </a:t>
            </a:r>
            <a:r>
              <a:rPr lang="en-US" sz="3200" dirty="0" smtClean="0">
                <a:latin typeface="Arial" panose="020B0604020202020204" pitchFamily="34" charset="0"/>
                <a:cs typeface="Arial" panose="020B0604020202020204" pitchFamily="34" charset="0"/>
              </a:rPr>
              <a:t>bands of the </a:t>
            </a:r>
            <a:r>
              <a:rPr lang="en-US" sz="3200" dirty="0" err="1" smtClean="0">
                <a:latin typeface="Arial" panose="020B0604020202020204" pitchFamily="34" charset="0"/>
                <a:cs typeface="Arial" panose="020B0604020202020204" pitchFamily="34" charset="0"/>
              </a:rPr>
              <a:t>vanadyl</a:t>
            </a:r>
            <a:r>
              <a:rPr lang="en-US" sz="3200" dirty="0" smtClean="0">
                <a:latin typeface="Arial" panose="020B0604020202020204" pitchFamily="34" charset="0"/>
                <a:cs typeface="Arial" panose="020B0604020202020204" pitchFamily="34" charset="0"/>
              </a:rPr>
              <a:t> catalyst are seen by the C-O stretch </a:t>
            </a:r>
            <a:r>
              <a:rPr lang="en-US" sz="3200" dirty="0" smtClean="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1518</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cm</a:t>
            </a:r>
            <a:r>
              <a:rPr lang="en-US" sz="3200" baseline="30000" dirty="0">
                <a:latin typeface="Arial" panose="020B0604020202020204" pitchFamily="34" charset="0"/>
                <a:cs typeface="Arial" panose="020B0604020202020204" pitchFamily="34" charset="0"/>
              </a:rPr>
              <a:t>-1</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V=O stretch </a:t>
            </a:r>
            <a:r>
              <a:rPr lang="en-US" sz="3200" dirty="0" smtClean="0">
                <a:latin typeface="Arial" panose="020B0604020202020204" pitchFamily="34" charset="0"/>
                <a:cs typeface="Arial" panose="020B0604020202020204" pitchFamily="34" charset="0"/>
              </a:rPr>
              <a:t>(~</a:t>
            </a:r>
            <a:r>
              <a:rPr lang="en-US" sz="3200" dirty="0" smtClean="0">
                <a:latin typeface="Arial" panose="020B0604020202020204" pitchFamily="34" charset="0"/>
                <a:cs typeface="Arial" panose="020B0604020202020204" pitchFamily="34" charset="0"/>
              </a:rPr>
              <a:t>992</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cm</a:t>
            </a:r>
            <a:r>
              <a:rPr lang="en-US" sz="3200" baseline="30000" dirty="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and the methyl group stretches (fingerprint region). </a:t>
            </a:r>
            <a:endParaRPr lang="en-US" sz="3200" dirty="0">
              <a:latin typeface="Arial" panose="020B0604020202020204" pitchFamily="34" charset="0"/>
              <a:cs typeface="Arial" panose="020B0604020202020204" pitchFamily="34" charset="0"/>
            </a:endParaRPr>
          </a:p>
        </p:txBody>
      </p:sp>
      <p:sp>
        <p:nvSpPr>
          <p:cNvPr id="141" name="TextBox 140"/>
          <p:cNvSpPr txBox="1"/>
          <p:nvPr/>
        </p:nvSpPr>
        <p:spPr>
          <a:xfrm>
            <a:off x="21178435" y="15688361"/>
            <a:ext cx="9885607"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Figure 2. </a:t>
            </a:r>
            <a:r>
              <a:rPr lang="en-US" sz="3200" dirty="0" smtClean="0">
                <a:latin typeface="Arial" panose="020B0604020202020204" pitchFamily="34" charset="0"/>
                <a:cs typeface="Arial" panose="020B0604020202020204" pitchFamily="34" charset="0"/>
              </a:rPr>
              <a:t>FT-IR spectrum of </a:t>
            </a:r>
            <a:r>
              <a:rPr lang="en-US" sz="3200" dirty="0" err="1" smtClean="0">
                <a:latin typeface="Arial" panose="020B0604020202020204" pitchFamily="34" charset="0"/>
                <a:cs typeface="Arial" panose="020B0604020202020204" pitchFamily="34" charset="0"/>
              </a:rPr>
              <a:t>vanadyl</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acetylacetonate</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142" name="TextBox 141"/>
          <p:cNvSpPr txBox="1"/>
          <p:nvPr/>
        </p:nvSpPr>
        <p:spPr>
          <a:xfrm>
            <a:off x="14535150" y="28270200"/>
            <a:ext cx="15487650"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Figure 3. </a:t>
            </a:r>
            <a:r>
              <a:rPr lang="en-US" sz="3200" baseline="30000" dirty="0" smtClean="0">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H spectrum of </a:t>
            </a:r>
            <a:r>
              <a:rPr lang="en-US" sz="3200" dirty="0" err="1" smtClean="0">
                <a:latin typeface="Arial" panose="020B0604020202020204" pitchFamily="34" charset="0"/>
                <a:cs typeface="Arial" panose="020B0604020202020204" pitchFamily="34" charset="0"/>
              </a:rPr>
              <a:t>anthraquinone</a:t>
            </a:r>
            <a:r>
              <a:rPr lang="en-US" sz="3200"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Figure 4.</a:t>
            </a:r>
            <a:r>
              <a:rPr lang="en-US" sz="3200" dirty="0" smtClean="0">
                <a:latin typeface="Arial" panose="020B0604020202020204" pitchFamily="34" charset="0"/>
                <a:cs typeface="Arial" panose="020B0604020202020204" pitchFamily="34" charset="0"/>
              </a:rPr>
              <a:t> </a:t>
            </a:r>
            <a:r>
              <a:rPr lang="en-US" sz="3200" baseline="30000" dirty="0" smtClean="0">
                <a:latin typeface="Arial" panose="020B0604020202020204" pitchFamily="34" charset="0"/>
                <a:cs typeface="Arial" panose="020B0604020202020204" pitchFamily="34" charset="0"/>
              </a:rPr>
              <a:t>13</a:t>
            </a:r>
            <a:r>
              <a:rPr lang="en-US" sz="3200" dirty="0" smtClean="0">
                <a:latin typeface="Arial" panose="020B0604020202020204" pitchFamily="34" charset="0"/>
                <a:cs typeface="Arial" panose="020B0604020202020204" pitchFamily="34" charset="0"/>
              </a:rPr>
              <a:t>C spectrum of </a:t>
            </a:r>
            <a:r>
              <a:rPr lang="en-US" sz="3200" dirty="0" err="1" smtClean="0">
                <a:latin typeface="Arial" panose="020B0604020202020204" pitchFamily="34" charset="0"/>
                <a:cs typeface="Arial" panose="020B0604020202020204" pitchFamily="34" charset="0"/>
              </a:rPr>
              <a:t>anthraquinone</a:t>
            </a:r>
            <a:r>
              <a:rPr lang="en-US" sz="3200" dirty="0" smtClean="0">
                <a:latin typeface="Arial" panose="020B0604020202020204" pitchFamily="34" charset="0"/>
                <a:cs typeface="Arial" panose="020B0604020202020204" pitchFamily="34" charset="0"/>
              </a:rPr>
              <a:t>.</a:t>
            </a:r>
            <a:r>
              <a:rPr lang="en-US" sz="3200" b="1" dirty="0" smtClean="0">
                <a:latin typeface="Arial" panose="020B0604020202020204" pitchFamily="34" charset="0"/>
                <a:cs typeface="Arial" panose="020B0604020202020204" pitchFamily="34" charset="0"/>
              </a:rPr>
              <a:t>  </a:t>
            </a:r>
            <a:endParaRPr lang="en-US" sz="3200" b="1" dirty="0">
              <a:latin typeface="Arial" panose="020B0604020202020204" pitchFamily="34" charset="0"/>
              <a:cs typeface="Arial" panose="020B0604020202020204" pitchFamily="34" charset="0"/>
            </a:endParaRPr>
          </a:p>
        </p:txBody>
      </p:sp>
      <p:graphicFrame>
        <p:nvGraphicFramePr>
          <p:cNvPr id="144" name="Object 143"/>
          <p:cNvGraphicFramePr>
            <a:graphicFrameLocks noChangeAspect="1"/>
          </p:cNvGraphicFramePr>
          <p:nvPr>
            <p:extLst>
              <p:ext uri="{D42A27DB-BD31-4B8C-83A1-F6EECF244321}">
                <p14:modId xmlns:p14="http://schemas.microsoft.com/office/powerpoint/2010/main" val="564308121"/>
              </p:ext>
            </p:extLst>
          </p:nvPr>
        </p:nvGraphicFramePr>
        <p:xfrm>
          <a:off x="3299109" y="21583041"/>
          <a:ext cx="7574982" cy="1866105"/>
        </p:xfrm>
        <a:graphic>
          <a:graphicData uri="http://schemas.openxmlformats.org/presentationml/2006/ole">
            <mc:AlternateContent xmlns:mc="http://schemas.openxmlformats.org/markup-compatibility/2006">
              <mc:Choice xmlns:v="urn:schemas-microsoft-com:vml" Requires="v">
                <p:oleObj spid="_x0000_s1119" name="CS ChemDraw Drawing" r:id="rId16" imgW="3588594" imgH="883493" progId="ChemDraw.Document.6.0">
                  <p:embed/>
                </p:oleObj>
              </mc:Choice>
              <mc:Fallback>
                <p:oleObj name="CS ChemDraw Drawing" r:id="rId16" imgW="3588594" imgH="883493" progId="ChemDraw.Document.6.0">
                  <p:embed/>
                  <p:pic>
                    <p:nvPicPr>
                      <p:cNvPr id="0" name=""/>
                      <p:cNvPicPr/>
                      <p:nvPr/>
                    </p:nvPicPr>
                    <p:blipFill>
                      <a:blip r:embed="rId17"/>
                      <a:stretch>
                        <a:fillRect/>
                      </a:stretch>
                    </p:blipFill>
                    <p:spPr>
                      <a:xfrm>
                        <a:off x="3299109" y="21583041"/>
                        <a:ext cx="7574982" cy="1866105"/>
                      </a:xfrm>
                      <a:prstGeom prst="rect">
                        <a:avLst/>
                      </a:prstGeom>
                    </p:spPr>
                  </p:pic>
                </p:oleObj>
              </mc:Fallback>
            </mc:AlternateContent>
          </a:graphicData>
        </a:graphic>
      </p:graphicFrame>
      <p:cxnSp>
        <p:nvCxnSpPr>
          <p:cNvPr id="146" name="Straight Connector 145"/>
          <p:cNvCxnSpPr/>
          <p:nvPr/>
        </p:nvCxnSpPr>
        <p:spPr>
          <a:xfrm>
            <a:off x="3459158" y="28422600"/>
            <a:ext cx="4627798" cy="58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3837804" y="28562587"/>
            <a:ext cx="3870506" cy="584775"/>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moles of catalyst</a:t>
            </a:r>
          </a:p>
        </p:txBody>
      </p:sp>
      <p:sp>
        <p:nvSpPr>
          <p:cNvPr id="151" name="TextBox 150"/>
          <p:cNvSpPr txBox="1"/>
          <p:nvPr/>
        </p:nvSpPr>
        <p:spPr>
          <a:xfrm>
            <a:off x="9604346" y="27977812"/>
            <a:ext cx="3028576" cy="584775"/>
          </a:xfrm>
          <a:prstGeom prst="rect">
            <a:avLst/>
          </a:prstGeom>
          <a:noFill/>
        </p:spPr>
        <p:txBody>
          <a:bodyPr wrap="square" rtlCol="0">
            <a:spAutoFit/>
          </a:bodyPr>
          <a:lstStyle/>
          <a:p>
            <a:r>
              <a:rPr lang="en-US" sz="3200" b="1" i="1" dirty="0" smtClean="0">
                <a:latin typeface="Arial" panose="020B0604020202020204" pitchFamily="34" charset="0"/>
                <a:cs typeface="Arial" panose="020B0604020202020204" pitchFamily="34" charset="0"/>
              </a:rPr>
              <a:t>Equation 1</a:t>
            </a:r>
            <a:endParaRPr lang="en-US" sz="3200" b="1" i="1" dirty="0">
              <a:latin typeface="Arial" panose="020B0604020202020204" pitchFamily="34" charset="0"/>
              <a:cs typeface="Arial" panose="020B0604020202020204" pitchFamily="34" charset="0"/>
            </a:endParaRPr>
          </a:p>
        </p:txBody>
      </p:sp>
      <p:sp>
        <p:nvSpPr>
          <p:cNvPr id="152" name="TextBox 151"/>
          <p:cNvSpPr txBox="1"/>
          <p:nvPr/>
        </p:nvSpPr>
        <p:spPr>
          <a:xfrm>
            <a:off x="31922618" y="23597801"/>
            <a:ext cx="8428969" cy="255454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I would like to thank Lea </a:t>
            </a:r>
            <a:r>
              <a:rPr lang="en-US" sz="3200" dirty="0" err="1" smtClean="0">
                <a:latin typeface="Arial" panose="020B0604020202020204" pitchFamily="34" charset="0"/>
                <a:cs typeface="Arial" panose="020B0604020202020204" pitchFamily="34" charset="0"/>
              </a:rPr>
              <a:t>Nyiranshuti</a:t>
            </a:r>
            <a:r>
              <a:rPr lang="en-US" sz="3200" dirty="0" smtClean="0">
                <a:latin typeface="Arial" panose="020B0604020202020204" pitchFamily="34" charset="0"/>
                <a:cs typeface="Arial" panose="020B0604020202020204" pitchFamily="34" charset="0"/>
              </a:rPr>
              <a:t>, Lucas Fulton, and Dr. Roy </a:t>
            </a:r>
            <a:r>
              <a:rPr lang="en-US" sz="3200" dirty="0" err="1" smtClean="0">
                <a:latin typeface="Arial" panose="020B0604020202020204" pitchFamily="34" charset="0"/>
                <a:cs typeface="Arial" panose="020B0604020202020204" pitchFamily="34" charset="0"/>
              </a:rPr>
              <a:t>Planalp</a:t>
            </a:r>
            <a:r>
              <a:rPr lang="en-US" sz="3200" dirty="0" smtClean="0">
                <a:latin typeface="Arial" panose="020B0604020202020204" pitchFamily="34" charset="0"/>
                <a:cs typeface="Arial" panose="020B0604020202020204" pitchFamily="34" charset="0"/>
              </a:rPr>
              <a:t> for their guidance throughout this project. I would also like to thank the University Instrumentation Center and the UNH Chemistry Department.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974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466</Words>
  <Application>Microsoft Office PowerPoint</Application>
  <PresentationFormat>Widescreen</PresentationFormat>
  <Paragraphs>95</Paragraphs>
  <Slides>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0" baseType="lpstr">
      <vt:lpstr>Arial</vt:lpstr>
      <vt:lpstr>Arial Narrow</vt:lpstr>
      <vt:lpstr>Calibri</vt:lpstr>
      <vt:lpstr>Calibri Light</vt:lpstr>
      <vt:lpstr>Wingdings</vt:lpstr>
      <vt:lpstr>ヒラギノ角ゴ Pro W3</vt:lpstr>
      <vt:lpstr>Office Theme</vt:lpstr>
      <vt:lpstr>CS ChemDraw Drawing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Martin</dc:creator>
  <cp:lastModifiedBy>Ian Martin</cp:lastModifiedBy>
  <cp:revision>26</cp:revision>
  <dcterms:created xsi:type="dcterms:W3CDTF">2016-04-30T18:14:04Z</dcterms:created>
  <dcterms:modified xsi:type="dcterms:W3CDTF">2016-05-04T23:08:25Z</dcterms:modified>
</cp:coreProperties>
</file>