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FACCC5B0-4464-4606-8EC5-20E297B82AE9}">
          <p14:sldIdLst>
            <p14:sldId id="256"/>
          </p14:sldIdLst>
        </p14:section>
      </p14:sectionLst>
    </p:ex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2A6"/>
    <a:srgbClr val="01244F"/>
    <a:srgbClr val="024CA6"/>
    <a:srgbClr val="2D23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500" autoAdjust="0"/>
  </p:normalViewPr>
  <p:slideViewPr>
    <p:cSldViewPr>
      <p:cViewPr>
        <p:scale>
          <a:sx n="26" d="100"/>
          <a:sy n="26" d="100"/>
        </p:scale>
        <p:origin x="954" y="-1128"/>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342"/>
            <a:ext cx="32918400" cy="11460480"/>
          </a:xfrm>
        </p:spPr>
        <p:txBody>
          <a:bodyPr anchor="b"/>
          <a:lstStyle>
            <a:lvl1pPr algn="ctr">
              <a:defRPr sz="21600"/>
            </a:lvl1pPr>
          </a:lstStyle>
          <a:p>
            <a:r>
              <a:rPr lang="en-US" smtClean="0"/>
              <a:t>Click to edit Master title style</a:t>
            </a:r>
            <a:endParaRPr lang="en-US"/>
          </a:p>
        </p:txBody>
      </p:sp>
      <p:sp>
        <p:nvSpPr>
          <p:cNvPr id="3" name="Subtitle 2"/>
          <p:cNvSpPr>
            <a:spLocks noGrp="1"/>
          </p:cNvSpPr>
          <p:nvPr>
            <p:ph type="subTitle" idx="1"/>
          </p:nvPr>
        </p:nvSpPr>
        <p:spPr>
          <a:xfrm>
            <a:off x="5486400" y="17289782"/>
            <a:ext cx="329184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F82037-4B70-4EA4-A413-A03073B84B9E}"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70BD01-8D73-4271-B0C4-B3CC509EDED7}" type="slidenum">
              <a:rPr lang="en-US" smtClean="0"/>
              <a:pPr/>
              <a:t>‹#›</a:t>
            </a:fld>
            <a:endParaRPr lang="en-US" dirty="0"/>
          </a:p>
        </p:txBody>
      </p:sp>
    </p:spTree>
    <p:extLst>
      <p:ext uri="{BB962C8B-B14F-4D97-AF65-F5344CB8AC3E}">
        <p14:creationId xmlns:p14="http://schemas.microsoft.com/office/powerpoint/2010/main" val="60276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82037-4B70-4EA4-A413-A03073B84B9E}"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70BD01-8D73-4271-B0C4-B3CC509EDED7}" type="slidenum">
              <a:rPr lang="en-US" smtClean="0"/>
              <a:pPr/>
              <a:t>‹#›</a:t>
            </a:fld>
            <a:endParaRPr lang="en-US" dirty="0"/>
          </a:p>
        </p:txBody>
      </p:sp>
    </p:spTree>
    <p:extLst>
      <p:ext uri="{BB962C8B-B14F-4D97-AF65-F5344CB8AC3E}">
        <p14:creationId xmlns:p14="http://schemas.microsoft.com/office/powerpoint/2010/main" val="345616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752600"/>
            <a:ext cx="9464040" cy="278968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7520"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82037-4B70-4EA4-A413-A03073B84B9E}"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70BD01-8D73-4271-B0C4-B3CC509EDED7}" type="slidenum">
              <a:rPr lang="en-US" smtClean="0"/>
              <a:pPr/>
              <a:t>‹#›</a:t>
            </a:fld>
            <a:endParaRPr lang="en-US" dirty="0"/>
          </a:p>
        </p:txBody>
      </p:sp>
    </p:spTree>
    <p:extLst>
      <p:ext uri="{BB962C8B-B14F-4D97-AF65-F5344CB8AC3E}">
        <p14:creationId xmlns:p14="http://schemas.microsoft.com/office/powerpoint/2010/main" val="169281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82037-4B70-4EA4-A413-A03073B84B9E}"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70BD01-8D73-4271-B0C4-B3CC509EDED7}" type="slidenum">
              <a:rPr lang="en-US" smtClean="0"/>
              <a:pPr/>
              <a:t>‹#›</a:t>
            </a:fld>
            <a:endParaRPr lang="en-US" dirty="0"/>
          </a:p>
        </p:txBody>
      </p:sp>
    </p:spTree>
    <p:extLst>
      <p:ext uri="{BB962C8B-B14F-4D97-AF65-F5344CB8AC3E}">
        <p14:creationId xmlns:p14="http://schemas.microsoft.com/office/powerpoint/2010/main" val="1172168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8206745"/>
            <a:ext cx="37856160" cy="13693138"/>
          </a:xfrm>
        </p:spPr>
        <p:txBody>
          <a:bodyPr anchor="b"/>
          <a:lstStyle>
            <a:lvl1pPr>
              <a:defRPr sz="21600"/>
            </a:lvl1pPr>
          </a:lstStyle>
          <a:p>
            <a:r>
              <a:rPr lang="en-US" smtClean="0"/>
              <a:t>Click to edit Master title style</a:t>
            </a:r>
            <a:endParaRPr lang="en-US"/>
          </a:p>
        </p:txBody>
      </p:sp>
      <p:sp>
        <p:nvSpPr>
          <p:cNvPr id="3" name="Text Placeholder 2"/>
          <p:cNvSpPr>
            <a:spLocks noGrp="1"/>
          </p:cNvSpPr>
          <p:nvPr>
            <p:ph type="body" idx="1"/>
          </p:nvPr>
        </p:nvSpPr>
        <p:spPr>
          <a:xfrm>
            <a:off x="2994660" y="22029425"/>
            <a:ext cx="37856160" cy="720089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F82037-4B70-4EA4-A413-A03073B84B9E}"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70BD01-8D73-4271-B0C4-B3CC509EDED7}" type="slidenum">
              <a:rPr lang="en-US" smtClean="0"/>
              <a:pPr/>
              <a:t>‹#›</a:t>
            </a:fld>
            <a:endParaRPr lang="en-US" dirty="0"/>
          </a:p>
        </p:txBody>
      </p:sp>
    </p:spTree>
    <p:extLst>
      <p:ext uri="{BB962C8B-B14F-4D97-AF65-F5344CB8AC3E}">
        <p14:creationId xmlns:p14="http://schemas.microsoft.com/office/powerpoint/2010/main" val="3471234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F82037-4B70-4EA4-A413-A03073B84B9E}" type="datetimeFigureOut">
              <a:rPr lang="en-US" smtClean="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0BD01-8D73-4271-B0C4-B3CC509EDED7}" type="slidenum">
              <a:rPr lang="en-US" smtClean="0"/>
              <a:pPr/>
              <a:t>‹#›</a:t>
            </a:fld>
            <a:endParaRPr lang="en-US" dirty="0"/>
          </a:p>
        </p:txBody>
      </p:sp>
    </p:spTree>
    <p:extLst>
      <p:ext uri="{BB962C8B-B14F-4D97-AF65-F5344CB8AC3E}">
        <p14:creationId xmlns:p14="http://schemas.microsoft.com/office/powerpoint/2010/main" val="292549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3"/>
            <a:ext cx="37856160" cy="636270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3023239" y="8069582"/>
            <a:ext cx="18568033"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4" name="Content Placeholder 3"/>
          <p:cNvSpPr>
            <a:spLocks noGrp="1"/>
          </p:cNvSpPr>
          <p:nvPr>
            <p:ph sz="half" idx="2"/>
          </p:nvPr>
        </p:nvSpPr>
        <p:spPr>
          <a:xfrm>
            <a:off x="3023239" y="12024360"/>
            <a:ext cx="18568033"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19920" y="8069582"/>
            <a:ext cx="18659477"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6" name="Content Placeholder 5"/>
          <p:cNvSpPr>
            <a:spLocks noGrp="1"/>
          </p:cNvSpPr>
          <p:nvPr>
            <p:ph sz="quarter" idx="4"/>
          </p:nvPr>
        </p:nvSpPr>
        <p:spPr>
          <a:xfrm>
            <a:off x="22219920"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F82037-4B70-4EA4-A413-A03073B84B9E}" type="datetimeFigureOut">
              <a:rPr lang="en-US" smtClean="0"/>
              <a:pPr/>
              <a:t>5/4/2016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70BD01-8D73-4271-B0C4-B3CC509EDED7}" type="slidenum">
              <a:rPr lang="en-US" smtClean="0"/>
              <a:pPr/>
              <a:t>‹#›</a:t>
            </a:fld>
            <a:endParaRPr lang="en-US" dirty="0"/>
          </a:p>
        </p:txBody>
      </p:sp>
    </p:spTree>
    <p:extLst>
      <p:ext uri="{BB962C8B-B14F-4D97-AF65-F5344CB8AC3E}">
        <p14:creationId xmlns:p14="http://schemas.microsoft.com/office/powerpoint/2010/main" val="305494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F82037-4B70-4EA4-A413-A03073B84B9E}" type="datetimeFigureOut">
              <a:rPr lang="en-US" smtClean="0"/>
              <a:pPr/>
              <a:t>5/4/2016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70BD01-8D73-4271-B0C4-B3CC509EDED7}" type="slidenum">
              <a:rPr lang="en-US" smtClean="0"/>
              <a:pPr/>
              <a:t>‹#›</a:t>
            </a:fld>
            <a:endParaRPr lang="en-US" dirty="0"/>
          </a:p>
        </p:txBody>
      </p:sp>
    </p:spTree>
    <p:extLst>
      <p:ext uri="{BB962C8B-B14F-4D97-AF65-F5344CB8AC3E}">
        <p14:creationId xmlns:p14="http://schemas.microsoft.com/office/powerpoint/2010/main" val="2070010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82037-4B70-4EA4-A413-A03073B84B9E}" type="datetimeFigureOut">
              <a:rPr lang="en-US" smtClean="0"/>
              <a:pPr/>
              <a:t>5/4/2016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70BD01-8D73-4271-B0C4-B3CC509EDED7}" type="slidenum">
              <a:rPr lang="en-US" smtClean="0"/>
              <a:pPr/>
              <a:t>‹#›</a:t>
            </a:fld>
            <a:endParaRPr lang="en-US" dirty="0"/>
          </a:p>
        </p:txBody>
      </p:sp>
    </p:spTree>
    <p:extLst>
      <p:ext uri="{BB962C8B-B14F-4D97-AF65-F5344CB8AC3E}">
        <p14:creationId xmlns:p14="http://schemas.microsoft.com/office/powerpoint/2010/main" val="105695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smtClean="0"/>
              <a:t>Click to edit Master title style</a:t>
            </a:r>
            <a:endParaRPr lang="en-US"/>
          </a:p>
        </p:txBody>
      </p:sp>
      <p:sp>
        <p:nvSpPr>
          <p:cNvPr id="3" name="Content Placeholder 2"/>
          <p:cNvSpPr>
            <a:spLocks noGrp="1"/>
          </p:cNvSpPr>
          <p:nvPr>
            <p:ph idx="1"/>
          </p:nvPr>
        </p:nvSpPr>
        <p:spPr>
          <a:xfrm>
            <a:off x="18659477" y="4739642"/>
            <a:ext cx="2221992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F82037-4B70-4EA4-A413-A03073B84B9E}" type="datetimeFigureOut">
              <a:rPr lang="en-US" smtClean="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0BD01-8D73-4271-B0C4-B3CC509EDED7}" type="slidenum">
              <a:rPr lang="en-US" smtClean="0"/>
              <a:pPr/>
              <a:t>‹#›</a:t>
            </a:fld>
            <a:endParaRPr lang="en-US" dirty="0"/>
          </a:p>
        </p:txBody>
      </p:sp>
    </p:spTree>
    <p:extLst>
      <p:ext uri="{BB962C8B-B14F-4D97-AF65-F5344CB8AC3E}">
        <p14:creationId xmlns:p14="http://schemas.microsoft.com/office/powerpoint/2010/main" val="4107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smtClean="0"/>
              <a:t>Click to edit Master title style</a:t>
            </a:r>
            <a:endParaRPr lang="en-US"/>
          </a:p>
        </p:txBody>
      </p:sp>
      <p:sp>
        <p:nvSpPr>
          <p:cNvPr id="3" name="Picture Placeholder 2"/>
          <p:cNvSpPr>
            <a:spLocks noGrp="1"/>
          </p:cNvSpPr>
          <p:nvPr>
            <p:ph type="pic" idx="1"/>
          </p:nvPr>
        </p:nvSpPr>
        <p:spPr>
          <a:xfrm>
            <a:off x="18659477" y="4739642"/>
            <a:ext cx="22219920" cy="23393400"/>
          </a:xfrm>
        </p:spPr>
        <p:txBody>
          <a:bodyPr/>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F82037-4B70-4EA4-A413-A03073B84B9E}" type="datetimeFigureOut">
              <a:rPr lang="en-US" smtClean="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0BD01-8D73-4271-B0C4-B3CC509EDED7}" type="slidenum">
              <a:rPr lang="en-US" smtClean="0"/>
              <a:pPr/>
              <a:t>‹#›</a:t>
            </a:fld>
            <a:endParaRPr lang="en-US" dirty="0"/>
          </a:p>
        </p:txBody>
      </p:sp>
    </p:spTree>
    <p:extLst>
      <p:ext uri="{BB962C8B-B14F-4D97-AF65-F5344CB8AC3E}">
        <p14:creationId xmlns:p14="http://schemas.microsoft.com/office/powerpoint/2010/main" val="18853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FBF82037-4B70-4EA4-A413-A03073B84B9E}" type="datetimeFigureOut">
              <a:rPr lang="en-US" smtClean="0"/>
              <a:pPr/>
              <a:t>5/4/2016</a:t>
            </a:fld>
            <a:endParaRPr lang="en-US" dirty="0"/>
          </a:p>
        </p:txBody>
      </p:sp>
      <p:sp>
        <p:nvSpPr>
          <p:cNvPr id="5" name="Footer Placeholder 4"/>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8670BD01-8D73-4271-B0C4-B3CC509EDED7}" type="slidenum">
              <a:rPr lang="en-US" smtClean="0"/>
              <a:pPr/>
              <a:t>‹#›</a:t>
            </a:fld>
            <a:endParaRPr lang="en-US" dirty="0"/>
          </a:p>
        </p:txBody>
      </p:sp>
    </p:spTree>
    <p:extLst>
      <p:ext uri="{BB962C8B-B14F-4D97-AF65-F5344CB8AC3E}">
        <p14:creationId xmlns:p14="http://schemas.microsoft.com/office/powerpoint/2010/main" val="339732539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8538411" y="831113"/>
            <a:ext cx="30556200" cy="4154984"/>
          </a:xfrm>
          <a:prstGeom prst="rect">
            <a:avLst/>
          </a:prstGeom>
          <a:noFill/>
        </p:spPr>
        <p:txBody>
          <a:bodyPr wrap="square" rtlCol="0">
            <a:spAutoFit/>
          </a:bodyPr>
          <a:lstStyle/>
          <a:p>
            <a:pPr algn="ctr"/>
            <a:r>
              <a:rPr lang="en-US" sz="7200" b="1" dirty="0"/>
              <a:t>Trans-[Pt(OH)</a:t>
            </a:r>
            <a:r>
              <a:rPr lang="en-US" sz="7200" b="1" baseline="-25000" dirty="0"/>
              <a:t>2</a:t>
            </a:r>
            <a:r>
              <a:rPr lang="en-US" sz="7200" b="1" dirty="0"/>
              <a:t>(ox)(R,R-</a:t>
            </a:r>
            <a:r>
              <a:rPr lang="en-US" sz="7200" b="1" dirty="0" err="1"/>
              <a:t>chxn</a:t>
            </a:r>
            <a:r>
              <a:rPr lang="en-US" sz="7200" b="1" dirty="0"/>
              <a:t>)] and the fight against cancer: a common monomer of </a:t>
            </a:r>
            <a:r>
              <a:rPr lang="en-US" sz="7200" b="1" dirty="0" err="1" smtClean="0"/>
              <a:t>Oxaliplatin</a:t>
            </a:r>
            <a:endParaRPr lang="en-US" sz="7200" b="1" dirty="0" smtClean="0"/>
          </a:p>
          <a:p>
            <a:pPr algn="ctr"/>
            <a:r>
              <a:rPr lang="en-US" sz="4000" i="1" u="sng" dirty="0" smtClean="0">
                <a:latin typeface="Arial" panose="020B0604020202020204" pitchFamily="34" charset="0"/>
                <a:cs typeface="Arial" panose="020B0604020202020204" pitchFamily="34" charset="0"/>
              </a:rPr>
              <a:t>Ian Smith</a:t>
            </a:r>
            <a:r>
              <a:rPr lang="en-US" sz="4000" i="1" dirty="0" smtClean="0">
                <a:latin typeface="Arial" panose="020B0604020202020204" pitchFamily="34" charset="0"/>
                <a:cs typeface="Arial" panose="020B0604020202020204" pitchFamily="34" charset="0"/>
              </a:rPr>
              <a:t>, Lea </a:t>
            </a:r>
            <a:r>
              <a:rPr lang="en-US" sz="4000" i="1" dirty="0" err="1" smtClean="0">
                <a:latin typeface="Arial" panose="020B0604020202020204" pitchFamily="34" charset="0"/>
                <a:cs typeface="Arial" panose="020B0604020202020204" pitchFamily="34" charset="0"/>
              </a:rPr>
              <a:t>Nyiranshuti</a:t>
            </a:r>
            <a:r>
              <a:rPr lang="en-US" sz="4000" i="1" dirty="0" smtClean="0">
                <a:latin typeface="Arial" panose="020B0604020202020204" pitchFamily="34" charset="0"/>
                <a:cs typeface="Arial" panose="020B0604020202020204" pitchFamily="34" charset="0"/>
              </a:rPr>
              <a:t>, Luke Fulton, Roy </a:t>
            </a:r>
            <a:r>
              <a:rPr lang="en-US" sz="4000" i="1" dirty="0" err="1" smtClean="0">
                <a:latin typeface="Arial" panose="020B0604020202020204" pitchFamily="34" charset="0"/>
                <a:cs typeface="Arial" panose="020B0604020202020204" pitchFamily="34" charset="0"/>
              </a:rPr>
              <a:t>Planalp</a:t>
            </a:r>
            <a:endParaRPr lang="en-US" sz="4000" i="1" dirty="0" smtClean="0">
              <a:latin typeface="Arial" panose="020B0604020202020204" pitchFamily="34" charset="0"/>
              <a:cs typeface="Arial" panose="020B0604020202020204" pitchFamily="34" charset="0"/>
            </a:endParaRPr>
          </a:p>
          <a:p>
            <a:pPr algn="ctr"/>
            <a:r>
              <a:rPr lang="en-US" sz="4000" i="1" dirty="0" smtClean="0">
                <a:latin typeface="Arial" panose="020B0604020202020204" pitchFamily="34" charset="0"/>
                <a:cs typeface="Arial" panose="020B0604020202020204" pitchFamily="34" charset="0"/>
              </a:rPr>
              <a:t>imw8@wildcats.unh.edu, Department of Chemistry, University of New Hampshire, Durham, NH</a:t>
            </a:r>
          </a:p>
          <a:p>
            <a:pPr algn="ctr"/>
            <a:r>
              <a:rPr lang="en-US" sz="4000" i="1" dirty="0">
                <a:latin typeface="Arial" panose="020B0604020202020204" pitchFamily="34" charset="0"/>
                <a:cs typeface="Arial" panose="020B0604020202020204" pitchFamily="34" charset="0"/>
              </a:rPr>
              <a:t>5</a:t>
            </a:r>
            <a:r>
              <a:rPr lang="en-US" sz="4000" i="1" dirty="0" smtClean="0">
                <a:latin typeface="Arial" panose="020B0604020202020204" pitchFamily="34" charset="0"/>
                <a:cs typeface="Arial" panose="020B0604020202020204" pitchFamily="34" charset="0"/>
              </a:rPr>
              <a:t>/1/2016</a:t>
            </a:r>
            <a:endParaRPr lang="en-US" sz="4000" i="1" dirty="0">
              <a:latin typeface="Arial" panose="020B0604020202020204" pitchFamily="34" charset="0"/>
              <a:cs typeface="Arial" panose="020B0604020202020204" pitchFamily="34" charset="0"/>
            </a:endParaRPr>
          </a:p>
        </p:txBody>
      </p:sp>
      <p:sp>
        <p:nvSpPr>
          <p:cNvPr id="6" name="TextBox 5"/>
          <p:cNvSpPr txBox="1"/>
          <p:nvPr/>
        </p:nvSpPr>
        <p:spPr>
          <a:xfrm>
            <a:off x="1981200" y="5105400"/>
            <a:ext cx="12360442" cy="26663710"/>
          </a:xfrm>
          <a:prstGeom prst="rect">
            <a:avLst/>
          </a:prstGeom>
          <a:noFill/>
        </p:spPr>
        <p:txBody>
          <a:bodyPr wrap="square" rtlCol="0">
            <a:spAutoFit/>
          </a:bodyPr>
          <a:lstStyle/>
          <a:p>
            <a:endParaRPr lang="en-US" sz="3800" dirty="0"/>
          </a:p>
          <a:p>
            <a:endParaRPr lang="en-US" sz="3800" dirty="0"/>
          </a:p>
          <a:p>
            <a:r>
              <a:rPr lang="en-US" sz="3800" dirty="0"/>
              <a:t>	This lab was used to create one of the Pt(IV) compounds that reduces into </a:t>
            </a:r>
            <a:r>
              <a:rPr lang="en-US" sz="3800" dirty="0" err="1"/>
              <a:t>oxaliplatin</a:t>
            </a:r>
            <a:r>
              <a:rPr lang="en-US" sz="3800" dirty="0"/>
              <a:t> in order to use it for fighting cancer cells. The </a:t>
            </a:r>
            <a:r>
              <a:rPr lang="en-US" sz="3800" dirty="0" smtClean="0"/>
              <a:t>uses </a:t>
            </a:r>
            <a:r>
              <a:rPr lang="en-US" sz="3800" dirty="0"/>
              <a:t>of </a:t>
            </a:r>
            <a:r>
              <a:rPr lang="en-US" sz="3800" dirty="0" err="1"/>
              <a:t>oxaliplatin</a:t>
            </a:r>
            <a:r>
              <a:rPr lang="en-US" sz="3800" dirty="0"/>
              <a:t> </a:t>
            </a:r>
            <a:r>
              <a:rPr lang="en-US" sz="3800" dirty="0" smtClean="0"/>
              <a:t>are as</a:t>
            </a:r>
            <a:r>
              <a:rPr lang="en-US" sz="3800" dirty="0" smtClean="0"/>
              <a:t> </a:t>
            </a:r>
            <a:r>
              <a:rPr lang="en-US" sz="3800" dirty="0"/>
              <a:t>one of the compounds used to fight colon and rectal cancer, and advanced cancers of the same type.  However, these cancers are not </a:t>
            </a:r>
            <a:r>
              <a:rPr lang="en-US" sz="3800" dirty="0" err="1" smtClean="0"/>
              <a:t>susceptibile</a:t>
            </a:r>
            <a:r>
              <a:rPr lang="en-US" sz="3800" dirty="0" smtClean="0"/>
              <a:t> </a:t>
            </a:r>
            <a:r>
              <a:rPr lang="en-US" sz="3800" dirty="0"/>
              <a:t>from the outside of the cancer cells.  So in order to combat these cancers the compounds are modified into Pt(IV) variety of the compounds, which are used in order to be taken in by the cancer cells.  The axial ligands of the Pt(IV) compounds are lost in the transition through the membrane of the cancer cell and the </a:t>
            </a:r>
            <a:r>
              <a:rPr lang="en-US" sz="3800" dirty="0" err="1"/>
              <a:t>oxaliplatin</a:t>
            </a:r>
            <a:r>
              <a:rPr lang="en-US" sz="3800" dirty="0"/>
              <a:t> destroys the cancer cell from the inside out</a:t>
            </a:r>
            <a:r>
              <a:rPr lang="en-US" sz="3800" dirty="0" smtClean="0"/>
              <a:t>.  This is because the cancer cell sees the Pt(IV) complex as safe to eat for nourishment, instead of as a danger.  This transition happens as the cancer cell envelops the Pt(IV) complex which then proceeds to attack the cancer cell from the inside.  </a:t>
            </a:r>
            <a:endParaRPr lang="en-US" sz="3800" dirty="0"/>
          </a:p>
          <a:p>
            <a:pPr defTabSz="914400"/>
            <a:endParaRPr lang="en-US" sz="3800" dirty="0"/>
          </a:p>
          <a:p>
            <a:pPr defTabSz="914400"/>
            <a:endParaRPr lang="en-US" sz="3800" dirty="0" smtClean="0"/>
          </a:p>
          <a:p>
            <a:pPr defTabSz="914400"/>
            <a:r>
              <a:rPr lang="en-US" sz="3800" dirty="0" smtClean="0"/>
              <a:t> </a:t>
            </a:r>
            <a:endParaRPr lang="en-US" sz="3800" b="1" dirty="0" smtClean="0"/>
          </a:p>
          <a:p>
            <a:r>
              <a:rPr lang="en-US" sz="3800" dirty="0" smtClean="0"/>
              <a:t>A </a:t>
            </a:r>
            <a:r>
              <a:rPr lang="en-US" sz="3800" dirty="0"/>
              <a:t>multiday synthesis was performed starting with the </a:t>
            </a:r>
            <a:r>
              <a:rPr lang="en-US" sz="3800" dirty="0" err="1"/>
              <a:t>oxaliplatin</a:t>
            </a:r>
            <a:r>
              <a:rPr lang="en-US" sz="3800" dirty="0"/>
              <a:t> 1 to get the </a:t>
            </a:r>
            <a:r>
              <a:rPr lang="en-US" sz="3800" dirty="0" smtClean="0"/>
              <a:t>trans-</a:t>
            </a:r>
            <a:r>
              <a:rPr lang="en-US" sz="3800" dirty="0"/>
              <a:t>[Pt(OH)</a:t>
            </a:r>
            <a:r>
              <a:rPr lang="en-US" sz="3800" baseline="-25000" dirty="0"/>
              <a:t>2</a:t>
            </a:r>
            <a:r>
              <a:rPr lang="en-US" sz="3800" dirty="0"/>
              <a:t>(ox)(R,R-</a:t>
            </a:r>
            <a:r>
              <a:rPr lang="en-US" sz="3800" dirty="0" err="1"/>
              <a:t>chxn</a:t>
            </a:r>
            <a:r>
              <a:rPr lang="en-US" sz="3800" dirty="0"/>
              <a:t>)] 2.  The suggested synthesis is shown in Scheme 1.  This synthesis goes through a 24hr reaction contained in darkness, which was achieved by wrapped tinfoil around the reaction flask.  This allows the Hydrogen Peroxide to react to the </a:t>
            </a:r>
            <a:r>
              <a:rPr lang="en-US" sz="3800" dirty="0" err="1"/>
              <a:t>oxaliplatin</a:t>
            </a:r>
            <a:r>
              <a:rPr lang="en-US" sz="3800" dirty="0"/>
              <a:t> in the axial positions.  Any excess hydrogen </a:t>
            </a:r>
            <a:r>
              <a:rPr lang="en-US" sz="3800" dirty="0" smtClean="0"/>
              <a:t>peroxide is </a:t>
            </a:r>
            <a:r>
              <a:rPr lang="en-US" sz="3800" dirty="0"/>
              <a:t>deactivated through applying heat after the 24hr period and a wash would then be applied to only get the trans-isomer of the product.  Each step of the synthesis was purified and analyzed by proton NMR multiple times to verify purity and whether the compound has been achieved</a:t>
            </a:r>
            <a:r>
              <a:rPr lang="en-US" sz="3800" baseline="30000" dirty="0" smtClean="0"/>
              <a:t>1,3,7</a:t>
            </a:r>
          </a:p>
          <a:p>
            <a:endParaRPr lang="en-US" sz="3800" baseline="30000" dirty="0" smtClean="0"/>
          </a:p>
          <a:p>
            <a:endParaRPr lang="en-US" sz="3800" baseline="30000" dirty="0" smtClean="0"/>
          </a:p>
          <a:p>
            <a:endParaRPr lang="en-US" sz="3800" baseline="30000" dirty="0" smtClean="0"/>
          </a:p>
          <a:p>
            <a:endParaRPr lang="en-US" sz="3800" baseline="30000" dirty="0" smtClean="0"/>
          </a:p>
          <a:p>
            <a:endParaRPr lang="en-US" sz="3800" baseline="30000" dirty="0" smtClean="0"/>
          </a:p>
          <a:p>
            <a:endParaRPr lang="en-US" sz="3800" baseline="30000" dirty="0" smtClean="0"/>
          </a:p>
          <a:p>
            <a:endParaRPr lang="en-US" sz="3800" baseline="30000" dirty="0"/>
          </a:p>
          <a:p>
            <a:endParaRPr lang="en-US" sz="3800" baseline="30000" dirty="0" smtClean="0"/>
          </a:p>
          <a:p>
            <a:endParaRPr lang="en-US" sz="4000" dirty="0" smtClean="0"/>
          </a:p>
          <a:p>
            <a:endParaRPr lang="en-US" sz="4000" dirty="0"/>
          </a:p>
          <a:p>
            <a:r>
              <a:rPr lang="en-US" sz="3800" b="1" dirty="0" smtClean="0"/>
              <a:t>Scheme </a:t>
            </a:r>
            <a:r>
              <a:rPr lang="en-US" sz="3800" b="1" dirty="0"/>
              <a:t>1</a:t>
            </a:r>
            <a:r>
              <a:rPr lang="en-US" sz="3800" b="1" dirty="0" smtClean="0"/>
              <a:t>. </a:t>
            </a:r>
            <a:r>
              <a:rPr lang="en-US" sz="3800" dirty="0" smtClean="0"/>
              <a:t>Synthetic </a:t>
            </a:r>
            <a:r>
              <a:rPr lang="en-US" sz="3800" dirty="0"/>
              <a:t>Pathway to </a:t>
            </a:r>
            <a:endParaRPr lang="en-US" sz="3800" dirty="0" smtClean="0"/>
          </a:p>
          <a:p>
            <a:r>
              <a:rPr lang="en-US" sz="3800" dirty="0" smtClean="0"/>
              <a:t>Trans-[Pt(OH)</a:t>
            </a:r>
            <a:r>
              <a:rPr lang="en-US" sz="3800" baseline="-25000" dirty="0" smtClean="0"/>
              <a:t>2</a:t>
            </a:r>
            <a:r>
              <a:rPr lang="en-US" sz="3800" dirty="0" smtClean="0"/>
              <a:t>(ox)(R,R-</a:t>
            </a:r>
            <a:r>
              <a:rPr lang="en-US" sz="3800" dirty="0" err="1" smtClean="0"/>
              <a:t>chxn</a:t>
            </a:r>
            <a:r>
              <a:rPr lang="en-US" sz="3800" dirty="0" smtClean="0"/>
              <a:t>)]</a:t>
            </a:r>
            <a:endParaRPr lang="en-US" sz="3800" dirty="0"/>
          </a:p>
        </p:txBody>
      </p:sp>
      <p:sp>
        <p:nvSpPr>
          <p:cNvPr id="12" name="TextBox 11"/>
          <p:cNvSpPr txBox="1"/>
          <p:nvPr/>
        </p:nvSpPr>
        <p:spPr>
          <a:xfrm>
            <a:off x="29565600" y="5133474"/>
            <a:ext cx="13411201" cy="27512853"/>
          </a:xfrm>
          <a:prstGeom prst="rect">
            <a:avLst/>
          </a:prstGeom>
          <a:noFill/>
        </p:spPr>
        <p:txBody>
          <a:bodyPr wrap="square" rtlCol="0">
            <a:spAutoFit/>
          </a:bodyPr>
          <a:lstStyle/>
          <a:p>
            <a:endParaRPr lang="en-US" sz="3800" b="1" dirty="0">
              <a:effectLst>
                <a:outerShdw blurRad="50800" dist="38100" dir="2700000" algn="tl" rotWithShape="0">
                  <a:prstClr val="black">
                    <a:alpha val="40000"/>
                  </a:prstClr>
                </a:outerShdw>
              </a:effectLst>
              <a:cs typeface="Times New Roman" panose="02020603050405020304" pitchFamily="18" charset="0"/>
            </a:endParaRPr>
          </a:p>
          <a:p>
            <a:endParaRPr lang="en-US" sz="3800" dirty="0">
              <a:cs typeface="Times New Roman" panose="02020603050405020304" pitchFamily="18" charset="0"/>
            </a:endParaRPr>
          </a:p>
          <a:p>
            <a:r>
              <a:rPr lang="en-US" sz="3800" dirty="0"/>
              <a:t>The analysis of the reduction potentials of the compound are a key factor in the determination of the compound and the solutions used to figure these happened to be too weak in order to find the actual potentials.  Additional work would be to confirm the reaction potentials of the compound through a </a:t>
            </a:r>
            <a:r>
              <a:rPr lang="en-US" sz="3800" dirty="0" smtClean="0"/>
              <a:t>different solution or </a:t>
            </a:r>
            <a:r>
              <a:rPr lang="en-US" sz="3800" dirty="0"/>
              <a:t>concentration of the </a:t>
            </a:r>
            <a:r>
              <a:rPr lang="en-US" sz="3800" dirty="0" smtClean="0"/>
              <a:t>same solution </a:t>
            </a:r>
            <a:r>
              <a:rPr lang="en-US" sz="3800" dirty="0"/>
              <a:t>and also to continue work on the pathway to increase percent yield</a:t>
            </a:r>
            <a:r>
              <a:rPr lang="en-US" sz="3800" dirty="0" smtClean="0"/>
              <a:t>.</a:t>
            </a:r>
          </a:p>
          <a:p>
            <a:endParaRPr lang="en-US" sz="3600" b="1" dirty="0" smtClean="0">
              <a:cs typeface="Times New Roman" panose="02020603050405020304" pitchFamily="18" charset="0"/>
            </a:endParaRPr>
          </a:p>
          <a:p>
            <a:endParaRPr lang="en-US" sz="3600" b="1" dirty="0">
              <a:cs typeface="Times New Roman" panose="02020603050405020304" pitchFamily="18" charset="0"/>
            </a:endParaRPr>
          </a:p>
          <a:p>
            <a:endParaRPr lang="en-US" sz="3600" b="1" dirty="0">
              <a:cs typeface="Times New Roman" panose="02020603050405020304" pitchFamily="18" charset="0"/>
            </a:endParaRPr>
          </a:p>
          <a:p>
            <a:endParaRPr lang="en-US" sz="3800" dirty="0" smtClean="0">
              <a:cs typeface="Times New Roman" panose="02020603050405020304" pitchFamily="18" charset="0"/>
            </a:endParaRPr>
          </a:p>
          <a:p>
            <a:endParaRPr lang="en-US" sz="3800" dirty="0">
              <a:cs typeface="Times New Roman" panose="02020603050405020304" pitchFamily="18" charset="0"/>
            </a:endParaRPr>
          </a:p>
          <a:p>
            <a:r>
              <a:rPr lang="en-US" sz="3600" b="1" dirty="0" smtClean="0">
                <a:cs typeface="Times New Roman" panose="02020603050405020304" pitchFamily="18" charset="0"/>
              </a:rPr>
              <a:t>Figure 2</a:t>
            </a:r>
            <a:r>
              <a:rPr lang="en-US" sz="3600" dirty="0">
                <a:cs typeface="Times New Roman" panose="02020603050405020304" pitchFamily="18" charset="0"/>
              </a:rPr>
              <a:t>.</a:t>
            </a:r>
            <a:r>
              <a:rPr lang="en-US" sz="3600" dirty="0" smtClean="0">
                <a:cs typeface="Times New Roman" panose="02020603050405020304" pitchFamily="18" charset="0"/>
              </a:rPr>
              <a:t> X-ray crystallography structure of the original (a) and desired compounds (b).</a:t>
            </a:r>
          </a:p>
          <a:p>
            <a:endParaRPr lang="en-US" sz="3800" dirty="0">
              <a:cs typeface="Times New Roman" panose="02020603050405020304" pitchFamily="18" charset="0"/>
            </a:endParaRPr>
          </a:p>
          <a:p>
            <a:endParaRPr lang="en-US" sz="3800" dirty="0" smtClean="0">
              <a:cs typeface="Times New Roman" panose="02020603050405020304" pitchFamily="18" charset="0"/>
            </a:endParaRPr>
          </a:p>
          <a:p>
            <a:pPr defTabSz="914400"/>
            <a:r>
              <a:rPr lang="en-US" sz="3800" dirty="0" smtClean="0">
                <a:cs typeface="Times New Roman" panose="02020603050405020304" pitchFamily="18" charset="0"/>
              </a:rPr>
              <a:t>The synthesis of trans-[Pt(OH)</a:t>
            </a:r>
            <a:r>
              <a:rPr lang="en-US" sz="3800" baseline="-25000" dirty="0" smtClean="0">
                <a:cs typeface="Times New Roman" panose="02020603050405020304" pitchFamily="18" charset="0"/>
              </a:rPr>
              <a:t>2</a:t>
            </a:r>
            <a:r>
              <a:rPr lang="en-US" sz="3800" dirty="0" smtClean="0">
                <a:cs typeface="Times New Roman" panose="02020603050405020304" pitchFamily="18" charset="0"/>
              </a:rPr>
              <a:t>(ox)(R,R-</a:t>
            </a:r>
            <a:r>
              <a:rPr lang="en-US" sz="3800" dirty="0" err="1" smtClean="0">
                <a:cs typeface="Times New Roman" panose="02020603050405020304" pitchFamily="18" charset="0"/>
              </a:rPr>
              <a:t>chxn</a:t>
            </a:r>
            <a:r>
              <a:rPr lang="en-US" sz="3800" dirty="0" smtClean="0">
                <a:cs typeface="Times New Roman" panose="02020603050405020304" pitchFamily="18" charset="0"/>
              </a:rPr>
              <a:t>)] was completed and confirmed through proton NMR and x-ray crystallography.  This compound was purified and with the process being known to work, efforts made to increase output yield and on the cyclic voltammetry concentrations can be made.  There were no major problems and the reaction takes relatively no time to make.  With the current yield making such a compound in bulk will require additional trials.</a:t>
            </a:r>
          </a:p>
          <a:p>
            <a:pPr defTabSz="914400"/>
            <a:endParaRPr lang="en-US" sz="3800" b="1" dirty="0" smtClean="0">
              <a:cs typeface="Times New Roman" panose="02020603050405020304" pitchFamily="18" charset="0"/>
            </a:endParaRPr>
          </a:p>
          <a:p>
            <a:pPr defTabSz="914400"/>
            <a:endParaRPr lang="en-US" sz="3800" b="1" dirty="0">
              <a:cs typeface="Times New Roman" panose="02020603050405020304" pitchFamily="18" charset="0"/>
            </a:endParaRPr>
          </a:p>
          <a:p>
            <a:pPr defTabSz="914400"/>
            <a:r>
              <a:rPr lang="en-US" sz="3600" dirty="0" smtClean="0">
                <a:solidFill>
                  <a:prstClr val="black"/>
                </a:solidFill>
                <a:cs typeface="Times New Roman" panose="02020603050405020304" pitchFamily="18" charset="0"/>
              </a:rPr>
              <a:t>	</a:t>
            </a:r>
            <a:r>
              <a:rPr lang="en-US" sz="3600" dirty="0">
                <a:solidFill>
                  <a:prstClr val="black"/>
                </a:solidFill>
                <a:cs typeface="Times New Roman" panose="02020603050405020304" pitchFamily="18" charset="0"/>
              </a:rPr>
              <a:t>Lea </a:t>
            </a:r>
            <a:r>
              <a:rPr lang="en-US" sz="3600" dirty="0" err="1" smtClean="0">
                <a:solidFill>
                  <a:prstClr val="black"/>
                </a:solidFill>
                <a:cs typeface="Times New Roman" panose="02020603050405020304" pitchFamily="18" charset="0"/>
              </a:rPr>
              <a:t>Nyiranshuti</a:t>
            </a:r>
            <a:r>
              <a:rPr lang="en-US" sz="3600" dirty="0" smtClean="0">
                <a:solidFill>
                  <a:prstClr val="black"/>
                </a:solidFill>
                <a:cs typeface="Times New Roman" panose="02020603050405020304" pitchFamily="18" charset="0"/>
              </a:rPr>
              <a:t> and Luke Fulton and Professor </a:t>
            </a:r>
            <a:r>
              <a:rPr lang="en-US" sz="3600" dirty="0" err="1" smtClean="0">
                <a:solidFill>
                  <a:prstClr val="black"/>
                </a:solidFill>
                <a:cs typeface="Times New Roman" panose="02020603050405020304" pitchFamily="18" charset="0"/>
              </a:rPr>
              <a:t>Planalp</a:t>
            </a:r>
            <a:r>
              <a:rPr lang="en-US" sz="3600" dirty="0" smtClean="0">
                <a:solidFill>
                  <a:prstClr val="black"/>
                </a:solidFill>
                <a:cs typeface="Times New Roman" panose="02020603050405020304" pitchFamily="18" charset="0"/>
              </a:rPr>
              <a:t> and UNH chemistry department are gratefully acknowledged.</a:t>
            </a:r>
            <a:endParaRPr lang="en-US" sz="3600" b="1" dirty="0">
              <a:solidFill>
                <a:prstClr val="black"/>
              </a:solidFill>
              <a:latin typeface="Times New Roman" panose="02020603050405020304" pitchFamily="18" charset="0"/>
              <a:cs typeface="Times New Roman" panose="02020603050405020304" pitchFamily="18" charset="0"/>
            </a:endParaRPr>
          </a:p>
          <a:p>
            <a:pPr defTabSz="914400"/>
            <a:endParaRPr lang="en-US" sz="3600" b="1" dirty="0" smtClean="0">
              <a:solidFill>
                <a:prstClr val="black"/>
              </a:solidFill>
              <a:latin typeface="Times New Roman" panose="02020603050405020304" pitchFamily="18" charset="0"/>
              <a:cs typeface="Times New Roman" panose="02020603050405020304" pitchFamily="18" charset="0"/>
            </a:endParaRPr>
          </a:p>
          <a:p>
            <a:pPr defTabSz="914400"/>
            <a:endParaRPr lang="en-US" sz="3600" b="1" dirty="0" smtClean="0">
              <a:solidFill>
                <a:prstClr val="black"/>
              </a:solidFill>
              <a:latin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Both"/>
              <a:tabLst>
                <a:tab pos="457200" algn="l"/>
              </a:tabLst>
            </a:pPr>
            <a:r>
              <a:rPr lang="en-US" sz="3200" dirty="0"/>
              <a:t>C.M. </a:t>
            </a:r>
            <a:r>
              <a:rPr lang="en-US" sz="3200" dirty="0" err="1"/>
              <a:t>Giadomenico</a:t>
            </a:r>
            <a:r>
              <a:rPr lang="en-US" sz="3200" dirty="0"/>
              <a:t>, M.J. Abrams, B.A. </a:t>
            </a:r>
            <a:r>
              <a:rPr lang="en-US" sz="3200" dirty="0" err="1"/>
              <a:t>Murrer</a:t>
            </a:r>
            <a:r>
              <a:rPr lang="en-US" sz="3200" dirty="0"/>
              <a:t>, J.F. </a:t>
            </a:r>
            <a:r>
              <a:rPr lang="en-US" sz="3200" dirty="0" err="1"/>
              <a:t>Vollano</a:t>
            </a:r>
            <a:r>
              <a:rPr lang="en-US" sz="3200" dirty="0"/>
              <a:t>, M.I. </a:t>
            </a:r>
            <a:r>
              <a:rPr lang="en-US" sz="3200" dirty="0" err="1"/>
              <a:t>Rheinheimer</a:t>
            </a:r>
            <a:r>
              <a:rPr lang="en-US" sz="3200" dirty="0"/>
              <a:t>, S.B. </a:t>
            </a:r>
            <a:r>
              <a:rPr lang="en-US" sz="3200" dirty="0" err="1"/>
              <a:t>Wyer</a:t>
            </a:r>
            <a:r>
              <a:rPr lang="en-US" sz="3200" dirty="0"/>
              <a:t>, G.E. </a:t>
            </a:r>
            <a:r>
              <a:rPr lang="en-US" sz="3200" dirty="0" err="1"/>
              <a:t>Bossard</a:t>
            </a:r>
            <a:r>
              <a:rPr lang="en-US" sz="3200" dirty="0"/>
              <a:t>, and J.D. Higgins, </a:t>
            </a:r>
            <a:r>
              <a:rPr lang="en-US" sz="3200" i="1" dirty="0"/>
              <a:t>Inorganic Chemistry</a:t>
            </a:r>
            <a:r>
              <a:rPr lang="en-US" sz="3200" dirty="0"/>
              <a:t>, 1995, 34, 1015-1021</a:t>
            </a:r>
            <a:r>
              <a:rPr lang="en-US" sz="3200" dirty="0" smtClean="0"/>
              <a:t>.</a:t>
            </a:r>
          </a:p>
          <a:p>
            <a:pPr marL="342900" marR="0" lvl="0" indent="-342900">
              <a:lnSpc>
                <a:spcPct val="107000"/>
              </a:lnSpc>
              <a:spcBef>
                <a:spcPts val="0"/>
              </a:spcBef>
              <a:spcAft>
                <a:spcPts val="800"/>
              </a:spcAft>
              <a:buFont typeface="+mj-lt"/>
              <a:buAutoNum type="arabicParenBoth"/>
              <a:tabLst>
                <a:tab pos="457200" algn="l"/>
              </a:tabLst>
            </a:pPr>
            <a:r>
              <a:rPr lang="en-US" sz="3200" dirty="0" smtClean="0">
                <a:latin typeface="Arial" panose="020B0604020202020204" pitchFamily="34" charset="0"/>
                <a:ea typeface="Calibri" panose="020F0502020204030204" pitchFamily="34" charset="0"/>
                <a:cs typeface="Times New Roman" panose="02020603050405020304" pitchFamily="18" charset="0"/>
              </a:rPr>
              <a:t> </a:t>
            </a:r>
            <a:r>
              <a:rPr lang="en-US" sz="3200" dirty="0"/>
              <a:t>Khazanov, E., </a:t>
            </a:r>
            <a:r>
              <a:rPr lang="en-US" sz="3200" dirty="0" err="1"/>
              <a:t>Barenholz</a:t>
            </a:r>
            <a:r>
              <a:rPr lang="en-US" sz="3200" dirty="0"/>
              <a:t>, Y., Gibson, D., and </a:t>
            </a:r>
            <a:r>
              <a:rPr lang="en-US" sz="3200" dirty="0" err="1"/>
              <a:t>Najajreh</a:t>
            </a:r>
            <a:r>
              <a:rPr lang="en-US" sz="3200" dirty="0"/>
              <a:t>, Y. Novel apoptosis-inducing trans-platinum </a:t>
            </a:r>
            <a:r>
              <a:rPr lang="en-US" sz="3200" dirty="0" err="1"/>
              <a:t>piperidine</a:t>
            </a:r>
            <a:r>
              <a:rPr lang="en-US" sz="3200" dirty="0"/>
              <a:t> derivatives: synthesis and biological characterization. </a:t>
            </a:r>
            <a:r>
              <a:rPr lang="en-US" sz="3200" i="1" dirty="0"/>
              <a:t>Journal of Medicinal Chemistry</a:t>
            </a:r>
            <a:r>
              <a:rPr lang="en-US" sz="3200" dirty="0"/>
              <a:t> 45, 5196-5204, </a:t>
            </a:r>
            <a:r>
              <a:rPr lang="en-US" sz="3200" dirty="0" err="1"/>
              <a:t>doi</a:t>
            </a:r>
            <a:r>
              <a:rPr lang="en-US" sz="3200" dirty="0"/>
              <a:t>: 10.1021/jm020817y (2002)</a:t>
            </a:r>
            <a:endParaRPr lang="en-US" sz="32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Both"/>
              <a:tabLst>
                <a:tab pos="457200" algn="l"/>
              </a:tabLst>
            </a:pPr>
            <a:r>
              <a:rPr lang="en-US" sz="3200" dirty="0" smtClean="0">
                <a:latin typeface="Arial" panose="020B0604020202020204" pitchFamily="34" charset="0"/>
                <a:ea typeface="Calibri" panose="020F0502020204030204" pitchFamily="34" charset="0"/>
                <a:cs typeface="Times New Roman" panose="02020603050405020304" pitchFamily="18" charset="0"/>
              </a:rPr>
              <a:t> </a:t>
            </a:r>
            <a:r>
              <a:rPr lang="en-US" sz="3200" dirty="0"/>
              <a:t>K.R. Barnes, A. </a:t>
            </a:r>
            <a:r>
              <a:rPr lang="en-US" sz="3200" dirty="0" err="1"/>
              <a:t>Kutikov</a:t>
            </a:r>
            <a:r>
              <a:rPr lang="en-US" sz="3200" dirty="0"/>
              <a:t>, and S.J. Lippard, </a:t>
            </a:r>
            <a:r>
              <a:rPr lang="en-US" sz="3200" i="1" dirty="0"/>
              <a:t>Chemistry and Biology</a:t>
            </a:r>
            <a:r>
              <a:rPr lang="en-US" sz="3200" dirty="0"/>
              <a:t>, 2004, 11, 557-564</a:t>
            </a:r>
            <a:r>
              <a:rPr lang="en-US" sz="3200" dirty="0" smtClean="0"/>
              <a:t>.</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Both"/>
              <a:tabLst>
                <a:tab pos="457200" algn="l"/>
              </a:tabLst>
            </a:pPr>
            <a:r>
              <a:rPr lang="en-US" sz="3200" dirty="0" smtClean="0">
                <a:latin typeface="Arial" panose="020B0604020202020204" pitchFamily="34" charset="0"/>
                <a:ea typeface="Calibri" panose="020F0502020204030204" pitchFamily="34" charset="0"/>
                <a:cs typeface="Times New Roman" panose="02020603050405020304" pitchFamily="18" charset="0"/>
              </a:rPr>
              <a:t> </a:t>
            </a:r>
            <a:r>
              <a:rPr lang="en-US" sz="3200" dirty="0"/>
              <a:t>Morley, C.P. </a:t>
            </a:r>
            <a:r>
              <a:rPr lang="en-US" sz="3200" i="1" dirty="0"/>
              <a:t>Inorganic Experiments</a:t>
            </a:r>
            <a:r>
              <a:rPr lang="en-US" sz="3200" dirty="0"/>
              <a:t>, 2</a:t>
            </a:r>
            <a:r>
              <a:rPr lang="en-US" sz="3200" baseline="30000" dirty="0"/>
              <a:t>nd</a:t>
            </a:r>
            <a:r>
              <a:rPr lang="en-US" sz="3200" dirty="0"/>
              <a:t> ed.; Wiley-VCH: </a:t>
            </a:r>
            <a:r>
              <a:rPr lang="en-US" sz="3200" dirty="0" err="1"/>
              <a:t>Weinheim</a:t>
            </a:r>
            <a:r>
              <a:rPr lang="en-US" sz="3200" dirty="0"/>
              <a:t>, 2003; pp </a:t>
            </a:r>
            <a:r>
              <a:rPr lang="en-US" sz="3200" dirty="0" smtClean="0"/>
              <a:t>146-148</a:t>
            </a:r>
          </a:p>
          <a:p>
            <a:pPr marL="342900" indent="-342900">
              <a:lnSpc>
                <a:spcPct val="107000"/>
              </a:lnSpc>
              <a:spcAft>
                <a:spcPts val="800"/>
              </a:spcAft>
              <a:buFont typeface="+mj-lt"/>
              <a:buAutoNum type="arabicParenBoth"/>
              <a:tabLst>
                <a:tab pos="457200" algn="l"/>
              </a:tabLst>
            </a:pPr>
            <a:r>
              <a:rPr lang="en-US" sz="3200" dirty="0" err="1"/>
              <a:t>Oxaliplatin</a:t>
            </a:r>
            <a:r>
              <a:rPr lang="en-US" sz="3200" dirty="0"/>
              <a:t>. (2012, November 26). Retrieved March 29, 2016, from http://www.netdoctor.co.uk/medicines/cancer/a7993/oxaliplatin</a:t>
            </a:r>
            <a:r>
              <a:rPr lang="en-US" sz="3200" dirty="0" smtClean="0"/>
              <a:t>/</a:t>
            </a:r>
            <a:r>
              <a:rPr lang="en-US" sz="3200" dirty="0" smtClean="0">
                <a:latin typeface="Arial" panose="020B0604020202020204" pitchFamily="34" charset="0"/>
                <a:ea typeface="Calibri" panose="020F0502020204030204" pitchFamily="34" charset="0"/>
                <a:cs typeface="Times New Roman" panose="02020603050405020304" pitchFamily="18" charset="0"/>
              </a:rPr>
              <a:t> </a:t>
            </a:r>
            <a:r>
              <a:rPr lang="en-US" sz="3200" dirty="0">
                <a:latin typeface="Arial" panose="020B0604020202020204" pitchFamily="34" charset="0"/>
                <a:ea typeface="Calibri" panose="020F0502020204030204" pitchFamily="34" charset="0"/>
                <a:cs typeface="Times New Roman" panose="02020603050405020304" pitchFamily="18" charset="0"/>
              </a:rPr>
              <a:t> </a:t>
            </a:r>
            <a:endParaRPr lang="en-US" sz="3200" dirty="0" smtClean="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arenBoth"/>
              <a:tabLst>
                <a:tab pos="457200" algn="l"/>
              </a:tabLst>
            </a:pPr>
            <a:r>
              <a:rPr lang="en-US" sz="3200" dirty="0"/>
              <a:t>Johnstone, T. C. (2014). The crystal structure of </a:t>
            </a:r>
            <a:r>
              <a:rPr lang="en-US" sz="3200" dirty="0" err="1"/>
              <a:t>oxaliplatin</a:t>
            </a:r>
            <a:r>
              <a:rPr lang="en-US" sz="3200" dirty="0"/>
              <a:t>: A case of overlooked pseudo </a:t>
            </a:r>
            <a:r>
              <a:rPr lang="en-US" sz="3200" dirty="0" err="1"/>
              <a:t>symmetry.</a:t>
            </a:r>
            <a:r>
              <a:rPr lang="en-US" sz="3200" i="1" dirty="0" err="1"/>
              <a:t>Polyhedron</a:t>
            </a:r>
            <a:r>
              <a:rPr lang="en-US" sz="3200" i="1" dirty="0"/>
              <a:t>,</a:t>
            </a:r>
            <a:r>
              <a:rPr lang="en-US" sz="3200" dirty="0"/>
              <a:t> </a:t>
            </a:r>
            <a:r>
              <a:rPr lang="en-US" sz="3200" i="1" dirty="0"/>
              <a:t>67</a:t>
            </a:r>
            <a:r>
              <a:rPr lang="en-US" sz="3200" dirty="0"/>
              <a:t>. Retrieved May 4, 2016.</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p:cNvSpPr txBox="1"/>
          <p:nvPr/>
        </p:nvSpPr>
        <p:spPr>
          <a:xfrm>
            <a:off x="15011400" y="5105400"/>
            <a:ext cx="13487400" cy="28592443"/>
          </a:xfrm>
          <a:prstGeom prst="rect">
            <a:avLst/>
          </a:prstGeom>
          <a:noFill/>
        </p:spPr>
        <p:txBody>
          <a:bodyPr wrap="square" rtlCol="0">
            <a:spAutoFit/>
          </a:bodyPr>
          <a:lstStyle/>
          <a:p>
            <a:pPr defTabSz="914400"/>
            <a:r>
              <a:rPr lang="en-US" sz="3600" dirty="0"/>
              <a:t>	</a:t>
            </a:r>
            <a:endParaRPr lang="en-US" sz="3800" dirty="0" smtClean="0"/>
          </a:p>
          <a:p>
            <a:pPr defTabSz="914400"/>
            <a:r>
              <a:rPr lang="en-US" sz="3800" dirty="0" smtClean="0"/>
              <a:t>	</a:t>
            </a:r>
            <a:endParaRPr lang="en-US" sz="3800" dirty="0"/>
          </a:p>
          <a:p>
            <a:pPr defTabSz="914400"/>
            <a:r>
              <a:rPr lang="en-US" sz="3800" dirty="0" smtClean="0"/>
              <a:t>	</a:t>
            </a:r>
            <a:r>
              <a:rPr lang="en-US" sz="3800" b="1" dirty="0">
                <a:solidFill>
                  <a:srgbClr val="FF0000"/>
                </a:solidFill>
              </a:rPr>
              <a:t>	</a:t>
            </a:r>
            <a:r>
              <a:rPr lang="en-US" sz="3800" dirty="0"/>
              <a:t>This reaction is a way to create one of the </a:t>
            </a:r>
            <a:r>
              <a:rPr lang="en-US" sz="3800" dirty="0" err="1"/>
              <a:t>oxaliplatin</a:t>
            </a:r>
            <a:r>
              <a:rPr lang="en-US" sz="3800" dirty="0"/>
              <a:t> compounds that penetrates and fights cancer.  The original process, seen in the supporting information given to us, states a yield of 89% of the product.  Obtained was a 19% yield, however this experiment was done to determine a working pathway and good product, not for yield.  The product through proton NMR and IR has shown to be the appropriate complex at both Pt(IV) and Pt(II) (after reduction) complexes.  X-ray crystallography </a:t>
            </a:r>
            <a:r>
              <a:rPr lang="en-US" sz="3800" dirty="0" smtClean="0"/>
              <a:t>was known and compared to th</a:t>
            </a:r>
            <a:r>
              <a:rPr lang="en-US" sz="3800" dirty="0" smtClean="0"/>
              <a:t>e one taken for </a:t>
            </a:r>
            <a:r>
              <a:rPr lang="en-US" sz="3800" dirty="0" smtClean="0"/>
              <a:t>structural </a:t>
            </a:r>
            <a:r>
              <a:rPr lang="en-US" sz="3800" dirty="0"/>
              <a:t>composition </a:t>
            </a:r>
            <a:r>
              <a:rPr lang="en-US" sz="3800" dirty="0" smtClean="0"/>
              <a:t>reference. </a:t>
            </a:r>
            <a:r>
              <a:rPr lang="en-US" sz="3800" dirty="0"/>
              <a:t>The cyclic voltammetry was done on the compound in order to find the reduction </a:t>
            </a:r>
            <a:r>
              <a:rPr lang="en-US" sz="3800" dirty="0" smtClean="0"/>
              <a:t>potentials, </a:t>
            </a:r>
            <a:r>
              <a:rPr lang="en-US" sz="3800" dirty="0"/>
              <a:t>however the expected results came back negative because the concentration was very low</a:t>
            </a:r>
            <a:r>
              <a:rPr lang="en-US" sz="3800" dirty="0" smtClean="0"/>
              <a:t>. </a:t>
            </a:r>
            <a:r>
              <a:rPr lang="en-US" sz="3800" dirty="0"/>
              <a:t>Though the reduction potential of the compound used didn’t show confirmed results for the compound created, the compound is the desired compound sought after</a:t>
            </a:r>
            <a:r>
              <a:rPr lang="en-US" sz="3800" dirty="0" smtClean="0"/>
              <a:t>.</a:t>
            </a:r>
            <a:endParaRPr lang="en-US" sz="3800" b="1" dirty="0" smtClean="0"/>
          </a:p>
          <a:p>
            <a:pPr defTabSz="914400"/>
            <a:r>
              <a:rPr lang="en-US" sz="3800" baseline="30000" dirty="0" smtClean="0"/>
              <a:t>1</a:t>
            </a:r>
            <a:r>
              <a:rPr lang="en-US" sz="3800" dirty="0" smtClean="0"/>
              <a:t>H NMR was used to characterize crude and pure products.</a:t>
            </a:r>
          </a:p>
          <a:p>
            <a:endParaRPr lang="en-US" sz="3800" dirty="0">
              <a:solidFill>
                <a:srgbClr val="FF0000"/>
              </a:solidFill>
            </a:endParaRPr>
          </a:p>
          <a:p>
            <a:endParaRPr lang="en-US" sz="3800" dirty="0" smtClean="0">
              <a:solidFill>
                <a:srgbClr val="FF0000"/>
              </a:solidFill>
            </a:endParaRPr>
          </a:p>
          <a:p>
            <a:endParaRPr lang="en-US" sz="3800" dirty="0">
              <a:solidFill>
                <a:srgbClr val="FF0000"/>
              </a:solidFill>
            </a:endParaRPr>
          </a:p>
          <a:p>
            <a:endParaRPr lang="en-US" sz="3800" dirty="0" smtClean="0">
              <a:solidFill>
                <a:srgbClr val="FF0000"/>
              </a:solidFill>
            </a:endParaRPr>
          </a:p>
          <a:p>
            <a:endParaRPr lang="en-US" sz="3800" dirty="0">
              <a:solidFill>
                <a:srgbClr val="FF0000"/>
              </a:solidFill>
            </a:endParaRPr>
          </a:p>
          <a:p>
            <a:endParaRPr lang="en-US" sz="3800" dirty="0" smtClean="0">
              <a:solidFill>
                <a:srgbClr val="FF0000"/>
              </a:solidFill>
            </a:endParaRPr>
          </a:p>
          <a:p>
            <a:endParaRPr lang="en-US" sz="3800" dirty="0">
              <a:solidFill>
                <a:srgbClr val="FF0000"/>
              </a:solidFill>
            </a:endParaRPr>
          </a:p>
          <a:p>
            <a:endParaRPr lang="en-US" sz="3800" dirty="0" smtClean="0">
              <a:solidFill>
                <a:srgbClr val="FF0000"/>
              </a:solidFill>
            </a:endParaRPr>
          </a:p>
          <a:p>
            <a:endParaRPr lang="en-US" sz="3800" dirty="0">
              <a:solidFill>
                <a:srgbClr val="FF0000"/>
              </a:solidFill>
            </a:endParaRPr>
          </a:p>
          <a:p>
            <a:endParaRPr lang="en-US" sz="3800" dirty="0" smtClean="0">
              <a:solidFill>
                <a:srgbClr val="FF0000"/>
              </a:solidFill>
            </a:endParaRPr>
          </a:p>
          <a:p>
            <a:endParaRPr lang="en-US" sz="3800" dirty="0">
              <a:solidFill>
                <a:srgbClr val="FF0000"/>
              </a:solidFill>
            </a:endParaRPr>
          </a:p>
          <a:p>
            <a:endParaRPr lang="en-US" sz="3800" dirty="0" smtClean="0">
              <a:solidFill>
                <a:srgbClr val="FF0000"/>
              </a:solidFill>
            </a:endParaRPr>
          </a:p>
          <a:p>
            <a:endParaRPr lang="en-US" sz="3800" dirty="0" smtClean="0">
              <a:solidFill>
                <a:srgbClr val="FF0000"/>
              </a:solidFill>
            </a:endParaRPr>
          </a:p>
          <a:p>
            <a:endParaRPr lang="en-US" sz="3800" dirty="0" smtClean="0">
              <a:solidFill>
                <a:srgbClr val="FF0000"/>
              </a:solidFill>
            </a:endParaRPr>
          </a:p>
          <a:p>
            <a:endParaRPr lang="en-US" sz="3800" dirty="0">
              <a:solidFill>
                <a:srgbClr val="FF0000"/>
              </a:solidFill>
            </a:endParaRPr>
          </a:p>
          <a:p>
            <a:endParaRPr lang="en-US" sz="3800" dirty="0" smtClean="0">
              <a:solidFill>
                <a:srgbClr val="FF0000"/>
              </a:solidFill>
            </a:endParaRPr>
          </a:p>
          <a:p>
            <a:endParaRPr lang="en-US" sz="3800" dirty="0">
              <a:solidFill>
                <a:srgbClr val="FF0000"/>
              </a:solidFill>
            </a:endParaRPr>
          </a:p>
          <a:p>
            <a:endParaRPr lang="en-US" sz="3800" dirty="0" smtClean="0">
              <a:solidFill>
                <a:srgbClr val="FF0000"/>
              </a:solidFill>
            </a:endParaRPr>
          </a:p>
          <a:p>
            <a:endParaRPr lang="en-US" sz="3800" dirty="0">
              <a:solidFill>
                <a:srgbClr val="FF0000"/>
              </a:solidFill>
            </a:endParaRPr>
          </a:p>
          <a:p>
            <a:endParaRPr lang="en-US" sz="3800" dirty="0" smtClean="0">
              <a:solidFill>
                <a:srgbClr val="FF0000"/>
              </a:solidFill>
            </a:endParaRPr>
          </a:p>
          <a:p>
            <a:endParaRPr lang="en-US" sz="3800" dirty="0">
              <a:solidFill>
                <a:srgbClr val="FF0000"/>
              </a:solidFill>
            </a:endParaRPr>
          </a:p>
          <a:p>
            <a:endParaRPr lang="en-US" sz="3800" dirty="0" smtClean="0">
              <a:solidFill>
                <a:srgbClr val="FF0000"/>
              </a:solidFill>
            </a:endParaRPr>
          </a:p>
          <a:p>
            <a:endParaRPr lang="en-US" sz="3800" dirty="0" smtClean="0">
              <a:solidFill>
                <a:srgbClr val="FF0000"/>
              </a:solidFill>
            </a:endParaRPr>
          </a:p>
          <a:p>
            <a:endParaRPr lang="en-US" sz="3800" dirty="0">
              <a:solidFill>
                <a:srgbClr val="FF0000"/>
              </a:solidFill>
            </a:endParaRPr>
          </a:p>
          <a:p>
            <a:endParaRPr lang="en-US" sz="3800" dirty="0">
              <a:solidFill>
                <a:srgbClr val="FF0000"/>
              </a:solidFill>
            </a:endParaRPr>
          </a:p>
          <a:p>
            <a:r>
              <a:rPr lang="en-US" sz="3600" b="1" dirty="0" smtClean="0"/>
              <a:t>Figure 1</a:t>
            </a:r>
            <a:r>
              <a:rPr lang="en-US" sz="3600" b="1" dirty="0"/>
              <a:t>. </a:t>
            </a:r>
            <a:r>
              <a:rPr lang="en-US" sz="3600" baseline="30000" dirty="0"/>
              <a:t>1</a:t>
            </a:r>
            <a:r>
              <a:rPr lang="en-US" sz="3600" dirty="0"/>
              <a:t>H </a:t>
            </a:r>
            <a:r>
              <a:rPr lang="en-US" sz="3600" dirty="0" smtClean="0"/>
              <a:t>NMR of </a:t>
            </a:r>
            <a:r>
              <a:rPr lang="en-US" sz="3600" dirty="0" err="1" smtClean="0"/>
              <a:t>Oxaliplatin</a:t>
            </a:r>
            <a:r>
              <a:rPr lang="en-US" sz="3600" dirty="0" smtClean="0"/>
              <a:t>, [Pt(OH)</a:t>
            </a:r>
            <a:r>
              <a:rPr lang="en-US" sz="3600" baseline="-25000" dirty="0" smtClean="0"/>
              <a:t>2</a:t>
            </a:r>
            <a:r>
              <a:rPr lang="en-US" sz="3600" dirty="0" smtClean="0"/>
              <a:t>(ox)(R,R-</a:t>
            </a:r>
            <a:r>
              <a:rPr lang="en-US" sz="3600" dirty="0" err="1" smtClean="0"/>
              <a:t>chxn</a:t>
            </a:r>
            <a:r>
              <a:rPr lang="en-US" sz="3600" dirty="0" smtClean="0"/>
              <a:t>)], and the reduced Pt(II) complex from the product.</a:t>
            </a:r>
            <a:endParaRPr lang="en-US" sz="3600" dirty="0" smtClean="0"/>
          </a:p>
          <a:p>
            <a:endParaRPr lang="en-US" sz="3600" dirty="0">
              <a:solidFill>
                <a:srgbClr val="FF0000"/>
              </a:solidFill>
            </a:endParaRPr>
          </a:p>
          <a:p>
            <a:pPr defTabSz="914400"/>
            <a:r>
              <a:rPr lang="en-US" sz="3600" dirty="0">
                <a:solidFill>
                  <a:srgbClr val="FF0000"/>
                </a:solidFill>
              </a:rPr>
              <a:t>	</a:t>
            </a:r>
            <a:r>
              <a:rPr lang="en-US" sz="3600" dirty="0" smtClean="0"/>
              <a:t>	</a:t>
            </a:r>
            <a:endParaRPr lang="en-US" sz="3600" dirty="0"/>
          </a:p>
        </p:txBody>
      </p:sp>
      <p:sp>
        <p:nvSpPr>
          <p:cNvPr id="11" name="Rectangle 10"/>
          <p:cNvSpPr/>
          <p:nvPr/>
        </p:nvSpPr>
        <p:spPr>
          <a:xfrm>
            <a:off x="29565600" y="5133474"/>
            <a:ext cx="4481035"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effectLst/>
                <a:cs typeface="Times New Roman" panose="02020603050405020304" pitchFamily="18" charset="0"/>
              </a:rPr>
              <a:t>Future Work</a:t>
            </a:r>
            <a:r>
              <a:rPr lang="en-US" sz="5400" b="1" cap="none" spc="0" dirty="0" smtClean="0">
                <a:ln w="22225">
                  <a:solidFill>
                    <a:schemeClr val="accent2"/>
                  </a:solidFill>
                  <a:prstDash val="solid"/>
                </a:ln>
                <a:effectLst/>
                <a:cs typeface="Times New Roman" panose="02020603050405020304" pitchFamily="18" charset="0"/>
              </a:rPr>
              <a:t>:</a:t>
            </a:r>
            <a:endParaRPr lang="en-US" sz="5400" b="1" cap="none" spc="0" dirty="0">
              <a:ln w="22225">
                <a:solidFill>
                  <a:schemeClr val="accent2"/>
                </a:solidFill>
                <a:prstDash val="solid"/>
              </a:ln>
              <a:effectLst/>
            </a:endParaRPr>
          </a:p>
        </p:txBody>
      </p:sp>
      <p:sp>
        <p:nvSpPr>
          <p:cNvPr id="13" name="Rectangle 12"/>
          <p:cNvSpPr/>
          <p:nvPr/>
        </p:nvSpPr>
        <p:spPr>
          <a:xfrm>
            <a:off x="29631153" y="14848703"/>
            <a:ext cx="457048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effectLst/>
                <a:cs typeface="Times New Roman" panose="02020603050405020304" pitchFamily="18" charset="0"/>
              </a:rPr>
              <a:t>Conclusions:</a:t>
            </a:r>
            <a:endParaRPr lang="en-US" sz="5400" b="1" cap="none" spc="0" dirty="0">
              <a:ln w="22225">
                <a:solidFill>
                  <a:schemeClr val="accent2"/>
                </a:solidFill>
                <a:prstDash val="solid"/>
              </a:ln>
              <a:effectLst/>
            </a:endParaRPr>
          </a:p>
        </p:txBody>
      </p:sp>
      <p:sp>
        <p:nvSpPr>
          <p:cNvPr id="15" name="Rectangle 14"/>
          <p:cNvSpPr/>
          <p:nvPr/>
        </p:nvSpPr>
        <p:spPr>
          <a:xfrm>
            <a:off x="29447487" y="20802600"/>
            <a:ext cx="6917278"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effectLst/>
                <a:cs typeface="Times New Roman" panose="02020603050405020304" pitchFamily="18" charset="0"/>
              </a:rPr>
              <a:t>Acknowledgements</a:t>
            </a:r>
            <a:r>
              <a:rPr lang="en-US" sz="5400" b="1" cap="none" spc="0" dirty="0" smtClean="0">
                <a:ln w="22225">
                  <a:solidFill>
                    <a:schemeClr val="accent2"/>
                  </a:solidFill>
                  <a:prstDash val="solid"/>
                </a:ln>
                <a:effectLst/>
                <a:cs typeface="Times New Roman" panose="02020603050405020304" pitchFamily="18" charset="0"/>
              </a:rPr>
              <a:t>:</a:t>
            </a:r>
            <a:endParaRPr lang="en-US" sz="5400" b="1" cap="none" spc="0" dirty="0">
              <a:ln w="22225">
                <a:solidFill>
                  <a:schemeClr val="accent2"/>
                </a:solidFill>
                <a:prstDash val="solid"/>
              </a:ln>
              <a:effectLst/>
            </a:endParaRPr>
          </a:p>
        </p:txBody>
      </p:sp>
      <p:sp>
        <p:nvSpPr>
          <p:cNvPr id="16" name="Rectangle 15"/>
          <p:cNvSpPr/>
          <p:nvPr/>
        </p:nvSpPr>
        <p:spPr>
          <a:xfrm>
            <a:off x="29447487" y="23136125"/>
            <a:ext cx="3634649"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effectLst/>
                <a:latin typeface="Times New Roman" panose="02020603050405020304" pitchFamily="18" charset="0"/>
                <a:cs typeface="Times New Roman" panose="02020603050405020304" pitchFamily="18" charset="0"/>
              </a:rPr>
              <a:t>References</a:t>
            </a:r>
            <a:r>
              <a:rPr lang="en-US" sz="5400" b="1" cap="none" spc="0" dirty="0" smtClean="0">
                <a:ln w="22225">
                  <a:solidFill>
                    <a:schemeClr val="accent2"/>
                  </a:solidFill>
                  <a:prstDash val="solid"/>
                </a:ln>
                <a:effectLst/>
                <a:latin typeface="Times New Roman" panose="02020603050405020304" pitchFamily="18" charset="0"/>
                <a:cs typeface="Times New Roman" panose="02020603050405020304" pitchFamily="18" charset="0"/>
              </a:rPr>
              <a:t>:</a:t>
            </a:r>
            <a:endParaRPr lang="en-US" sz="5400" b="1" cap="none" spc="0" dirty="0">
              <a:ln w="22225">
                <a:solidFill>
                  <a:schemeClr val="accent2"/>
                </a:solidFill>
                <a:prstDash val="solid"/>
              </a:ln>
              <a:effectLst/>
            </a:endParaRPr>
          </a:p>
        </p:txBody>
      </p:sp>
      <p:sp>
        <p:nvSpPr>
          <p:cNvPr id="17" name="Rectangle 16"/>
          <p:cNvSpPr/>
          <p:nvPr/>
        </p:nvSpPr>
        <p:spPr>
          <a:xfrm>
            <a:off x="15011400" y="5199720"/>
            <a:ext cx="822532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effectLst/>
              </a:rPr>
              <a:t>Results and Discussion:</a:t>
            </a:r>
            <a:endParaRPr lang="en-US" sz="5400" b="1" cap="none" spc="0" dirty="0">
              <a:ln w="22225">
                <a:solidFill>
                  <a:schemeClr val="accent2"/>
                </a:solidFill>
                <a:prstDash val="solid"/>
              </a:ln>
              <a:effectLst/>
            </a:endParaRPr>
          </a:p>
        </p:txBody>
      </p:sp>
      <p:sp>
        <p:nvSpPr>
          <p:cNvPr id="20" name="Rectangle 19"/>
          <p:cNvSpPr/>
          <p:nvPr/>
        </p:nvSpPr>
        <p:spPr>
          <a:xfrm>
            <a:off x="1981199" y="5105400"/>
            <a:ext cx="4455066"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effectLst/>
              </a:rPr>
              <a:t>Introduction:</a:t>
            </a:r>
            <a:endParaRPr lang="en-US" sz="5400" b="1" cap="none" spc="0" dirty="0">
              <a:ln w="22225">
                <a:solidFill>
                  <a:schemeClr val="accent2"/>
                </a:solidFill>
                <a:prstDash val="solid"/>
              </a:ln>
              <a:effectLst/>
            </a:endParaRPr>
          </a:p>
        </p:txBody>
      </p:sp>
      <p:sp>
        <p:nvSpPr>
          <p:cNvPr id="21" name="Rectangle 20"/>
          <p:cNvSpPr/>
          <p:nvPr/>
        </p:nvSpPr>
        <p:spPr>
          <a:xfrm>
            <a:off x="1996439" y="17145000"/>
            <a:ext cx="667394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effectLst/>
              </a:rPr>
              <a:t>Experimental Work:</a:t>
            </a:r>
            <a:endParaRPr lang="en-US" sz="5400" b="1" cap="none" spc="0" dirty="0">
              <a:ln w="22225">
                <a:solidFill>
                  <a:schemeClr val="accent2"/>
                </a:solidFill>
                <a:prstDash val="solid"/>
              </a:ln>
              <a:effectLst/>
            </a:endParaRPr>
          </a:p>
        </p:txBody>
      </p:sp>
      <p:pic>
        <p:nvPicPr>
          <p:cNvPr id="1026" name="Picture 2" descr="http://smartbuildings.unh.edu/wp-content/uploads/2013/09/vie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199" y="311301"/>
            <a:ext cx="4597780" cy="467479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Object 24"/>
          <p:cNvGraphicFramePr>
            <a:graphicFrameLocks noChangeAspect="1"/>
          </p:cNvGraphicFramePr>
          <p:nvPr>
            <p:extLst>
              <p:ext uri="{D42A27DB-BD31-4B8C-83A1-F6EECF244321}">
                <p14:modId xmlns:p14="http://schemas.microsoft.com/office/powerpoint/2010/main" val="4196892949"/>
              </p:ext>
            </p:extLst>
          </p:nvPr>
        </p:nvGraphicFramePr>
        <p:xfrm>
          <a:off x="1047252" y="25665119"/>
          <a:ext cx="13430748" cy="4720352"/>
        </p:xfrm>
        <a:graphic>
          <a:graphicData uri="http://schemas.openxmlformats.org/presentationml/2006/ole">
            <mc:AlternateContent xmlns:mc="http://schemas.openxmlformats.org/markup-compatibility/2006">
              <mc:Choice xmlns:v="urn:schemas-microsoft-com:vml" Requires="v">
                <p:oleObj spid="_x0000_s1119" name="CS ChemDraw Drawing" r:id="rId4" imgW="4789828" imgH="1392732" progId="ChemDraw.Document.6.0">
                  <p:embed/>
                </p:oleObj>
              </mc:Choice>
              <mc:Fallback>
                <p:oleObj name="CS ChemDraw Drawing" r:id="rId4" imgW="4789828" imgH="1392732" progId="ChemDraw.Document.6.0">
                  <p:embed/>
                  <p:pic>
                    <p:nvPicPr>
                      <p:cNvPr id="0" name=""/>
                      <p:cNvPicPr/>
                      <p:nvPr/>
                    </p:nvPicPr>
                    <p:blipFill>
                      <a:blip r:embed="rId5"/>
                      <a:stretch>
                        <a:fillRect/>
                      </a:stretch>
                    </p:blipFill>
                    <p:spPr>
                      <a:xfrm>
                        <a:off x="1047252" y="25665119"/>
                        <a:ext cx="13430748" cy="4720352"/>
                      </a:xfrm>
                      <a:prstGeom prst="rect">
                        <a:avLst/>
                      </a:prstGeom>
                    </p:spPr>
                  </p:pic>
                </p:oleObj>
              </mc:Fallback>
            </mc:AlternateContent>
          </a:graphicData>
        </a:graphic>
      </p:graphicFrame>
      <p:pic>
        <p:nvPicPr>
          <p:cNvPr id="18" name="Picture 17"/>
          <p:cNvPicPr/>
          <p:nvPr/>
        </p:nvPicPr>
        <p:blipFill>
          <a:blip r:embed="rId6"/>
          <a:stretch>
            <a:fillRect/>
          </a:stretch>
        </p:blipFill>
        <p:spPr>
          <a:xfrm>
            <a:off x="15960087" y="16286563"/>
            <a:ext cx="10535988" cy="4516037"/>
          </a:xfrm>
          <a:prstGeom prst="rect">
            <a:avLst/>
          </a:prstGeom>
        </p:spPr>
      </p:pic>
      <p:pic>
        <p:nvPicPr>
          <p:cNvPr id="19" name="Picture 18"/>
          <p:cNvPicPr/>
          <p:nvPr/>
        </p:nvPicPr>
        <p:blipFill>
          <a:blip r:embed="rId7"/>
          <a:stretch>
            <a:fillRect/>
          </a:stretch>
        </p:blipFill>
        <p:spPr>
          <a:xfrm>
            <a:off x="15960087" y="20921903"/>
            <a:ext cx="10535988" cy="4428445"/>
          </a:xfrm>
          <a:prstGeom prst="rect">
            <a:avLst/>
          </a:prstGeom>
        </p:spPr>
      </p:pic>
      <p:pic>
        <p:nvPicPr>
          <p:cNvPr id="22" name="Picture 21"/>
          <p:cNvPicPr/>
          <p:nvPr/>
        </p:nvPicPr>
        <p:blipFill>
          <a:blip r:embed="rId8"/>
          <a:stretch>
            <a:fillRect/>
          </a:stretch>
        </p:blipFill>
        <p:spPr>
          <a:xfrm>
            <a:off x="15960087" y="25469651"/>
            <a:ext cx="10535988" cy="4915820"/>
          </a:xfrm>
          <a:prstGeom prst="rect">
            <a:avLst/>
          </a:prstGeom>
        </p:spPr>
      </p:pic>
      <p:pic>
        <p:nvPicPr>
          <p:cNvPr id="23" name="Picture 22"/>
          <p:cNvPicPr/>
          <p:nvPr/>
        </p:nvPicPr>
        <p:blipFill rotWithShape="1">
          <a:blip r:embed="rId9"/>
          <a:srcRect l="874" t="56261" r="166" b="-792"/>
          <a:stretch/>
        </p:blipFill>
        <p:spPr>
          <a:xfrm>
            <a:off x="31318200" y="10612753"/>
            <a:ext cx="8929926" cy="295864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5846</TotalTime>
  <Words>232</Words>
  <Application>Microsoft Office PowerPoint</Application>
  <PresentationFormat>Custom</PresentationFormat>
  <Paragraphs>85</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Times New Roman</vt:lpstr>
      <vt:lpstr>Office Theme</vt:lpstr>
      <vt:lpstr>CS ChemDraw Drawing</vt:lpstr>
      <vt:lpstr>PowerPoint Presentation</vt:lpstr>
    </vt:vector>
  </TitlesOfParts>
  <Company>University of New Hampshire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Ian Smith</cp:lastModifiedBy>
  <cp:revision>193</cp:revision>
  <dcterms:created xsi:type="dcterms:W3CDTF">2012-04-23T20:12:21Z</dcterms:created>
  <dcterms:modified xsi:type="dcterms:W3CDTF">2016-05-04T17:40:26Z</dcterms:modified>
</cp:coreProperties>
</file>