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
  </p:notesMasterIdLst>
  <p:handoutMasterIdLst>
    <p:handoutMasterId r:id="rId5"/>
  </p:handoutMasterIdLst>
  <p:sldIdLst>
    <p:sldId id="256" r:id="rId3"/>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595959"/>
    <a:srgbClr val="818181"/>
    <a:srgbClr val="8FB2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587" autoAdjust="0"/>
    <p:restoredTop sz="86432" autoAdjust="0"/>
  </p:normalViewPr>
  <p:slideViewPr>
    <p:cSldViewPr snapToGrid="0">
      <p:cViewPr varScale="1">
        <p:scale>
          <a:sx n="19" d="100"/>
          <a:sy n="19" d="100"/>
        </p:scale>
        <p:origin x="1818" y="96"/>
      </p:cViewPr>
      <p:guideLst>
        <p:guide orient="horz" pos="10368"/>
        <p:guide pos="13824"/>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Ryan\Documents\Heat%20Exchange%20in%20Condensing%20Systems1.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Ryan\Documents\Heat%20Exchange%20in%20Condensing%20Systems1.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51586077513506"/>
          <c:y val="3.4693180713521912E-2"/>
          <c:w val="0.71039954842414454"/>
          <c:h val="0.79892552493438318"/>
        </c:manualLayout>
      </c:layout>
      <c:scatterChart>
        <c:scatterStyle val="lineMarker"/>
        <c:varyColors val="0"/>
        <c:ser>
          <c:idx val="0"/>
          <c:order val="0"/>
          <c:tx>
            <c:v>Parallel</c:v>
          </c:tx>
          <c:spPr>
            <a:ln w="25400" cap="rnd">
              <a:noFill/>
              <a:round/>
            </a:ln>
            <a:effectLst/>
          </c:spPr>
          <c:marker>
            <c:symbol val="circle"/>
            <c:size val="12"/>
            <c:spPr>
              <a:solidFill>
                <a:srgbClr val="0070C0"/>
              </a:solidFill>
              <a:ln w="9525">
                <a:noFill/>
              </a:ln>
              <a:effectLst/>
            </c:spPr>
          </c:marker>
          <c:trendline>
            <c:spPr>
              <a:ln w="38100" cap="rnd">
                <a:solidFill>
                  <a:schemeClr val="accent1"/>
                </a:solidFill>
                <a:prstDash val="sysDot"/>
              </a:ln>
              <a:effectLst/>
            </c:spPr>
            <c:trendlineType val="linear"/>
            <c:dispRSqr val="0"/>
            <c:dispEq val="1"/>
            <c:trendlineLbl>
              <c:layout>
                <c:manualLayout>
                  <c:x val="-0.33289972129772438"/>
                  <c:y val="0.16224385146301157"/>
                </c:manualLayout>
              </c:layout>
              <c:tx>
                <c:rich>
                  <a:bodyPr rot="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baseline="0" dirty="0" smtClean="0"/>
                      <a:t>U</a:t>
                    </a:r>
                    <a:r>
                      <a:rPr lang="en-US" baseline="-25000" dirty="0" smtClean="0"/>
                      <a:t>p</a:t>
                    </a:r>
                    <a:r>
                      <a:rPr lang="en-US" baseline="0" dirty="0" smtClean="0"/>
                      <a:t> </a:t>
                    </a:r>
                    <a:r>
                      <a:rPr lang="en-US" baseline="0" dirty="0"/>
                      <a:t>= </a:t>
                    </a:r>
                    <a:r>
                      <a:rPr lang="en-US" baseline="0" dirty="0" smtClean="0"/>
                      <a:t>2.00∙10</a:t>
                    </a:r>
                    <a:r>
                      <a:rPr lang="en-US" baseline="30000" dirty="0" smtClean="0"/>
                      <a:t>6</a:t>
                    </a:r>
                    <a:r>
                      <a:rPr lang="en-US" baseline="0" dirty="0" smtClean="0"/>
                      <a:t>V </a:t>
                    </a:r>
                    <a:r>
                      <a:rPr lang="en-US" baseline="0" dirty="0"/>
                      <a:t>+ </a:t>
                    </a:r>
                    <a:r>
                      <a:rPr lang="en-US" baseline="0" dirty="0" smtClean="0"/>
                      <a:t>532</a:t>
                    </a:r>
                    <a:endParaRPr lang="en-US" dirty="0"/>
                  </a:p>
                </c:rich>
              </c:tx>
              <c:numFmt formatCode="General" sourceLinked="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rendlineLbl>
          </c:trendline>
          <c:errBars>
            <c:errDir val="y"/>
            <c:errBarType val="both"/>
            <c:errValType val="cust"/>
            <c:noEndCap val="0"/>
            <c:plus>
              <c:numRef>
                <c:f>Liebig!$AC$2:$AC$4</c:f>
                <c:numCache>
                  <c:formatCode>General</c:formatCode>
                  <c:ptCount val="3"/>
                  <c:pt idx="0">
                    <c:v>55.990566162774911</c:v>
                  </c:pt>
                  <c:pt idx="1">
                    <c:v>94.236327947898602</c:v>
                  </c:pt>
                  <c:pt idx="2">
                    <c:v>234.73373861401296</c:v>
                  </c:pt>
                </c:numCache>
              </c:numRef>
            </c:plus>
            <c:minus>
              <c:numRef>
                <c:f>Liebig!$AC$2:$AC$4</c:f>
                <c:numCache>
                  <c:formatCode>General</c:formatCode>
                  <c:ptCount val="3"/>
                  <c:pt idx="0">
                    <c:v>55.990566162774911</c:v>
                  </c:pt>
                  <c:pt idx="1">
                    <c:v>94.236327947898602</c:v>
                  </c:pt>
                  <c:pt idx="2">
                    <c:v>234.73373861401296</c:v>
                  </c:pt>
                </c:numCache>
              </c:numRef>
            </c:minus>
            <c:spPr>
              <a:noFill/>
              <a:ln w="9525" cap="flat" cmpd="sng" algn="ctr">
                <a:solidFill>
                  <a:schemeClr val="tx1"/>
                </a:solidFill>
                <a:round/>
              </a:ln>
              <a:effectLst/>
            </c:spPr>
          </c:errBars>
          <c:xVal>
            <c:numRef>
              <c:f>Liebig!$B$2:$B$4</c:f>
              <c:numCache>
                <c:formatCode>General</c:formatCode>
                <c:ptCount val="3"/>
                <c:pt idx="0">
                  <c:v>9.5840521372436259E-6</c:v>
                </c:pt>
                <c:pt idx="1">
                  <c:v>2.0798668885191348E-5</c:v>
                </c:pt>
                <c:pt idx="2">
                  <c:v>3.2851511169513796E-5</c:v>
                </c:pt>
              </c:numCache>
            </c:numRef>
          </c:xVal>
          <c:yVal>
            <c:numRef>
              <c:f>Liebig!$AA$2:$AA$4</c:f>
              <c:numCache>
                <c:formatCode>General</c:formatCode>
                <c:ptCount val="3"/>
                <c:pt idx="0">
                  <c:v>569.72589944709125</c:v>
                </c:pt>
                <c:pt idx="1">
                  <c:v>553.96188749041437</c:v>
                </c:pt>
                <c:pt idx="2">
                  <c:v>626.24949649394534</c:v>
                </c:pt>
              </c:numCache>
            </c:numRef>
          </c:yVal>
          <c:smooth val="0"/>
          <c:extLst>
            <c:ext xmlns:c16="http://schemas.microsoft.com/office/drawing/2014/chart" uri="{C3380CC4-5D6E-409C-BE32-E72D297353CC}">
              <c16:uniqueId val="{00000000-C136-41BA-A7BA-34099647A348}"/>
            </c:ext>
          </c:extLst>
        </c:ser>
        <c:ser>
          <c:idx val="1"/>
          <c:order val="1"/>
          <c:tx>
            <c:v>Counter</c:v>
          </c:tx>
          <c:spPr>
            <a:ln w="25400" cap="rnd">
              <a:noFill/>
              <a:round/>
            </a:ln>
            <a:effectLst/>
          </c:spPr>
          <c:marker>
            <c:symbol val="circle"/>
            <c:size val="12"/>
            <c:spPr>
              <a:solidFill>
                <a:schemeClr val="accent2"/>
              </a:solidFill>
              <a:ln w="9525">
                <a:noFill/>
              </a:ln>
              <a:effectLst/>
            </c:spPr>
          </c:marker>
          <c:trendline>
            <c:spPr>
              <a:ln w="38100" cap="rnd">
                <a:solidFill>
                  <a:srgbClr val="AD8F67"/>
                </a:solidFill>
                <a:prstDash val="sysDot"/>
              </a:ln>
              <a:effectLst/>
            </c:spPr>
            <c:trendlineType val="linear"/>
            <c:dispRSqr val="0"/>
            <c:dispEq val="1"/>
            <c:trendlineLbl>
              <c:layout>
                <c:manualLayout>
                  <c:x val="-6.2806098979895558E-2"/>
                  <c:y val="-0.19513099057062311"/>
                </c:manualLayout>
              </c:layout>
              <c:tx>
                <c:rich>
                  <a:bodyPr rot="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baseline="0" dirty="0" err="1" smtClean="0"/>
                      <a:t>U</a:t>
                    </a:r>
                    <a:r>
                      <a:rPr lang="en-US" baseline="-25000" dirty="0" err="1" smtClean="0"/>
                      <a:t>c</a:t>
                    </a:r>
                    <a:r>
                      <a:rPr lang="en-US" baseline="0" dirty="0" smtClean="0"/>
                      <a:t> </a:t>
                    </a:r>
                    <a:r>
                      <a:rPr lang="en-US" baseline="0" dirty="0"/>
                      <a:t>= </a:t>
                    </a:r>
                    <a:r>
                      <a:rPr lang="en-US" baseline="0" dirty="0" smtClean="0"/>
                      <a:t>1∙10</a:t>
                    </a:r>
                    <a:r>
                      <a:rPr lang="en-US" baseline="30000" dirty="0" smtClean="0"/>
                      <a:t>7</a:t>
                    </a:r>
                    <a:r>
                      <a:rPr lang="en-US" baseline="0" dirty="0" smtClean="0"/>
                      <a:t>V </a:t>
                    </a:r>
                    <a:r>
                      <a:rPr lang="en-US" baseline="0" dirty="0"/>
                      <a:t>+ </a:t>
                    </a:r>
                    <a:r>
                      <a:rPr lang="en-US" baseline="0" dirty="0" smtClean="0"/>
                      <a:t>435</a:t>
                    </a:r>
                    <a:endParaRPr lang="en-US" dirty="0"/>
                  </a:p>
                </c:rich>
              </c:tx>
              <c:numFmt formatCode="General" sourceLinked="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rendlineLbl>
          </c:trendline>
          <c:errBars>
            <c:errDir val="y"/>
            <c:errBarType val="both"/>
            <c:errValType val="cust"/>
            <c:noEndCap val="0"/>
            <c:plus>
              <c:numRef>
                <c:f>Liebig!$AC$5:$AC$7</c:f>
                <c:numCache>
                  <c:formatCode>General</c:formatCode>
                  <c:ptCount val="3"/>
                  <c:pt idx="0">
                    <c:v>0</c:v>
                  </c:pt>
                  <c:pt idx="1">
                    <c:v>244.92731954892545</c:v>
                  </c:pt>
                  <c:pt idx="2">
                    <c:v>242.76386383637441</c:v>
                  </c:pt>
                </c:numCache>
              </c:numRef>
            </c:plus>
            <c:minus>
              <c:numRef>
                <c:f>Liebig!$AC$5:$AC$7</c:f>
                <c:numCache>
                  <c:formatCode>General</c:formatCode>
                  <c:ptCount val="3"/>
                  <c:pt idx="0">
                    <c:v>0</c:v>
                  </c:pt>
                  <c:pt idx="1">
                    <c:v>244.92731954892545</c:v>
                  </c:pt>
                  <c:pt idx="2">
                    <c:v>242.76386383637441</c:v>
                  </c:pt>
                </c:numCache>
              </c:numRef>
            </c:minus>
            <c:spPr>
              <a:noFill/>
              <a:ln w="9525" cap="flat" cmpd="sng" algn="ctr">
                <a:solidFill>
                  <a:schemeClr val="tx1">
                    <a:lumMod val="65000"/>
                    <a:lumOff val="35000"/>
                  </a:schemeClr>
                </a:solidFill>
                <a:round/>
              </a:ln>
              <a:effectLst/>
            </c:spPr>
          </c:errBars>
          <c:xVal>
            <c:numRef>
              <c:f>Liebig!$B$2:$B$4</c:f>
              <c:numCache>
                <c:formatCode>General</c:formatCode>
                <c:ptCount val="3"/>
                <c:pt idx="0">
                  <c:v>9.5840521372436259E-6</c:v>
                </c:pt>
                <c:pt idx="1">
                  <c:v>2.0798668885191348E-5</c:v>
                </c:pt>
                <c:pt idx="2">
                  <c:v>3.2851511169513796E-5</c:v>
                </c:pt>
              </c:numCache>
            </c:numRef>
          </c:xVal>
          <c:yVal>
            <c:numRef>
              <c:f>Liebig!$AA$5:$AA$7</c:f>
              <c:numCache>
                <c:formatCode>General</c:formatCode>
                <c:ptCount val="3"/>
                <c:pt idx="0">
                  <c:v>549.87952449356555</c:v>
                </c:pt>
                <c:pt idx="1">
                  <c:v>696.6886173759757</c:v>
                </c:pt>
                <c:pt idx="2">
                  <c:v>836.3629413878524</c:v>
                </c:pt>
              </c:numCache>
            </c:numRef>
          </c:yVal>
          <c:smooth val="0"/>
          <c:extLst>
            <c:ext xmlns:c16="http://schemas.microsoft.com/office/drawing/2014/chart" uri="{C3380CC4-5D6E-409C-BE32-E72D297353CC}">
              <c16:uniqueId val="{00000001-C136-41BA-A7BA-34099647A348}"/>
            </c:ext>
          </c:extLst>
        </c:ser>
        <c:dLbls>
          <c:showLegendKey val="0"/>
          <c:showVal val="0"/>
          <c:showCatName val="0"/>
          <c:showSerName val="0"/>
          <c:showPercent val="0"/>
          <c:showBubbleSize val="0"/>
        </c:dLbls>
        <c:axId val="259753360"/>
        <c:axId val="259722504"/>
      </c:scatterChart>
      <c:valAx>
        <c:axId val="259753360"/>
        <c:scaling>
          <c:orientation val="minMax"/>
          <c:min val="5.0000000000000021E-6"/>
        </c:scaling>
        <c:delete val="0"/>
        <c:axPos val="b"/>
        <c:title>
          <c:tx>
            <c:rich>
              <a:bodyPr rot="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Flow Rate (m</a:t>
                </a:r>
                <a:r>
                  <a:rPr lang="en-US" baseline="30000" dirty="0"/>
                  <a:t>3</a:t>
                </a:r>
                <a:r>
                  <a:rPr lang="en-US" dirty="0"/>
                  <a:t>/s)</a:t>
                </a:r>
              </a:p>
            </c:rich>
          </c:tx>
          <c:layout>
            <c:manualLayout>
              <c:xMode val="edge"/>
              <c:yMode val="edge"/>
              <c:x val="0.39437326562701996"/>
              <c:y val="0.93245917177019544"/>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0.0E+00" sourceLinked="0"/>
        <c:majorTickMark val="out"/>
        <c:minorTickMark val="none"/>
        <c:tickLblPos val="nextTo"/>
        <c:spPr>
          <a:noFill/>
          <a:ln w="9525" cap="flat" cmpd="sng" algn="ctr">
            <a:solidFill>
              <a:srgbClr val="292934"/>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9722504"/>
        <c:crosses val="autoZero"/>
        <c:crossBetween val="midCat"/>
        <c:minorUnit val="1.0000000000000004E-6"/>
      </c:valAx>
      <c:valAx>
        <c:axId val="259722504"/>
        <c:scaling>
          <c:orientation val="minMax"/>
          <c:max val="1200"/>
          <c:min val="300"/>
        </c:scaling>
        <c:delete val="0"/>
        <c:axPos val="l"/>
        <c:title>
          <c:tx>
            <c:rich>
              <a:bodyPr rot="-540000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smtClean="0"/>
                  <a:t>U</a:t>
                </a:r>
                <a:r>
                  <a:rPr lang="en-US" baseline="0" dirty="0" smtClean="0"/>
                  <a:t> </a:t>
                </a:r>
                <a:r>
                  <a:rPr lang="en-US" dirty="0" smtClean="0"/>
                  <a:t> </a:t>
                </a:r>
                <a:r>
                  <a:rPr lang="en-US" dirty="0"/>
                  <a:t>(W/m</a:t>
                </a:r>
                <a:r>
                  <a:rPr lang="en-US" baseline="30000" dirty="0"/>
                  <a:t>2</a:t>
                </a:r>
                <a:r>
                  <a:rPr lang="en-US" dirty="0"/>
                  <a:t>∙s)</a:t>
                </a:r>
              </a:p>
            </c:rich>
          </c:tx>
          <c:layout>
            <c:manualLayout>
              <c:xMode val="edge"/>
              <c:yMode val="edge"/>
              <c:x val="4.6325288905222761E-3"/>
              <c:y val="0.30798788685063661"/>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9525" cap="flat" cmpd="sng" algn="ctr">
            <a:solidFill>
              <a:srgbClr val="292934"/>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9753360"/>
        <c:crosses val="autoZero"/>
        <c:crossBetween val="midCat"/>
        <c:majorUnit val="150"/>
        <c:minorUnit val="50"/>
      </c:valAx>
      <c:spPr>
        <a:solidFill>
          <a:srgbClr val="FFFFFF"/>
        </a:solidFill>
        <a:ln>
          <a:solidFill>
            <a:srgbClr val="292934"/>
          </a:solidFill>
        </a:ln>
        <a:effectLst/>
      </c:spPr>
    </c:plotArea>
    <c:legend>
      <c:legendPos val="r"/>
      <c:legendEntry>
        <c:idx val="2"/>
        <c:delete val="1"/>
      </c:legendEntry>
      <c:legendEntry>
        <c:idx val="3"/>
        <c:delete val="1"/>
      </c:legendEntry>
      <c:layout>
        <c:manualLayout>
          <c:xMode val="edge"/>
          <c:yMode val="edge"/>
          <c:x val="0.86434271961709253"/>
          <c:y val="0.37084123165159905"/>
          <c:w val="0.11847514979871503"/>
          <c:h val="0.11325580830174006"/>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800">
          <a:solidFill>
            <a:schemeClr val="tx1"/>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13392741714846"/>
          <c:y val="4.0412656751239437E-2"/>
          <c:w val="0.71098643424493169"/>
          <c:h val="0.79417099878486719"/>
        </c:manualLayout>
      </c:layout>
      <c:scatterChart>
        <c:scatterStyle val="lineMarker"/>
        <c:varyColors val="0"/>
        <c:ser>
          <c:idx val="0"/>
          <c:order val="0"/>
          <c:tx>
            <c:v>Parallel</c:v>
          </c:tx>
          <c:spPr>
            <a:ln w="25400" cap="rnd">
              <a:noFill/>
              <a:round/>
            </a:ln>
            <a:effectLst/>
          </c:spPr>
          <c:marker>
            <c:symbol val="circle"/>
            <c:size val="12"/>
            <c:spPr>
              <a:solidFill>
                <a:srgbClr val="0070C0"/>
              </a:solidFill>
              <a:ln w="9525">
                <a:noFill/>
              </a:ln>
              <a:effectLst/>
            </c:spPr>
          </c:marker>
          <c:trendline>
            <c:spPr>
              <a:ln w="38100" cap="rnd">
                <a:solidFill>
                  <a:schemeClr val="accent1"/>
                </a:solidFill>
                <a:prstDash val="sysDot"/>
              </a:ln>
              <a:effectLst/>
            </c:spPr>
            <c:trendlineType val="linear"/>
            <c:dispRSqr val="0"/>
            <c:dispEq val="1"/>
            <c:trendlineLbl>
              <c:layout>
                <c:manualLayout>
                  <c:x val="-5.7248589201263932E-2"/>
                  <c:y val="0.13181381841158743"/>
                </c:manualLayout>
              </c:layout>
              <c:tx>
                <c:rich>
                  <a:bodyPr rot="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baseline="0" dirty="0" smtClean="0"/>
                      <a:t>U</a:t>
                    </a:r>
                    <a:r>
                      <a:rPr lang="en-US" baseline="-25000" dirty="0" smtClean="0"/>
                      <a:t>p</a:t>
                    </a:r>
                    <a:r>
                      <a:rPr lang="en-US" baseline="0" dirty="0" smtClean="0"/>
                      <a:t> </a:t>
                    </a:r>
                    <a:r>
                      <a:rPr lang="en-US" baseline="0" dirty="0"/>
                      <a:t>= -</a:t>
                    </a:r>
                    <a:r>
                      <a:rPr lang="en-US" baseline="0" dirty="0" smtClean="0"/>
                      <a:t>8.79∙10</a:t>
                    </a:r>
                    <a:r>
                      <a:rPr lang="en-US" baseline="30000" dirty="0" smtClean="0"/>
                      <a:t>5</a:t>
                    </a:r>
                    <a:r>
                      <a:rPr lang="en-US" baseline="0" dirty="0" smtClean="0"/>
                      <a:t>V </a:t>
                    </a:r>
                    <a:r>
                      <a:rPr lang="en-US" baseline="0" dirty="0"/>
                      <a:t>+ </a:t>
                    </a:r>
                    <a:r>
                      <a:rPr lang="en-US" baseline="0" dirty="0" smtClean="0"/>
                      <a:t>268</a:t>
                    </a:r>
                    <a:endParaRPr lang="en-US" dirty="0"/>
                  </a:p>
                </c:rich>
              </c:tx>
              <c:numFmt formatCode="General" sourceLinked="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rendlineLbl>
          </c:trendline>
          <c:errBars>
            <c:errDir val="y"/>
            <c:errBarType val="both"/>
            <c:errValType val="cust"/>
            <c:noEndCap val="0"/>
            <c:plus>
              <c:numRef>
                <c:f>Allihn!$AJ$2:$AJ$4</c:f>
                <c:numCache>
                  <c:formatCode>General</c:formatCode>
                  <c:ptCount val="3"/>
                  <c:pt idx="0">
                    <c:v>9.8834083816647738</c:v>
                  </c:pt>
                  <c:pt idx="1">
                    <c:v>26.275008824805866</c:v>
                  </c:pt>
                  <c:pt idx="2">
                    <c:v>76.432733586491779</c:v>
                  </c:pt>
                </c:numCache>
              </c:numRef>
            </c:plus>
            <c:minus>
              <c:numRef>
                <c:f>Allihn!$AJ$2:$AJ$5</c:f>
                <c:numCache>
                  <c:formatCode>General</c:formatCode>
                  <c:ptCount val="4"/>
                  <c:pt idx="0">
                    <c:v>9.8834083816647738</c:v>
                  </c:pt>
                  <c:pt idx="1">
                    <c:v>26.275008824805866</c:v>
                  </c:pt>
                  <c:pt idx="2">
                    <c:v>76.432733586491779</c:v>
                  </c:pt>
                  <c:pt idx="3">
                    <c:v>4.5606547143016236</c:v>
                  </c:pt>
                </c:numCache>
              </c:numRef>
            </c:minus>
            <c:spPr>
              <a:noFill/>
              <a:ln w="9525" cap="flat" cmpd="sng" algn="ctr">
                <a:solidFill>
                  <a:schemeClr val="tx1">
                    <a:lumMod val="65000"/>
                    <a:lumOff val="35000"/>
                  </a:schemeClr>
                </a:solidFill>
                <a:round/>
              </a:ln>
              <a:effectLst/>
            </c:spPr>
          </c:errBars>
          <c:xVal>
            <c:numRef>
              <c:f>Allihn!$B$2:$B$4</c:f>
              <c:numCache>
                <c:formatCode>General</c:formatCode>
                <c:ptCount val="3"/>
                <c:pt idx="0">
                  <c:v>9.5840521372436259E-6</c:v>
                </c:pt>
                <c:pt idx="1">
                  <c:v>2.0798668885191348E-5</c:v>
                </c:pt>
                <c:pt idx="2">
                  <c:v>3.2851511169513796E-5</c:v>
                </c:pt>
              </c:numCache>
            </c:numRef>
          </c:xVal>
          <c:yVal>
            <c:numRef>
              <c:f>Allihn!$AA$2:$AA$4</c:f>
              <c:numCache>
                <c:formatCode>General</c:formatCode>
                <c:ptCount val="3"/>
                <c:pt idx="0">
                  <c:v>257.28065801942734</c:v>
                </c:pt>
                <c:pt idx="1">
                  <c:v>254.3908579487676</c:v>
                </c:pt>
                <c:pt idx="2">
                  <c:v>236.99260969361879</c:v>
                </c:pt>
              </c:numCache>
            </c:numRef>
          </c:yVal>
          <c:smooth val="0"/>
          <c:extLst>
            <c:ext xmlns:c16="http://schemas.microsoft.com/office/drawing/2014/chart" uri="{C3380CC4-5D6E-409C-BE32-E72D297353CC}">
              <c16:uniqueId val="{00000000-0D0C-414B-95F8-2ACBEC7F1493}"/>
            </c:ext>
          </c:extLst>
        </c:ser>
        <c:ser>
          <c:idx val="1"/>
          <c:order val="1"/>
          <c:tx>
            <c:v>Counter</c:v>
          </c:tx>
          <c:spPr>
            <a:ln w="25400" cap="rnd">
              <a:noFill/>
              <a:round/>
            </a:ln>
            <a:effectLst/>
          </c:spPr>
          <c:marker>
            <c:symbol val="circle"/>
            <c:size val="12"/>
            <c:spPr>
              <a:solidFill>
                <a:schemeClr val="accent2"/>
              </a:solidFill>
              <a:ln w="9525">
                <a:solidFill>
                  <a:schemeClr val="accent2"/>
                </a:solidFill>
              </a:ln>
              <a:effectLst/>
            </c:spPr>
          </c:marker>
          <c:trendline>
            <c:spPr>
              <a:ln w="38100" cap="rnd">
                <a:solidFill>
                  <a:srgbClr val="AD8F67"/>
                </a:solidFill>
                <a:prstDash val="sysDot"/>
              </a:ln>
              <a:effectLst/>
            </c:spPr>
            <c:trendlineType val="linear"/>
            <c:dispRSqr val="0"/>
            <c:dispEq val="1"/>
            <c:trendlineLbl>
              <c:layout>
                <c:manualLayout>
                  <c:x val="-0.37065538628977218"/>
                  <c:y val="8.4344682609118302E-2"/>
                </c:manualLayout>
              </c:layout>
              <c:tx>
                <c:rich>
                  <a:bodyPr rot="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baseline="0" dirty="0" err="1" smtClean="0"/>
                      <a:t>U</a:t>
                    </a:r>
                    <a:r>
                      <a:rPr lang="en-US" baseline="-25000" dirty="0" err="1" smtClean="0"/>
                      <a:t>c</a:t>
                    </a:r>
                    <a:r>
                      <a:rPr lang="en-US" baseline="0" dirty="0" smtClean="0"/>
                      <a:t> </a:t>
                    </a:r>
                    <a:r>
                      <a:rPr lang="en-US" baseline="0" dirty="0"/>
                      <a:t>= </a:t>
                    </a:r>
                    <a:r>
                      <a:rPr lang="en-US" baseline="0" dirty="0" smtClean="0"/>
                      <a:t>4.00∙10</a:t>
                    </a:r>
                    <a:r>
                      <a:rPr lang="en-US" baseline="30000" dirty="0" smtClean="0"/>
                      <a:t>6</a:t>
                    </a:r>
                    <a:r>
                      <a:rPr lang="en-US" baseline="0" dirty="0" smtClean="0"/>
                      <a:t>V </a:t>
                    </a:r>
                    <a:r>
                      <a:rPr lang="en-US" baseline="0" dirty="0"/>
                      <a:t>+ </a:t>
                    </a:r>
                    <a:r>
                      <a:rPr lang="en-US" baseline="0" dirty="0" smtClean="0"/>
                      <a:t>228</a:t>
                    </a:r>
                    <a:endParaRPr lang="en-US" dirty="0"/>
                  </a:p>
                </c:rich>
              </c:tx>
              <c:numFmt formatCode="General" sourceLinked="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rendlineLbl>
          </c:trendline>
          <c:errBars>
            <c:errDir val="y"/>
            <c:errBarType val="both"/>
            <c:errValType val="cust"/>
            <c:noEndCap val="0"/>
            <c:plus>
              <c:numRef>
                <c:f>Allihn!$AJ$5:$AJ$7</c:f>
                <c:numCache>
                  <c:formatCode>General</c:formatCode>
                  <c:ptCount val="3"/>
                  <c:pt idx="0">
                    <c:v>4.5606547143016236</c:v>
                  </c:pt>
                  <c:pt idx="1">
                    <c:v>31.889282585571507</c:v>
                  </c:pt>
                  <c:pt idx="2">
                    <c:v>3.32638327986625</c:v>
                  </c:pt>
                </c:numCache>
              </c:numRef>
            </c:plus>
            <c:minus>
              <c:numRef>
                <c:f>Allihn!$AJ$5:$AJ$7</c:f>
                <c:numCache>
                  <c:formatCode>General</c:formatCode>
                  <c:ptCount val="3"/>
                  <c:pt idx="0">
                    <c:v>4.5606547143016236</c:v>
                  </c:pt>
                  <c:pt idx="1">
                    <c:v>31.889282585571507</c:v>
                  </c:pt>
                  <c:pt idx="2">
                    <c:v>3.32638327986625</c:v>
                  </c:pt>
                </c:numCache>
              </c:numRef>
            </c:minus>
            <c:spPr>
              <a:noFill/>
              <a:ln w="9525" cap="flat" cmpd="sng" algn="ctr">
                <a:solidFill>
                  <a:schemeClr val="tx1">
                    <a:lumMod val="65000"/>
                    <a:lumOff val="35000"/>
                  </a:schemeClr>
                </a:solidFill>
                <a:round/>
              </a:ln>
              <a:effectLst/>
            </c:spPr>
          </c:errBars>
          <c:xVal>
            <c:numRef>
              <c:f>Allihn!$B$2:$B$4</c:f>
              <c:numCache>
                <c:formatCode>General</c:formatCode>
                <c:ptCount val="3"/>
                <c:pt idx="0">
                  <c:v>9.5840521372436259E-6</c:v>
                </c:pt>
                <c:pt idx="1">
                  <c:v>2.0798668885191348E-5</c:v>
                </c:pt>
                <c:pt idx="2">
                  <c:v>3.2851511169513796E-5</c:v>
                </c:pt>
              </c:numCache>
            </c:numRef>
          </c:xVal>
          <c:yVal>
            <c:numRef>
              <c:f>Allihn!$AA$5:$AA$7</c:f>
              <c:numCache>
                <c:formatCode>General</c:formatCode>
                <c:ptCount val="3"/>
                <c:pt idx="0">
                  <c:v>270.93039392778525</c:v>
                </c:pt>
                <c:pt idx="1">
                  <c:v>319.60742356194868</c:v>
                </c:pt>
                <c:pt idx="2">
                  <c:v>372.52168674268813</c:v>
                </c:pt>
              </c:numCache>
            </c:numRef>
          </c:yVal>
          <c:smooth val="0"/>
          <c:extLst>
            <c:ext xmlns:c16="http://schemas.microsoft.com/office/drawing/2014/chart" uri="{C3380CC4-5D6E-409C-BE32-E72D297353CC}">
              <c16:uniqueId val="{00000001-0D0C-414B-95F8-2ACBEC7F1493}"/>
            </c:ext>
          </c:extLst>
        </c:ser>
        <c:dLbls>
          <c:showLegendKey val="0"/>
          <c:showVal val="0"/>
          <c:showCatName val="0"/>
          <c:showSerName val="0"/>
          <c:showPercent val="0"/>
          <c:showBubbleSize val="0"/>
        </c:dLbls>
        <c:axId val="259495368"/>
        <c:axId val="259493408"/>
      </c:scatterChart>
      <c:valAx>
        <c:axId val="259495368"/>
        <c:scaling>
          <c:orientation val="minMax"/>
          <c:min val="5.0000000000000021E-6"/>
        </c:scaling>
        <c:delete val="0"/>
        <c:axPos val="b"/>
        <c:title>
          <c:tx>
            <c:rich>
              <a:bodyPr rot="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Flow Rate (m</a:t>
                </a:r>
                <a:r>
                  <a:rPr lang="en-US" baseline="30000" dirty="0"/>
                  <a:t>3</a:t>
                </a:r>
                <a:r>
                  <a:rPr lang="en-US" dirty="0"/>
                  <a:t>/s)</a:t>
                </a:r>
              </a:p>
            </c:rich>
          </c:tx>
          <c:layout>
            <c:manualLayout>
              <c:xMode val="edge"/>
              <c:yMode val="edge"/>
              <c:x val="0.4048687213067439"/>
              <c:y val="0.94568666763876741"/>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0.0E+00" sourceLinked="0"/>
        <c:majorTickMark val="out"/>
        <c:minorTickMark val="none"/>
        <c:tickLblPos val="nextTo"/>
        <c:spPr>
          <a:noFill/>
          <a:ln w="9525" cap="flat" cmpd="sng" algn="ctr">
            <a:solidFill>
              <a:srgbClr val="292934"/>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9493408"/>
        <c:crosses val="autoZero"/>
        <c:crossBetween val="midCat"/>
      </c:valAx>
      <c:valAx>
        <c:axId val="259493408"/>
        <c:scaling>
          <c:orientation val="minMax"/>
          <c:min val="150"/>
        </c:scaling>
        <c:delete val="0"/>
        <c:axPos val="l"/>
        <c:title>
          <c:tx>
            <c:rich>
              <a:bodyPr rot="-540000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 U </a:t>
                </a:r>
                <a:r>
                  <a:rPr lang="en-US" dirty="0" smtClean="0"/>
                  <a:t> </a:t>
                </a:r>
                <a:r>
                  <a:rPr lang="en-US" dirty="0"/>
                  <a:t>(W/m</a:t>
                </a:r>
                <a:r>
                  <a:rPr lang="en-US" baseline="30000" dirty="0"/>
                  <a:t>2</a:t>
                </a:r>
                <a:r>
                  <a:rPr lang="en-US" dirty="0"/>
                  <a:t>∙s)</a:t>
                </a:r>
              </a:p>
            </c:rich>
          </c:tx>
          <c:layout>
            <c:manualLayout>
              <c:xMode val="edge"/>
              <c:yMode val="edge"/>
              <c:x val="1.7001364949656206E-2"/>
              <c:y val="0.37197299990278992"/>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9525" cap="flat" cmpd="sng" algn="ctr">
            <a:solidFill>
              <a:srgbClr val="292934"/>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59495368"/>
        <c:crosses val="autoZero"/>
        <c:crossBetween val="midCat"/>
        <c:minorUnit val="25"/>
      </c:valAx>
      <c:spPr>
        <a:solidFill>
          <a:srgbClr val="FFFFFF"/>
        </a:solidFill>
        <a:ln>
          <a:solidFill>
            <a:srgbClr val="292934"/>
          </a:solidFill>
        </a:ln>
        <a:effectLst/>
      </c:spPr>
    </c:plotArea>
    <c:legend>
      <c:legendPos val="r"/>
      <c:legendEntry>
        <c:idx val="2"/>
        <c:delete val="1"/>
      </c:legendEntry>
      <c:legendEntry>
        <c:idx val="3"/>
        <c:delete val="1"/>
      </c:legendEntry>
      <c:layout>
        <c:manualLayout>
          <c:xMode val="edge"/>
          <c:yMode val="edge"/>
          <c:x val="0.87102465928872297"/>
          <c:y val="0.42022394770098181"/>
          <c:w val="0.11847514979871503"/>
          <c:h val="0.11325580830174006"/>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800">
          <a:solidFill>
            <a:schemeClr val="tx1"/>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83714031757283"/>
          <c:y val="8.6351943064668868E-2"/>
          <c:w val="0.64884844237011963"/>
          <c:h val="0.69699596578205503"/>
        </c:manualLayout>
      </c:layout>
      <c:scatterChart>
        <c:scatterStyle val="lineMarker"/>
        <c:varyColors val="0"/>
        <c:ser>
          <c:idx val="0"/>
          <c:order val="0"/>
          <c:tx>
            <c:v>Parallel</c:v>
          </c:tx>
          <c:spPr>
            <a:ln w="25400" cap="rnd">
              <a:noFill/>
              <a:round/>
            </a:ln>
            <a:effectLst/>
          </c:spPr>
          <c:marker>
            <c:symbol val="circle"/>
            <c:size val="12"/>
            <c:spPr>
              <a:solidFill>
                <a:srgbClr val="0070C0"/>
              </a:solidFill>
              <a:ln w="9525">
                <a:noFill/>
              </a:ln>
              <a:effectLst/>
            </c:spPr>
          </c:marker>
          <c:xVal>
            <c:numRef>
              <c:f>Allihn!$W$2:$W$4</c:f>
              <c:numCache>
                <c:formatCode>General</c:formatCode>
                <c:ptCount val="3"/>
                <c:pt idx="0">
                  <c:v>1069.5807224243847</c:v>
                </c:pt>
                <c:pt idx="1">
                  <c:v>2236.36990018898</c:v>
                </c:pt>
                <c:pt idx="2">
                  <c:v>3618.6898522311508</c:v>
                </c:pt>
              </c:numCache>
            </c:numRef>
          </c:xVal>
          <c:yVal>
            <c:numRef>
              <c:f>Allihn!$AA$2:$AA$4</c:f>
              <c:numCache>
                <c:formatCode>General</c:formatCode>
                <c:ptCount val="3"/>
                <c:pt idx="0">
                  <c:v>257.28065801942734</c:v>
                </c:pt>
                <c:pt idx="1">
                  <c:v>254.3908579487676</c:v>
                </c:pt>
                <c:pt idx="2">
                  <c:v>236.99260969361879</c:v>
                </c:pt>
              </c:numCache>
            </c:numRef>
          </c:yVal>
          <c:smooth val="0"/>
          <c:extLst>
            <c:ext xmlns:c16="http://schemas.microsoft.com/office/drawing/2014/chart" uri="{C3380CC4-5D6E-409C-BE32-E72D297353CC}">
              <c16:uniqueId val="{00000000-A764-4749-9413-3EDEDBF5DCF0}"/>
            </c:ext>
          </c:extLst>
        </c:ser>
        <c:ser>
          <c:idx val="1"/>
          <c:order val="1"/>
          <c:tx>
            <c:v>Counter</c:v>
          </c:tx>
          <c:spPr>
            <a:ln w="25400" cap="rnd">
              <a:noFill/>
              <a:round/>
            </a:ln>
            <a:effectLst/>
          </c:spPr>
          <c:marker>
            <c:symbol val="circle"/>
            <c:size val="12"/>
            <c:spPr>
              <a:solidFill>
                <a:srgbClr val="ED7D31"/>
              </a:solidFill>
              <a:ln w="9525">
                <a:noFill/>
              </a:ln>
              <a:effectLst/>
            </c:spPr>
          </c:marker>
          <c:xVal>
            <c:numRef>
              <c:f>Allihn!$W$5:$W$7</c:f>
              <c:numCache>
                <c:formatCode>General</c:formatCode>
                <c:ptCount val="3"/>
                <c:pt idx="0">
                  <c:v>1029.2443749638157</c:v>
                </c:pt>
                <c:pt idx="1">
                  <c:v>2102.8933130863884</c:v>
                </c:pt>
                <c:pt idx="2">
                  <c:v>3337.2351980945737</c:v>
                </c:pt>
              </c:numCache>
            </c:numRef>
          </c:xVal>
          <c:yVal>
            <c:numRef>
              <c:f>Allihn!$AA$5:$AA$7</c:f>
              <c:numCache>
                <c:formatCode>General</c:formatCode>
                <c:ptCount val="3"/>
                <c:pt idx="0">
                  <c:v>270.93039392778525</c:v>
                </c:pt>
                <c:pt idx="1">
                  <c:v>319.60742356194868</c:v>
                </c:pt>
                <c:pt idx="2">
                  <c:v>372.52168674268813</c:v>
                </c:pt>
              </c:numCache>
            </c:numRef>
          </c:yVal>
          <c:smooth val="0"/>
          <c:extLst>
            <c:ext xmlns:c16="http://schemas.microsoft.com/office/drawing/2014/chart" uri="{C3380CC4-5D6E-409C-BE32-E72D297353CC}">
              <c16:uniqueId val="{00000001-A764-4749-9413-3EDEDBF5DCF0}"/>
            </c:ext>
          </c:extLst>
        </c:ser>
        <c:dLbls>
          <c:showLegendKey val="0"/>
          <c:showVal val="0"/>
          <c:showCatName val="0"/>
          <c:showSerName val="0"/>
          <c:showPercent val="0"/>
          <c:showBubbleSize val="0"/>
        </c:dLbls>
        <c:axId val="261131464"/>
        <c:axId val="261131856"/>
      </c:scatterChart>
      <c:valAx>
        <c:axId val="261131464"/>
        <c:scaling>
          <c:orientation val="minMax"/>
        </c:scaling>
        <c:delete val="0"/>
        <c:axPos val="b"/>
        <c:title>
          <c:tx>
            <c:rich>
              <a:bodyPr rot="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Reynold’s Number of Cold Stream</a:t>
                </a:r>
              </a:p>
            </c:rich>
          </c:tx>
          <c:layout>
            <c:manualLayout>
              <c:xMode val="edge"/>
              <c:yMode val="edge"/>
              <c:x val="0.2376648742717746"/>
              <c:y val="0.91069751183508707"/>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61131856"/>
        <c:crosses val="autoZero"/>
        <c:crossBetween val="midCat"/>
      </c:valAx>
      <c:valAx>
        <c:axId val="261131856"/>
        <c:scaling>
          <c:orientation val="minMax"/>
          <c:min val="200"/>
        </c:scaling>
        <c:delete val="0"/>
        <c:axPos val="l"/>
        <c:title>
          <c:tx>
            <c:rich>
              <a:bodyPr rot="-540000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U  (W/m</a:t>
                </a:r>
                <a:r>
                  <a:rPr lang="en-US" baseline="30000" dirty="0"/>
                  <a:t>2</a:t>
                </a:r>
                <a:r>
                  <a:rPr lang="en-US" dirty="0"/>
                  <a:t>∙s)</a:t>
                </a:r>
              </a:p>
            </c:rich>
          </c:tx>
          <c:layout>
            <c:manualLayout>
              <c:xMode val="edge"/>
              <c:yMode val="edge"/>
              <c:x val="1.6036819402683665E-2"/>
              <c:y val="0.27255429200606057"/>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61131464"/>
        <c:crosses val="autoZero"/>
        <c:crossBetween val="midCat"/>
        <c:majorUnit val="50"/>
        <c:minorUnit val="25"/>
      </c:valAx>
      <c:spPr>
        <a:solidFill>
          <a:srgbClr val="FFFFFF"/>
        </a:solidFill>
        <a:ln>
          <a:solidFill>
            <a:schemeClr val="tx1"/>
          </a:solidFill>
        </a:ln>
        <a:effectLst/>
      </c:spPr>
    </c:plotArea>
    <c:legend>
      <c:legendPos val="r"/>
      <c:layout>
        <c:manualLayout>
          <c:xMode val="edge"/>
          <c:yMode val="edge"/>
          <c:x val="0.81950516051013478"/>
          <c:y val="0.36715376466456634"/>
          <c:w val="0.17219235318716247"/>
          <c:h val="0.1689846110779425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8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89452459733367"/>
          <c:y val="9.0045436144257238E-2"/>
          <c:w val="0.65177668735329686"/>
          <c:h val="0.69188315944147005"/>
        </c:manualLayout>
      </c:layout>
      <c:scatterChart>
        <c:scatterStyle val="lineMarker"/>
        <c:varyColors val="0"/>
        <c:ser>
          <c:idx val="0"/>
          <c:order val="0"/>
          <c:tx>
            <c:v>Parallel</c:v>
          </c:tx>
          <c:spPr>
            <a:ln w="25400" cap="rnd">
              <a:noFill/>
              <a:round/>
            </a:ln>
            <a:effectLst/>
          </c:spPr>
          <c:marker>
            <c:symbol val="circle"/>
            <c:size val="12"/>
            <c:spPr>
              <a:solidFill>
                <a:srgbClr val="0070C0"/>
              </a:solidFill>
              <a:ln w="9525">
                <a:noFill/>
              </a:ln>
              <a:effectLst/>
            </c:spPr>
          </c:marker>
          <c:xVal>
            <c:numRef>
              <c:f>Allihn!$U$2:$U$4</c:f>
              <c:numCache>
                <c:formatCode>General</c:formatCode>
                <c:ptCount val="3"/>
                <c:pt idx="0">
                  <c:v>7758.6428767257557</c:v>
                </c:pt>
                <c:pt idx="1">
                  <c:v>8313.7693673012491</c:v>
                </c:pt>
                <c:pt idx="2">
                  <c:v>8793.8787645557331</c:v>
                </c:pt>
              </c:numCache>
            </c:numRef>
          </c:xVal>
          <c:yVal>
            <c:numRef>
              <c:f>Allihn!$AA$2:$AA$4</c:f>
              <c:numCache>
                <c:formatCode>General</c:formatCode>
                <c:ptCount val="3"/>
                <c:pt idx="0">
                  <c:v>257.28065801942734</c:v>
                </c:pt>
                <c:pt idx="1">
                  <c:v>254.3908579487676</c:v>
                </c:pt>
                <c:pt idx="2">
                  <c:v>236.99260969361879</c:v>
                </c:pt>
              </c:numCache>
            </c:numRef>
          </c:yVal>
          <c:smooth val="0"/>
          <c:extLst>
            <c:ext xmlns:c16="http://schemas.microsoft.com/office/drawing/2014/chart" uri="{C3380CC4-5D6E-409C-BE32-E72D297353CC}">
              <c16:uniqueId val="{00000000-84E9-4652-ACF2-156DD92C5A18}"/>
            </c:ext>
          </c:extLst>
        </c:ser>
        <c:ser>
          <c:idx val="1"/>
          <c:order val="1"/>
          <c:tx>
            <c:v>Counter</c:v>
          </c:tx>
          <c:spPr>
            <a:ln w="25400" cap="rnd">
              <a:noFill/>
              <a:round/>
            </a:ln>
            <a:effectLst/>
          </c:spPr>
          <c:marker>
            <c:symbol val="circle"/>
            <c:size val="12"/>
            <c:spPr>
              <a:solidFill>
                <a:srgbClr val="ED7D31"/>
              </a:solidFill>
              <a:ln w="9525">
                <a:noFill/>
              </a:ln>
              <a:effectLst/>
            </c:spPr>
          </c:marker>
          <c:xVal>
            <c:numRef>
              <c:f>Allihn!$U$5:$U$7</c:f>
              <c:numCache>
                <c:formatCode>General</c:formatCode>
                <c:ptCount val="3"/>
                <c:pt idx="0">
                  <c:v>8364.4059052929315</c:v>
                </c:pt>
                <c:pt idx="1">
                  <c:v>8512.5646646019322</c:v>
                </c:pt>
                <c:pt idx="2">
                  <c:v>8257.5065473104896</c:v>
                </c:pt>
              </c:numCache>
            </c:numRef>
          </c:xVal>
          <c:yVal>
            <c:numRef>
              <c:f>Allihn!$AA$5:$AA$7</c:f>
              <c:numCache>
                <c:formatCode>General</c:formatCode>
                <c:ptCount val="3"/>
                <c:pt idx="0">
                  <c:v>270.93039392778525</c:v>
                </c:pt>
                <c:pt idx="1">
                  <c:v>319.60742356194868</c:v>
                </c:pt>
                <c:pt idx="2">
                  <c:v>372.52168674268813</c:v>
                </c:pt>
              </c:numCache>
            </c:numRef>
          </c:yVal>
          <c:smooth val="0"/>
          <c:extLst>
            <c:ext xmlns:c16="http://schemas.microsoft.com/office/drawing/2014/chart" uri="{C3380CC4-5D6E-409C-BE32-E72D297353CC}">
              <c16:uniqueId val="{00000001-84E9-4652-ACF2-156DD92C5A18}"/>
            </c:ext>
          </c:extLst>
        </c:ser>
        <c:dLbls>
          <c:showLegendKey val="0"/>
          <c:showVal val="0"/>
          <c:showCatName val="0"/>
          <c:showSerName val="0"/>
          <c:showPercent val="0"/>
          <c:showBubbleSize val="0"/>
        </c:dLbls>
        <c:axId val="261133816"/>
        <c:axId val="261132248"/>
      </c:scatterChart>
      <c:valAx>
        <c:axId val="261133816"/>
        <c:scaling>
          <c:orientation val="minMax"/>
        </c:scaling>
        <c:delete val="0"/>
        <c:axPos val="b"/>
        <c:title>
          <c:tx>
            <c:rich>
              <a:bodyPr rot="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Reynold’s Number of Hot Stream</a:t>
                </a:r>
              </a:p>
            </c:rich>
          </c:tx>
          <c:layout>
            <c:manualLayout>
              <c:xMode val="edge"/>
              <c:yMode val="edge"/>
              <c:x val="0.24281953390284791"/>
              <c:y val="0.91239655745528625"/>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61132248"/>
        <c:crosses val="autoZero"/>
        <c:crossBetween val="midCat"/>
      </c:valAx>
      <c:valAx>
        <c:axId val="261132248"/>
        <c:scaling>
          <c:orientation val="minMax"/>
          <c:min val="200"/>
        </c:scaling>
        <c:delete val="0"/>
        <c:axPos val="l"/>
        <c:title>
          <c:tx>
            <c:rich>
              <a:bodyPr rot="-540000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U  (W/m</a:t>
                </a:r>
                <a:r>
                  <a:rPr lang="en-US" baseline="30000" dirty="0"/>
                  <a:t>2</a:t>
                </a:r>
                <a:r>
                  <a:rPr lang="en-US" dirty="0"/>
                  <a:t>∙s)</a:t>
                </a:r>
              </a:p>
            </c:rich>
          </c:tx>
          <c:layout>
            <c:manualLayout>
              <c:xMode val="edge"/>
              <c:yMode val="edge"/>
              <c:x val="4.3081789371502309E-3"/>
              <c:y val="0.29956081049275113"/>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61133816"/>
        <c:crosses val="autoZero"/>
        <c:crossBetween val="midCat"/>
        <c:majorUnit val="50"/>
        <c:minorUnit val="25"/>
      </c:valAx>
      <c:spPr>
        <a:solidFill>
          <a:srgbClr val="FFFFFF"/>
        </a:solidFill>
        <a:ln>
          <a:solidFill>
            <a:schemeClr val="tx1"/>
          </a:solidFill>
        </a:ln>
        <a:effectLst/>
      </c:spPr>
    </c:plotArea>
    <c:legend>
      <c:legendPos val="r"/>
      <c:legendEntry>
        <c:idx val="0"/>
        <c:txPr>
          <a:bodyPr rot="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Entry>
      <c:legendEntry>
        <c:idx val="1"/>
        <c:txPr>
          <a:bodyPr rot="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Entry>
      <c:layout>
        <c:manualLayout>
          <c:xMode val="edge"/>
          <c:yMode val="edge"/>
          <c:x val="0.82359755323727812"/>
          <c:y val="0.35354465654576672"/>
          <c:w val="0.17640244676272182"/>
          <c:h val="0.16874704436940149"/>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8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5/5/2016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dirty="0"/>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5/5/2016</a:t>
            </a:fld>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dirty="0"/>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C7F044-5458-4B2E-BFA0-52AAA1C529D4}" type="slidenum">
              <a:rPr lang="en-US" smtClean="0"/>
              <a:t>1</a:t>
            </a:fld>
            <a:endParaRPr lang="en-US" dirty="0"/>
          </a:p>
        </p:txBody>
      </p:sp>
    </p:spTree>
    <p:extLst>
      <p:ext uri="{BB962C8B-B14F-4D97-AF65-F5344CB8AC3E}">
        <p14:creationId xmlns:p14="http://schemas.microsoft.com/office/powerpoint/2010/main" val="2892468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2" name="Title 1"/>
          <p:cNvSpPr>
            <a:spLocks noGrp="1"/>
          </p:cNvSpPr>
          <p:nvPr>
            <p:ph type="title"/>
          </p:nvPr>
        </p:nvSpPr>
        <p:spPr>
          <a:xfrm>
            <a:off x="6400800" y="990600"/>
            <a:ext cx="31089600" cy="2514540"/>
          </a:xfrm>
        </p:spPr>
        <p:txBody>
          <a:bodyPr/>
          <a:lstStyle/>
          <a:p>
            <a:r>
              <a:rPr lang="en-US" smtClean="0"/>
              <a:t>Click to edit Master title style</a:t>
            </a:r>
            <a:endParaRPr lang="en-US"/>
          </a:p>
        </p:txBody>
      </p:sp>
      <p:sp>
        <p:nvSpPr>
          <p:cNvPr id="31" name="Text Placeholder 6"/>
          <p:cNvSpPr>
            <a:spLocks noGrp="1"/>
          </p:cNvSpPr>
          <p:nvPr>
            <p:ph type="body" sz="quarter" idx="36"/>
          </p:nvPr>
        </p:nvSpPr>
        <p:spPr bwMode="auto">
          <a:xfrm>
            <a:off x="6400800" y="3588603"/>
            <a:ext cx="31089600" cy="830997"/>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CAA57DF-1C19-4726-AB84-014692BAD8F5}" type="datetimeFigureOut">
              <a:rPr lang="en-US" smtClean="0"/>
              <a:t>5/5/2016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dirty="0"/>
          </a:p>
        </p:txBody>
      </p:sp>
      <p:sp>
        <p:nvSpPr>
          <p:cNvPr id="7" name="Text Placeholder 6"/>
          <p:cNvSpPr>
            <a:spLocks noGrp="1"/>
          </p:cNvSpPr>
          <p:nvPr>
            <p:ph type="body" sz="quarter" idx="13" hasCustomPrompt="1"/>
          </p:nvPr>
        </p:nvSpPr>
        <p:spPr>
          <a:xfrm>
            <a:off x="1143000" y="5852160"/>
            <a:ext cx="12801600" cy="1219200"/>
          </a:xfrm>
          <a:prstGeom prst="round1Rect">
            <a:avLst/>
          </a:prstGeom>
          <a:solidFill>
            <a:schemeClr val="accent2"/>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19" name="Content Placeholder 17"/>
          <p:cNvSpPr>
            <a:spLocks noGrp="1"/>
          </p:cNvSpPr>
          <p:nvPr>
            <p:ph sz="quarter" idx="24" hasCustomPrompt="1"/>
          </p:nvPr>
        </p:nvSpPr>
        <p:spPr>
          <a:xfrm>
            <a:off x="1143000" y="7071360"/>
            <a:ext cx="12801600" cy="68580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1" name="Text Placeholder 6"/>
          <p:cNvSpPr>
            <a:spLocks noGrp="1"/>
          </p:cNvSpPr>
          <p:nvPr>
            <p:ph type="body" sz="quarter" idx="17" hasCustomPrompt="1"/>
          </p:nvPr>
        </p:nvSpPr>
        <p:spPr>
          <a:xfrm>
            <a:off x="1143000" y="15032736"/>
            <a:ext cx="12801600" cy="1219200"/>
          </a:xfrm>
          <a:prstGeom prst="round1Rect">
            <a:avLst/>
          </a:prstGeom>
          <a:solidFill>
            <a:schemeClr val="accent3"/>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0" name="Content Placeholder 17"/>
          <p:cNvSpPr>
            <a:spLocks noGrp="1"/>
          </p:cNvSpPr>
          <p:nvPr>
            <p:ph sz="quarter" idx="25" hasCustomPrompt="1"/>
          </p:nvPr>
        </p:nvSpPr>
        <p:spPr>
          <a:xfrm>
            <a:off x="1143000" y="16251936"/>
            <a:ext cx="12801600" cy="9088165"/>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3" name="Text Placeholder 6"/>
          <p:cNvSpPr>
            <a:spLocks noGrp="1"/>
          </p:cNvSpPr>
          <p:nvPr>
            <p:ph type="body" sz="quarter" idx="19" hasCustomPrompt="1"/>
          </p:nvPr>
        </p:nvSpPr>
        <p:spPr>
          <a:xfrm>
            <a:off x="1143000" y="25831800"/>
            <a:ext cx="12801600" cy="1219200"/>
          </a:xfrm>
          <a:prstGeom prst="round1Rect">
            <a:avLst/>
          </a:prstGeom>
          <a:solidFill>
            <a:schemeClr val="accent4"/>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1" name="Content Placeholder 17"/>
          <p:cNvSpPr>
            <a:spLocks noGrp="1"/>
          </p:cNvSpPr>
          <p:nvPr>
            <p:ph sz="quarter" idx="26" hasCustomPrompt="1"/>
          </p:nvPr>
        </p:nvSpPr>
        <p:spPr>
          <a:xfrm>
            <a:off x="11430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5" name="Text Placeholder 6"/>
          <p:cNvSpPr>
            <a:spLocks noGrp="1"/>
          </p:cNvSpPr>
          <p:nvPr>
            <p:ph type="body" sz="quarter" idx="21" hasCustomPrompt="1"/>
          </p:nvPr>
        </p:nvSpPr>
        <p:spPr>
          <a:xfrm>
            <a:off x="15544800" y="5852160"/>
            <a:ext cx="12801600" cy="1219200"/>
          </a:xfrm>
          <a:prstGeom prst="round1Rect">
            <a:avLst/>
          </a:prstGeom>
          <a:solidFill>
            <a:schemeClr val="accent5"/>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2" name="Content Placeholder 17"/>
          <p:cNvSpPr>
            <a:spLocks noGrp="1"/>
          </p:cNvSpPr>
          <p:nvPr>
            <p:ph sz="quarter" idx="27" hasCustomPrompt="1"/>
          </p:nvPr>
        </p:nvSpPr>
        <p:spPr>
          <a:xfrm>
            <a:off x="15544800" y="7071360"/>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8" name="Content Placeholder 17"/>
          <p:cNvSpPr>
            <a:spLocks noGrp="1"/>
          </p:cNvSpPr>
          <p:nvPr>
            <p:ph sz="quarter" idx="23" hasCustomPrompt="1"/>
          </p:nvPr>
        </p:nvSpPr>
        <p:spPr>
          <a:xfrm>
            <a:off x="15544800" y="11948160"/>
            <a:ext cx="12801600" cy="61722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3" name="Content Placeholder 17"/>
          <p:cNvSpPr>
            <a:spLocks noGrp="1"/>
          </p:cNvSpPr>
          <p:nvPr>
            <p:ph sz="quarter" idx="28" hasCustomPrompt="1"/>
          </p:nvPr>
        </p:nvSpPr>
        <p:spPr>
          <a:xfrm>
            <a:off x="15544800" y="23469600"/>
            <a:ext cx="12801600" cy="1752600"/>
          </a:xfrm>
        </p:spPr>
        <p:txBody>
          <a:bodyPr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p:txBody>
      </p:sp>
      <p:sp>
        <p:nvSpPr>
          <p:cNvPr id="24" name="Text Placeholder 6"/>
          <p:cNvSpPr>
            <a:spLocks noGrp="1"/>
          </p:cNvSpPr>
          <p:nvPr>
            <p:ph type="body" sz="quarter" idx="29" hasCustomPrompt="1"/>
          </p:nvPr>
        </p:nvSpPr>
        <p:spPr>
          <a:xfrm>
            <a:off x="15544800" y="25831800"/>
            <a:ext cx="12801600" cy="1219200"/>
          </a:xfrm>
          <a:prstGeom prst="round1Rect">
            <a:avLst/>
          </a:prstGeom>
          <a:solidFill>
            <a:schemeClr val="accent6"/>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5" name="Content Placeholder 17"/>
          <p:cNvSpPr>
            <a:spLocks noGrp="1"/>
          </p:cNvSpPr>
          <p:nvPr>
            <p:ph sz="quarter" idx="30" hasCustomPrompt="1"/>
          </p:nvPr>
        </p:nvSpPr>
        <p:spPr>
          <a:xfrm>
            <a:off x="155448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6" name="Text Placeholder 6"/>
          <p:cNvSpPr>
            <a:spLocks noGrp="1"/>
          </p:cNvSpPr>
          <p:nvPr>
            <p:ph type="body" sz="quarter" idx="31" hasCustomPrompt="1"/>
          </p:nvPr>
        </p:nvSpPr>
        <p:spPr>
          <a:xfrm>
            <a:off x="29900880" y="5852160"/>
            <a:ext cx="12801600" cy="1219200"/>
          </a:xfrm>
          <a:prstGeom prst="round1Rect">
            <a:avLst/>
          </a:prstGeom>
          <a:solidFill>
            <a:schemeClr val="accent6"/>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27" name="Content Placeholder 17"/>
          <p:cNvSpPr>
            <a:spLocks noGrp="1"/>
          </p:cNvSpPr>
          <p:nvPr>
            <p:ph sz="quarter" idx="32" hasCustomPrompt="1"/>
          </p:nvPr>
        </p:nvSpPr>
        <p:spPr>
          <a:xfrm>
            <a:off x="29900880" y="7071360"/>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8" name="Content Placeholder 17"/>
          <p:cNvSpPr>
            <a:spLocks noGrp="1"/>
          </p:cNvSpPr>
          <p:nvPr>
            <p:ph sz="quarter" idx="33" hasCustomPrompt="1"/>
          </p:nvPr>
        </p:nvSpPr>
        <p:spPr>
          <a:xfrm>
            <a:off x="29900880" y="15837408"/>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9" name="Text Placeholder 6"/>
          <p:cNvSpPr>
            <a:spLocks noGrp="1"/>
          </p:cNvSpPr>
          <p:nvPr>
            <p:ph type="body" sz="quarter" idx="34" hasCustomPrompt="1"/>
          </p:nvPr>
        </p:nvSpPr>
        <p:spPr>
          <a:xfrm>
            <a:off x="29900880" y="25831800"/>
            <a:ext cx="12801600" cy="1219200"/>
          </a:xfrm>
          <a:prstGeom prst="round1Rect">
            <a:avLst/>
          </a:prstGeom>
          <a:solidFill>
            <a:schemeClr val="accent1"/>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smtClean="0"/>
              <a:t>Heading</a:t>
            </a:r>
            <a:endParaRPr lang="en-US" dirty="0"/>
          </a:p>
        </p:txBody>
      </p:sp>
      <p:sp>
        <p:nvSpPr>
          <p:cNvPr id="30" name="Content Placeholder 17"/>
          <p:cNvSpPr>
            <a:spLocks noGrp="1"/>
          </p:cNvSpPr>
          <p:nvPr>
            <p:ph sz="quarter" idx="35" hasCustomPrompt="1"/>
          </p:nvPr>
        </p:nvSpPr>
        <p:spPr>
          <a:xfrm>
            <a:off x="2990088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Tree>
    <p:extLst>
      <p:ext uri="{BB962C8B-B14F-4D97-AF65-F5344CB8AC3E}">
        <p14:creationId xmlns:p14="http://schemas.microsoft.com/office/powerpoint/2010/main" val="145907722"/>
      </p:ext>
    </p:extLst>
  </p:cSld>
  <p:clrMapOvr>
    <a:masterClrMapping/>
  </p:clrMapOvr>
  <p:extLst mod="1">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0"/>
            <a:ext cx="43891200" cy="5029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bwMode="auto">
          <a:xfrm>
            <a:off x="6400800" y="990600"/>
            <a:ext cx="31089600" cy="251454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400800" y="6019800"/>
            <a:ext cx="31089600" cy="236296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3000" y="32114698"/>
            <a:ext cx="9875520" cy="457200"/>
          </a:xfrm>
          <a:prstGeom prst="rect">
            <a:avLst/>
          </a:prstGeom>
        </p:spPr>
        <p:txBody>
          <a:bodyPr vert="horz" lIns="91440" tIns="45720" rIns="91440" bIns="45720" rtlCol="0" anchor="ctr"/>
          <a:lstStyle>
            <a:lvl1pPr algn="l">
              <a:defRPr sz="1600">
                <a:solidFill>
                  <a:schemeClr val="tx1">
                    <a:tint val="75000"/>
                  </a:schemeClr>
                </a:solidFill>
              </a:defRPr>
            </a:lvl1pPr>
          </a:lstStyle>
          <a:p>
            <a:fld id="{ECAA57DF-1C19-4726-AB84-014692BAD8F5}" type="datetimeFigureOut">
              <a:rPr lang="en-US" smtClean="0"/>
              <a:pPr/>
              <a:t>5/5/2016</a:t>
            </a:fld>
            <a:endParaRPr lang="en-US" dirty="0"/>
          </a:p>
        </p:txBody>
      </p:sp>
      <p:sp>
        <p:nvSpPr>
          <p:cNvPr id="5" name="Footer Placeholder 4"/>
          <p:cNvSpPr>
            <a:spLocks noGrp="1"/>
          </p:cNvSpPr>
          <p:nvPr>
            <p:ph type="ftr" sz="quarter" idx="3"/>
          </p:nvPr>
        </p:nvSpPr>
        <p:spPr>
          <a:xfrm>
            <a:off x="11018520" y="32114698"/>
            <a:ext cx="21854160" cy="4572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872680" y="32114698"/>
            <a:ext cx="9875520" cy="457200"/>
          </a:xfrm>
          <a:prstGeom prst="rect">
            <a:avLst/>
          </a:prstGeom>
        </p:spPr>
        <p:txBody>
          <a:bodyPr vert="horz" lIns="91440" tIns="45720" rIns="91440" bIns="45720" rtlCol="0" anchor="ctr"/>
          <a:lstStyle>
            <a:lvl1pPr algn="r">
              <a:defRPr sz="1600">
                <a:solidFill>
                  <a:schemeClr val="tx1">
                    <a:tint val="75000"/>
                  </a:schemeClr>
                </a:solidFill>
              </a:defRPr>
            </a:lvl1pPr>
          </a:lstStyle>
          <a:p>
            <a:fld id="{91B4C631-C489-4C11-812F-2172FBEAE82B}" type="slidenum">
              <a:rPr lang="en-US" smtClean="0"/>
              <a:pPr/>
              <a:t>‹#›</a:t>
            </a:fld>
            <a:endParaRPr lang="en-US" dirty="0"/>
          </a:p>
        </p:txBody>
      </p: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389120" rtl="0" eaLnBrk="1" latinLnBrk="0" hangingPunct="1">
        <a:lnSpc>
          <a:spcPct val="90000"/>
        </a:lnSpc>
        <a:spcBef>
          <a:spcPct val="0"/>
        </a:spcBef>
        <a:buNone/>
        <a:defRPr sz="8800" b="1" kern="1200">
          <a:solidFill>
            <a:schemeClr val="bg1"/>
          </a:solidFill>
          <a:latin typeface="+mj-lt"/>
          <a:ea typeface="+mj-ea"/>
          <a:cs typeface="+mj-cs"/>
        </a:defRPr>
      </a:lvl1pPr>
    </p:titleStyle>
    <p:body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13"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chart" Target="../charts/chart1.xml"/><Relationship Id="rId12" Type="http://schemas.openxmlformats.org/officeDocument/2006/relationships/image" Target="../media/image6.png"/><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5.png"/><Relationship Id="rId5" Type="http://schemas.openxmlformats.org/officeDocument/2006/relationships/image" Target="../media/image3.jpg"/><Relationship Id="rId15" Type="http://schemas.openxmlformats.org/officeDocument/2006/relationships/image" Target="../media/image9.png"/><Relationship Id="rId10" Type="http://schemas.openxmlformats.org/officeDocument/2006/relationships/chart" Target="../charts/chart4.xml"/><Relationship Id="rId4" Type="http://schemas.openxmlformats.org/officeDocument/2006/relationships/image" Target="../media/image2.jpg"/><Relationship Id="rId9" Type="http://schemas.openxmlformats.org/officeDocument/2006/relationships/chart" Target="../charts/chart3.xml"/><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9FAFB"/>
            </a:gs>
            <a:gs pos="73000">
              <a:srgbClr val="EEEFF2"/>
            </a:gs>
            <a:gs pos="100000">
              <a:schemeClr val="accent5">
                <a:lumMod val="40000"/>
                <a:lumOff val="60000"/>
              </a:schemeClr>
            </a:gs>
            <a:gs pos="100000">
              <a:srgbClr val="FFFFFF"/>
            </a:gs>
            <a:gs pos="100000">
              <a:schemeClr val="accent3">
                <a:lumMod val="0"/>
                <a:lumOff val="100000"/>
                <a:alpha val="31000"/>
              </a:schemeClr>
            </a:gs>
            <a:gs pos="100000">
              <a:schemeClr val="accent3">
                <a:lumMod val="0"/>
                <a:lumOff val="100000"/>
              </a:schemeClr>
            </a:gs>
            <a:gs pos="99000">
              <a:schemeClr val="accent6">
                <a:alpha val="1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98" name="Oval 97"/>
          <p:cNvSpPr/>
          <p:nvPr/>
        </p:nvSpPr>
        <p:spPr>
          <a:xfrm>
            <a:off x="31012386" y="27309446"/>
            <a:ext cx="3016616" cy="146992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dirty="0" err="1" smtClean="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5206216" y="295144"/>
            <a:ext cx="33478768" cy="2514540"/>
          </a:xfrm>
        </p:spPr>
        <p:txBody>
          <a:bodyPr>
            <a:normAutofit/>
          </a:bodyPr>
          <a:lstStyle/>
          <a:p>
            <a:pPr algn="ctr"/>
            <a:r>
              <a:rPr lang="en-US" sz="9600" dirty="0" smtClean="0">
                <a:latin typeface="Times New Roman" panose="02020603050405020304" pitchFamily="18" charset="0"/>
                <a:cs typeface="Times New Roman" panose="02020603050405020304" pitchFamily="18" charset="0"/>
              </a:rPr>
              <a:t>Correlating Parameters of Heat Exchange in Condensers</a:t>
            </a:r>
            <a:endParaRPr lang="en-US" sz="9600" dirty="0">
              <a:latin typeface="Times New Roman" panose="02020603050405020304" pitchFamily="18" charset="0"/>
              <a:cs typeface="Times New Roman" panose="02020603050405020304" pitchFamily="18" charset="0"/>
            </a:endParaRPr>
          </a:p>
        </p:txBody>
      </p:sp>
      <p:sp>
        <p:nvSpPr>
          <p:cNvPr id="7" name="Text Placeholder 6"/>
          <p:cNvSpPr>
            <a:spLocks noGrp="1"/>
          </p:cNvSpPr>
          <p:nvPr>
            <p:ph type="body" sz="quarter" idx="17"/>
          </p:nvPr>
        </p:nvSpPr>
        <p:spPr>
          <a:xfrm>
            <a:off x="1189038" y="5442322"/>
            <a:ext cx="12956102" cy="1219200"/>
          </a:xfrm>
          <a:gradFill flip="none" rotWithShape="1">
            <a:gsLst>
              <a:gs pos="4000">
                <a:schemeClr val="bg1">
                  <a:lumMod val="50000"/>
                </a:schemeClr>
              </a:gs>
              <a:gs pos="0">
                <a:srgbClr val="FFFFFF"/>
              </a:gs>
              <a:gs pos="0">
                <a:schemeClr val="accent3">
                  <a:lumMod val="0"/>
                  <a:lumOff val="100000"/>
                </a:schemeClr>
              </a:gs>
              <a:gs pos="100000">
                <a:schemeClr val="accent6"/>
              </a:gs>
            </a:gsLst>
            <a:lin ang="5400000" scaled="1"/>
            <a:tileRect/>
          </a:gradFill>
        </p:spPr>
        <p:txBody>
          <a:bodyPr/>
          <a:lstStyle/>
          <a:p>
            <a:r>
              <a:rPr lang="en-US" cap="none" dirty="0" smtClean="0">
                <a:latin typeface="Times New Roman" panose="02020603050405020304" pitchFamily="18" charset="0"/>
                <a:cs typeface="Times New Roman" panose="02020603050405020304" pitchFamily="18" charset="0"/>
              </a:rPr>
              <a:t>Introduction</a:t>
            </a:r>
            <a:endParaRPr lang="en-US" cap="none" dirty="0">
              <a:latin typeface="Times New Roman" panose="02020603050405020304" pitchFamily="18" charset="0"/>
              <a:cs typeface="Times New Roman" panose="02020603050405020304" pitchFamily="18" charset="0"/>
            </a:endParaRPr>
          </a:p>
        </p:txBody>
      </p:sp>
      <p:sp>
        <p:nvSpPr>
          <p:cNvPr id="8" name="Text Placeholder 7"/>
          <p:cNvSpPr>
            <a:spLocks noGrp="1"/>
          </p:cNvSpPr>
          <p:nvPr>
            <p:ph type="body" sz="quarter" idx="19"/>
          </p:nvPr>
        </p:nvSpPr>
        <p:spPr>
          <a:xfrm>
            <a:off x="1189038" y="15017693"/>
            <a:ext cx="12956102" cy="1219200"/>
          </a:xfr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p:spPr>
        <p:txBody>
          <a:bodyPr/>
          <a:lstStyle/>
          <a:p>
            <a:r>
              <a:rPr lang="en-US" cap="none" dirty="0">
                <a:latin typeface="Times New Roman" panose="02020603050405020304" pitchFamily="18" charset="0"/>
                <a:cs typeface="Times New Roman" panose="02020603050405020304" pitchFamily="18" charset="0"/>
              </a:rPr>
              <a:t>M</a:t>
            </a:r>
            <a:r>
              <a:rPr lang="en-US" cap="none" dirty="0" smtClean="0">
                <a:latin typeface="Times New Roman" panose="02020603050405020304" pitchFamily="18" charset="0"/>
                <a:cs typeface="Times New Roman" panose="02020603050405020304" pitchFamily="18" charset="0"/>
              </a:rPr>
              <a:t>ethods</a:t>
            </a:r>
            <a:endParaRPr lang="en-US" cap="none" dirty="0"/>
          </a:p>
        </p:txBody>
      </p:sp>
      <p:sp>
        <p:nvSpPr>
          <p:cNvPr id="13" name="Content Placeholder 12"/>
          <p:cNvSpPr>
            <a:spLocks noGrp="1"/>
          </p:cNvSpPr>
          <p:nvPr>
            <p:ph sz="quarter" idx="26"/>
          </p:nvPr>
        </p:nvSpPr>
        <p:spPr>
          <a:xfrm>
            <a:off x="969222" y="16283750"/>
            <a:ext cx="13214438" cy="15873935"/>
          </a:xfrm>
        </p:spPr>
        <p:txBody>
          <a:bodyPr>
            <a:normAutofit/>
          </a:bodyPr>
          <a:lstStyle/>
          <a:p>
            <a:pPr>
              <a:buClrTx/>
            </a:pPr>
            <a:r>
              <a:rPr lang="en-US" sz="3200" dirty="0" smtClean="0">
                <a:latin typeface="Times New Roman" panose="02020603050405020304" pitchFamily="18" charset="0"/>
                <a:cs typeface="Times New Roman" panose="02020603050405020304" pitchFamily="18" charset="0"/>
              </a:rPr>
              <a:t>Measured Variables: inlet/outlet temperatures, heat transfer area, flow rates</a:t>
            </a:r>
            <a:endParaRPr lang="en-US" sz="3200" dirty="0">
              <a:latin typeface="Times New Roman" panose="02020603050405020304" pitchFamily="18" charset="0"/>
              <a:cs typeface="Times New Roman" panose="02020603050405020304" pitchFamily="18" charset="0"/>
            </a:endParaRPr>
          </a:p>
          <a:p>
            <a:pPr>
              <a:buClrTx/>
            </a:pPr>
            <a:endParaRPr lang="en-US" sz="3600" dirty="0" smtClean="0">
              <a:latin typeface="Times New Roman" panose="02020603050405020304" pitchFamily="18" charset="0"/>
              <a:cs typeface="Times New Roman" panose="02020603050405020304" pitchFamily="18" charset="0"/>
            </a:endParaRPr>
          </a:p>
          <a:p>
            <a:pPr>
              <a:buClrTx/>
            </a:pPr>
            <a:endParaRPr lang="en-US" sz="3600" dirty="0" smtClean="0">
              <a:latin typeface="Times New Roman" panose="02020603050405020304" pitchFamily="18" charset="0"/>
              <a:cs typeface="Times New Roman" panose="02020603050405020304" pitchFamily="18" charset="0"/>
            </a:endParaRPr>
          </a:p>
          <a:p>
            <a:pPr>
              <a:buClrTx/>
            </a:pPr>
            <a:endParaRPr lang="en-US" sz="3600" dirty="0">
              <a:latin typeface="Times New Roman" panose="02020603050405020304" pitchFamily="18" charset="0"/>
              <a:cs typeface="Times New Roman" panose="02020603050405020304" pitchFamily="18" charset="0"/>
            </a:endParaRPr>
          </a:p>
          <a:p>
            <a:pPr>
              <a:buClrTx/>
            </a:pPr>
            <a:endParaRPr lang="en-US" sz="3600" dirty="0" smtClean="0">
              <a:latin typeface="Times New Roman" panose="02020603050405020304" pitchFamily="18" charset="0"/>
              <a:cs typeface="Times New Roman" panose="02020603050405020304" pitchFamily="18" charset="0"/>
            </a:endParaRPr>
          </a:p>
          <a:p>
            <a:pPr marL="0" indent="0">
              <a:buClrTx/>
              <a:buNone/>
            </a:pP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endParaRPr lang="en-US" sz="3600" dirty="0" smtClean="0">
              <a:latin typeface="Times New Roman" panose="02020603050405020304" pitchFamily="18" charset="0"/>
              <a:cs typeface="Times New Roman" panose="02020603050405020304" pitchFamily="18" charset="0"/>
            </a:endParaRPr>
          </a:p>
          <a:p>
            <a:pPr marL="0" indent="0" algn="ctr">
              <a:spcBef>
                <a:spcPts val="2400"/>
              </a:spcBef>
              <a:buClrTx/>
              <a:buNone/>
            </a:pPr>
            <a:r>
              <a:rPr lang="en-US" b="1" dirty="0" smtClean="0">
                <a:latin typeface="Times New Roman" panose="02020603050405020304" pitchFamily="18" charset="0"/>
                <a:cs typeface="Times New Roman" panose="02020603050405020304" pitchFamily="18" charset="0"/>
              </a:rPr>
              <a:t>Figure 1: </a:t>
            </a:r>
            <a:r>
              <a:rPr lang="en-US" dirty="0" smtClean="0">
                <a:latin typeface="Times New Roman" panose="02020603050405020304" pitchFamily="18" charset="0"/>
                <a:cs typeface="Times New Roman" panose="02020603050405020304" pitchFamily="18" charset="0"/>
              </a:rPr>
              <a:t>Condensers studied in experiment</a:t>
            </a:r>
            <a:endParaRPr lang="en-US" dirty="0">
              <a:latin typeface="Times New Roman" panose="02020603050405020304" pitchFamily="18" charset="0"/>
              <a:cs typeface="Times New Roman" panose="02020603050405020304" pitchFamily="18" charset="0"/>
            </a:endParaRPr>
          </a:p>
          <a:p>
            <a:pPr>
              <a:spcBef>
                <a:spcPts val="2400"/>
              </a:spcBef>
              <a:buClrTx/>
            </a:pPr>
            <a:r>
              <a:rPr lang="en-US" sz="3200" dirty="0" smtClean="0">
                <a:latin typeface="Times New Roman" panose="02020603050405020304" pitchFamily="18" charset="0"/>
                <a:cs typeface="Times New Roman" panose="02020603050405020304" pitchFamily="18" charset="0"/>
              </a:rPr>
              <a:t>Cold Stream Flow Rates (</a:t>
            </a:r>
            <a:r>
              <a:rPr lang="en-US" sz="3200" dirty="0" smtClean="0">
                <a:solidFill>
                  <a:srgbClr val="000000"/>
                </a:solidFill>
                <a:latin typeface="Times New Roman" panose="02020603050405020304" pitchFamily="18" charset="0"/>
                <a:cs typeface="Times New Roman" panose="02020603050405020304" pitchFamily="18" charset="0"/>
              </a:rPr>
              <a:t>m</a:t>
            </a:r>
            <a:r>
              <a:rPr lang="en-US" sz="3200" baseline="30000" dirty="0" smtClean="0">
                <a:solidFill>
                  <a:srgbClr val="000000"/>
                </a:solidFill>
                <a:latin typeface="Times New Roman" panose="02020603050405020304" pitchFamily="18" charset="0"/>
                <a:cs typeface="Times New Roman" panose="02020603050405020304" pitchFamily="18" charset="0"/>
              </a:rPr>
              <a:t>3</a:t>
            </a:r>
            <a:r>
              <a:rPr lang="en-US" sz="3200" dirty="0" smtClean="0">
                <a:solidFill>
                  <a:srgbClr val="000000"/>
                </a:solidFill>
                <a:latin typeface="Times New Roman" panose="02020603050405020304" pitchFamily="18" charset="0"/>
                <a:cs typeface="Times New Roman" panose="02020603050405020304" pitchFamily="18" charset="0"/>
              </a:rPr>
              <a:t>/s)</a:t>
            </a:r>
            <a:r>
              <a:rPr lang="en-US" sz="3200" dirty="0" smtClean="0">
                <a:latin typeface="Times New Roman" panose="02020603050405020304" pitchFamily="18" charset="0"/>
                <a:cs typeface="Times New Roman" panose="02020603050405020304" pitchFamily="18" charset="0"/>
              </a:rPr>
              <a:t>:</a:t>
            </a:r>
            <a:r>
              <a:rPr lang="en-US" sz="3200" dirty="0" smtClean="0">
                <a:solidFill>
                  <a:srgbClr val="000000"/>
                </a:solidFill>
                <a:latin typeface="Times New Roman" panose="02020603050405020304" pitchFamily="18" charset="0"/>
                <a:cs typeface="Times New Roman" panose="02020603050405020304" pitchFamily="18" charset="0"/>
              </a:rPr>
              <a:t> 9.58∙10</a:t>
            </a:r>
            <a:r>
              <a:rPr lang="en-US" sz="3200" baseline="30000" dirty="0" smtClean="0">
                <a:solidFill>
                  <a:srgbClr val="000000"/>
                </a:solidFill>
                <a:latin typeface="Times New Roman" panose="02020603050405020304" pitchFamily="18" charset="0"/>
                <a:cs typeface="Times New Roman" panose="02020603050405020304" pitchFamily="18" charset="0"/>
              </a:rPr>
              <a:t>-6</a:t>
            </a:r>
            <a:r>
              <a:rPr lang="en-US" sz="3200" dirty="0" smtClean="0">
                <a:solidFill>
                  <a:srgbClr val="000000"/>
                </a:solidFill>
                <a:latin typeface="Times New Roman" panose="02020603050405020304" pitchFamily="18" charset="0"/>
                <a:cs typeface="Times New Roman" panose="02020603050405020304" pitchFamily="18" charset="0"/>
              </a:rPr>
              <a:t>, 2.08</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smtClean="0">
                <a:solidFill>
                  <a:srgbClr val="000000"/>
                </a:solidFill>
                <a:latin typeface="Times New Roman" panose="02020603050405020304" pitchFamily="18" charset="0"/>
                <a:cs typeface="Times New Roman" panose="02020603050405020304" pitchFamily="18" charset="0"/>
              </a:rPr>
              <a:t>10</a:t>
            </a:r>
            <a:r>
              <a:rPr lang="en-US" sz="3200" baseline="30000" dirty="0" smtClean="0">
                <a:solidFill>
                  <a:srgbClr val="000000"/>
                </a:solidFill>
                <a:latin typeface="Times New Roman" panose="02020603050405020304" pitchFamily="18" charset="0"/>
                <a:cs typeface="Times New Roman" panose="02020603050405020304" pitchFamily="18" charset="0"/>
              </a:rPr>
              <a:t>-5</a:t>
            </a:r>
            <a:r>
              <a:rPr lang="en-US" sz="3200" dirty="0" smtClean="0">
                <a:solidFill>
                  <a:srgbClr val="000000"/>
                </a:solidFill>
                <a:latin typeface="Times New Roman" panose="02020603050405020304" pitchFamily="18" charset="0"/>
                <a:cs typeface="Times New Roman" panose="02020603050405020304" pitchFamily="18" charset="0"/>
              </a:rPr>
              <a:t>, 3.29</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smtClean="0">
                <a:solidFill>
                  <a:srgbClr val="000000"/>
                </a:solidFill>
                <a:latin typeface="Times New Roman" panose="02020603050405020304" pitchFamily="18" charset="0"/>
                <a:cs typeface="Times New Roman" panose="02020603050405020304" pitchFamily="18" charset="0"/>
              </a:rPr>
              <a:t>10</a:t>
            </a:r>
            <a:r>
              <a:rPr lang="en-US" sz="3200" baseline="30000" dirty="0" smtClean="0">
                <a:solidFill>
                  <a:srgbClr val="000000"/>
                </a:solidFill>
                <a:latin typeface="Times New Roman" panose="02020603050405020304" pitchFamily="18" charset="0"/>
                <a:cs typeface="Times New Roman" panose="02020603050405020304" pitchFamily="18" charset="0"/>
              </a:rPr>
              <a:t>-5</a:t>
            </a:r>
            <a:endParaRPr lang="en-US" sz="3200" dirty="0">
              <a:solidFill>
                <a:srgbClr val="000000"/>
              </a:solidFill>
              <a:latin typeface="Times New Roman" panose="02020603050405020304" pitchFamily="18" charset="0"/>
              <a:cs typeface="Times New Roman" panose="02020603050405020304" pitchFamily="18" charset="0"/>
            </a:endParaRPr>
          </a:p>
          <a:p>
            <a:pPr lvl="1">
              <a:spcBef>
                <a:spcPts val="0"/>
              </a:spcBef>
              <a:buClrTx/>
            </a:pPr>
            <a:r>
              <a:rPr lang="en-US" sz="3200" dirty="0" smtClean="0">
                <a:latin typeface="Times New Roman" panose="02020603050405020304" pitchFamily="18" charset="0"/>
                <a:cs typeface="Times New Roman" panose="02020603050405020304" pitchFamily="18" charset="0"/>
              </a:rPr>
              <a:t>Flow rates were tested in triplicate</a:t>
            </a:r>
          </a:p>
        </p:txBody>
      </p:sp>
      <p:sp>
        <p:nvSpPr>
          <p:cNvPr id="9" name="Text Placeholder 8"/>
          <p:cNvSpPr>
            <a:spLocks noGrp="1"/>
          </p:cNvSpPr>
          <p:nvPr>
            <p:ph type="body" sz="quarter" idx="21"/>
          </p:nvPr>
        </p:nvSpPr>
        <p:spPr>
          <a:xfrm>
            <a:off x="15022286" y="5442322"/>
            <a:ext cx="13586522" cy="1219200"/>
          </a:xfr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p:spPr>
        <p:txBody>
          <a:bodyPr/>
          <a:lstStyle/>
          <a:p>
            <a:r>
              <a:rPr lang="en-US" cap="none" dirty="0" smtClean="0">
                <a:latin typeface="Times New Roman" panose="02020603050405020304" pitchFamily="18" charset="0"/>
                <a:cs typeface="Times New Roman" panose="02020603050405020304" pitchFamily="18" charset="0"/>
              </a:rPr>
              <a:t>Results</a:t>
            </a:r>
            <a:endParaRPr lang="en-US" cap="none" dirty="0">
              <a:latin typeface="Times New Roman" panose="02020603050405020304" pitchFamily="18" charset="0"/>
              <a:cs typeface="Times New Roman" panose="02020603050405020304" pitchFamily="18" charset="0"/>
            </a:endParaRPr>
          </a:p>
        </p:txBody>
      </p:sp>
      <p:sp>
        <p:nvSpPr>
          <p:cNvPr id="14" name="Content Placeholder 13"/>
          <p:cNvSpPr>
            <a:spLocks noGrp="1"/>
          </p:cNvSpPr>
          <p:nvPr>
            <p:ph sz="quarter" idx="27"/>
          </p:nvPr>
        </p:nvSpPr>
        <p:spPr>
          <a:xfrm>
            <a:off x="15273561" y="6719102"/>
            <a:ext cx="13587985" cy="25006084"/>
          </a:xfrm>
        </p:spPr>
        <p:txBody>
          <a:bodyPr>
            <a:normAutofit/>
          </a:bodyPr>
          <a:lstStyle/>
          <a:p>
            <a:pPr>
              <a:buClrTx/>
            </a:pPr>
            <a:r>
              <a:rPr lang="en-US" sz="3200" dirty="0" smtClean="0">
                <a:latin typeface="Times New Roman" panose="02020603050405020304" pitchFamily="18" charset="0"/>
                <a:cs typeface="Times New Roman" panose="02020603050405020304" pitchFamily="18" charset="0"/>
              </a:rPr>
              <a:t>The heat transfer coefficient increased with cold stream flow rate for all trials except parallel flow in the </a:t>
            </a:r>
            <a:r>
              <a:rPr lang="en-US" sz="3200" dirty="0" err="1" smtClean="0">
                <a:latin typeface="Times New Roman" panose="02020603050405020304" pitchFamily="18" charset="0"/>
                <a:cs typeface="Times New Roman" panose="02020603050405020304" pitchFamily="18" charset="0"/>
              </a:rPr>
              <a:t>Allihn</a:t>
            </a:r>
            <a:r>
              <a:rPr lang="en-US" sz="3200" dirty="0" smtClean="0">
                <a:latin typeface="Times New Roman" panose="02020603050405020304" pitchFamily="18" charset="0"/>
                <a:cs typeface="Times New Roman" panose="02020603050405020304" pitchFamily="18" charset="0"/>
              </a:rPr>
              <a:t> condenser</a:t>
            </a:r>
          </a:p>
          <a:p>
            <a:pPr marL="0" indent="0">
              <a:buClrTx/>
              <a:buNone/>
            </a:pPr>
            <a:endParaRPr lang="en-US" sz="3200" dirty="0">
              <a:latin typeface="Times New Roman" panose="02020603050405020304" pitchFamily="18" charset="0"/>
              <a:cs typeface="Times New Roman" panose="02020603050405020304" pitchFamily="18" charset="0"/>
            </a:endParaRPr>
          </a:p>
          <a:p>
            <a:pPr>
              <a:buClrTx/>
            </a:pPr>
            <a:r>
              <a:rPr lang="en-US" sz="3200" dirty="0">
                <a:latin typeface="Times New Roman" panose="02020603050405020304" pitchFamily="18" charset="0"/>
                <a:cs typeface="Times New Roman" panose="02020603050405020304" pitchFamily="18" charset="0"/>
              </a:rPr>
              <a:t>The Liebig </a:t>
            </a:r>
            <a:r>
              <a:rPr lang="en-US" sz="3200" dirty="0" smtClean="0">
                <a:latin typeface="Times New Roman" panose="02020603050405020304" pitchFamily="18" charset="0"/>
                <a:cs typeface="Times New Roman" panose="02020603050405020304" pitchFamily="18" charset="0"/>
              </a:rPr>
              <a:t>condenser has a larger overall heat </a:t>
            </a:r>
            <a:r>
              <a:rPr lang="en-US" sz="3200" dirty="0">
                <a:latin typeface="Times New Roman" panose="02020603050405020304" pitchFamily="18" charset="0"/>
                <a:cs typeface="Times New Roman" panose="02020603050405020304" pitchFamily="18" charset="0"/>
              </a:rPr>
              <a:t>transfer </a:t>
            </a:r>
            <a:r>
              <a:rPr lang="en-US" sz="3200" dirty="0" smtClean="0">
                <a:latin typeface="Times New Roman" panose="02020603050405020304" pitchFamily="18" charset="0"/>
                <a:cs typeface="Times New Roman" panose="02020603050405020304" pitchFamily="18" charset="0"/>
              </a:rPr>
              <a:t>coefficient then the </a:t>
            </a:r>
            <a:r>
              <a:rPr lang="en-US" sz="3200" dirty="0" err="1" smtClean="0">
                <a:latin typeface="Times New Roman" panose="02020603050405020304" pitchFamily="18" charset="0"/>
                <a:cs typeface="Times New Roman" panose="02020603050405020304" pitchFamily="18" charset="0"/>
              </a:rPr>
              <a:t>Allihn</a:t>
            </a:r>
            <a:r>
              <a:rPr lang="en-US" sz="3200" dirty="0" smtClean="0">
                <a:latin typeface="Times New Roman" panose="02020603050405020304" pitchFamily="18" charset="0"/>
                <a:cs typeface="Times New Roman" panose="02020603050405020304" pitchFamily="18" charset="0"/>
              </a:rPr>
              <a:t> condenser and is therefore more effective</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smtClean="0">
              <a:latin typeface="Times New Roman" panose="02020603050405020304" pitchFamily="18" charset="0"/>
              <a:cs typeface="Times New Roman" panose="02020603050405020304" pitchFamily="18" charset="0"/>
            </a:endParaRPr>
          </a:p>
          <a:p>
            <a:endParaRPr lang="en-US" sz="3600" dirty="0" smtClean="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endParaRPr lang="en-US" sz="3600" dirty="0" smtClean="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endParaRPr lang="en-US" sz="3600" dirty="0" smtClean="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pPr marL="0" indent="0">
              <a:buNone/>
            </a:pPr>
            <a:endParaRPr lang="en-US" sz="4000" baseline="-25000" dirty="0" smtClean="0"/>
          </a:p>
          <a:p>
            <a:endParaRPr lang="en-US" sz="4000" dirty="0" smtClean="0"/>
          </a:p>
          <a:p>
            <a:endParaRPr lang="en-US" sz="4000" dirty="0"/>
          </a:p>
          <a:p>
            <a:endParaRPr lang="en-US" sz="4000" dirty="0" smtClean="0"/>
          </a:p>
          <a:p>
            <a:endParaRPr lang="en-US" sz="4000" dirty="0"/>
          </a:p>
          <a:p>
            <a:endParaRPr lang="en-US" sz="4000" dirty="0" smtClean="0"/>
          </a:p>
          <a:p>
            <a:endParaRPr lang="en-US" sz="4000" dirty="0"/>
          </a:p>
          <a:p>
            <a:endParaRPr lang="en-US" sz="4000" dirty="0" smtClean="0"/>
          </a:p>
          <a:p>
            <a:endParaRPr lang="en-US" sz="4000" dirty="0"/>
          </a:p>
          <a:p>
            <a:endParaRPr lang="en-US" sz="4000" dirty="0" smtClean="0"/>
          </a:p>
          <a:p>
            <a:endParaRPr lang="en-US" sz="4000" dirty="0"/>
          </a:p>
          <a:p>
            <a:endParaRPr lang="en-US" sz="4000" dirty="0" smtClean="0"/>
          </a:p>
          <a:p>
            <a:endParaRPr lang="en-US" sz="4000" dirty="0"/>
          </a:p>
          <a:p>
            <a:endParaRPr lang="en-US" sz="4000" dirty="0" smtClean="0"/>
          </a:p>
          <a:p>
            <a:endParaRPr lang="en-US" sz="4000" dirty="0"/>
          </a:p>
          <a:p>
            <a:endParaRPr lang="en-US" sz="4000" dirty="0" smtClean="0"/>
          </a:p>
          <a:p>
            <a:endParaRPr lang="en-US" sz="4000" dirty="0"/>
          </a:p>
          <a:p>
            <a:endParaRPr lang="en-US" sz="4000" dirty="0" smtClean="0"/>
          </a:p>
          <a:p>
            <a:endParaRPr lang="en-US" sz="4000" dirty="0"/>
          </a:p>
          <a:p>
            <a:endParaRPr lang="en-US" sz="4000" dirty="0" smtClean="0"/>
          </a:p>
          <a:p>
            <a:pPr marL="0" indent="0">
              <a:buNone/>
            </a:pPr>
            <a:endParaRPr lang="en-US" sz="4000" dirty="0" smtClean="0"/>
          </a:p>
          <a:p>
            <a:endParaRPr lang="en-US" sz="4000" dirty="0"/>
          </a:p>
        </p:txBody>
      </p:sp>
      <p:sp>
        <p:nvSpPr>
          <p:cNvPr id="18" name="Text Placeholder 17"/>
          <p:cNvSpPr>
            <a:spLocks noGrp="1"/>
          </p:cNvSpPr>
          <p:nvPr>
            <p:ph type="body" sz="quarter" idx="31"/>
          </p:nvPr>
        </p:nvSpPr>
        <p:spPr>
          <a:xfrm>
            <a:off x="29453141" y="5442322"/>
            <a:ext cx="13377348" cy="1219200"/>
          </a:xfrm>
          <a:gradFill flip="none" rotWithShape="1">
            <a:gsLst>
              <a:gs pos="0">
                <a:srgbClr val="8FB27C">
                  <a:shade val="30000"/>
                  <a:satMod val="115000"/>
                </a:srgbClr>
              </a:gs>
              <a:gs pos="50000">
                <a:srgbClr val="8FB27C">
                  <a:shade val="67500"/>
                  <a:satMod val="115000"/>
                </a:srgbClr>
              </a:gs>
              <a:gs pos="100000">
                <a:srgbClr val="8FB27C">
                  <a:shade val="100000"/>
                  <a:satMod val="115000"/>
                </a:srgbClr>
              </a:gs>
            </a:gsLst>
            <a:lin ang="16200000" scaled="1"/>
            <a:tileRect/>
          </a:gradFill>
        </p:spPr>
        <p:txBody>
          <a:bodyPr/>
          <a:lstStyle/>
          <a:p>
            <a:r>
              <a:rPr lang="en-US" cap="none" dirty="0" smtClean="0">
                <a:latin typeface="Times New Roman" panose="02020603050405020304" pitchFamily="18" charset="0"/>
                <a:cs typeface="Times New Roman" panose="02020603050405020304" pitchFamily="18" charset="0"/>
              </a:rPr>
              <a:t>Design  Problem</a:t>
            </a:r>
            <a:endParaRPr lang="en-US" cap="none" dirty="0">
              <a:latin typeface="Times New Roman" panose="02020603050405020304" pitchFamily="18" charset="0"/>
              <a:cs typeface="Times New Roman" panose="02020603050405020304" pitchFamily="18" charset="0"/>
            </a:endParaRPr>
          </a:p>
        </p:txBody>
      </p:sp>
      <p:sp>
        <p:nvSpPr>
          <p:cNvPr id="30" name="Text Placeholder 1"/>
          <p:cNvSpPr>
            <a:spLocks noGrp="1"/>
          </p:cNvSpPr>
          <p:nvPr>
            <p:ph sz="quarter" idx="25"/>
          </p:nvPr>
        </p:nvSpPr>
        <p:spPr>
          <a:xfrm>
            <a:off x="1108521" y="10473371"/>
            <a:ext cx="13075139" cy="4511519"/>
          </a:xfrm>
        </p:spPr>
        <p:txBody>
          <a:bodyPr>
            <a:noAutofit/>
          </a:bodyPr>
          <a:lstStyle/>
          <a:p>
            <a:pPr>
              <a:spcAft>
                <a:spcPts val="800"/>
              </a:spcAft>
              <a:buClrTx/>
            </a:pPr>
            <a:r>
              <a:rPr lang="en-US" sz="3200" dirty="0" smtClean="0">
                <a:latin typeface="Times New Roman" panose="02020603050405020304" pitchFamily="18" charset="0"/>
                <a:cs typeface="Times New Roman" panose="02020603050405020304" pitchFamily="18" charset="0"/>
              </a:rPr>
              <a:t>The effect of condenser type and flow pattern on the overall heat transfer coefficient (U) was analyzed using the following:</a:t>
            </a:r>
          </a:p>
          <a:p>
            <a:pPr>
              <a:spcAft>
                <a:spcPts val="800"/>
              </a:spcAft>
              <a:buClrTx/>
            </a:pPr>
            <a:endParaRPr lang="en-US" sz="3200" b="0" dirty="0" smtClean="0">
              <a:latin typeface="Times New Roman" panose="02020603050405020304" pitchFamily="18" charset="0"/>
              <a:cs typeface="Times New Roman" panose="02020603050405020304" pitchFamily="18" charset="0"/>
            </a:endParaRPr>
          </a:p>
          <a:p>
            <a:pPr>
              <a:spcAft>
                <a:spcPts val="1200"/>
              </a:spcAft>
              <a:buClrTx/>
            </a:pPr>
            <a:r>
              <a:rPr lang="en-US" sz="3200" dirty="0" smtClean="0">
                <a:latin typeface="Times New Roman" panose="02020603050405020304" pitchFamily="18" charset="0"/>
                <a:cs typeface="Times New Roman" panose="02020603050405020304" pitchFamily="18" charset="0"/>
              </a:rPr>
              <a:t>Reynold’s number </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N</a:t>
            </a:r>
            <a:r>
              <a:rPr lang="en-US" sz="3200" baseline="-25000" dirty="0" err="1">
                <a:latin typeface="Times New Roman" panose="02020603050405020304" pitchFamily="18" charset="0"/>
                <a:cs typeface="Times New Roman" panose="02020603050405020304" pitchFamily="18" charset="0"/>
              </a:rPr>
              <a:t>Re</a:t>
            </a:r>
            <a:r>
              <a:rPr lang="en-US" sz="3200" dirty="0" smtClean="0">
                <a:latin typeface="Times New Roman" panose="02020603050405020304" pitchFamily="18" charset="0"/>
                <a:cs typeface="Times New Roman" panose="02020603050405020304" pitchFamily="18" charset="0"/>
              </a:rPr>
              <a:t>) was used to correlate relevant parameters of our system to the overall heat transfer coefficient</a:t>
            </a:r>
          </a:p>
          <a:p>
            <a:endParaRPr lang="en-US" sz="3600"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6416379" y="3112980"/>
            <a:ext cx="31089600" cy="1015663"/>
          </a:xfrm>
          <a:prstGeom prst="rect">
            <a:avLst/>
          </a:prstGeom>
          <a:noFill/>
        </p:spPr>
        <p:txBody>
          <a:bodyPr wrap="square" rtlCol="0">
            <a:spAutoFit/>
          </a:bodyPr>
          <a:lstStyle/>
          <a:p>
            <a:pPr algn="ctr"/>
            <a:r>
              <a:rPr lang="en-US" sz="6000" i="1" dirty="0">
                <a:solidFill>
                  <a:srgbClr val="FFFFFF"/>
                </a:solidFill>
                <a:latin typeface="Times New Roman" panose="02020603050405020304" pitchFamily="18" charset="0"/>
                <a:cs typeface="Times New Roman" panose="02020603050405020304" pitchFamily="18" charset="0"/>
              </a:rPr>
              <a:t>Leif Burgess, Nick Schedeler, Ryan </a:t>
            </a:r>
            <a:r>
              <a:rPr lang="en-US" sz="6000" i="1" dirty="0" smtClean="0">
                <a:solidFill>
                  <a:srgbClr val="FFFFFF"/>
                </a:solidFill>
                <a:latin typeface="Times New Roman" panose="02020603050405020304" pitchFamily="18" charset="0"/>
                <a:cs typeface="Times New Roman" panose="02020603050405020304" pitchFamily="18" charset="0"/>
              </a:rPr>
              <a:t>Lamers</a:t>
            </a:r>
            <a:endParaRPr lang="en-US" sz="6000" dirty="0" smtClean="0">
              <a:solidFill>
                <a:schemeClr val="bg1"/>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1397" y="1144645"/>
            <a:ext cx="2478029" cy="2983998"/>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24451" y="1048392"/>
            <a:ext cx="2478029" cy="2983998"/>
          </a:xfrm>
          <a:prstGeom prst="rect">
            <a:avLst/>
          </a:prstGeom>
        </p:spPr>
      </p:pic>
      <p:sp>
        <p:nvSpPr>
          <p:cNvPr id="23" name="Text Placeholder 20"/>
          <p:cNvSpPr>
            <a:spLocks noGrp="1"/>
          </p:cNvSpPr>
          <p:nvPr>
            <p:ph type="body" sz="quarter" idx="34"/>
          </p:nvPr>
        </p:nvSpPr>
        <p:spPr>
          <a:xfrm>
            <a:off x="29453141" y="30171224"/>
            <a:ext cx="13290718" cy="1080174"/>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txBody>
          <a:bodyPr/>
          <a:lstStyle/>
          <a:p>
            <a:r>
              <a:rPr lang="en-US" cap="none" dirty="0" smtClean="0">
                <a:latin typeface="Times New Roman" panose="02020603050405020304" pitchFamily="18" charset="0"/>
                <a:cs typeface="Times New Roman" panose="02020603050405020304" pitchFamily="18" charset="0"/>
              </a:rPr>
              <a:t>References</a:t>
            </a:r>
            <a:endParaRPr lang="en-US" cap="none"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9545527" y="31345148"/>
            <a:ext cx="13614149" cy="1077218"/>
          </a:xfrm>
          <a:prstGeom prst="rect">
            <a:avLst/>
          </a:prstGeom>
          <a:noFill/>
        </p:spPr>
        <p:txBody>
          <a:bodyPr wrap="square" rtlCol="0">
            <a:spAutoFit/>
          </a:bodyPr>
          <a:lstStyle/>
          <a:p>
            <a:pPr lvl="0"/>
            <a:r>
              <a:rPr lang="en-US" sz="3200" i="1" dirty="0">
                <a:latin typeface="Times New Roman" panose="02020603050405020304" pitchFamily="18" charset="0"/>
                <a:cs typeface="Times New Roman" panose="02020603050405020304" pitchFamily="18" charset="0"/>
              </a:rPr>
              <a:t>Transport Processes and Separation Process Principles, 4</a:t>
            </a:r>
            <a:r>
              <a:rPr lang="en-US" sz="3200" i="1" baseline="30000" dirty="0">
                <a:latin typeface="Times New Roman" panose="02020603050405020304" pitchFamily="18" charset="0"/>
                <a:cs typeface="Times New Roman" panose="02020603050405020304" pitchFamily="18" charset="0"/>
              </a:rPr>
              <a:t>th</a:t>
            </a:r>
            <a:r>
              <a:rPr lang="en-US" sz="3200" i="1" dirty="0">
                <a:latin typeface="Times New Roman" panose="02020603050405020304" pitchFamily="18" charset="0"/>
                <a:cs typeface="Times New Roman" panose="02020603050405020304" pitchFamily="18" charset="0"/>
              </a:rPr>
              <a:t> ed</a:t>
            </a:r>
            <a:r>
              <a:rPr lang="en-US" sz="3200" dirty="0">
                <a:latin typeface="Times New Roman" panose="02020603050405020304" pitchFamily="18" charset="0"/>
                <a:cs typeface="Times New Roman" panose="02020603050405020304" pitchFamily="18" charset="0"/>
              </a:rPr>
              <a:t>., Prentice-Hall, Inc. Upper Saddle River, NJ, 2003, pp. </a:t>
            </a:r>
            <a:r>
              <a:rPr lang="en-US" sz="3200" dirty="0" smtClean="0">
                <a:latin typeface="Times New Roman" panose="02020603050405020304" pitchFamily="18" charset="0"/>
                <a:cs typeface="Times New Roman" panose="02020603050405020304" pitchFamily="18" charset="0"/>
              </a:rPr>
              <a:t>291-300.</a:t>
            </a:r>
            <a:endParaRPr lang="en-US" sz="3200" dirty="0">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sz="quarter" idx="30"/>
          </p:nvPr>
        </p:nvPicPr>
        <p:blipFill>
          <a:blip r:embed="rId4">
            <a:extLst>
              <a:ext uri="{28A0092B-C50C-407E-A947-70E740481C1C}">
                <a14:useLocalDpi xmlns:a14="http://schemas.microsoft.com/office/drawing/2010/main" val="0"/>
              </a:ext>
            </a:extLst>
          </a:blip>
          <a:stretch>
            <a:fillRect/>
          </a:stretch>
        </p:blipFill>
        <p:spPr>
          <a:xfrm flipH="1">
            <a:off x="8017455" y="17156708"/>
            <a:ext cx="4576374" cy="4054109"/>
          </a:xfrm>
        </p:spPr>
      </p:pic>
      <p:cxnSp>
        <p:nvCxnSpPr>
          <p:cNvPr id="47" name="Straight Arrow Connector 46"/>
          <p:cNvCxnSpPr/>
          <p:nvPr/>
        </p:nvCxnSpPr>
        <p:spPr>
          <a:xfrm flipH="1">
            <a:off x="8984581" y="19988502"/>
            <a:ext cx="58395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10905299" y="18122926"/>
            <a:ext cx="58395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45" name="Group 1044"/>
          <p:cNvGrpSpPr/>
          <p:nvPr/>
        </p:nvGrpSpPr>
        <p:grpSpPr>
          <a:xfrm>
            <a:off x="2680654" y="17145433"/>
            <a:ext cx="7183600" cy="4054110"/>
            <a:chOff x="2892689" y="19234302"/>
            <a:chExt cx="7183600" cy="4054110"/>
          </a:xfrm>
        </p:grpSpPr>
        <p:pic>
          <p:nvPicPr>
            <p:cNvPr id="1027" name="Picture 10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2689" y="19234302"/>
              <a:ext cx="4576374" cy="4054110"/>
            </a:xfrm>
            <a:prstGeom prst="rect">
              <a:avLst/>
            </a:prstGeom>
          </p:spPr>
        </p:pic>
        <p:sp>
          <p:nvSpPr>
            <p:cNvPr id="34" name="TextBox 33"/>
            <p:cNvSpPr txBox="1"/>
            <p:nvPr/>
          </p:nvSpPr>
          <p:spPr>
            <a:xfrm>
              <a:off x="8514188" y="19488606"/>
              <a:ext cx="1562101"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Allihn</a:t>
              </a:r>
              <a:endParaRPr lang="en-US" sz="3200" dirty="0" smtClean="0">
                <a:latin typeface="Times New Roman" panose="02020603050405020304" pitchFamily="18" charset="0"/>
                <a:cs typeface="Times New Roman" panose="02020603050405020304" pitchFamily="18" charset="0"/>
              </a:endParaRPr>
            </a:p>
          </p:txBody>
        </p:sp>
        <p:sp>
          <p:nvSpPr>
            <p:cNvPr id="1044" name="TextBox 1043"/>
            <p:cNvSpPr txBox="1"/>
            <p:nvPr/>
          </p:nvSpPr>
          <p:spPr>
            <a:xfrm>
              <a:off x="5642204" y="21752555"/>
              <a:ext cx="1590587" cy="1077218"/>
            </a:xfrm>
            <a:prstGeom prst="rect">
              <a:avLst/>
            </a:prstGeom>
            <a:no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Parallel Flow</a:t>
              </a:r>
            </a:p>
          </p:txBody>
        </p:sp>
      </p:grpSp>
      <p:grpSp>
        <p:nvGrpSpPr>
          <p:cNvPr id="1046" name="Group 1045"/>
          <p:cNvGrpSpPr/>
          <p:nvPr/>
        </p:nvGrpSpPr>
        <p:grpSpPr>
          <a:xfrm>
            <a:off x="2992593" y="17290327"/>
            <a:ext cx="9431104" cy="3456154"/>
            <a:chOff x="3195335" y="19297650"/>
            <a:chExt cx="9431104" cy="3456154"/>
          </a:xfrm>
        </p:grpSpPr>
        <p:sp>
          <p:nvSpPr>
            <p:cNvPr id="35" name="Rectangle 34"/>
            <p:cNvSpPr/>
            <p:nvPr/>
          </p:nvSpPr>
          <p:spPr>
            <a:xfrm>
              <a:off x="3195335" y="19297650"/>
              <a:ext cx="1451205" cy="824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latin typeface="Times New Roman" panose="02020603050405020304" pitchFamily="18" charset="0"/>
                  <a:cs typeface="Times New Roman" panose="02020603050405020304" pitchFamily="18" charset="0"/>
                </a:rPr>
                <a:t>Liebig</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27" name="TextBox 126"/>
            <p:cNvSpPr txBox="1"/>
            <p:nvPr/>
          </p:nvSpPr>
          <p:spPr>
            <a:xfrm>
              <a:off x="10938797" y="21676586"/>
              <a:ext cx="1687642" cy="1077218"/>
            </a:xfrm>
            <a:prstGeom prst="rect">
              <a:avLst/>
            </a:prstGeom>
            <a:no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Counter Flow</a:t>
              </a:r>
            </a:p>
          </p:txBody>
        </p:sp>
      </p:grpSp>
      <p:cxnSp>
        <p:nvCxnSpPr>
          <p:cNvPr id="124" name="Straight Arrow Connector 123"/>
          <p:cNvCxnSpPr/>
          <p:nvPr/>
        </p:nvCxnSpPr>
        <p:spPr>
          <a:xfrm>
            <a:off x="5587529" y="18126881"/>
            <a:ext cx="58395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3673414" y="19994111"/>
            <a:ext cx="58395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1" name="Picture 1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2751" y="23385911"/>
            <a:ext cx="7530906" cy="8677330"/>
          </a:xfrm>
          <a:prstGeom prst="rect">
            <a:avLst/>
          </a:prstGeom>
        </p:spPr>
      </p:pic>
      <p:grpSp>
        <p:nvGrpSpPr>
          <p:cNvPr id="69" name="Group 68"/>
          <p:cNvGrpSpPr/>
          <p:nvPr/>
        </p:nvGrpSpPr>
        <p:grpSpPr>
          <a:xfrm>
            <a:off x="3545917" y="23628451"/>
            <a:ext cx="7668043" cy="8623115"/>
            <a:chOff x="9632157" y="24934149"/>
            <a:chExt cx="4145649" cy="7510257"/>
          </a:xfrm>
        </p:grpSpPr>
        <p:grpSp>
          <p:nvGrpSpPr>
            <p:cNvPr id="132" name="Group 131"/>
            <p:cNvGrpSpPr/>
            <p:nvPr/>
          </p:nvGrpSpPr>
          <p:grpSpPr>
            <a:xfrm>
              <a:off x="9632157" y="24934149"/>
              <a:ext cx="3938718" cy="5129622"/>
              <a:chOff x="16543170" y="22717059"/>
              <a:chExt cx="4002508" cy="5087242"/>
            </a:xfrm>
          </p:grpSpPr>
          <p:grpSp>
            <p:nvGrpSpPr>
              <p:cNvPr id="133" name="Group 132"/>
              <p:cNvGrpSpPr/>
              <p:nvPr/>
            </p:nvGrpSpPr>
            <p:grpSpPr>
              <a:xfrm>
                <a:off x="16543170" y="22717059"/>
                <a:ext cx="2130798" cy="4232911"/>
                <a:chOff x="18630557" y="22831359"/>
                <a:chExt cx="2130798" cy="4232911"/>
              </a:xfrm>
            </p:grpSpPr>
            <p:cxnSp>
              <p:nvCxnSpPr>
                <p:cNvPr id="139" name="Straight Arrow Connector 138"/>
                <p:cNvCxnSpPr/>
                <p:nvPr/>
              </p:nvCxnSpPr>
              <p:spPr>
                <a:xfrm flipH="1" flipV="1">
                  <a:off x="20106765" y="26351152"/>
                  <a:ext cx="886" cy="373735"/>
                </a:xfrm>
                <a:prstGeom prst="straightConnector1">
                  <a:avLst/>
                </a:prstGeom>
                <a:ln w="38100">
                  <a:solidFill>
                    <a:srgbClr val="595959"/>
                  </a:solidFill>
                  <a:tailEnd type="triangle"/>
                </a:ln>
              </p:spPr>
              <p:style>
                <a:lnRef idx="3">
                  <a:schemeClr val="dk1"/>
                </a:lnRef>
                <a:fillRef idx="0">
                  <a:schemeClr val="dk1"/>
                </a:fillRef>
                <a:effectRef idx="2">
                  <a:schemeClr val="dk1"/>
                </a:effectRef>
                <a:fontRef idx="minor">
                  <a:schemeClr val="tx1"/>
                </a:fontRef>
              </p:style>
            </p:cxnSp>
            <p:sp>
              <p:nvSpPr>
                <p:cNvPr id="140" name="TextBox 139"/>
                <p:cNvSpPr txBox="1"/>
                <p:nvPr/>
              </p:nvSpPr>
              <p:spPr>
                <a:xfrm>
                  <a:off x="19820567" y="26561657"/>
                  <a:ext cx="940788" cy="502613"/>
                </a:xfrm>
                <a:prstGeom prst="rect">
                  <a:avLst/>
                </a:prstGeom>
                <a:noFill/>
              </p:spPr>
              <p:txBody>
                <a:bodyPr wrap="square" rtlCol="0">
                  <a:spAutoFit/>
                </a:bodyPr>
                <a:lstStyle/>
                <a:p>
                  <a:r>
                    <a:rPr lang="en-US" sz="2800" dirty="0" smtClean="0">
                      <a:solidFill>
                        <a:srgbClr val="595959"/>
                      </a:solidFill>
                      <a:latin typeface="Times New Roman" panose="02020603050405020304" pitchFamily="18" charset="0"/>
                      <a:cs typeface="Times New Roman" panose="02020603050405020304" pitchFamily="18" charset="0"/>
                    </a:rPr>
                    <a:t>Steam</a:t>
                  </a:r>
                </a:p>
              </p:txBody>
            </p:sp>
            <p:cxnSp>
              <p:nvCxnSpPr>
                <p:cNvPr id="142" name="Straight Arrow Connector 141"/>
                <p:cNvCxnSpPr/>
                <p:nvPr/>
              </p:nvCxnSpPr>
              <p:spPr>
                <a:xfrm>
                  <a:off x="19153718" y="23338858"/>
                  <a:ext cx="989818" cy="1186559"/>
                </a:xfrm>
                <a:prstGeom prst="straightConnector1">
                  <a:avLst/>
                </a:prstGeom>
                <a:ln w="38100">
                  <a:solidFill>
                    <a:srgbClr val="595959"/>
                  </a:solidFill>
                  <a:tailEnd type="triangle"/>
                </a:ln>
              </p:spPr>
              <p:style>
                <a:lnRef idx="3">
                  <a:schemeClr val="dk1"/>
                </a:lnRef>
                <a:fillRef idx="0">
                  <a:schemeClr val="dk1"/>
                </a:fillRef>
                <a:effectRef idx="2">
                  <a:schemeClr val="dk1"/>
                </a:effectRef>
                <a:fontRef idx="minor">
                  <a:schemeClr val="tx1"/>
                </a:fontRef>
              </p:style>
            </p:cxnSp>
            <p:cxnSp>
              <p:nvCxnSpPr>
                <p:cNvPr id="143" name="Straight Connector 142"/>
                <p:cNvCxnSpPr/>
                <p:nvPr/>
              </p:nvCxnSpPr>
              <p:spPr>
                <a:xfrm>
                  <a:off x="19282787" y="24565200"/>
                  <a:ext cx="437103" cy="0"/>
                </a:xfrm>
                <a:prstGeom prst="line">
                  <a:avLst/>
                </a:prstGeom>
                <a:ln>
                  <a:solidFill>
                    <a:srgbClr val="595959"/>
                  </a:solidFill>
                </a:ln>
              </p:spPr>
              <p:style>
                <a:lnRef idx="3">
                  <a:schemeClr val="dk1"/>
                </a:lnRef>
                <a:fillRef idx="0">
                  <a:schemeClr val="dk1"/>
                </a:fillRef>
                <a:effectRef idx="2">
                  <a:schemeClr val="dk1"/>
                </a:effectRef>
                <a:fontRef idx="minor">
                  <a:schemeClr val="tx1"/>
                </a:fontRef>
              </p:style>
            </p:cxnSp>
            <p:cxnSp>
              <p:nvCxnSpPr>
                <p:cNvPr id="144" name="Straight Connector 143"/>
                <p:cNvCxnSpPr/>
                <p:nvPr/>
              </p:nvCxnSpPr>
              <p:spPr>
                <a:xfrm>
                  <a:off x="19282786" y="25878184"/>
                  <a:ext cx="437103" cy="0"/>
                </a:xfrm>
                <a:prstGeom prst="line">
                  <a:avLst/>
                </a:prstGeom>
                <a:ln>
                  <a:solidFill>
                    <a:srgbClr val="595959"/>
                  </a:solidFill>
                </a:ln>
              </p:spPr>
              <p:style>
                <a:lnRef idx="3">
                  <a:schemeClr val="dk1"/>
                </a:lnRef>
                <a:fillRef idx="0">
                  <a:schemeClr val="dk1"/>
                </a:fillRef>
                <a:effectRef idx="2">
                  <a:schemeClr val="dk1"/>
                </a:effectRef>
                <a:fontRef idx="minor">
                  <a:schemeClr val="tx1"/>
                </a:fontRef>
              </p:style>
            </p:cxnSp>
            <p:cxnSp>
              <p:nvCxnSpPr>
                <p:cNvPr id="145" name="Straight Connector 144"/>
                <p:cNvCxnSpPr/>
                <p:nvPr/>
              </p:nvCxnSpPr>
              <p:spPr>
                <a:xfrm flipV="1">
                  <a:off x="19501337" y="24565200"/>
                  <a:ext cx="0" cy="1312984"/>
                </a:xfrm>
                <a:prstGeom prst="line">
                  <a:avLst/>
                </a:prstGeom>
                <a:ln>
                  <a:solidFill>
                    <a:srgbClr val="595959"/>
                  </a:solidFill>
                </a:ln>
              </p:spPr>
              <p:style>
                <a:lnRef idx="3">
                  <a:schemeClr val="dk1"/>
                </a:lnRef>
                <a:fillRef idx="0">
                  <a:schemeClr val="dk1"/>
                </a:fillRef>
                <a:effectRef idx="2">
                  <a:schemeClr val="dk1"/>
                </a:effectRef>
                <a:fontRef idx="minor">
                  <a:schemeClr val="tx1"/>
                </a:fontRef>
              </p:style>
            </p:cxnSp>
            <p:cxnSp>
              <p:nvCxnSpPr>
                <p:cNvPr id="146" name="Straight Connector 145"/>
                <p:cNvCxnSpPr/>
                <p:nvPr/>
              </p:nvCxnSpPr>
              <p:spPr>
                <a:xfrm>
                  <a:off x="19768013" y="24565199"/>
                  <a:ext cx="50242" cy="0"/>
                </a:xfrm>
                <a:prstGeom prst="line">
                  <a:avLst/>
                </a:prstGeom>
                <a:ln>
                  <a:solidFill>
                    <a:srgbClr val="595959"/>
                  </a:solidFill>
                </a:ln>
              </p:spPr>
              <p:style>
                <a:lnRef idx="3">
                  <a:schemeClr val="dk1"/>
                </a:lnRef>
                <a:fillRef idx="0">
                  <a:schemeClr val="dk1"/>
                </a:fillRef>
                <a:effectRef idx="2">
                  <a:schemeClr val="dk1"/>
                </a:effectRef>
                <a:fontRef idx="minor">
                  <a:schemeClr val="tx1"/>
                </a:fontRef>
              </p:style>
            </p:cxnSp>
            <p:cxnSp>
              <p:nvCxnSpPr>
                <p:cNvPr id="147" name="Straight Connector 146"/>
                <p:cNvCxnSpPr/>
                <p:nvPr/>
              </p:nvCxnSpPr>
              <p:spPr>
                <a:xfrm>
                  <a:off x="19865411" y="24564230"/>
                  <a:ext cx="50242" cy="0"/>
                </a:xfrm>
                <a:prstGeom prst="line">
                  <a:avLst/>
                </a:prstGeom>
                <a:ln>
                  <a:solidFill>
                    <a:srgbClr val="595959"/>
                  </a:solidFill>
                </a:ln>
              </p:spPr>
              <p:style>
                <a:lnRef idx="3">
                  <a:schemeClr val="dk1"/>
                </a:lnRef>
                <a:fillRef idx="0">
                  <a:schemeClr val="dk1"/>
                </a:fillRef>
                <a:effectRef idx="2">
                  <a:schemeClr val="dk1"/>
                </a:effectRef>
                <a:fontRef idx="minor">
                  <a:schemeClr val="tx1"/>
                </a:fontRef>
              </p:style>
            </p:cxnSp>
            <p:cxnSp>
              <p:nvCxnSpPr>
                <p:cNvPr id="148" name="Straight Connector 147"/>
                <p:cNvCxnSpPr/>
                <p:nvPr/>
              </p:nvCxnSpPr>
              <p:spPr>
                <a:xfrm>
                  <a:off x="19958748" y="24564230"/>
                  <a:ext cx="50242" cy="0"/>
                </a:xfrm>
                <a:prstGeom prst="line">
                  <a:avLst/>
                </a:prstGeom>
                <a:ln>
                  <a:solidFill>
                    <a:srgbClr val="595959"/>
                  </a:solidFill>
                </a:ln>
              </p:spPr>
              <p:style>
                <a:lnRef idx="3">
                  <a:schemeClr val="dk1"/>
                </a:lnRef>
                <a:fillRef idx="0">
                  <a:schemeClr val="dk1"/>
                </a:fillRef>
                <a:effectRef idx="2">
                  <a:schemeClr val="dk1"/>
                </a:effectRef>
                <a:fontRef idx="minor">
                  <a:schemeClr val="tx1"/>
                </a:fontRef>
              </p:style>
            </p:cxnSp>
            <p:cxnSp>
              <p:nvCxnSpPr>
                <p:cNvPr id="149" name="Straight Connector 148"/>
                <p:cNvCxnSpPr/>
                <p:nvPr/>
              </p:nvCxnSpPr>
              <p:spPr>
                <a:xfrm>
                  <a:off x="20056523" y="24566616"/>
                  <a:ext cx="50242" cy="0"/>
                </a:xfrm>
                <a:prstGeom prst="line">
                  <a:avLst/>
                </a:prstGeom>
                <a:ln>
                  <a:solidFill>
                    <a:srgbClr val="595959"/>
                  </a:solidFill>
                </a:ln>
              </p:spPr>
              <p:style>
                <a:lnRef idx="3">
                  <a:schemeClr val="dk1"/>
                </a:lnRef>
                <a:fillRef idx="0">
                  <a:schemeClr val="dk1"/>
                </a:fillRef>
                <a:effectRef idx="2">
                  <a:schemeClr val="dk1"/>
                </a:effectRef>
                <a:fontRef idx="minor">
                  <a:schemeClr val="tx1"/>
                </a:fontRef>
              </p:style>
            </p:cxnSp>
            <p:sp>
              <p:nvSpPr>
                <p:cNvPr id="150" name="Flowchart: Connector 149"/>
                <p:cNvSpPr/>
                <p:nvPr/>
              </p:nvSpPr>
              <p:spPr>
                <a:xfrm>
                  <a:off x="20143536" y="24548910"/>
                  <a:ext cx="45719" cy="45719"/>
                </a:xfrm>
                <a:prstGeom prst="flowChartConnector">
                  <a:avLst/>
                </a:prstGeom>
                <a:solidFill>
                  <a:srgbClr val="595959"/>
                </a:solidFill>
                <a:ln>
                  <a:solidFill>
                    <a:srgbClr val="595959"/>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sz="2800" dirty="0" err="1" smtClean="0">
                    <a:solidFill>
                      <a:srgbClr val="595959"/>
                    </a:solidFill>
                  </a:endParaRPr>
                </a:p>
              </p:txBody>
            </p:sp>
            <p:sp>
              <p:nvSpPr>
                <p:cNvPr id="151" name="TextBox 150"/>
                <p:cNvSpPr txBox="1"/>
                <p:nvPr/>
              </p:nvSpPr>
              <p:spPr>
                <a:xfrm>
                  <a:off x="19584046" y="25052415"/>
                  <a:ext cx="102022" cy="502613"/>
                </a:xfrm>
                <a:prstGeom prst="rect">
                  <a:avLst/>
                </a:prstGeom>
                <a:noFill/>
              </p:spPr>
              <p:txBody>
                <a:bodyPr wrap="square" rtlCol="0">
                  <a:spAutoFit/>
                </a:bodyPr>
                <a:lstStyle/>
                <a:p>
                  <a:r>
                    <a:rPr lang="en-US" sz="2800" dirty="0">
                      <a:solidFill>
                        <a:srgbClr val="595959"/>
                      </a:solidFill>
                      <a:latin typeface="Times New Roman" panose="02020603050405020304" pitchFamily="18" charset="0"/>
                      <a:cs typeface="Times New Roman" panose="02020603050405020304" pitchFamily="18" charset="0"/>
                    </a:rPr>
                    <a:t>h</a:t>
                  </a:r>
                  <a:endParaRPr lang="en-US" sz="2800" dirty="0" smtClean="0">
                    <a:solidFill>
                      <a:srgbClr val="595959"/>
                    </a:solidFill>
                    <a:latin typeface="Times New Roman" panose="02020603050405020304" pitchFamily="18" charset="0"/>
                    <a:cs typeface="Times New Roman" panose="02020603050405020304" pitchFamily="18" charset="0"/>
                  </a:endParaRPr>
                </a:p>
              </p:txBody>
            </p:sp>
            <p:sp>
              <p:nvSpPr>
                <p:cNvPr id="152" name="TextBox 151"/>
                <p:cNvSpPr txBox="1"/>
                <p:nvPr/>
              </p:nvSpPr>
              <p:spPr>
                <a:xfrm>
                  <a:off x="18630557" y="22831359"/>
                  <a:ext cx="1366999" cy="916529"/>
                </a:xfrm>
                <a:prstGeom prst="rect">
                  <a:avLst/>
                </a:prstGeom>
                <a:noFill/>
              </p:spPr>
              <p:txBody>
                <a:bodyPr wrap="square" rtlCol="0">
                  <a:spAutoFit/>
                </a:bodyPr>
                <a:lstStyle/>
                <a:p>
                  <a:pPr algn="r"/>
                  <a:r>
                    <a:rPr lang="en-US" sz="2800" dirty="0" smtClean="0">
                      <a:solidFill>
                        <a:srgbClr val="595959"/>
                      </a:solidFill>
                      <a:latin typeface="Times New Roman" panose="02020603050405020304" pitchFamily="18" charset="0"/>
                      <a:cs typeface="Times New Roman" panose="02020603050405020304" pitchFamily="18" charset="0"/>
                    </a:rPr>
                    <a:t>Condensation</a:t>
                  </a:r>
                  <a:r>
                    <a:rPr lang="en-US" sz="2800" dirty="0" smtClean="0">
                      <a:latin typeface="Times New Roman" panose="02020603050405020304" pitchFamily="18" charset="0"/>
                      <a:cs typeface="Times New Roman" panose="02020603050405020304" pitchFamily="18" charset="0"/>
                    </a:rPr>
                    <a:t> </a:t>
                  </a:r>
                  <a:r>
                    <a:rPr lang="en-US" sz="2800" dirty="0" smtClean="0">
                      <a:solidFill>
                        <a:srgbClr val="595959"/>
                      </a:solidFill>
                      <a:latin typeface="Times New Roman" panose="02020603050405020304" pitchFamily="18" charset="0"/>
                      <a:cs typeface="Times New Roman" panose="02020603050405020304" pitchFamily="18" charset="0"/>
                    </a:rPr>
                    <a:t>point</a:t>
                  </a:r>
                </a:p>
              </p:txBody>
            </p:sp>
          </p:grpSp>
          <p:grpSp>
            <p:nvGrpSpPr>
              <p:cNvPr id="134" name="Group 133"/>
              <p:cNvGrpSpPr/>
              <p:nvPr/>
            </p:nvGrpSpPr>
            <p:grpSpPr>
              <a:xfrm>
                <a:off x="19323190" y="25326592"/>
                <a:ext cx="1222488" cy="2477709"/>
                <a:chOff x="21392866" y="25411853"/>
                <a:chExt cx="1222488" cy="2477709"/>
              </a:xfrm>
            </p:grpSpPr>
            <p:sp>
              <p:nvSpPr>
                <p:cNvPr id="135" name="Rectangle 134"/>
                <p:cNvSpPr/>
                <p:nvPr/>
              </p:nvSpPr>
              <p:spPr>
                <a:xfrm>
                  <a:off x="21392866" y="25507666"/>
                  <a:ext cx="1160059" cy="313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err="1" smtClean="0"/>
                </a:p>
              </p:txBody>
            </p:sp>
            <p:sp>
              <p:nvSpPr>
                <p:cNvPr id="136" name="TextBox 135"/>
                <p:cNvSpPr txBox="1"/>
                <p:nvPr/>
              </p:nvSpPr>
              <p:spPr>
                <a:xfrm>
                  <a:off x="21590911" y="25411853"/>
                  <a:ext cx="1024443" cy="502613"/>
                </a:xfrm>
                <a:prstGeom prst="rect">
                  <a:avLst/>
                </a:prstGeom>
                <a:noFill/>
              </p:spPr>
              <p:txBody>
                <a:bodyPr wrap="square" rtlCol="0">
                  <a:spAutoFit/>
                </a:bodyPr>
                <a:lstStyle/>
                <a:p>
                  <a:r>
                    <a:rPr lang="en-US" sz="2800" dirty="0" smtClean="0">
                      <a:solidFill>
                        <a:srgbClr val="595959"/>
                      </a:solidFill>
                      <a:latin typeface="Times New Roman" panose="02020603050405020304" pitchFamily="18" charset="0"/>
                      <a:cs typeface="Times New Roman" panose="02020603050405020304" pitchFamily="18" charset="0"/>
                    </a:rPr>
                    <a:t>Water out</a:t>
                  </a:r>
                </a:p>
              </p:txBody>
            </p:sp>
            <p:sp>
              <p:nvSpPr>
                <p:cNvPr id="137" name="Rectangle 136"/>
                <p:cNvSpPr/>
                <p:nvPr/>
              </p:nvSpPr>
              <p:spPr>
                <a:xfrm>
                  <a:off x="21392866" y="27407937"/>
                  <a:ext cx="1041211" cy="336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err="1" smtClean="0"/>
                </a:p>
              </p:txBody>
            </p:sp>
            <p:sp>
              <p:nvSpPr>
                <p:cNvPr id="138" name="Rectangle 137"/>
                <p:cNvSpPr/>
                <p:nvPr/>
              </p:nvSpPr>
              <p:spPr>
                <a:xfrm>
                  <a:off x="21540756" y="27386950"/>
                  <a:ext cx="766032" cy="502612"/>
                </a:xfrm>
                <a:prstGeom prst="rect">
                  <a:avLst/>
                </a:prstGeom>
              </p:spPr>
              <p:txBody>
                <a:bodyPr wrap="none">
                  <a:spAutoFit/>
                </a:bodyPr>
                <a:lstStyle/>
                <a:p>
                  <a:r>
                    <a:rPr lang="en-US" sz="2800" dirty="0">
                      <a:solidFill>
                        <a:srgbClr val="595959"/>
                      </a:solidFill>
                      <a:latin typeface="Times New Roman" panose="02020603050405020304" pitchFamily="18" charset="0"/>
                      <a:cs typeface="Times New Roman" panose="02020603050405020304" pitchFamily="18" charset="0"/>
                    </a:rPr>
                    <a:t>Water </a:t>
                  </a:r>
                  <a:r>
                    <a:rPr lang="en-US" sz="2800" dirty="0" smtClean="0">
                      <a:solidFill>
                        <a:srgbClr val="595959"/>
                      </a:solidFill>
                      <a:latin typeface="Times New Roman" panose="02020603050405020304" pitchFamily="18" charset="0"/>
                      <a:cs typeface="Times New Roman" panose="02020603050405020304" pitchFamily="18" charset="0"/>
                    </a:rPr>
                    <a:t>in</a:t>
                  </a:r>
                  <a:endParaRPr lang="en-US" sz="2800" dirty="0">
                    <a:solidFill>
                      <a:srgbClr val="595959"/>
                    </a:solidFill>
                    <a:latin typeface="Times New Roman" panose="02020603050405020304" pitchFamily="18" charset="0"/>
                    <a:cs typeface="Times New Roman" panose="02020603050405020304" pitchFamily="18" charset="0"/>
                  </a:endParaRPr>
                </a:p>
              </p:txBody>
            </p:sp>
          </p:grpSp>
        </p:grpSp>
        <p:sp>
          <p:nvSpPr>
            <p:cNvPr id="68" name="Rectangle 67"/>
            <p:cNvSpPr/>
            <p:nvPr/>
          </p:nvSpPr>
          <p:spPr>
            <a:xfrm>
              <a:off x="9706300" y="32256083"/>
              <a:ext cx="4071506" cy="66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err="1" smtClean="0"/>
            </a:p>
          </p:txBody>
        </p:sp>
        <p:sp>
          <p:nvSpPr>
            <p:cNvPr id="208" name="Rectangle 207"/>
            <p:cNvSpPr/>
            <p:nvPr/>
          </p:nvSpPr>
          <p:spPr>
            <a:xfrm>
              <a:off x="9706300" y="32322344"/>
              <a:ext cx="4071506" cy="66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err="1" smtClean="0"/>
            </a:p>
          </p:txBody>
        </p:sp>
        <p:sp>
          <p:nvSpPr>
            <p:cNvPr id="209" name="Rectangle 208"/>
            <p:cNvSpPr/>
            <p:nvPr/>
          </p:nvSpPr>
          <p:spPr>
            <a:xfrm>
              <a:off x="9706300" y="32371988"/>
              <a:ext cx="4071506" cy="72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err="1" smtClean="0"/>
            </a:p>
          </p:txBody>
        </p:sp>
      </p:grpSp>
      <p:sp>
        <p:nvSpPr>
          <p:cNvPr id="1050" name="TextBox 1049"/>
          <p:cNvSpPr txBox="1"/>
          <p:nvPr/>
        </p:nvSpPr>
        <p:spPr>
          <a:xfrm>
            <a:off x="3366908" y="31720686"/>
            <a:ext cx="8160082" cy="54380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Figure 2:</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Process Flow Diagram</a:t>
            </a:r>
            <a:endParaRPr lang="en-US" sz="2800" dirty="0" smtClean="0">
              <a:latin typeface="Times New Roman" panose="02020603050405020304" pitchFamily="18" charset="0"/>
              <a:cs typeface="Times New Roman" panose="02020603050405020304" pitchFamily="18" charset="0"/>
            </a:endParaRPr>
          </a:p>
        </p:txBody>
      </p:sp>
      <p:graphicFrame>
        <p:nvGraphicFramePr>
          <p:cNvPr id="213" name="Chart 212"/>
          <p:cNvGraphicFramePr>
            <a:graphicFrameLocks/>
          </p:cNvGraphicFramePr>
          <p:nvPr>
            <p:extLst>
              <p:ext uri="{D42A27DB-BD31-4B8C-83A1-F6EECF244321}">
                <p14:modId xmlns:p14="http://schemas.microsoft.com/office/powerpoint/2010/main" val="3800027004"/>
              </p:ext>
            </p:extLst>
          </p:nvPr>
        </p:nvGraphicFramePr>
        <p:xfrm>
          <a:off x="15176841" y="10870269"/>
          <a:ext cx="13304520" cy="8229600"/>
        </p:xfrm>
        <a:graphic>
          <a:graphicData uri="http://schemas.openxmlformats.org/drawingml/2006/chart">
            <c:chart xmlns:c="http://schemas.openxmlformats.org/drawingml/2006/chart" xmlns:r="http://schemas.openxmlformats.org/officeDocument/2006/relationships" r:id="rId7"/>
          </a:graphicData>
        </a:graphic>
      </p:graphicFrame>
      <p:sp>
        <p:nvSpPr>
          <p:cNvPr id="214" name="TextBox 213"/>
          <p:cNvSpPr txBox="1"/>
          <p:nvPr/>
        </p:nvSpPr>
        <p:spPr>
          <a:xfrm>
            <a:off x="15898484" y="19177894"/>
            <a:ext cx="11200975" cy="1384995"/>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Figure 3: </a:t>
            </a:r>
            <a:r>
              <a:rPr lang="en-US" sz="2800" dirty="0" smtClean="0">
                <a:latin typeface="Times New Roman" panose="02020603050405020304" pitchFamily="18" charset="0"/>
                <a:cs typeface="Times New Roman" panose="02020603050405020304" pitchFamily="18" charset="0"/>
              </a:rPr>
              <a:t>For the Liebig condenser, as the flow rate of the cold stream increased the overall heat transfer coefficient increased as well. The magnitude of this correlation was greater for counter flow.</a:t>
            </a:r>
          </a:p>
        </p:txBody>
      </p:sp>
      <p:graphicFrame>
        <p:nvGraphicFramePr>
          <p:cNvPr id="215" name="Chart 214"/>
          <p:cNvGraphicFramePr>
            <a:graphicFrameLocks/>
          </p:cNvGraphicFramePr>
          <p:nvPr>
            <p:extLst>
              <p:ext uri="{D42A27DB-BD31-4B8C-83A1-F6EECF244321}">
                <p14:modId xmlns:p14="http://schemas.microsoft.com/office/powerpoint/2010/main" val="23280558"/>
              </p:ext>
            </p:extLst>
          </p:nvPr>
        </p:nvGraphicFramePr>
        <p:xfrm>
          <a:off x="14841949" y="21876310"/>
          <a:ext cx="13304520" cy="82296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17" name="Chart 216"/>
          <p:cNvGraphicFramePr>
            <a:graphicFrameLocks/>
          </p:cNvGraphicFramePr>
          <p:nvPr>
            <p:extLst>
              <p:ext uri="{D42A27DB-BD31-4B8C-83A1-F6EECF244321}">
                <p14:modId xmlns:p14="http://schemas.microsoft.com/office/powerpoint/2010/main" val="157213274"/>
              </p:ext>
            </p:extLst>
          </p:nvPr>
        </p:nvGraphicFramePr>
        <p:xfrm>
          <a:off x="32163803" y="18339452"/>
          <a:ext cx="9299662" cy="551559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18" name="Chart 217"/>
          <p:cNvGraphicFramePr>
            <a:graphicFrameLocks/>
          </p:cNvGraphicFramePr>
          <p:nvPr>
            <p:extLst>
              <p:ext uri="{D42A27DB-BD31-4B8C-83A1-F6EECF244321}">
                <p14:modId xmlns:p14="http://schemas.microsoft.com/office/powerpoint/2010/main" val="167276266"/>
              </p:ext>
            </p:extLst>
          </p:nvPr>
        </p:nvGraphicFramePr>
        <p:xfrm>
          <a:off x="32364482" y="11433033"/>
          <a:ext cx="8935562" cy="5523356"/>
        </p:xfrm>
        <a:graphic>
          <a:graphicData uri="http://schemas.openxmlformats.org/drawingml/2006/chart">
            <c:chart xmlns:c="http://schemas.openxmlformats.org/drawingml/2006/chart" xmlns:r="http://schemas.openxmlformats.org/officeDocument/2006/relationships" r:id="rId10"/>
          </a:graphicData>
        </a:graphic>
      </p:graphicFrame>
      <p:sp>
        <p:nvSpPr>
          <p:cNvPr id="219" name="TextBox 218"/>
          <p:cNvSpPr txBox="1"/>
          <p:nvPr/>
        </p:nvSpPr>
        <p:spPr>
          <a:xfrm>
            <a:off x="31516307" y="16998626"/>
            <a:ext cx="10631912" cy="954107"/>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Figure 5: </a:t>
            </a:r>
            <a:r>
              <a:rPr lang="en-US" sz="2800" dirty="0" smtClean="0">
                <a:latin typeface="Times New Roman" panose="02020603050405020304" pitchFamily="18" charset="0"/>
                <a:cs typeface="Times New Roman" panose="02020603050405020304" pitchFamily="18" charset="0"/>
              </a:rPr>
              <a:t>Dimensionless comparison to the overall heat transfer coefficient for the hot flow stream</a:t>
            </a:r>
          </a:p>
        </p:txBody>
      </p:sp>
      <p:sp>
        <p:nvSpPr>
          <p:cNvPr id="70" name="TextBox 69"/>
          <p:cNvSpPr txBox="1"/>
          <p:nvPr/>
        </p:nvSpPr>
        <p:spPr>
          <a:xfrm>
            <a:off x="16337066" y="30460929"/>
            <a:ext cx="10323810" cy="1384995"/>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Figure 4: </a:t>
            </a:r>
            <a:r>
              <a:rPr lang="en-US" sz="2800" b="1"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For the </a:t>
            </a:r>
            <a:r>
              <a:rPr lang="en-US" sz="2800" dirty="0" err="1">
                <a:latin typeface="Times New Roman" panose="02020603050405020304" pitchFamily="18" charset="0"/>
                <a:cs typeface="Times New Roman" panose="02020603050405020304" pitchFamily="18" charset="0"/>
              </a:rPr>
              <a:t>A</a:t>
            </a:r>
            <a:r>
              <a:rPr lang="en-US" sz="2800" dirty="0" err="1" smtClean="0">
                <a:latin typeface="Times New Roman" panose="02020603050405020304" pitchFamily="18" charset="0"/>
                <a:cs typeface="Times New Roman" panose="02020603050405020304" pitchFamily="18" charset="0"/>
              </a:rPr>
              <a:t>llihn</a:t>
            </a:r>
            <a:r>
              <a:rPr lang="en-US" sz="2800" dirty="0" smtClean="0">
                <a:latin typeface="Times New Roman" panose="02020603050405020304" pitchFamily="18" charset="0"/>
                <a:cs typeface="Times New Roman" panose="02020603050405020304" pitchFamily="18" charset="0"/>
              </a:rPr>
              <a:t> condenser, as </a:t>
            </a:r>
            <a:r>
              <a:rPr lang="en-US" sz="2800" dirty="0">
                <a:latin typeface="Times New Roman" panose="02020603050405020304" pitchFamily="18" charset="0"/>
                <a:cs typeface="Times New Roman" panose="02020603050405020304" pitchFamily="18" charset="0"/>
              </a:rPr>
              <a:t>the flow rate of the cold stream increased the overall heat transfer coefficient increased </a:t>
            </a:r>
            <a:r>
              <a:rPr lang="en-US" sz="2800" dirty="0" smtClean="0">
                <a:latin typeface="Times New Roman" panose="02020603050405020304" pitchFamily="18" charset="0"/>
                <a:cs typeface="Times New Roman" panose="02020603050405020304" pitchFamily="18" charset="0"/>
              </a:rPr>
              <a:t>with counter flow and decreased with parallel flow. </a:t>
            </a:r>
            <a:endParaRPr lang="en-US" sz="2800" dirty="0">
              <a:latin typeface="Times New Roman" panose="02020603050405020304" pitchFamily="18" charset="0"/>
              <a:cs typeface="Times New Roman" panose="02020603050405020304" pitchFamily="18" charset="0"/>
            </a:endParaRPr>
          </a:p>
        </p:txBody>
      </p:sp>
      <p:sp>
        <p:nvSpPr>
          <p:cNvPr id="226" name="TextBox 225"/>
          <p:cNvSpPr txBox="1"/>
          <p:nvPr/>
        </p:nvSpPr>
        <p:spPr>
          <a:xfrm>
            <a:off x="31376963" y="23972717"/>
            <a:ext cx="10631912" cy="954107"/>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Figure </a:t>
            </a:r>
            <a:r>
              <a:rPr lang="en-US" sz="2800" b="1" dirty="0">
                <a:latin typeface="Times New Roman" panose="02020603050405020304" pitchFamily="18" charset="0"/>
                <a:cs typeface="Times New Roman" panose="02020603050405020304" pitchFamily="18" charset="0"/>
              </a:rPr>
              <a:t>6</a:t>
            </a:r>
            <a:r>
              <a:rPr lang="en-US"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Dimensionless comparison to the overall heat transfer coefficient for the hot flow stream</a:t>
            </a:r>
          </a:p>
        </p:txBody>
      </p:sp>
      <mc:AlternateContent xmlns:mc="http://schemas.openxmlformats.org/markup-compatibility/2006" xmlns:a14="http://schemas.microsoft.com/office/drawing/2010/main">
        <mc:Choice Requires="a14">
          <p:graphicFrame>
            <p:nvGraphicFramePr>
              <p:cNvPr id="72" name="Table 71"/>
              <p:cNvGraphicFramePr>
                <a:graphicFrameLocks noGrp="1"/>
              </p:cNvGraphicFramePr>
              <p:nvPr>
                <p:extLst>
                  <p:ext uri="{D42A27DB-BD31-4B8C-83A1-F6EECF244321}">
                    <p14:modId xmlns:p14="http://schemas.microsoft.com/office/powerpoint/2010/main" val="475808959"/>
                  </p:ext>
                </p:extLst>
              </p:nvPr>
            </p:nvGraphicFramePr>
            <p:xfrm>
              <a:off x="1665513" y="11383703"/>
              <a:ext cx="11998575" cy="954405"/>
            </p:xfrm>
            <a:graphic>
              <a:graphicData uri="http://schemas.openxmlformats.org/drawingml/2006/table">
                <a:tbl>
                  <a:tblPr firstRow="1" firstCol="1" bandRow="1"/>
                  <a:tblGrid>
                    <a:gridCol w="922967">
                      <a:extLst>
                        <a:ext uri="{9D8B030D-6E8A-4147-A177-3AD203B41FA5}">
                          <a16:colId xmlns:a16="http://schemas.microsoft.com/office/drawing/2014/main" val="3556558778"/>
                        </a:ext>
                      </a:extLst>
                    </a:gridCol>
                    <a:gridCol w="10152641">
                      <a:extLst>
                        <a:ext uri="{9D8B030D-6E8A-4147-A177-3AD203B41FA5}">
                          <a16:colId xmlns:a16="http://schemas.microsoft.com/office/drawing/2014/main" val="406435448"/>
                        </a:ext>
                      </a:extLst>
                    </a:gridCol>
                    <a:gridCol w="922967">
                      <a:extLst>
                        <a:ext uri="{9D8B030D-6E8A-4147-A177-3AD203B41FA5}">
                          <a16:colId xmlns:a16="http://schemas.microsoft.com/office/drawing/2014/main" val="1919891169"/>
                        </a:ext>
                      </a:extLst>
                    </a:gridCol>
                  </a:tblGrid>
                  <a:tr h="548640">
                    <a:tc>
                      <a:txBody>
                        <a:bodyPr/>
                        <a:lstStyle/>
                        <a:p>
                          <a:pPr marL="0" marR="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rPr>
                            <a:t> </a:t>
                          </a: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3600" dirty="0">
                              <a:effectLst/>
                              <a:latin typeface="Times New Roman" panose="02020603050405020304" pitchFamily="18" charset="0"/>
                              <a:ea typeface="Calibri" panose="020F0502020204030204" pitchFamily="34" charset="0"/>
                            </a:rPr>
                            <a:t> </a:t>
                          </a:r>
                          <a:r>
                            <a:rPr kumimoji="0" lang="en-US" sz="3200" b="0" i="0" u="none" strike="noStrike" kern="1200" cap="none" spc="0" normalizeH="0" baseline="0" noProof="0" dirty="0" smtClean="0">
                              <a:ln>
                                <a:noFill/>
                              </a:ln>
                              <a:solidFill>
                                <a:srgbClr val="292934"/>
                              </a:solidFill>
                              <a:effectLst/>
                              <a:uLnTx/>
                              <a:uFillTx/>
                              <a:latin typeface="+mn-lt"/>
                              <a:ea typeface="+mn-ea"/>
                              <a:cs typeface="+mn-cs"/>
                            </a:rPr>
                            <a:t>q</a:t>
                          </a:r>
                          <a14:m>
                            <m:oMath xmlns:m="http://schemas.openxmlformats.org/officeDocument/2006/math">
                              <m:r>
                                <a:rPr kumimoji="0" lang="en-US" sz="3200" b="0" i="1" u="none" strike="noStrike" kern="1200" cap="none" spc="0" normalizeH="0" baseline="0" noProof="0" smtClean="0">
                                  <a:ln>
                                    <a:noFill/>
                                  </a:ln>
                                  <a:solidFill>
                                    <a:srgbClr val="292934"/>
                                  </a:solidFill>
                                  <a:effectLst/>
                                  <a:uLnTx/>
                                  <a:uFillTx/>
                                  <a:latin typeface="Cambria Math" panose="02040503050406030204" pitchFamily="18" charset="0"/>
                                  <a:ea typeface="+mn-ea"/>
                                  <a:cs typeface="+mn-cs"/>
                                </a:rPr>
                                <m:t>=</m:t>
                              </m:r>
                              <m:sSub>
                                <m:sSubPr>
                                  <m:ctrlPr>
                                    <a:rPr kumimoji="0" lang="en-US" sz="3200" b="0" i="1" u="none" strike="noStrike" kern="1200" cap="none" spc="0" normalizeH="0" baseline="0" noProof="0">
                                      <a:ln>
                                        <a:noFill/>
                                      </a:ln>
                                      <a:solidFill>
                                        <a:srgbClr val="292934"/>
                                      </a:solidFill>
                                      <a:effectLst/>
                                      <a:uLnTx/>
                                      <a:uFillTx/>
                                      <a:latin typeface="Cambria Math" panose="02040503050406030204" pitchFamily="18" charset="0"/>
                                      <a:ea typeface="+mn-ea"/>
                                      <a:cs typeface="+mn-cs"/>
                                    </a:rPr>
                                  </m:ctrlPr>
                                </m:sSubPr>
                                <m:e>
                                  <m:sSub>
                                    <m:sSubPr>
                                      <m:ctrlPr>
                                        <a:rPr kumimoji="0" lang="en-US" sz="3200" b="0" i="1" u="none" strike="noStrike" kern="1200" cap="none" spc="0" normalizeH="0" baseline="0" noProof="0">
                                          <a:ln>
                                            <a:noFill/>
                                          </a:ln>
                                          <a:solidFill>
                                            <a:srgbClr val="292934"/>
                                          </a:solidFill>
                                          <a:effectLst/>
                                          <a:uLnTx/>
                                          <a:uFillTx/>
                                          <a:latin typeface="Cambria Math" panose="02040503050406030204" pitchFamily="18" charset="0"/>
                                          <a:ea typeface="+mn-ea"/>
                                          <a:cs typeface="+mn-cs"/>
                                        </a:rPr>
                                      </m:ctrlPr>
                                    </m:sSubPr>
                                    <m:e>
                                      <m:r>
                                        <a:rPr kumimoji="0" lang="en-US" sz="3200" b="0" i="1" u="none" strike="noStrike" kern="1200" cap="none" spc="0" normalizeH="0" baseline="0" noProof="0" smtClean="0">
                                          <a:ln>
                                            <a:noFill/>
                                          </a:ln>
                                          <a:solidFill>
                                            <a:srgbClr val="292934"/>
                                          </a:solidFill>
                                          <a:effectLst/>
                                          <a:uLnTx/>
                                          <a:uFillTx/>
                                          <a:latin typeface="Cambria Math" panose="02040503050406030204" pitchFamily="18" charset="0"/>
                                          <a:ea typeface="+mn-ea"/>
                                          <a:cs typeface="+mn-cs"/>
                                        </a:rPr>
                                        <m:t>𝑚</m:t>
                                      </m:r>
                                      <m:sSub>
                                        <m:sSubPr>
                                          <m:ctrlPr>
                                            <a:rPr kumimoji="0" lang="en-US" sz="3200" b="0" i="1" u="none" strike="noStrike" kern="1200" cap="none" spc="0" normalizeH="0" baseline="0" noProof="0" smtClean="0">
                                              <a:ln>
                                                <a:noFill/>
                                              </a:ln>
                                              <a:solidFill>
                                                <a:srgbClr val="292934"/>
                                              </a:solidFill>
                                              <a:effectLst/>
                                              <a:uLnTx/>
                                              <a:uFillTx/>
                                              <a:latin typeface="Cambria Math" panose="02040503050406030204" pitchFamily="18" charset="0"/>
                                              <a:ea typeface="+mn-ea"/>
                                              <a:cs typeface="+mn-cs"/>
                                            </a:rPr>
                                          </m:ctrlPr>
                                        </m:sSubPr>
                                        <m:e>
                                          <m:r>
                                            <a:rPr kumimoji="0" lang="en-US" sz="3200" b="0" i="1" u="none" strike="noStrike" kern="1200" cap="none" spc="0" normalizeH="0" baseline="0" noProof="0" smtClean="0">
                                              <a:ln>
                                                <a:noFill/>
                                              </a:ln>
                                              <a:solidFill>
                                                <a:srgbClr val="292934"/>
                                              </a:solidFill>
                                              <a:effectLst/>
                                              <a:uLnTx/>
                                              <a:uFillTx/>
                                              <a:latin typeface="Cambria Math" panose="02040503050406030204" pitchFamily="18" charset="0"/>
                                              <a:ea typeface="+mn-ea"/>
                                              <a:cs typeface="+mn-cs"/>
                                            </a:rPr>
                                            <m:t>𝐶</m:t>
                                          </m:r>
                                        </m:e>
                                        <m:sub>
                                          <m:r>
                                            <a:rPr kumimoji="0" lang="en-US" sz="3200" b="0" i="1" u="none" strike="noStrike" kern="1200" cap="none" spc="0" normalizeH="0" baseline="0" noProof="0" smtClean="0">
                                              <a:ln>
                                                <a:noFill/>
                                              </a:ln>
                                              <a:solidFill>
                                                <a:srgbClr val="292934"/>
                                              </a:solidFill>
                                              <a:effectLst/>
                                              <a:uLnTx/>
                                              <a:uFillTx/>
                                              <a:latin typeface="Cambria Math" panose="02040503050406030204" pitchFamily="18" charset="0"/>
                                              <a:ea typeface="+mn-ea"/>
                                              <a:cs typeface="+mn-cs"/>
                                            </a:rPr>
                                            <m:t>𝑝</m:t>
                                          </m:r>
                                        </m:sub>
                                      </m:sSub>
                                      <m:r>
                                        <a:rPr kumimoji="0" lang="en-US" sz="3200" b="0" i="1" u="none" strike="noStrike" kern="1200" cap="none" spc="0" normalizeH="0" baseline="0" noProof="0" smtClean="0">
                                          <a:ln>
                                            <a:noFill/>
                                          </a:ln>
                                          <a:solidFill>
                                            <a:srgbClr val="292934"/>
                                          </a:solidFill>
                                          <a:effectLst/>
                                          <a:uLnTx/>
                                          <a:uFillTx/>
                                          <a:latin typeface="Cambria Math" panose="02040503050406030204" pitchFamily="18" charset="0"/>
                                          <a:ea typeface="Cambria Math" panose="02040503050406030204" pitchFamily="18" charset="0"/>
                                          <a:cs typeface="+mn-cs"/>
                                        </a:rPr>
                                        <m:t>∆</m:t>
                                      </m:r>
                                      <m:r>
                                        <a:rPr kumimoji="0" lang="en-US" sz="3200" b="0" i="1" u="none" strike="noStrike" kern="1200" cap="none" spc="0" normalizeH="0" baseline="0" noProof="0" smtClean="0">
                                          <a:ln>
                                            <a:noFill/>
                                          </a:ln>
                                          <a:solidFill>
                                            <a:srgbClr val="292934"/>
                                          </a:solidFill>
                                          <a:effectLst/>
                                          <a:uLnTx/>
                                          <a:uFillTx/>
                                          <a:latin typeface="Cambria Math" panose="02040503050406030204" pitchFamily="18" charset="0"/>
                                          <a:ea typeface="Cambria Math" panose="02040503050406030204" pitchFamily="18" charset="0"/>
                                          <a:cs typeface="+mn-cs"/>
                                        </a:rPr>
                                        <m:t>𝑇</m:t>
                                      </m:r>
                                      <m:r>
                                        <a:rPr kumimoji="0" lang="en-US" sz="3200" b="0" i="1" u="none" strike="noStrike" kern="1200" cap="none" spc="0" normalizeH="0" baseline="0" noProof="0" smtClean="0">
                                          <a:ln>
                                            <a:noFill/>
                                          </a:ln>
                                          <a:solidFill>
                                            <a:srgbClr val="292934"/>
                                          </a:solidFill>
                                          <a:effectLst/>
                                          <a:uLnTx/>
                                          <a:uFillTx/>
                                          <a:latin typeface="Cambria Math" panose="02040503050406030204" pitchFamily="18" charset="0"/>
                                          <a:ea typeface="Cambria Math" panose="02040503050406030204" pitchFamily="18" charset="0"/>
                                          <a:cs typeface="+mn-cs"/>
                                        </a:rPr>
                                        <m:t>=</m:t>
                                      </m:r>
                                      <m:r>
                                        <a:rPr kumimoji="0" lang="en-US" sz="3200" b="0" i="1" u="none" strike="noStrike" kern="1200" cap="none" spc="0" normalizeH="0" baseline="0" noProof="0" smtClean="0">
                                          <a:ln>
                                            <a:noFill/>
                                          </a:ln>
                                          <a:solidFill>
                                            <a:srgbClr val="292934"/>
                                          </a:solidFill>
                                          <a:effectLst/>
                                          <a:uLnTx/>
                                          <a:uFillTx/>
                                          <a:latin typeface="Cambria Math" panose="02040503050406030204" pitchFamily="18" charset="0"/>
                                          <a:ea typeface="+mn-ea"/>
                                          <a:cs typeface="+mn-cs"/>
                                        </a:rPr>
                                        <m:t>𝑈</m:t>
                                      </m:r>
                                      <m:r>
                                        <a:rPr kumimoji="0" lang="en-US" sz="3200" b="0" i="1" u="none" strike="noStrike" kern="1200" cap="none" spc="0" normalizeH="0" baseline="0" noProof="0">
                                          <a:ln>
                                            <a:noFill/>
                                          </a:ln>
                                          <a:solidFill>
                                            <a:srgbClr val="292934"/>
                                          </a:solidFill>
                                          <a:effectLst/>
                                          <a:uLnTx/>
                                          <a:uFillTx/>
                                          <a:latin typeface="Cambria Math" panose="02040503050406030204" pitchFamily="18" charset="0"/>
                                          <a:ea typeface="+mn-ea"/>
                                          <a:cs typeface="+mn-cs"/>
                                        </a:rPr>
                                        <m:t>𝐴</m:t>
                                      </m:r>
                                    </m:e>
                                    <m:sub>
                                      <m:r>
                                        <a:rPr kumimoji="0" lang="en-US" sz="3200" b="0" i="1" u="none" strike="noStrike" kern="1200" cap="none" spc="0" normalizeH="0" baseline="0" noProof="0">
                                          <a:ln>
                                            <a:noFill/>
                                          </a:ln>
                                          <a:solidFill>
                                            <a:srgbClr val="292934"/>
                                          </a:solidFill>
                                          <a:effectLst/>
                                          <a:uLnTx/>
                                          <a:uFillTx/>
                                          <a:latin typeface="Cambria Math" panose="02040503050406030204" pitchFamily="18" charset="0"/>
                                          <a:ea typeface="+mn-ea"/>
                                          <a:cs typeface="+mn-cs"/>
                                        </a:rPr>
                                        <m:t>𝑠</m:t>
                                      </m:r>
                                    </m:sub>
                                  </m:sSub>
                                  <m:r>
                                    <a:rPr kumimoji="0" lang="en-US" sz="3200" b="0" i="1" u="none" strike="noStrike" kern="1200" cap="none" spc="0" normalizeH="0" baseline="0" noProof="0">
                                      <a:ln>
                                        <a:noFill/>
                                      </a:ln>
                                      <a:solidFill>
                                        <a:srgbClr val="292934"/>
                                      </a:solidFill>
                                      <a:effectLst/>
                                      <a:uLnTx/>
                                      <a:uFillTx/>
                                      <a:latin typeface="Cambria Math" panose="02040503050406030204" pitchFamily="18" charset="0"/>
                                      <a:ea typeface="Cambria Math" panose="02040503050406030204" pitchFamily="18" charset="0"/>
                                      <a:cs typeface="+mn-cs"/>
                                    </a:rPr>
                                    <m:t>∆</m:t>
                                  </m:r>
                                  <m:r>
                                    <a:rPr kumimoji="0" lang="en-US" sz="3200" b="0" i="1" u="none" strike="noStrike" kern="1200" cap="none" spc="0" normalizeH="0" baseline="0" noProof="0">
                                      <a:ln>
                                        <a:noFill/>
                                      </a:ln>
                                      <a:solidFill>
                                        <a:srgbClr val="292934"/>
                                      </a:solidFill>
                                      <a:effectLst/>
                                      <a:uLnTx/>
                                      <a:uFillTx/>
                                      <a:latin typeface="Cambria Math" panose="02040503050406030204" pitchFamily="18" charset="0"/>
                                      <a:ea typeface="Cambria Math" panose="02040503050406030204" pitchFamily="18" charset="0"/>
                                      <a:cs typeface="+mn-cs"/>
                                    </a:rPr>
                                    <m:t>𝑇</m:t>
                                  </m:r>
                                </m:e>
                                <m:sub>
                                  <m:r>
                                    <a:rPr kumimoji="0" lang="en-US" sz="3200" b="0" i="1" u="none" strike="noStrike" kern="1200" cap="none" spc="0" normalizeH="0" baseline="0" noProof="0">
                                      <a:ln>
                                        <a:noFill/>
                                      </a:ln>
                                      <a:solidFill>
                                        <a:srgbClr val="292934"/>
                                      </a:solidFill>
                                      <a:effectLst/>
                                      <a:uLnTx/>
                                      <a:uFillTx/>
                                      <a:latin typeface="Cambria Math" panose="02040503050406030204" pitchFamily="18" charset="0"/>
                                      <a:ea typeface="+mn-ea"/>
                                      <a:cs typeface="+mn-cs"/>
                                    </a:rPr>
                                    <m:t>𝐿𝑀</m:t>
                                  </m:r>
                                </m:sub>
                              </m:sSub>
                            </m:oMath>
                          </a14:m>
                          <a:endParaRPr lang="en-US" sz="36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tc>
                      <a:txBody>
                        <a:bodyPr/>
                        <a:lstStyle/>
                        <a:p>
                          <a:pPr marL="228600" marR="0" algn="ctr">
                            <a:lnSpc>
                              <a:spcPct val="200000"/>
                            </a:lnSpc>
                            <a:spcBef>
                              <a:spcPts val="0"/>
                            </a:spcBef>
                            <a:spcAft>
                              <a:spcPts val="0"/>
                            </a:spcAft>
                          </a:pPr>
                          <a:r>
                            <a:rPr lang="en-US" sz="3200" dirty="0" smtClean="0">
                              <a:effectLst/>
                              <a:latin typeface="Times New Roman" panose="02020603050405020304" pitchFamily="18" charset="0"/>
                              <a:ea typeface="Calibri" panose="020F0502020204030204" pitchFamily="34" charset="0"/>
                            </a:rPr>
                            <a:t>(1)</a:t>
                          </a:r>
                          <a:endParaRPr lang="en-US" sz="3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4055650375"/>
                      </a:ext>
                    </a:extLst>
                  </a:tr>
                </a:tbl>
              </a:graphicData>
            </a:graphic>
          </p:graphicFrame>
        </mc:Choice>
        <mc:Fallback xmlns="">
          <p:graphicFrame>
            <p:nvGraphicFramePr>
              <p:cNvPr id="72" name="Table 71"/>
              <p:cNvGraphicFramePr>
                <a:graphicFrameLocks noGrp="1"/>
              </p:cNvGraphicFramePr>
              <p:nvPr>
                <p:extLst>
                  <p:ext uri="{D42A27DB-BD31-4B8C-83A1-F6EECF244321}">
                    <p14:modId xmlns:p14="http://schemas.microsoft.com/office/powerpoint/2010/main" val="475808959"/>
                  </p:ext>
                </p:extLst>
              </p:nvPr>
            </p:nvGraphicFramePr>
            <p:xfrm>
              <a:off x="1665513" y="11383703"/>
              <a:ext cx="11998575" cy="954405"/>
            </p:xfrm>
            <a:graphic>
              <a:graphicData uri="http://schemas.openxmlformats.org/drawingml/2006/table">
                <a:tbl>
                  <a:tblPr firstRow="1" firstCol="1" bandRow="1"/>
                  <a:tblGrid>
                    <a:gridCol w="922967">
                      <a:extLst>
                        <a:ext uri="{9D8B030D-6E8A-4147-A177-3AD203B41FA5}">
                          <a16:colId xmlns:a16="http://schemas.microsoft.com/office/drawing/2014/main" xmlns:a14="http://schemas.microsoft.com/office/drawing/2010/main" xmlns="" val="3556558778"/>
                        </a:ext>
                      </a:extLst>
                    </a:gridCol>
                    <a:gridCol w="10152641">
                      <a:extLst>
                        <a:ext uri="{9D8B030D-6E8A-4147-A177-3AD203B41FA5}">
                          <a16:colId xmlns:a16="http://schemas.microsoft.com/office/drawing/2014/main" xmlns:a14="http://schemas.microsoft.com/office/drawing/2010/main" xmlns="" val="406435448"/>
                        </a:ext>
                      </a:extLst>
                    </a:gridCol>
                    <a:gridCol w="922967">
                      <a:extLst>
                        <a:ext uri="{9D8B030D-6E8A-4147-A177-3AD203B41FA5}">
                          <a16:colId xmlns:a16="http://schemas.microsoft.com/office/drawing/2014/main" xmlns:a14="http://schemas.microsoft.com/office/drawing/2010/main" xmlns="" val="1919891169"/>
                        </a:ext>
                      </a:extLst>
                    </a:gridCol>
                  </a:tblGrid>
                  <a:tr h="954405">
                    <a:tc>
                      <a:txBody>
                        <a:bodyPr/>
                        <a:lstStyle/>
                        <a:p>
                          <a:pPr marL="0" marR="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rPr>
                            <a:t> </a:t>
                          </a:r>
                        </a:p>
                      </a:txBody>
                      <a:tcPr marL="68580" marR="68580" marT="0" marB="0">
                        <a:lnL>
                          <a:noFill/>
                        </a:lnL>
                        <a:lnR>
                          <a:noFill/>
                        </a:lnR>
                        <a:lnT>
                          <a:noFill/>
                        </a:lnT>
                        <a:lnB>
                          <a:noFill/>
                        </a:lnB>
                      </a:tcPr>
                    </a:tc>
                    <a:tc>
                      <a:txBody>
                        <a:bodyPr/>
                        <a:lstStyle/>
                        <a:p>
                          <a:endParaRPr lang="en-US"/>
                        </a:p>
                      </a:txBody>
                      <a:tcPr marL="68580" marR="68580" marT="0" marB="0">
                        <a:lnL>
                          <a:noFill/>
                        </a:lnL>
                        <a:lnR>
                          <a:noFill/>
                        </a:lnR>
                        <a:lnT>
                          <a:noFill/>
                        </a:lnT>
                        <a:lnB>
                          <a:noFill/>
                        </a:lnB>
                        <a:blipFill rotWithShape="0">
                          <a:blip r:embed="rId11"/>
                          <a:stretch>
                            <a:fillRect l="-9058" r="-9058" b="-23567"/>
                          </a:stretch>
                        </a:blipFill>
                      </a:tcPr>
                    </a:tc>
                    <a:tc>
                      <a:txBody>
                        <a:bodyPr/>
                        <a:lstStyle/>
                        <a:p>
                          <a:pPr marL="228600" marR="0" algn="ctr">
                            <a:lnSpc>
                              <a:spcPct val="200000"/>
                            </a:lnSpc>
                            <a:spcBef>
                              <a:spcPts val="0"/>
                            </a:spcBef>
                            <a:spcAft>
                              <a:spcPts val="0"/>
                            </a:spcAft>
                          </a:pPr>
                          <a:r>
                            <a:rPr lang="en-US" sz="3200" dirty="0" smtClean="0">
                              <a:effectLst/>
                              <a:latin typeface="Times New Roman" panose="02020603050405020304" pitchFamily="18" charset="0"/>
                              <a:ea typeface="Calibri" panose="020F0502020204030204" pitchFamily="34" charset="0"/>
                            </a:rPr>
                            <a:t>(1)</a:t>
                          </a:r>
                          <a:endParaRPr lang="en-US" sz="3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a14="http://schemas.microsoft.com/office/drawing/2010/main" xmlns="" val="405565037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3" name="Table 72"/>
              <p:cNvGraphicFramePr>
                <a:graphicFrameLocks noGrp="1"/>
              </p:cNvGraphicFramePr>
              <p:nvPr>
                <p:extLst>
                  <p:ext uri="{D42A27DB-BD31-4B8C-83A1-F6EECF244321}">
                    <p14:modId xmlns:p14="http://schemas.microsoft.com/office/powerpoint/2010/main" val="3615856155"/>
                  </p:ext>
                </p:extLst>
              </p:nvPr>
            </p:nvGraphicFramePr>
            <p:xfrm>
              <a:off x="1665513" y="13345063"/>
              <a:ext cx="11998575" cy="1252724"/>
            </p:xfrm>
            <a:graphic>
              <a:graphicData uri="http://schemas.openxmlformats.org/drawingml/2006/table">
                <a:tbl>
                  <a:tblPr firstRow="1" firstCol="1" bandRow="1"/>
                  <a:tblGrid>
                    <a:gridCol w="922967">
                      <a:extLst>
                        <a:ext uri="{9D8B030D-6E8A-4147-A177-3AD203B41FA5}">
                          <a16:colId xmlns:a16="http://schemas.microsoft.com/office/drawing/2014/main" val="3556558778"/>
                        </a:ext>
                      </a:extLst>
                    </a:gridCol>
                    <a:gridCol w="10152641">
                      <a:extLst>
                        <a:ext uri="{9D8B030D-6E8A-4147-A177-3AD203B41FA5}">
                          <a16:colId xmlns:a16="http://schemas.microsoft.com/office/drawing/2014/main" val="406435448"/>
                        </a:ext>
                      </a:extLst>
                    </a:gridCol>
                    <a:gridCol w="922967">
                      <a:extLst>
                        <a:ext uri="{9D8B030D-6E8A-4147-A177-3AD203B41FA5}">
                          <a16:colId xmlns:a16="http://schemas.microsoft.com/office/drawing/2014/main" val="1919891169"/>
                        </a:ext>
                      </a:extLst>
                    </a:gridCol>
                  </a:tblGrid>
                  <a:tr h="1252724">
                    <a:tc>
                      <a:txBody>
                        <a:bodyPr/>
                        <a:lstStyle/>
                        <a:p>
                          <a:pPr marL="0" marR="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rPr>
                            <a:t> </a:t>
                          </a: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3600" dirty="0" smtClean="0">
                              <a:effectLst/>
                              <a:latin typeface="Times New Roman" panose="02020603050405020304" pitchFamily="18" charset="0"/>
                              <a:ea typeface="Calibri" panose="020F0502020204030204" pitchFamily="34" charset="0"/>
                            </a:rPr>
                            <a:t> </a:t>
                          </a:r>
                          <a14:m>
                            <m:oMath xmlns:m="http://schemas.openxmlformats.org/officeDocument/2006/math">
                              <m:sSub>
                                <m:sSubPr>
                                  <m:ctrlPr>
                                    <a:rPr kumimoji="0" lang="en-US" sz="3200" b="0" i="1" u="none" strike="noStrike" kern="1200" cap="none" spc="0" normalizeH="0" baseline="0" noProof="0" smtClean="0">
                                      <a:ln>
                                        <a:noFill/>
                                      </a:ln>
                                      <a:solidFill>
                                        <a:srgbClr val="292934"/>
                                      </a:solidFill>
                                      <a:effectLst/>
                                      <a:uLnTx/>
                                      <a:uFillTx/>
                                      <a:latin typeface="Cambria Math" panose="02040503050406030204" pitchFamily="18" charset="0"/>
                                      <a:ea typeface="+mn-ea"/>
                                      <a:cs typeface="+mn-cs"/>
                                    </a:rPr>
                                  </m:ctrlPr>
                                </m:sSubPr>
                                <m:e>
                                  <m:r>
                                    <a:rPr kumimoji="0" lang="en-US" sz="3200" b="0" i="1" u="none" strike="noStrike" kern="1200" cap="none" spc="0" normalizeH="0" baseline="0" noProof="0" smtClean="0">
                                      <a:ln>
                                        <a:noFill/>
                                      </a:ln>
                                      <a:solidFill>
                                        <a:srgbClr val="292934"/>
                                      </a:solidFill>
                                      <a:effectLst/>
                                      <a:uLnTx/>
                                      <a:uFillTx/>
                                      <a:latin typeface="Cambria Math" panose="02040503050406030204" pitchFamily="18" charset="0"/>
                                      <a:ea typeface="+mn-ea"/>
                                      <a:cs typeface="+mn-cs"/>
                                    </a:rPr>
                                    <m:t>𝑁</m:t>
                                  </m:r>
                                </m:e>
                                <m:sub>
                                  <m:r>
                                    <a:rPr kumimoji="0" lang="en-US" sz="3200" b="0" i="1" u="none" strike="noStrike" kern="1200" cap="none" spc="0" normalizeH="0" baseline="0" noProof="0" smtClean="0">
                                      <a:ln>
                                        <a:noFill/>
                                      </a:ln>
                                      <a:solidFill>
                                        <a:srgbClr val="292934"/>
                                      </a:solidFill>
                                      <a:effectLst/>
                                      <a:uLnTx/>
                                      <a:uFillTx/>
                                      <a:latin typeface="Cambria Math" panose="02040503050406030204" pitchFamily="18" charset="0"/>
                                      <a:ea typeface="+mn-ea"/>
                                      <a:cs typeface="+mn-cs"/>
                                    </a:rPr>
                                    <m:t>𝑅𝑒</m:t>
                                  </m:r>
                                </m:sub>
                              </m:sSub>
                              <m:r>
                                <a:rPr kumimoji="0" lang="en-US" sz="3200" b="0" i="1" u="none" strike="noStrike" kern="1200" cap="none" spc="0" normalizeH="0" baseline="0" noProof="0" smtClean="0">
                                  <a:ln>
                                    <a:noFill/>
                                  </a:ln>
                                  <a:solidFill>
                                    <a:srgbClr val="292934"/>
                                  </a:solidFill>
                                  <a:effectLst/>
                                  <a:uLnTx/>
                                  <a:uFillTx/>
                                  <a:latin typeface="Cambria Math" panose="02040503050406030204" pitchFamily="18" charset="0"/>
                                  <a:ea typeface="+mn-ea"/>
                                  <a:cs typeface="+mn-cs"/>
                                </a:rPr>
                                <m:t>=</m:t>
                              </m:r>
                              <m:f>
                                <m:fPr>
                                  <m:type m:val="lin"/>
                                  <m:ctrlPr>
                                    <a:rPr kumimoji="0" lang="en-US" sz="3200" b="0" i="1" u="none" strike="noStrike" kern="1200" cap="none" spc="0" normalizeH="0" baseline="0" noProof="0" smtClean="0">
                                      <a:ln>
                                        <a:noFill/>
                                      </a:ln>
                                      <a:solidFill>
                                        <a:srgbClr val="292934"/>
                                      </a:solidFill>
                                      <a:effectLst/>
                                      <a:uLnTx/>
                                      <a:uFillTx/>
                                      <a:latin typeface="Cambria Math" panose="02040503050406030204" pitchFamily="18" charset="0"/>
                                      <a:ea typeface="Cambria Math" panose="02040503050406030204" pitchFamily="18" charset="0"/>
                                      <a:cs typeface="+mn-cs"/>
                                    </a:rPr>
                                  </m:ctrlPr>
                                </m:fPr>
                                <m:num>
                                  <m:r>
                                    <a:rPr kumimoji="0" lang="en-US" sz="3200" b="0" i="1" u="none" strike="noStrike" kern="1200" cap="none" spc="0" normalizeH="0" baseline="0" noProof="0" smtClean="0">
                                      <a:ln>
                                        <a:noFill/>
                                      </a:ln>
                                      <a:solidFill>
                                        <a:srgbClr val="292934"/>
                                      </a:solidFill>
                                      <a:effectLst/>
                                      <a:uLnTx/>
                                      <a:uFillTx/>
                                      <a:latin typeface="Cambria Math" panose="02040503050406030204" pitchFamily="18" charset="0"/>
                                      <a:ea typeface="Cambria Math" panose="02040503050406030204" pitchFamily="18" charset="0"/>
                                      <a:cs typeface="+mn-cs"/>
                                    </a:rPr>
                                    <m:t>𝜌</m:t>
                                  </m:r>
                                  <m:r>
                                    <a:rPr kumimoji="0" lang="en-US" sz="3200" b="0" i="1" u="none" strike="noStrike" kern="1200" cap="none" spc="0" normalizeH="0" baseline="0" noProof="0" smtClean="0">
                                      <a:ln>
                                        <a:noFill/>
                                      </a:ln>
                                      <a:solidFill>
                                        <a:srgbClr val="292934"/>
                                      </a:solidFill>
                                      <a:effectLst/>
                                      <a:uLnTx/>
                                      <a:uFillTx/>
                                      <a:latin typeface="Cambria Math" panose="02040503050406030204" pitchFamily="18" charset="0"/>
                                      <a:ea typeface="Cambria Math" panose="02040503050406030204" pitchFamily="18" charset="0"/>
                                      <a:cs typeface="+mn-cs"/>
                                    </a:rPr>
                                    <m:t>𝐷𝑉</m:t>
                                  </m:r>
                                </m:num>
                                <m:den>
                                  <m:r>
                                    <a:rPr kumimoji="0" lang="en-US" sz="3200" b="0" i="1" u="none" strike="noStrike" kern="1200" cap="none" spc="0" normalizeH="0" baseline="0" noProof="0" smtClean="0">
                                      <a:ln>
                                        <a:noFill/>
                                      </a:ln>
                                      <a:solidFill>
                                        <a:srgbClr val="292934"/>
                                      </a:solidFill>
                                      <a:effectLst/>
                                      <a:uLnTx/>
                                      <a:uFillTx/>
                                      <a:latin typeface="Cambria Math" panose="02040503050406030204" pitchFamily="18" charset="0"/>
                                      <a:ea typeface="Cambria Math" panose="02040503050406030204" pitchFamily="18" charset="0"/>
                                      <a:cs typeface="+mn-cs"/>
                                    </a:rPr>
                                    <m:t>𝜇</m:t>
                                  </m:r>
                                </m:den>
                              </m:f>
                            </m:oMath>
                          </a14:m>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228600" marR="0" algn="ctr">
                            <a:lnSpc>
                              <a:spcPct val="200000"/>
                            </a:lnSpc>
                            <a:spcBef>
                              <a:spcPts val="0"/>
                            </a:spcBef>
                            <a:spcAft>
                              <a:spcPts val="0"/>
                            </a:spcAft>
                          </a:pPr>
                          <a:r>
                            <a:rPr lang="en-US" sz="3200" dirty="0" smtClean="0">
                              <a:effectLst/>
                              <a:latin typeface="Times New Roman" panose="02020603050405020304" pitchFamily="18" charset="0"/>
                              <a:ea typeface="Calibri" panose="020F0502020204030204" pitchFamily="34" charset="0"/>
                            </a:rPr>
                            <a:t>(2)</a:t>
                          </a:r>
                          <a:endParaRPr lang="en-US" sz="3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4055650375"/>
                      </a:ext>
                    </a:extLst>
                  </a:tr>
                </a:tbl>
              </a:graphicData>
            </a:graphic>
          </p:graphicFrame>
        </mc:Choice>
        <mc:Fallback xmlns="">
          <p:graphicFrame>
            <p:nvGraphicFramePr>
              <p:cNvPr id="73" name="Table 72"/>
              <p:cNvGraphicFramePr>
                <a:graphicFrameLocks noGrp="1"/>
              </p:cNvGraphicFramePr>
              <p:nvPr>
                <p:extLst>
                  <p:ext uri="{D42A27DB-BD31-4B8C-83A1-F6EECF244321}">
                    <p14:modId xmlns:p14="http://schemas.microsoft.com/office/powerpoint/2010/main" val="3615856155"/>
                  </p:ext>
                </p:extLst>
              </p:nvPr>
            </p:nvGraphicFramePr>
            <p:xfrm>
              <a:off x="1665513" y="13345063"/>
              <a:ext cx="11998575" cy="1252724"/>
            </p:xfrm>
            <a:graphic>
              <a:graphicData uri="http://schemas.openxmlformats.org/drawingml/2006/table">
                <a:tbl>
                  <a:tblPr firstRow="1" firstCol="1" bandRow="1"/>
                  <a:tblGrid>
                    <a:gridCol w="922967">
                      <a:extLst>
                        <a:ext uri="{9D8B030D-6E8A-4147-A177-3AD203B41FA5}">
                          <a16:colId xmlns:a16="http://schemas.microsoft.com/office/drawing/2014/main" xmlns:a14="http://schemas.microsoft.com/office/drawing/2010/main" xmlns="" val="3556558778"/>
                        </a:ext>
                      </a:extLst>
                    </a:gridCol>
                    <a:gridCol w="10152641">
                      <a:extLst>
                        <a:ext uri="{9D8B030D-6E8A-4147-A177-3AD203B41FA5}">
                          <a16:colId xmlns:a16="http://schemas.microsoft.com/office/drawing/2014/main" xmlns:a14="http://schemas.microsoft.com/office/drawing/2010/main" xmlns="" val="406435448"/>
                        </a:ext>
                      </a:extLst>
                    </a:gridCol>
                    <a:gridCol w="922967">
                      <a:extLst>
                        <a:ext uri="{9D8B030D-6E8A-4147-A177-3AD203B41FA5}">
                          <a16:colId xmlns:a16="http://schemas.microsoft.com/office/drawing/2014/main" xmlns:a14="http://schemas.microsoft.com/office/drawing/2010/main" xmlns="" val="1919891169"/>
                        </a:ext>
                      </a:extLst>
                    </a:gridCol>
                  </a:tblGrid>
                  <a:tr h="1252724">
                    <a:tc>
                      <a:txBody>
                        <a:bodyPr/>
                        <a:lstStyle/>
                        <a:p>
                          <a:pPr marL="0" marR="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rPr>
                            <a:t> </a:t>
                          </a:r>
                        </a:p>
                      </a:txBody>
                      <a:tcPr marL="68580" marR="68580" marT="0" marB="0">
                        <a:lnL>
                          <a:noFill/>
                        </a:lnL>
                        <a:lnR>
                          <a:noFill/>
                        </a:lnR>
                        <a:lnT>
                          <a:noFill/>
                        </a:lnT>
                        <a:lnB>
                          <a:noFill/>
                        </a:lnB>
                      </a:tcPr>
                    </a:tc>
                    <a:tc>
                      <a:txBody>
                        <a:bodyPr/>
                        <a:lstStyle/>
                        <a:p>
                          <a:endParaRPr lang="en-US"/>
                        </a:p>
                      </a:txBody>
                      <a:tcPr marL="68580" marR="68580" marT="0" marB="0">
                        <a:lnL>
                          <a:noFill/>
                        </a:lnL>
                        <a:lnR>
                          <a:noFill/>
                        </a:lnR>
                        <a:lnT>
                          <a:noFill/>
                        </a:lnT>
                        <a:lnB>
                          <a:noFill/>
                        </a:lnB>
                        <a:blipFill rotWithShape="0">
                          <a:blip r:embed="rId12"/>
                          <a:stretch>
                            <a:fillRect l="-9058" r="-9058"/>
                          </a:stretch>
                        </a:blipFill>
                      </a:tcPr>
                    </a:tc>
                    <a:tc>
                      <a:txBody>
                        <a:bodyPr/>
                        <a:lstStyle/>
                        <a:p>
                          <a:pPr marL="228600" marR="0" algn="ctr">
                            <a:lnSpc>
                              <a:spcPct val="200000"/>
                            </a:lnSpc>
                            <a:spcBef>
                              <a:spcPts val="0"/>
                            </a:spcBef>
                            <a:spcAft>
                              <a:spcPts val="0"/>
                            </a:spcAft>
                          </a:pPr>
                          <a:r>
                            <a:rPr lang="en-US" sz="3200" dirty="0" smtClean="0">
                              <a:effectLst/>
                              <a:latin typeface="Times New Roman" panose="02020603050405020304" pitchFamily="18" charset="0"/>
                              <a:ea typeface="Calibri" panose="020F0502020204030204" pitchFamily="34" charset="0"/>
                            </a:rPr>
                            <a:t>(2)</a:t>
                          </a:r>
                          <a:endParaRPr lang="en-US" sz="3200" dirty="0">
                            <a:effectLst/>
                            <a:latin typeface="Times New Roman" panose="02020603050405020304" pitchFamily="18" charset="0"/>
                            <a:ea typeface="Calibri" panose="020F050202020403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a14="http://schemas.microsoft.com/office/drawing/2010/main" xmlns="" val="4055650375"/>
                      </a:ext>
                    </a:extLst>
                  </a:tr>
                </a:tbl>
              </a:graphicData>
            </a:graphic>
          </p:graphicFrame>
        </mc:Fallback>
      </mc:AlternateContent>
      <p:pic>
        <p:nvPicPr>
          <p:cNvPr id="5" name="Picture 4"/>
          <p:cNvPicPr>
            <a:picLocks noChangeAspect="1"/>
          </p:cNvPicPr>
          <p:nvPr/>
        </p:nvPicPr>
        <p:blipFill>
          <a:blip r:embed="rId13"/>
          <a:stretch>
            <a:fillRect/>
          </a:stretch>
        </p:blipFill>
        <p:spPr>
          <a:xfrm>
            <a:off x="2075732" y="6989113"/>
            <a:ext cx="5240056" cy="3494462"/>
          </a:xfrm>
          <a:prstGeom prst="rect">
            <a:avLst/>
          </a:prstGeom>
        </p:spPr>
      </p:pic>
      <p:pic>
        <p:nvPicPr>
          <p:cNvPr id="6" name="Picture 5"/>
          <p:cNvPicPr>
            <a:picLocks noChangeAspect="1"/>
          </p:cNvPicPr>
          <p:nvPr/>
        </p:nvPicPr>
        <p:blipFill rotWithShape="1">
          <a:blip r:embed="rId14"/>
          <a:srcRect b="12804"/>
          <a:stretch/>
        </p:blipFill>
        <p:spPr>
          <a:xfrm>
            <a:off x="9034803" y="6994316"/>
            <a:ext cx="3096156" cy="3489260"/>
          </a:xfrm>
          <a:prstGeom prst="rect">
            <a:avLst/>
          </a:prstGeom>
        </p:spPr>
      </p:pic>
      <p:pic>
        <p:nvPicPr>
          <p:cNvPr id="1030" name="Picture 6" descr="https://upload.wikimedia.org/wikipedia/commons/thumb/c/c1/Allihn_Condenser_Schematic_Modern.svg/409px-Allihn_Condenser_Schematic_Modern.svg.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5400000">
            <a:off x="34555003" y="5200557"/>
            <a:ext cx="3895725" cy="7143603"/>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Arrow Connector 30"/>
          <p:cNvCxnSpPr/>
          <p:nvPr/>
        </p:nvCxnSpPr>
        <p:spPr>
          <a:xfrm>
            <a:off x="30577040" y="8229512"/>
            <a:ext cx="2846686" cy="111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39511707" y="8251798"/>
            <a:ext cx="223247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H="1">
            <a:off x="34578758" y="9860718"/>
            <a:ext cx="1" cy="7315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flipV="1">
            <a:off x="38220315" y="9865851"/>
            <a:ext cx="0" cy="7315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0" name="TextBox 239"/>
          <p:cNvSpPr txBox="1"/>
          <p:nvPr/>
        </p:nvSpPr>
        <p:spPr>
          <a:xfrm>
            <a:off x="30563804" y="7623674"/>
            <a:ext cx="3180419"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600 SCFM Steam</a:t>
            </a:r>
          </a:p>
        </p:txBody>
      </p:sp>
      <p:sp>
        <p:nvSpPr>
          <p:cNvPr id="242" name="TextBox 241"/>
          <p:cNvSpPr txBox="1"/>
          <p:nvPr/>
        </p:nvSpPr>
        <p:spPr>
          <a:xfrm>
            <a:off x="40288102" y="7650453"/>
            <a:ext cx="2598821"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Water</a:t>
            </a:r>
          </a:p>
        </p:txBody>
      </p:sp>
      <p:sp>
        <p:nvSpPr>
          <p:cNvPr id="243" name="TextBox 242"/>
          <p:cNvSpPr txBox="1"/>
          <p:nvPr/>
        </p:nvSpPr>
        <p:spPr>
          <a:xfrm>
            <a:off x="30848968" y="8470256"/>
            <a:ext cx="1985844"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T</a:t>
            </a:r>
            <a:r>
              <a:rPr lang="en-US" sz="2800" baseline="-25000" dirty="0" err="1" smtClean="0">
                <a:latin typeface="Times New Roman" panose="02020603050405020304" pitchFamily="18" charset="0"/>
                <a:cs typeface="Times New Roman" panose="02020603050405020304" pitchFamily="18" charset="0"/>
              </a:rPr>
              <a:t>h,i</a:t>
            </a:r>
            <a:r>
              <a:rPr lang="en-US" sz="2800" dirty="0" smtClean="0">
                <a:latin typeface="Times New Roman" panose="02020603050405020304" pitchFamily="18" charset="0"/>
                <a:cs typeface="Times New Roman" panose="02020603050405020304" pitchFamily="18" charset="0"/>
              </a:rPr>
              <a:t> = 100</a:t>
            </a:r>
            <a:r>
              <a:rPr lang="en-US" sz="2800" dirty="0" smtClean="0">
                <a:latin typeface="Calibri" panose="020F0502020204030204" pitchFamily="34"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C</a:t>
            </a:r>
          </a:p>
        </p:txBody>
      </p:sp>
      <p:sp>
        <p:nvSpPr>
          <p:cNvPr id="109" name="TextBox 108"/>
          <p:cNvSpPr txBox="1"/>
          <p:nvPr/>
        </p:nvSpPr>
        <p:spPr>
          <a:xfrm>
            <a:off x="39669282" y="8488480"/>
            <a:ext cx="1985844"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T</a:t>
            </a:r>
            <a:r>
              <a:rPr lang="en-US" sz="2800" baseline="-25000" dirty="0" err="1" smtClean="0">
                <a:latin typeface="Times New Roman" panose="02020603050405020304" pitchFamily="18" charset="0"/>
                <a:cs typeface="Times New Roman" panose="02020603050405020304" pitchFamily="18" charset="0"/>
              </a:rPr>
              <a:t>h,o</a:t>
            </a:r>
            <a:r>
              <a:rPr lang="en-US" sz="2800" dirty="0" smtClean="0">
                <a:latin typeface="Times New Roman" panose="02020603050405020304" pitchFamily="18" charset="0"/>
                <a:cs typeface="Times New Roman" panose="02020603050405020304" pitchFamily="18" charset="0"/>
              </a:rPr>
              <a:t> = 100</a:t>
            </a:r>
            <a:r>
              <a:rPr lang="en-US" sz="2800" dirty="0" smtClean="0">
                <a:latin typeface="Calibri" panose="020F0502020204030204" pitchFamily="34"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C</a:t>
            </a:r>
          </a:p>
        </p:txBody>
      </p:sp>
      <p:sp>
        <p:nvSpPr>
          <p:cNvPr id="112" name="TextBox 111"/>
          <p:cNvSpPr txBox="1"/>
          <p:nvPr/>
        </p:nvSpPr>
        <p:spPr>
          <a:xfrm>
            <a:off x="33747405" y="9845405"/>
            <a:ext cx="1985844"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T</a:t>
            </a:r>
            <a:r>
              <a:rPr lang="en-US" sz="2800" baseline="-25000" dirty="0" err="1" smtClean="0">
                <a:latin typeface="Times New Roman" panose="02020603050405020304" pitchFamily="18" charset="0"/>
                <a:cs typeface="Times New Roman" panose="02020603050405020304" pitchFamily="18" charset="0"/>
              </a:rPr>
              <a:t>c,o</a:t>
            </a:r>
            <a:endParaRPr lang="en-US" sz="2800" dirty="0" smtClean="0">
              <a:latin typeface="Times New Roman" panose="02020603050405020304" pitchFamily="18" charset="0"/>
              <a:cs typeface="Times New Roman" panose="02020603050405020304" pitchFamily="18" charset="0"/>
            </a:endParaRPr>
          </a:p>
        </p:txBody>
      </p:sp>
      <p:sp>
        <p:nvSpPr>
          <p:cNvPr id="113" name="TextBox 112"/>
          <p:cNvSpPr txBox="1"/>
          <p:nvPr/>
        </p:nvSpPr>
        <p:spPr>
          <a:xfrm>
            <a:off x="38495752" y="9932637"/>
            <a:ext cx="1985844"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T</a:t>
            </a:r>
            <a:r>
              <a:rPr lang="en-US" sz="2800" baseline="-25000" dirty="0" err="1" smtClean="0">
                <a:latin typeface="Times New Roman" panose="02020603050405020304" pitchFamily="18" charset="0"/>
                <a:cs typeface="Times New Roman" panose="02020603050405020304" pitchFamily="18" charset="0"/>
              </a:rPr>
              <a:t>c,i</a:t>
            </a:r>
            <a:r>
              <a:rPr lang="en-US" sz="2800" dirty="0" smtClean="0">
                <a:latin typeface="Times New Roman" panose="02020603050405020304" pitchFamily="18" charset="0"/>
                <a:cs typeface="Times New Roman" panose="02020603050405020304" pitchFamily="18" charset="0"/>
              </a:rPr>
              <a:t> = 15</a:t>
            </a:r>
            <a:r>
              <a:rPr lang="en-US" sz="2800" dirty="0" smtClean="0">
                <a:latin typeface="Calibri" panose="020F0502020204030204" pitchFamily="34"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C</a:t>
            </a:r>
          </a:p>
        </p:txBody>
      </p:sp>
      <p:sp>
        <p:nvSpPr>
          <p:cNvPr id="248" name="TextBox 247"/>
          <p:cNvSpPr txBox="1"/>
          <p:nvPr/>
        </p:nvSpPr>
        <p:spPr>
          <a:xfrm>
            <a:off x="30440999" y="6867056"/>
            <a:ext cx="12503840" cy="584775"/>
          </a:xfrm>
          <a:prstGeom prst="rect">
            <a:avLst/>
          </a:prstGeom>
          <a:noFill/>
        </p:spPr>
        <p:txBody>
          <a:bodyPr wrap="square" rtlCol="0">
            <a:spAutoFit/>
          </a:bodyPr>
          <a:lstStyle/>
          <a:p>
            <a:pPr marL="571500" indent="-5715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Determine outlet temperature, and inner/outer diameter</a:t>
            </a:r>
          </a:p>
        </p:txBody>
      </p:sp>
      <p:sp>
        <p:nvSpPr>
          <p:cNvPr id="118" name="Rectangle 117"/>
          <p:cNvSpPr/>
          <p:nvPr/>
        </p:nvSpPr>
        <p:spPr>
          <a:xfrm>
            <a:off x="37520380" y="10642628"/>
            <a:ext cx="1399870" cy="523220"/>
          </a:xfrm>
          <a:prstGeom prst="rect">
            <a:avLst/>
          </a:prstGeom>
        </p:spPr>
        <p:txBody>
          <a:bodyPr wrap="none">
            <a:spAutoFit/>
          </a:bodyPr>
          <a:lstStyle/>
          <a:p>
            <a:r>
              <a:rPr lang="en-US" sz="2800" dirty="0">
                <a:solidFill>
                  <a:srgbClr val="595959"/>
                </a:solidFill>
                <a:latin typeface="Times New Roman" panose="02020603050405020304" pitchFamily="18" charset="0"/>
                <a:cs typeface="Times New Roman" panose="02020603050405020304" pitchFamily="18" charset="0"/>
              </a:rPr>
              <a:t>Water </a:t>
            </a:r>
            <a:r>
              <a:rPr lang="en-US" sz="2800" dirty="0" smtClean="0">
                <a:solidFill>
                  <a:srgbClr val="595959"/>
                </a:solidFill>
                <a:latin typeface="Times New Roman" panose="02020603050405020304" pitchFamily="18" charset="0"/>
                <a:cs typeface="Times New Roman" panose="02020603050405020304" pitchFamily="18" charset="0"/>
              </a:rPr>
              <a:t>in</a:t>
            </a:r>
            <a:endParaRPr lang="en-US" sz="2800" dirty="0">
              <a:solidFill>
                <a:srgbClr val="595959"/>
              </a:solidFill>
              <a:latin typeface="Times New Roman" panose="02020603050405020304" pitchFamily="18" charset="0"/>
              <a:cs typeface="Times New Roman" panose="02020603050405020304" pitchFamily="18" charset="0"/>
            </a:endParaRPr>
          </a:p>
        </p:txBody>
      </p:sp>
      <p:sp>
        <p:nvSpPr>
          <p:cNvPr id="119" name="TextBox 118"/>
          <p:cNvSpPr txBox="1"/>
          <p:nvPr/>
        </p:nvSpPr>
        <p:spPr>
          <a:xfrm>
            <a:off x="33642709" y="10641670"/>
            <a:ext cx="1872098" cy="523221"/>
          </a:xfrm>
          <a:prstGeom prst="rect">
            <a:avLst/>
          </a:prstGeom>
          <a:noFill/>
        </p:spPr>
        <p:txBody>
          <a:bodyPr wrap="square" rtlCol="0">
            <a:spAutoFit/>
          </a:bodyPr>
          <a:lstStyle/>
          <a:p>
            <a:r>
              <a:rPr lang="en-US" sz="2800" dirty="0" smtClean="0">
                <a:solidFill>
                  <a:srgbClr val="595959"/>
                </a:solidFill>
                <a:latin typeface="Times New Roman" panose="02020603050405020304" pitchFamily="18" charset="0"/>
                <a:cs typeface="Times New Roman" panose="02020603050405020304" pitchFamily="18" charset="0"/>
              </a:rPr>
              <a:t>Water out</a:t>
            </a:r>
          </a:p>
        </p:txBody>
      </p:sp>
      <p:sp>
        <p:nvSpPr>
          <p:cNvPr id="89" name="TextBox 88"/>
          <p:cNvSpPr txBox="1"/>
          <p:nvPr/>
        </p:nvSpPr>
        <p:spPr>
          <a:xfrm>
            <a:off x="31270130" y="27776026"/>
            <a:ext cx="2501128" cy="523220"/>
          </a:xfrm>
          <a:prstGeom prst="rect">
            <a:avLst/>
          </a:prstGeom>
          <a:no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Calculate D</a:t>
            </a:r>
            <a:r>
              <a:rPr lang="en-US" sz="2800" baseline="-25000" dirty="0" smtClean="0">
                <a:latin typeface="Times New Roman" panose="02020603050405020304" pitchFamily="18" charset="0"/>
                <a:cs typeface="Times New Roman" panose="02020603050405020304" pitchFamily="18" charset="0"/>
              </a:rPr>
              <a:t>i</a:t>
            </a:r>
          </a:p>
        </p:txBody>
      </p:sp>
      <p:sp>
        <p:nvSpPr>
          <p:cNvPr id="90" name="Oval 89"/>
          <p:cNvSpPr/>
          <p:nvPr/>
        </p:nvSpPr>
        <p:spPr>
          <a:xfrm>
            <a:off x="33234838" y="25713750"/>
            <a:ext cx="3016616" cy="146992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dirty="0" err="1" smtClean="0">
              <a:latin typeface="Times New Roman" panose="02020603050405020304" pitchFamily="18" charset="0"/>
              <a:cs typeface="Times New Roman" panose="02020603050405020304" pitchFamily="18" charset="0"/>
            </a:endParaRPr>
          </a:p>
        </p:txBody>
      </p:sp>
      <p:sp>
        <p:nvSpPr>
          <p:cNvPr id="92" name="TextBox 91"/>
          <p:cNvSpPr txBox="1"/>
          <p:nvPr/>
        </p:nvSpPr>
        <p:spPr>
          <a:xfrm>
            <a:off x="33483731" y="25791079"/>
            <a:ext cx="2501128" cy="1384995"/>
          </a:xfrm>
          <a:prstGeom prst="rect">
            <a:avLst/>
          </a:prstGeom>
          <a:no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Compare cold stream flow rate to max U</a:t>
            </a:r>
          </a:p>
        </p:txBody>
      </p:sp>
      <p:cxnSp>
        <p:nvCxnSpPr>
          <p:cNvPr id="21" name="Elbow Connector 20"/>
          <p:cNvCxnSpPr/>
          <p:nvPr/>
        </p:nvCxnSpPr>
        <p:spPr>
          <a:xfrm rot="16200000" flipH="1">
            <a:off x="30352209" y="27367800"/>
            <a:ext cx="849978" cy="494120"/>
          </a:xfrm>
          <a:prstGeom prst="bentConnector2">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35508409" y="27360593"/>
            <a:ext cx="2866867" cy="1358512"/>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dirty="0" err="1" smtClean="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1" name="TextBox 110"/>
              <p:cNvSpPr txBox="1"/>
              <p:nvPr/>
            </p:nvSpPr>
            <p:spPr>
              <a:xfrm>
                <a:off x="35733249" y="27413973"/>
                <a:ext cx="2333693" cy="1384995"/>
              </a:xfrm>
              <a:prstGeom prst="rect">
                <a:avLst/>
              </a:prstGeom>
              <a:no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Compare </a:t>
                </a:r>
                <a:r>
                  <a:rPr lang="en-US" sz="2800" dirty="0">
                    <a:latin typeface="Times New Roman" panose="02020603050405020304" pitchFamily="18" charset="0"/>
                    <a:cs typeface="Times New Roman" panose="02020603050405020304" pitchFamily="18" charset="0"/>
                  </a:rPr>
                  <a:t>cold </a:t>
                </a:r>
                <a:r>
                  <a:rPr lang="en-US" sz="2800" dirty="0" smtClean="0">
                    <a:latin typeface="Times New Roman" panose="02020603050405020304" pitchFamily="18" charset="0"/>
                    <a:cs typeface="Times New Roman" panose="02020603050405020304" pitchFamily="18" charset="0"/>
                  </a:rPr>
                  <a:t>stream </a:t>
                </a:r>
                <a14:m>
                  <m:oMath xmlns:m="http://schemas.openxmlformats.org/officeDocument/2006/math">
                    <m:sSub>
                      <m:sSubPr>
                        <m:ctrlPr>
                          <a:rPr lang="en-US" sz="2800" i="1">
                            <a:solidFill>
                              <a:srgbClr val="292934"/>
                            </a:solidFill>
                            <a:latin typeface="Cambria Math" panose="02040503050406030204" pitchFamily="18" charset="0"/>
                          </a:rPr>
                        </m:ctrlPr>
                      </m:sSubPr>
                      <m:e>
                        <m:r>
                          <a:rPr lang="en-US" sz="2800" i="1">
                            <a:solidFill>
                              <a:srgbClr val="292934"/>
                            </a:solidFill>
                            <a:latin typeface="Cambria Math" panose="02040503050406030204" pitchFamily="18" charset="0"/>
                          </a:rPr>
                          <m:t>𝑁</m:t>
                        </m:r>
                      </m:e>
                      <m:sub>
                        <m:r>
                          <m:rPr>
                            <m:sty m:val="p"/>
                          </m:rPr>
                          <a:rPr lang="en-US" sz="2800">
                            <a:solidFill>
                              <a:srgbClr val="292934"/>
                            </a:solidFill>
                            <a:latin typeface="Cambria Math" panose="02040503050406030204" pitchFamily="18" charset="0"/>
                          </a:rPr>
                          <m:t>Re</m:t>
                        </m:r>
                      </m:sub>
                    </m:sSub>
                  </m:oMath>
                </a14:m>
                <a:r>
                  <a:rPr lang="en-US" sz="2800" dirty="0" smtClean="0">
                    <a:latin typeface="Times New Roman" panose="02020603050405020304" pitchFamily="18" charset="0"/>
                    <a:cs typeface="Times New Roman" panose="02020603050405020304" pitchFamily="18" charset="0"/>
                  </a:rPr>
                  <a:t> to max U  </a:t>
                </a:r>
              </a:p>
            </p:txBody>
          </p:sp>
        </mc:Choice>
        <mc:Fallback xmlns="">
          <p:sp>
            <p:nvSpPr>
              <p:cNvPr id="111" name="TextBox 110"/>
              <p:cNvSpPr txBox="1">
                <a:spLocks noRot="1" noChangeAspect="1" noMove="1" noResize="1" noEditPoints="1" noAdjustHandles="1" noChangeArrowheads="1" noChangeShapeType="1" noTextEdit="1"/>
              </p:cNvSpPr>
              <p:nvPr/>
            </p:nvSpPr>
            <p:spPr>
              <a:xfrm>
                <a:off x="35733249" y="27413973"/>
                <a:ext cx="2333693" cy="1384995"/>
              </a:xfrm>
              <a:prstGeom prst="rect">
                <a:avLst/>
              </a:prstGeom>
              <a:blipFill rotWithShape="0">
                <a:blip r:embed="rId16"/>
                <a:stretch>
                  <a:fillRect l="-2089" t="-4405" r="-6005" b="-11454"/>
                </a:stretch>
              </a:blipFill>
            </p:spPr>
            <p:txBody>
              <a:bodyPr/>
              <a:lstStyle/>
              <a:p>
                <a:r>
                  <a:rPr lang="en-US">
                    <a:noFill/>
                  </a:rPr>
                  <a:t> </a:t>
                </a:r>
              </a:p>
            </p:txBody>
          </p:sp>
        </mc:Fallback>
      </mc:AlternateContent>
      <p:sp>
        <p:nvSpPr>
          <p:cNvPr id="116" name="Oval 115"/>
          <p:cNvSpPr/>
          <p:nvPr/>
        </p:nvSpPr>
        <p:spPr>
          <a:xfrm>
            <a:off x="37676091" y="25810613"/>
            <a:ext cx="2866867" cy="1358512"/>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dirty="0" err="1" smtClean="0">
              <a:latin typeface="Times New Roman" panose="02020603050405020304" pitchFamily="18" charset="0"/>
              <a:cs typeface="Times New Roman" panose="02020603050405020304" pitchFamily="18" charset="0"/>
            </a:endParaRPr>
          </a:p>
        </p:txBody>
      </p:sp>
      <p:sp>
        <p:nvSpPr>
          <p:cNvPr id="117" name="TextBox 116"/>
          <p:cNvSpPr txBox="1"/>
          <p:nvPr/>
        </p:nvSpPr>
        <p:spPr>
          <a:xfrm>
            <a:off x="37858960" y="26228259"/>
            <a:ext cx="2501128" cy="523220"/>
          </a:xfrm>
          <a:prstGeom prst="rect">
            <a:avLst/>
          </a:prstGeom>
          <a:no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Calculate D</a:t>
            </a:r>
            <a:r>
              <a:rPr lang="en-US" sz="2800" baseline="-25000" dirty="0" smtClean="0">
                <a:latin typeface="Times New Roman" panose="02020603050405020304" pitchFamily="18" charset="0"/>
                <a:cs typeface="Times New Roman" panose="02020603050405020304" pitchFamily="18" charset="0"/>
              </a:rPr>
              <a:t>o</a:t>
            </a:r>
          </a:p>
        </p:txBody>
      </p:sp>
      <p:sp>
        <p:nvSpPr>
          <p:cNvPr id="123" name="Oval 122"/>
          <p:cNvSpPr/>
          <p:nvPr/>
        </p:nvSpPr>
        <p:spPr>
          <a:xfrm>
            <a:off x="39856283" y="27418015"/>
            <a:ext cx="2866867" cy="1358512"/>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dirty="0" err="1" smtClean="0">
              <a:latin typeface="Times New Roman" panose="02020603050405020304" pitchFamily="18" charset="0"/>
              <a:cs typeface="Times New Roman" panose="02020603050405020304" pitchFamily="18" charset="0"/>
            </a:endParaRPr>
          </a:p>
        </p:txBody>
      </p:sp>
      <p:sp>
        <p:nvSpPr>
          <p:cNvPr id="125" name="TextBox 124"/>
          <p:cNvSpPr txBox="1"/>
          <p:nvPr/>
        </p:nvSpPr>
        <p:spPr>
          <a:xfrm>
            <a:off x="40039152" y="27650840"/>
            <a:ext cx="2501128" cy="954107"/>
          </a:xfrm>
          <a:prstGeom prst="rect">
            <a:avLst/>
          </a:prstGeom>
          <a:no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Use Eq. 1 to calculate </a:t>
            </a:r>
            <a:r>
              <a:rPr lang="en-US" sz="2800" dirty="0" err="1" smtClean="0">
                <a:latin typeface="Times New Roman" panose="02020603050405020304" pitchFamily="18" charset="0"/>
                <a:cs typeface="Times New Roman" panose="02020603050405020304" pitchFamily="18" charset="0"/>
              </a:rPr>
              <a:t>T</a:t>
            </a:r>
            <a:r>
              <a:rPr lang="en-US" sz="2800" baseline="-25000" dirty="0" err="1" smtClean="0">
                <a:latin typeface="Times New Roman" panose="02020603050405020304" pitchFamily="18" charset="0"/>
                <a:cs typeface="Times New Roman" panose="02020603050405020304" pitchFamily="18" charset="0"/>
              </a:rPr>
              <a:t>c,o</a:t>
            </a:r>
            <a:endParaRPr lang="en-US" sz="2800" baseline="-25000" dirty="0" smtClean="0">
              <a:latin typeface="Times New Roman" panose="02020603050405020304" pitchFamily="18" charset="0"/>
              <a:cs typeface="Times New Roman" panose="02020603050405020304" pitchFamily="18" charset="0"/>
            </a:endParaRPr>
          </a:p>
        </p:txBody>
      </p:sp>
      <p:sp>
        <p:nvSpPr>
          <p:cNvPr id="250" name="TextBox 249"/>
          <p:cNvSpPr txBox="1"/>
          <p:nvPr/>
        </p:nvSpPr>
        <p:spPr>
          <a:xfrm>
            <a:off x="29535857" y="28793598"/>
            <a:ext cx="13258796" cy="1077218"/>
          </a:xfrm>
          <a:prstGeom prst="rect">
            <a:avLst/>
          </a:prstGeom>
          <a:noFill/>
        </p:spPr>
        <p:txBody>
          <a:bodyPr wrap="square" rtlCol="0">
            <a:spAutoFit/>
          </a:bodyPr>
          <a:lstStyle/>
          <a:p>
            <a:pPr marL="571500" indent="-5715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Final </a:t>
            </a:r>
            <a:r>
              <a:rPr lang="en-US" sz="3200" dirty="0">
                <a:latin typeface="Times New Roman" panose="02020603050405020304" pitchFamily="18" charset="0"/>
                <a:cs typeface="Times New Roman" panose="02020603050405020304" pitchFamily="18" charset="0"/>
              </a:rPr>
              <a:t>Answers:</a:t>
            </a:r>
          </a:p>
          <a:p>
            <a:r>
              <a:rPr lang="en-US" sz="3200" dirty="0">
                <a:latin typeface="Times New Roman" panose="02020603050405020304" pitchFamily="18" charset="0"/>
                <a:cs typeface="Times New Roman" panose="02020603050405020304" pitchFamily="18" charset="0"/>
              </a:rPr>
              <a:t>     Inner Diameter= 38.195 mm , Do= 38.199 mm, &amp; </a:t>
            </a:r>
            <a:r>
              <a:rPr lang="en-US" sz="3200" dirty="0" err="1" smtClean="0">
                <a:latin typeface="Times New Roman" panose="02020603050405020304" pitchFamily="18" charset="0"/>
                <a:cs typeface="Times New Roman" panose="02020603050405020304" pitchFamily="18" charset="0"/>
              </a:rPr>
              <a:t>Tc,o</a:t>
            </a:r>
            <a:r>
              <a:rPr lang="en-US" sz="3200" dirty="0" smtClean="0">
                <a:latin typeface="Times New Roman" panose="02020603050405020304" pitchFamily="18" charset="0"/>
                <a:cs typeface="Times New Roman" panose="02020603050405020304" pitchFamily="18" charset="0"/>
              </a:rPr>
              <a:t>= 16.59˚</a:t>
            </a:r>
            <a:r>
              <a:rPr lang="en-US" sz="3200" dirty="0">
                <a:latin typeface="Times New Roman" panose="02020603050405020304" pitchFamily="18" charset="0"/>
                <a:cs typeface="Times New Roman" panose="02020603050405020304" pitchFamily="18" charset="0"/>
              </a:rPr>
              <a:t>C</a:t>
            </a:r>
            <a:endParaRPr lang="en-US" sz="3200" dirty="0"/>
          </a:p>
        </p:txBody>
      </p:sp>
      <p:sp>
        <p:nvSpPr>
          <p:cNvPr id="128" name="Oval 127"/>
          <p:cNvSpPr/>
          <p:nvPr/>
        </p:nvSpPr>
        <p:spPr>
          <a:xfrm>
            <a:off x="29328351" y="25708380"/>
            <a:ext cx="3016616" cy="146992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dirty="0" err="1" smtClean="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6" name="TextBox 85"/>
              <p:cNvSpPr txBox="1"/>
              <p:nvPr/>
            </p:nvSpPr>
            <p:spPr>
              <a:xfrm>
                <a:off x="29647990" y="25741918"/>
                <a:ext cx="2501128" cy="1384995"/>
              </a:xfrm>
              <a:prstGeom prst="rect">
                <a:avLst/>
              </a:prstGeom>
              <a:no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Compare </a:t>
                </a:r>
                <a14:m>
                  <m:oMath xmlns:m="http://schemas.openxmlformats.org/officeDocument/2006/math">
                    <m:r>
                      <m:rPr>
                        <m:sty m:val="p"/>
                      </m:rPr>
                      <a:rPr lang="en-US" sz="2800" b="0" i="0" smtClean="0">
                        <a:solidFill>
                          <a:srgbClr val="292934"/>
                        </a:solidFill>
                        <a:latin typeface="Cambria Math" panose="02040503050406030204" pitchFamily="18" charset="0"/>
                      </a:rPr>
                      <m:t>hot</m:t>
                    </m:r>
                    <m:r>
                      <a:rPr lang="en-US" sz="2800" b="0" i="0" smtClean="0">
                        <a:solidFill>
                          <a:srgbClr val="292934"/>
                        </a:solidFill>
                        <a:latin typeface="Cambria Math" panose="02040503050406030204" pitchFamily="18" charset="0"/>
                      </a:rPr>
                      <m:t> </m:t>
                    </m:r>
                    <m:r>
                      <m:rPr>
                        <m:sty m:val="p"/>
                      </m:rPr>
                      <a:rPr lang="en-US" sz="2800" b="0" i="0" smtClean="0">
                        <a:solidFill>
                          <a:srgbClr val="292934"/>
                        </a:solidFill>
                        <a:latin typeface="Cambria Math" panose="02040503050406030204" pitchFamily="18" charset="0"/>
                      </a:rPr>
                      <m:t>stream</m:t>
                    </m:r>
                    <m:r>
                      <a:rPr lang="en-US" sz="2800" b="0" i="0" smtClean="0">
                        <a:solidFill>
                          <a:srgbClr val="292934"/>
                        </a:solidFill>
                        <a:latin typeface="Cambria Math" panose="02040503050406030204" pitchFamily="18" charset="0"/>
                      </a:rPr>
                      <m:t> </m:t>
                    </m:r>
                    <m:sSub>
                      <m:sSubPr>
                        <m:ctrlPr>
                          <a:rPr lang="en-US" sz="2800" i="1">
                            <a:solidFill>
                              <a:srgbClr val="292934"/>
                            </a:solidFill>
                            <a:latin typeface="Cambria Math" panose="02040503050406030204" pitchFamily="18" charset="0"/>
                          </a:rPr>
                        </m:ctrlPr>
                      </m:sSubPr>
                      <m:e>
                        <m:r>
                          <a:rPr lang="en-US" sz="2800" i="1">
                            <a:solidFill>
                              <a:srgbClr val="292934"/>
                            </a:solidFill>
                            <a:latin typeface="Cambria Math" panose="02040503050406030204" pitchFamily="18" charset="0"/>
                          </a:rPr>
                          <m:t>𝑁</m:t>
                        </m:r>
                      </m:e>
                      <m:sub>
                        <m:r>
                          <m:rPr>
                            <m:sty m:val="p"/>
                          </m:rPr>
                          <a:rPr lang="en-US" sz="2800" i="0">
                            <a:solidFill>
                              <a:srgbClr val="292934"/>
                            </a:solidFill>
                            <a:latin typeface="Cambria Math" panose="02040503050406030204" pitchFamily="18" charset="0"/>
                          </a:rPr>
                          <m:t>Re</m:t>
                        </m:r>
                      </m:sub>
                    </m:sSub>
                  </m:oMath>
                </a14:m>
                <a:r>
                  <a:rPr lang="en-US" sz="2800" dirty="0" smtClean="0">
                    <a:latin typeface="Times New Roman" panose="02020603050405020304" pitchFamily="18" charset="0"/>
                    <a:cs typeface="Times New Roman" panose="02020603050405020304" pitchFamily="18" charset="0"/>
                  </a:rPr>
                  <a:t> to max U</a:t>
                </a:r>
              </a:p>
            </p:txBody>
          </p:sp>
        </mc:Choice>
        <mc:Fallback xmlns="">
          <p:sp>
            <p:nvSpPr>
              <p:cNvPr id="86" name="TextBox 85"/>
              <p:cNvSpPr txBox="1">
                <a:spLocks noRot="1" noChangeAspect="1" noMove="1" noResize="1" noEditPoints="1" noAdjustHandles="1" noChangeArrowheads="1" noChangeShapeType="1" noTextEdit="1"/>
              </p:cNvSpPr>
              <p:nvPr/>
            </p:nvSpPr>
            <p:spPr>
              <a:xfrm>
                <a:off x="29647990" y="25741918"/>
                <a:ext cx="2501128" cy="1384995"/>
              </a:xfrm>
              <a:prstGeom prst="rect">
                <a:avLst/>
              </a:prstGeom>
              <a:blipFill rotWithShape="0">
                <a:blip r:embed="rId17"/>
                <a:stretch>
                  <a:fillRect t="-4846" b="-11454"/>
                </a:stretch>
              </a:blipFill>
            </p:spPr>
            <p:txBody>
              <a:bodyPr/>
              <a:lstStyle/>
              <a:p>
                <a:r>
                  <a:rPr lang="en-US">
                    <a:noFill/>
                  </a:rPr>
                  <a:t> </a:t>
                </a:r>
              </a:p>
            </p:txBody>
          </p:sp>
        </mc:Fallback>
      </mc:AlternateContent>
      <p:cxnSp>
        <p:nvCxnSpPr>
          <p:cNvPr id="141" name="Elbow Connector 140"/>
          <p:cNvCxnSpPr/>
          <p:nvPr/>
        </p:nvCxnSpPr>
        <p:spPr>
          <a:xfrm rot="5400000" flipV="1">
            <a:off x="34788252" y="27340539"/>
            <a:ext cx="886968" cy="548640"/>
          </a:xfrm>
          <a:prstGeom prst="bentConnector2">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Elbow Connector 152"/>
          <p:cNvCxnSpPr/>
          <p:nvPr/>
        </p:nvCxnSpPr>
        <p:spPr>
          <a:xfrm flipV="1">
            <a:off x="34033000" y="27166686"/>
            <a:ext cx="548640" cy="886968"/>
          </a:xfrm>
          <a:prstGeom prst="bentConnector2">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Elbow Connector 153"/>
          <p:cNvCxnSpPr/>
          <p:nvPr/>
        </p:nvCxnSpPr>
        <p:spPr>
          <a:xfrm flipV="1">
            <a:off x="38378750" y="27150668"/>
            <a:ext cx="548640" cy="886968"/>
          </a:xfrm>
          <a:prstGeom prst="bentConnector2">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Elbow Connector 154"/>
          <p:cNvCxnSpPr/>
          <p:nvPr/>
        </p:nvCxnSpPr>
        <p:spPr>
          <a:xfrm rot="5400000" flipV="1">
            <a:off x="39138479" y="27326604"/>
            <a:ext cx="886968" cy="548640"/>
          </a:xfrm>
          <a:prstGeom prst="bentConnector2">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198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Medical Poster">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1" id="{55A68E73-61CB-4542-8C48-DCBB2482A3D5}" vid="{6A3CA63D-1E3C-4681-8668-89277FEB3FEB}"/>
    </a:ext>
  </a:extLst>
</a:theme>
</file>

<file path=ppt/theme/theme2.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1110015-E380-4C53-980C-698226C61C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Poster (blue and brown design)</Template>
  <TotalTime>0</TotalTime>
  <Words>392</Words>
  <Application>Microsoft Office PowerPoint</Application>
  <PresentationFormat>Custom</PresentationFormat>
  <Paragraphs>97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Cambria</vt:lpstr>
      <vt:lpstr>Cambria Math</vt:lpstr>
      <vt:lpstr>Times New Roman</vt:lpstr>
      <vt:lpstr>Medical Poster</vt:lpstr>
      <vt:lpstr>Correlating Parameters of Heat Exchange in Condensers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2015-04-29T17:08:18Z</dcterms:created>
  <dcterms:modified xsi:type="dcterms:W3CDTF">2016-05-05T18:42:16Z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TC040015519991</vt:lpwstr>
  </property>
</Properties>
</file>