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43891200" cy="32918400"/>
  <p:notesSz cx="6858000" cy="9144000"/>
  <p:defaultTextStyle>
    <a:defPPr>
      <a:defRPr lang="de-DE"/>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96"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000"/>
    <a:srgbClr val="C0C0C0"/>
    <a:srgbClr val="008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41" autoAdjust="0"/>
    <p:restoredTop sz="94660"/>
  </p:normalViewPr>
  <p:slideViewPr>
    <p:cSldViewPr snapToGrid="0" showGuides="1">
      <p:cViewPr varScale="1">
        <p:scale>
          <a:sx n="24" d="100"/>
          <a:sy n="24" d="100"/>
        </p:scale>
        <p:origin x="1908" y="72"/>
      </p:cViewPr>
      <p:guideLst>
        <p:guide orient="horz" pos="1296"/>
        <p:guide pos="138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de-DE" smtClean="0"/>
              <a:t>Titelmasterformat durch Klicken bearbeiten</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EF0D0BD1-C77C-4544-A55A-7B5450B1F357}"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44E12-D6FB-49B2-B0C8-D8128EBF6D76}" type="slidenum">
              <a:rPr lang="en-US" smtClean="0"/>
              <a:t>‹Nr.›</a:t>
            </a:fld>
            <a:endParaRPr lang="en-US"/>
          </a:p>
        </p:txBody>
      </p:sp>
    </p:spTree>
    <p:extLst>
      <p:ext uri="{BB962C8B-B14F-4D97-AF65-F5344CB8AC3E}">
        <p14:creationId xmlns:p14="http://schemas.microsoft.com/office/powerpoint/2010/main" val="1619644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EF0D0BD1-C77C-4544-A55A-7B5450B1F357}"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44E12-D6FB-49B2-B0C8-D8128EBF6D76}" type="slidenum">
              <a:rPr lang="en-US" smtClean="0"/>
              <a:t>‹Nr.›</a:t>
            </a:fld>
            <a:endParaRPr lang="en-US"/>
          </a:p>
        </p:txBody>
      </p:sp>
    </p:spTree>
    <p:extLst>
      <p:ext uri="{BB962C8B-B14F-4D97-AF65-F5344CB8AC3E}">
        <p14:creationId xmlns:p14="http://schemas.microsoft.com/office/powerpoint/2010/main" val="2968118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EF0D0BD1-C77C-4544-A55A-7B5450B1F357}"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44E12-D6FB-49B2-B0C8-D8128EBF6D76}" type="slidenum">
              <a:rPr lang="en-US" smtClean="0"/>
              <a:t>‹Nr.›</a:t>
            </a:fld>
            <a:endParaRPr lang="en-US"/>
          </a:p>
        </p:txBody>
      </p:sp>
    </p:spTree>
    <p:extLst>
      <p:ext uri="{BB962C8B-B14F-4D97-AF65-F5344CB8AC3E}">
        <p14:creationId xmlns:p14="http://schemas.microsoft.com/office/powerpoint/2010/main" val="470026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EF0D0BD1-C77C-4544-A55A-7B5450B1F357}"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44E12-D6FB-49B2-B0C8-D8128EBF6D76}" type="slidenum">
              <a:rPr lang="en-US" smtClean="0"/>
              <a:t>‹Nr.›</a:t>
            </a:fld>
            <a:endParaRPr lang="en-US"/>
          </a:p>
        </p:txBody>
      </p:sp>
    </p:spTree>
    <p:extLst>
      <p:ext uri="{BB962C8B-B14F-4D97-AF65-F5344CB8AC3E}">
        <p14:creationId xmlns:p14="http://schemas.microsoft.com/office/powerpoint/2010/main" val="1780135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EF0D0BD1-C77C-4544-A55A-7B5450B1F357}"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44E12-D6FB-49B2-B0C8-D8128EBF6D76}" type="slidenum">
              <a:rPr lang="en-US" smtClean="0"/>
              <a:t>‹Nr.›</a:t>
            </a:fld>
            <a:endParaRPr lang="en-US"/>
          </a:p>
        </p:txBody>
      </p:sp>
    </p:spTree>
    <p:extLst>
      <p:ext uri="{BB962C8B-B14F-4D97-AF65-F5344CB8AC3E}">
        <p14:creationId xmlns:p14="http://schemas.microsoft.com/office/powerpoint/2010/main" val="2438573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EF0D0BD1-C77C-4544-A55A-7B5450B1F357}" type="datetimeFigureOut">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44E12-D6FB-49B2-B0C8-D8128EBF6D76}" type="slidenum">
              <a:rPr lang="en-US" smtClean="0"/>
              <a:t>‹Nr.›</a:t>
            </a:fld>
            <a:endParaRPr lang="en-US"/>
          </a:p>
        </p:txBody>
      </p:sp>
    </p:spTree>
    <p:extLst>
      <p:ext uri="{BB962C8B-B14F-4D97-AF65-F5344CB8AC3E}">
        <p14:creationId xmlns:p14="http://schemas.microsoft.com/office/powerpoint/2010/main" val="3089772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de-DE" smtClean="0"/>
              <a:t>Textmasterformat bearbeiten</a:t>
            </a:r>
          </a:p>
        </p:txBody>
      </p:sp>
      <p:sp>
        <p:nvSpPr>
          <p:cNvPr id="4" name="Content Placeholder 3"/>
          <p:cNvSpPr>
            <a:spLocks noGrp="1"/>
          </p:cNvSpPr>
          <p:nvPr>
            <p:ph sz="half" idx="2"/>
          </p:nvPr>
        </p:nvSpPr>
        <p:spPr>
          <a:xfrm>
            <a:off x="3023242" y="12024360"/>
            <a:ext cx="18568032" cy="1768602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de-DE" smtClean="0"/>
              <a:t>Textmasterformat bearbeiten</a:t>
            </a:r>
          </a:p>
        </p:txBody>
      </p:sp>
      <p:sp>
        <p:nvSpPr>
          <p:cNvPr id="6" name="Content Placeholder 5"/>
          <p:cNvSpPr>
            <a:spLocks noGrp="1"/>
          </p:cNvSpPr>
          <p:nvPr>
            <p:ph sz="quarter" idx="4"/>
          </p:nvPr>
        </p:nvSpPr>
        <p:spPr>
          <a:xfrm>
            <a:off x="22219922" y="12024360"/>
            <a:ext cx="18659477" cy="1768602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EF0D0BD1-C77C-4544-A55A-7B5450B1F357}" type="datetimeFigureOut">
              <a:rPr lang="en-US" smtClean="0"/>
              <a:t>8/2/2016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144E12-D6FB-49B2-B0C8-D8128EBF6D76}" type="slidenum">
              <a:rPr lang="en-US" smtClean="0"/>
              <a:t>‹Nr.›</a:t>
            </a:fld>
            <a:endParaRPr lang="en-US"/>
          </a:p>
        </p:txBody>
      </p:sp>
    </p:spTree>
    <p:extLst>
      <p:ext uri="{BB962C8B-B14F-4D97-AF65-F5344CB8AC3E}">
        <p14:creationId xmlns:p14="http://schemas.microsoft.com/office/powerpoint/2010/main" val="3186751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EF0D0BD1-C77C-4544-A55A-7B5450B1F357}" type="datetimeFigureOut">
              <a:rPr lang="en-US" smtClean="0"/>
              <a:t>8/2/2016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144E12-D6FB-49B2-B0C8-D8128EBF6D76}" type="slidenum">
              <a:rPr lang="en-US" smtClean="0"/>
              <a:t>‹Nr.›</a:t>
            </a:fld>
            <a:endParaRPr lang="en-US"/>
          </a:p>
        </p:txBody>
      </p:sp>
    </p:spTree>
    <p:extLst>
      <p:ext uri="{BB962C8B-B14F-4D97-AF65-F5344CB8AC3E}">
        <p14:creationId xmlns:p14="http://schemas.microsoft.com/office/powerpoint/2010/main" val="59467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D0BD1-C77C-4544-A55A-7B5450B1F357}" type="datetimeFigureOut">
              <a:rPr lang="en-US" smtClean="0"/>
              <a:t>8/2/2016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144E12-D6FB-49B2-B0C8-D8128EBF6D76}" type="slidenum">
              <a:rPr lang="en-US" smtClean="0"/>
              <a:t>‹Nr.›</a:t>
            </a:fld>
            <a:endParaRPr lang="en-US"/>
          </a:p>
        </p:txBody>
      </p:sp>
    </p:spTree>
    <p:extLst>
      <p:ext uri="{BB962C8B-B14F-4D97-AF65-F5344CB8AC3E}">
        <p14:creationId xmlns:p14="http://schemas.microsoft.com/office/powerpoint/2010/main" val="3485361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de-DE" smtClean="0"/>
              <a:t>Titelmasterformat durch Klicken bearbeiten</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de-DE" smtClean="0"/>
              <a:t>Textmasterformat bearbeiten</a:t>
            </a:r>
          </a:p>
        </p:txBody>
      </p:sp>
      <p:sp>
        <p:nvSpPr>
          <p:cNvPr id="5" name="Date Placeholder 4"/>
          <p:cNvSpPr>
            <a:spLocks noGrp="1"/>
          </p:cNvSpPr>
          <p:nvPr>
            <p:ph type="dt" sz="half" idx="10"/>
          </p:nvPr>
        </p:nvSpPr>
        <p:spPr/>
        <p:txBody>
          <a:bodyPr/>
          <a:lstStyle/>
          <a:p>
            <a:fld id="{EF0D0BD1-C77C-4544-A55A-7B5450B1F357}" type="datetimeFigureOut">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44E12-D6FB-49B2-B0C8-D8128EBF6D76}" type="slidenum">
              <a:rPr lang="en-US" smtClean="0"/>
              <a:t>‹Nr.›</a:t>
            </a:fld>
            <a:endParaRPr lang="en-US"/>
          </a:p>
        </p:txBody>
      </p:sp>
    </p:spTree>
    <p:extLst>
      <p:ext uri="{BB962C8B-B14F-4D97-AF65-F5344CB8AC3E}">
        <p14:creationId xmlns:p14="http://schemas.microsoft.com/office/powerpoint/2010/main" val="206901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de-DE" smtClean="0"/>
              <a:t>Textmasterformat bearbeiten</a:t>
            </a:r>
          </a:p>
        </p:txBody>
      </p:sp>
      <p:sp>
        <p:nvSpPr>
          <p:cNvPr id="5" name="Date Placeholder 4"/>
          <p:cNvSpPr>
            <a:spLocks noGrp="1"/>
          </p:cNvSpPr>
          <p:nvPr>
            <p:ph type="dt" sz="half" idx="10"/>
          </p:nvPr>
        </p:nvSpPr>
        <p:spPr/>
        <p:txBody>
          <a:bodyPr/>
          <a:lstStyle/>
          <a:p>
            <a:fld id="{EF0D0BD1-C77C-4544-A55A-7B5450B1F357}" type="datetimeFigureOut">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44E12-D6FB-49B2-B0C8-D8128EBF6D76}" type="slidenum">
              <a:rPr lang="en-US" smtClean="0"/>
              <a:t>‹Nr.›</a:t>
            </a:fld>
            <a:endParaRPr lang="en-US"/>
          </a:p>
        </p:txBody>
      </p:sp>
    </p:spTree>
    <p:extLst>
      <p:ext uri="{BB962C8B-B14F-4D97-AF65-F5344CB8AC3E}">
        <p14:creationId xmlns:p14="http://schemas.microsoft.com/office/powerpoint/2010/main" val="183005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EF0D0BD1-C77C-4544-A55A-7B5450B1F357}" type="datetimeFigureOut">
              <a:rPr lang="en-US" smtClean="0"/>
              <a:t>8/2/2016</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74144E12-D6FB-49B2-B0C8-D8128EBF6D76}" type="slidenum">
              <a:rPr lang="en-US" smtClean="0"/>
              <a:t>‹Nr.›</a:t>
            </a:fld>
            <a:endParaRPr lang="en-US"/>
          </a:p>
        </p:txBody>
      </p:sp>
    </p:spTree>
    <p:extLst>
      <p:ext uri="{BB962C8B-B14F-4D97-AF65-F5344CB8AC3E}">
        <p14:creationId xmlns:p14="http://schemas.microsoft.com/office/powerpoint/2010/main" val="8694550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gi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image" Target="../media/image10.jpeg"/><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png"/><Relationship Id="rId9"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le 46"/>
          <p:cNvGraphicFramePr>
            <a:graphicFrameLocks noGrp="1"/>
          </p:cNvGraphicFramePr>
          <p:nvPr>
            <p:extLst>
              <p:ext uri="{D42A27DB-BD31-4B8C-83A1-F6EECF244321}">
                <p14:modId xmlns:p14="http://schemas.microsoft.com/office/powerpoint/2010/main" val="3433032144"/>
              </p:ext>
            </p:extLst>
          </p:nvPr>
        </p:nvGraphicFramePr>
        <p:xfrm>
          <a:off x="513426" y="24688153"/>
          <a:ext cx="5374447" cy="7048524"/>
        </p:xfrm>
        <a:graphic>
          <a:graphicData uri="http://schemas.openxmlformats.org/drawingml/2006/table">
            <a:tbl>
              <a:tblPr firstRow="1" bandRow="1">
                <a:tableStyleId>{2D5ABB26-0587-4C30-8999-92F81FD0307C}</a:tableStyleId>
              </a:tblPr>
              <a:tblGrid>
                <a:gridCol w="472022"/>
                <a:gridCol w="4902425"/>
              </a:tblGrid>
              <a:tr h="587377">
                <a:tc>
                  <a:txBody>
                    <a:bodyPr/>
                    <a:lstStyle/>
                    <a:p>
                      <a:endParaRPr lang="en-US" sz="3200" dirty="0"/>
                    </a:p>
                  </a:txBody>
                  <a:tcPr/>
                </a:tc>
                <a:tc>
                  <a:txBody>
                    <a:bodyPr/>
                    <a:lstStyle/>
                    <a:p>
                      <a:r>
                        <a:rPr lang="en-US" sz="2800" dirty="0" smtClean="0"/>
                        <a:t>Colorado long rotation control</a:t>
                      </a:r>
                      <a:endParaRPr lang="en-US" sz="2800" dirty="0"/>
                    </a:p>
                  </a:txBody>
                  <a:tcPr anchor="ctr"/>
                </a:tc>
              </a:tr>
              <a:tr h="587377">
                <a:tc>
                  <a:txBody>
                    <a:bodyPr/>
                    <a:lstStyle/>
                    <a:p>
                      <a:endParaRPr lang="en-US" sz="3200" dirty="0"/>
                    </a:p>
                  </a:txBody>
                  <a:tcPr/>
                </a:tc>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2800" dirty="0" smtClean="0"/>
                        <a:t>Colorado long rotation drying</a:t>
                      </a:r>
                    </a:p>
                  </a:txBody>
                  <a:tcPr anchor="ctr"/>
                </a:tc>
              </a:tr>
              <a:tr h="587377">
                <a:tc>
                  <a:txBody>
                    <a:bodyPr/>
                    <a:lstStyle/>
                    <a:p>
                      <a:endParaRPr lang="en-US" sz="3200" dirty="0"/>
                    </a:p>
                  </a:txBody>
                  <a:tcPr/>
                </a:tc>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2800" dirty="0" smtClean="0"/>
                        <a:t>Colorado long rotation wetting</a:t>
                      </a:r>
                    </a:p>
                  </a:txBody>
                  <a:tcPr anchor="ctr"/>
                </a:tc>
              </a:tr>
              <a:tr h="587377">
                <a:tc>
                  <a:txBody>
                    <a:bodyPr/>
                    <a:lstStyle/>
                    <a:p>
                      <a:endParaRPr lang="en-US" sz="3200" dirty="0"/>
                    </a:p>
                  </a:txBody>
                  <a:tcPr/>
                </a:tc>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2800" dirty="0" smtClean="0"/>
                        <a:t>Colorado short rotation control</a:t>
                      </a:r>
                    </a:p>
                  </a:txBody>
                  <a:tcPr anchor="ctr"/>
                </a:tc>
              </a:tr>
              <a:tr h="587377">
                <a:tc>
                  <a:txBody>
                    <a:bodyPr/>
                    <a:lstStyle/>
                    <a:p>
                      <a:endParaRPr lang="en-US" sz="3200"/>
                    </a:p>
                  </a:txBody>
                  <a:tcPr/>
                </a:tc>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2800" dirty="0" smtClean="0"/>
                        <a:t>Colorado short rotation drying</a:t>
                      </a:r>
                    </a:p>
                  </a:txBody>
                  <a:tcPr anchor="ctr"/>
                </a:tc>
              </a:tr>
              <a:tr h="587377">
                <a:tc>
                  <a:txBody>
                    <a:bodyPr/>
                    <a:lstStyle/>
                    <a:p>
                      <a:endParaRPr lang="en-US" sz="3200"/>
                    </a:p>
                  </a:txBody>
                  <a:tcPr/>
                </a:tc>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2800" dirty="0" smtClean="0"/>
                        <a:t>Colorado short rotation wetting</a:t>
                      </a:r>
                    </a:p>
                  </a:txBody>
                  <a:tcPr anchor="ctr"/>
                </a:tc>
              </a:tr>
              <a:tr h="587377">
                <a:tc>
                  <a:txBody>
                    <a:bodyPr/>
                    <a:lstStyle/>
                    <a:p>
                      <a:endParaRPr lang="en-US" sz="3200"/>
                    </a:p>
                  </a:txBody>
                  <a:tcPr/>
                </a:tc>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2800" dirty="0" smtClean="0"/>
                        <a:t>Maryland long rotation control</a:t>
                      </a:r>
                    </a:p>
                  </a:txBody>
                  <a:tcPr anchor="ctr"/>
                </a:tc>
              </a:tr>
              <a:tr h="587377">
                <a:tc>
                  <a:txBody>
                    <a:bodyPr/>
                    <a:lstStyle/>
                    <a:p>
                      <a:endParaRPr lang="en-US" sz="3200" dirty="0"/>
                    </a:p>
                  </a:txBody>
                  <a:tcPr/>
                </a:tc>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2800" dirty="0" smtClean="0"/>
                        <a:t>Maryland long rotation drying</a:t>
                      </a:r>
                    </a:p>
                  </a:txBody>
                  <a:tcPr anchor="ctr"/>
                </a:tc>
              </a:tr>
              <a:tr h="587377">
                <a:tc>
                  <a:txBody>
                    <a:bodyPr/>
                    <a:lstStyle/>
                    <a:p>
                      <a:endParaRPr lang="en-US" sz="3200" dirty="0"/>
                    </a:p>
                  </a:txBody>
                  <a:tcPr/>
                </a:tc>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2800" dirty="0" smtClean="0"/>
                        <a:t>Maryland long rotation wetting</a:t>
                      </a:r>
                    </a:p>
                  </a:txBody>
                  <a:tcPr anchor="ctr"/>
                </a:tc>
              </a:tr>
              <a:tr h="587377">
                <a:tc>
                  <a:txBody>
                    <a:bodyPr/>
                    <a:lstStyle/>
                    <a:p>
                      <a:endParaRPr lang="en-US" sz="3200" dirty="0"/>
                    </a:p>
                  </a:txBody>
                  <a:tcPr/>
                </a:tc>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2800" dirty="0" smtClean="0"/>
                        <a:t>Maryland short rotation control</a:t>
                      </a:r>
                    </a:p>
                  </a:txBody>
                  <a:tcPr anchor="ctr"/>
                </a:tc>
              </a:tr>
              <a:tr h="587377">
                <a:tc>
                  <a:txBody>
                    <a:bodyPr/>
                    <a:lstStyle/>
                    <a:p>
                      <a:endParaRPr lang="en-US" sz="3200" dirty="0"/>
                    </a:p>
                  </a:txBody>
                  <a:tcPr/>
                </a:tc>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2800" dirty="0" smtClean="0"/>
                        <a:t>Maryland short rotation drying</a:t>
                      </a:r>
                    </a:p>
                  </a:txBody>
                  <a:tcPr anchor="ctr"/>
                </a:tc>
              </a:tr>
              <a:tr h="587377">
                <a:tc>
                  <a:txBody>
                    <a:bodyPr/>
                    <a:lstStyle/>
                    <a:p>
                      <a:endParaRPr lang="en-US" sz="3200" dirty="0"/>
                    </a:p>
                  </a:txBody>
                  <a:tcPr/>
                </a:tc>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2800" dirty="0" smtClean="0"/>
                        <a:t>Maryland short rotation wetting</a:t>
                      </a:r>
                    </a:p>
                  </a:txBody>
                  <a:tcPr anchor="ctr"/>
                </a:tc>
              </a:tr>
            </a:tbl>
          </a:graphicData>
        </a:graphic>
      </p:graphicFrame>
      <p:pic>
        <p:nvPicPr>
          <p:cNvPr id="44" name="Grafik 43"/>
          <p:cNvPicPr>
            <a:picLocks noChangeAspect="1"/>
          </p:cNvPicPr>
          <p:nvPr/>
        </p:nvPicPr>
        <p:blipFill>
          <a:blip r:embed="rId2"/>
          <a:stretch>
            <a:fillRect/>
          </a:stretch>
        </p:blipFill>
        <p:spPr>
          <a:xfrm>
            <a:off x="9014724" y="4368330"/>
            <a:ext cx="26650341" cy="5112755"/>
          </a:xfrm>
          <a:prstGeom prst="rect">
            <a:avLst/>
          </a:prstGeom>
        </p:spPr>
      </p:pic>
      <p:pic>
        <p:nvPicPr>
          <p:cNvPr id="15" name="Grafik 14"/>
          <p:cNvPicPr>
            <a:picLocks noChangeAspect="1"/>
          </p:cNvPicPr>
          <p:nvPr/>
        </p:nvPicPr>
        <p:blipFill rotWithShape="1">
          <a:blip r:embed="rId3" cstate="print">
            <a:extLst>
              <a:ext uri="{28A0092B-C50C-407E-A947-70E740481C1C}">
                <a14:useLocalDpi xmlns:a14="http://schemas.microsoft.com/office/drawing/2010/main" val="0"/>
              </a:ext>
            </a:extLst>
          </a:blip>
          <a:srcRect b="35108"/>
          <a:stretch/>
        </p:blipFill>
        <p:spPr>
          <a:xfrm>
            <a:off x="6623598" y="10837072"/>
            <a:ext cx="30978026" cy="14208626"/>
          </a:xfrm>
          <a:prstGeom prst="rect">
            <a:avLst/>
          </a:prstGeom>
        </p:spPr>
      </p:pic>
      <p:sp>
        <p:nvSpPr>
          <p:cNvPr id="72" name="Rechteck 71"/>
          <p:cNvSpPr/>
          <p:nvPr/>
        </p:nvSpPr>
        <p:spPr>
          <a:xfrm>
            <a:off x="-18919" y="3859550"/>
            <a:ext cx="8091675" cy="7396554"/>
          </a:xfrm>
          <a:prstGeom prst="rect">
            <a:avLst/>
          </a:prstGeom>
          <a:solidFill>
            <a:srgbClr val="C0C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9" name="Rechteck 338"/>
          <p:cNvSpPr/>
          <p:nvPr/>
        </p:nvSpPr>
        <p:spPr>
          <a:xfrm>
            <a:off x="4143" y="1"/>
            <a:ext cx="43887057" cy="4297794"/>
          </a:xfrm>
          <a:prstGeom prst="rect">
            <a:avLst/>
          </a:prstGeom>
          <a:solidFill>
            <a:srgbClr val="C0C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feld 3"/>
          <p:cNvSpPr txBox="1"/>
          <p:nvPr/>
        </p:nvSpPr>
        <p:spPr>
          <a:xfrm>
            <a:off x="4142" y="85391"/>
            <a:ext cx="43876541" cy="1331168"/>
          </a:xfrm>
          <a:prstGeom prst="rect">
            <a:avLst/>
          </a:prstGeom>
          <a:noFill/>
        </p:spPr>
        <p:txBody>
          <a:bodyPr wrap="square" lIns="99094" tIns="49547" rIns="99094" bIns="49547" rtlCol="0">
            <a:spAutoFit/>
          </a:bodyPr>
          <a:lstStyle/>
          <a:p>
            <a:pPr algn="ctr"/>
            <a:r>
              <a:rPr lang="en-US" sz="8000" b="1" dirty="0"/>
              <a:t>Does crop rotational diversity increase </a:t>
            </a:r>
            <a:r>
              <a:rPr lang="en-US" sz="8000" b="1" dirty="0" smtClean="0"/>
              <a:t>soil </a:t>
            </a:r>
            <a:r>
              <a:rPr lang="en-US" sz="8000" b="1" dirty="0"/>
              <a:t>microbial resistance and resilience to drought and flooding</a:t>
            </a:r>
            <a:r>
              <a:rPr lang="en-US" sz="8000" b="1" dirty="0" smtClean="0"/>
              <a:t>?</a:t>
            </a:r>
            <a:endParaRPr lang="de-AT" sz="8000" dirty="0"/>
          </a:p>
        </p:txBody>
      </p:sp>
      <p:pic>
        <p:nvPicPr>
          <p:cNvPr id="42" name="Grafik 4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7326" y="1763606"/>
            <a:ext cx="1311538" cy="1596192"/>
          </a:xfrm>
          <a:prstGeom prst="rect">
            <a:avLst/>
          </a:prstGeom>
        </p:spPr>
      </p:pic>
      <p:sp>
        <p:nvSpPr>
          <p:cNvPr id="250" name="Textfeld 249"/>
          <p:cNvSpPr txBox="1"/>
          <p:nvPr/>
        </p:nvSpPr>
        <p:spPr>
          <a:xfrm>
            <a:off x="2216438" y="1578551"/>
            <a:ext cx="22134084" cy="2500719"/>
          </a:xfrm>
          <a:prstGeom prst="rect">
            <a:avLst/>
          </a:prstGeom>
          <a:noFill/>
        </p:spPr>
        <p:txBody>
          <a:bodyPr wrap="square" lIns="99094" tIns="49547" rIns="99094" bIns="49547" rtlCol="0">
            <a:spAutoFit/>
          </a:bodyPr>
          <a:lstStyle/>
          <a:p>
            <a:r>
              <a:rPr lang="en-GB" sz="5400" b="1" u="sng" dirty="0"/>
              <a:t>Jörg Schnecker</a:t>
            </a:r>
            <a:r>
              <a:rPr lang="en-GB" sz="5400" b="1" u="sng" baseline="30000" dirty="0"/>
              <a:t>1</a:t>
            </a:r>
            <a:r>
              <a:rPr lang="en-GB" sz="5400" b="1" dirty="0"/>
              <a:t>, A. Stuart Grandy</a:t>
            </a:r>
            <a:r>
              <a:rPr lang="en-GB" sz="5400" b="1" baseline="30000" dirty="0"/>
              <a:t>1</a:t>
            </a:r>
            <a:r>
              <a:rPr lang="en-GB" sz="5400" b="1" dirty="0"/>
              <a:t>, </a:t>
            </a:r>
            <a:r>
              <a:rPr lang="en-GB" sz="5400" b="1" dirty="0" smtClean="0"/>
              <a:t>D</a:t>
            </a:r>
            <a:r>
              <a:rPr lang="en-GB" sz="5400" b="1" dirty="0" smtClean="0"/>
              <a:t>. Boone Meeden</a:t>
            </a:r>
            <a:r>
              <a:rPr lang="en-GB" sz="5400" b="1" baseline="30000" dirty="0" smtClean="0"/>
              <a:t>1</a:t>
            </a:r>
            <a:r>
              <a:rPr lang="en-GB" sz="5400" b="1" dirty="0"/>
              <a:t>, </a:t>
            </a:r>
            <a:endParaRPr lang="en-GB" sz="5400" b="1" dirty="0" smtClean="0"/>
          </a:p>
          <a:p>
            <a:r>
              <a:rPr lang="en-GB" sz="5400" b="1" dirty="0" smtClean="0"/>
              <a:t>Francisco </a:t>
            </a:r>
            <a:r>
              <a:rPr lang="en-GB" sz="5400" b="1" dirty="0"/>
              <a:t>Calderon</a:t>
            </a:r>
            <a:r>
              <a:rPr lang="en-GB" sz="5400" b="1" baseline="30000" dirty="0"/>
              <a:t>2</a:t>
            </a:r>
            <a:r>
              <a:rPr lang="en-GB" sz="5400" b="1" dirty="0"/>
              <a:t>, Michel Cavigelli</a:t>
            </a:r>
            <a:r>
              <a:rPr lang="en-GB" sz="5400" b="1" baseline="30000" dirty="0"/>
              <a:t>3</a:t>
            </a:r>
            <a:r>
              <a:rPr lang="en-GB" sz="5400" b="1" dirty="0"/>
              <a:t>, Michael Lehman</a:t>
            </a:r>
            <a:r>
              <a:rPr lang="en-GB" sz="5400" b="1" baseline="30000" dirty="0"/>
              <a:t>4</a:t>
            </a:r>
            <a:r>
              <a:rPr lang="en-GB" sz="5400" b="1" dirty="0"/>
              <a:t>, and Lisa </a:t>
            </a:r>
            <a:r>
              <a:rPr lang="en-GB" sz="5400" b="1" dirty="0" smtClean="0"/>
              <a:t>Tiemann</a:t>
            </a:r>
            <a:r>
              <a:rPr lang="en-GB" sz="5400" b="1" baseline="30000" dirty="0" smtClean="0"/>
              <a:t>5</a:t>
            </a:r>
            <a:endParaRPr lang="en-GB" sz="5400" b="1" dirty="0" smtClean="0"/>
          </a:p>
          <a:p>
            <a:endParaRPr lang="en-GB" sz="4800" dirty="0" smtClean="0"/>
          </a:p>
        </p:txBody>
      </p:sp>
      <p:sp>
        <p:nvSpPr>
          <p:cNvPr id="16" name="Rechteck 15"/>
          <p:cNvSpPr/>
          <p:nvPr/>
        </p:nvSpPr>
        <p:spPr>
          <a:xfrm>
            <a:off x="10690223" y="12518319"/>
            <a:ext cx="25925636" cy="5433453"/>
          </a:xfrm>
          <a:prstGeom prst="rect">
            <a:avLst/>
          </a:prstGeom>
          <a:noFill/>
          <a:ln w="101600">
            <a:solidFill>
              <a:srgbClr val="FF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Rechteck 286"/>
          <p:cNvSpPr/>
          <p:nvPr/>
        </p:nvSpPr>
        <p:spPr>
          <a:xfrm>
            <a:off x="10671173" y="18233809"/>
            <a:ext cx="25944686" cy="5471780"/>
          </a:xfrm>
          <a:prstGeom prst="rect">
            <a:avLst/>
          </a:prstGeom>
          <a:noFill/>
          <a:ln w="101600">
            <a:solidFill>
              <a:srgbClr val="008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feld 16"/>
          <p:cNvSpPr txBox="1"/>
          <p:nvPr/>
        </p:nvSpPr>
        <p:spPr>
          <a:xfrm rot="16200000">
            <a:off x="4393119" y="14837113"/>
            <a:ext cx="5345822" cy="830997"/>
          </a:xfrm>
          <a:prstGeom prst="rect">
            <a:avLst/>
          </a:prstGeom>
          <a:noFill/>
        </p:spPr>
        <p:txBody>
          <a:bodyPr wrap="none" rtlCol="0">
            <a:spAutoFit/>
          </a:bodyPr>
          <a:lstStyle/>
          <a:p>
            <a:r>
              <a:rPr lang="en-US" sz="4800" b="1" dirty="0" smtClean="0">
                <a:solidFill>
                  <a:srgbClr val="FF8000"/>
                </a:solidFill>
              </a:rPr>
              <a:t>response to drought</a:t>
            </a:r>
            <a:endParaRPr lang="en-US" sz="4800" b="1" dirty="0">
              <a:solidFill>
                <a:srgbClr val="FF8000"/>
              </a:solidFill>
            </a:endParaRPr>
          </a:p>
        </p:txBody>
      </p:sp>
      <p:sp>
        <p:nvSpPr>
          <p:cNvPr id="289" name="Textfeld 288"/>
          <p:cNvSpPr txBox="1"/>
          <p:nvPr/>
        </p:nvSpPr>
        <p:spPr>
          <a:xfrm rot="16200000">
            <a:off x="4414881" y="20723527"/>
            <a:ext cx="5264198" cy="830997"/>
          </a:xfrm>
          <a:prstGeom prst="rect">
            <a:avLst/>
          </a:prstGeom>
          <a:noFill/>
        </p:spPr>
        <p:txBody>
          <a:bodyPr wrap="none" rtlCol="0">
            <a:spAutoFit/>
          </a:bodyPr>
          <a:lstStyle/>
          <a:p>
            <a:r>
              <a:rPr lang="en-US" sz="4800" b="1" dirty="0" smtClean="0">
                <a:solidFill>
                  <a:srgbClr val="0080C0"/>
                </a:solidFill>
              </a:rPr>
              <a:t>response to wetting</a:t>
            </a:r>
            <a:endParaRPr lang="en-US" sz="4800" b="1" dirty="0">
              <a:solidFill>
                <a:srgbClr val="0080C0"/>
              </a:solidFill>
            </a:endParaRPr>
          </a:p>
        </p:txBody>
      </p:sp>
      <p:sp>
        <p:nvSpPr>
          <p:cNvPr id="21" name="Rechteck 20"/>
          <p:cNvSpPr/>
          <p:nvPr/>
        </p:nvSpPr>
        <p:spPr>
          <a:xfrm>
            <a:off x="37107685" y="11862482"/>
            <a:ext cx="6596606" cy="9954740"/>
          </a:xfrm>
          <a:prstGeom prst="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Gerader Verbinder 25"/>
          <p:cNvCxnSpPr/>
          <p:nvPr/>
        </p:nvCxnSpPr>
        <p:spPr>
          <a:xfrm>
            <a:off x="10759555" y="5047815"/>
            <a:ext cx="11735" cy="4392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feld 26"/>
          <p:cNvSpPr txBox="1"/>
          <p:nvPr/>
        </p:nvSpPr>
        <p:spPr>
          <a:xfrm>
            <a:off x="9944539" y="9425307"/>
            <a:ext cx="1368901" cy="461665"/>
          </a:xfrm>
          <a:prstGeom prst="rect">
            <a:avLst/>
          </a:prstGeom>
          <a:noFill/>
          <a:ln w="25400">
            <a:solidFill>
              <a:schemeClr val="tx1"/>
            </a:solidFill>
          </a:ln>
        </p:spPr>
        <p:txBody>
          <a:bodyPr wrap="none" rtlCol="0">
            <a:spAutoFit/>
          </a:bodyPr>
          <a:lstStyle/>
          <a:p>
            <a:pPr algn="ctr"/>
            <a:r>
              <a:rPr lang="en-US" sz="2400" dirty="0" smtClean="0"/>
              <a:t>Harvest 1</a:t>
            </a:r>
            <a:endParaRPr lang="en-US" sz="2400" dirty="0"/>
          </a:p>
        </p:txBody>
      </p:sp>
      <p:cxnSp>
        <p:nvCxnSpPr>
          <p:cNvPr id="297" name="Gerader Verbinder 296"/>
          <p:cNvCxnSpPr/>
          <p:nvPr/>
        </p:nvCxnSpPr>
        <p:spPr>
          <a:xfrm>
            <a:off x="11579410" y="5047815"/>
            <a:ext cx="0" cy="4392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98" name="Textfeld 297"/>
          <p:cNvSpPr txBox="1"/>
          <p:nvPr/>
        </p:nvSpPr>
        <p:spPr>
          <a:xfrm>
            <a:off x="10976236" y="11309745"/>
            <a:ext cx="2591869" cy="461665"/>
          </a:xfrm>
          <a:prstGeom prst="rect">
            <a:avLst/>
          </a:prstGeom>
          <a:solidFill>
            <a:schemeClr val="bg1"/>
          </a:solidFill>
          <a:ln w="25400">
            <a:solidFill>
              <a:srgbClr val="FF0000"/>
            </a:solidFill>
          </a:ln>
        </p:spPr>
        <p:txBody>
          <a:bodyPr wrap="square" rtlCol="0">
            <a:spAutoFit/>
          </a:bodyPr>
          <a:lstStyle/>
          <a:p>
            <a:pPr algn="ctr"/>
            <a:r>
              <a:rPr lang="en-US" sz="2400" dirty="0" smtClean="0">
                <a:solidFill>
                  <a:srgbClr val="FF0000"/>
                </a:solidFill>
              </a:rPr>
              <a:t>Harvest 2 (day 6)</a:t>
            </a:r>
            <a:endParaRPr lang="en-US" sz="2400" dirty="0">
              <a:solidFill>
                <a:srgbClr val="FF0000"/>
              </a:solidFill>
            </a:endParaRPr>
          </a:p>
        </p:txBody>
      </p:sp>
      <p:cxnSp>
        <p:nvCxnSpPr>
          <p:cNvPr id="299" name="Gerader Verbinder 298"/>
          <p:cNvCxnSpPr/>
          <p:nvPr/>
        </p:nvCxnSpPr>
        <p:spPr>
          <a:xfrm>
            <a:off x="12621760" y="5047815"/>
            <a:ext cx="14287" cy="4392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00" name="Textfeld 299"/>
          <p:cNvSpPr txBox="1"/>
          <p:nvPr/>
        </p:nvSpPr>
        <p:spPr>
          <a:xfrm>
            <a:off x="13815725" y="11310493"/>
            <a:ext cx="2642547" cy="461665"/>
          </a:xfrm>
          <a:prstGeom prst="rect">
            <a:avLst/>
          </a:prstGeom>
          <a:solidFill>
            <a:schemeClr val="bg1"/>
          </a:solidFill>
          <a:ln w="25400">
            <a:solidFill>
              <a:schemeClr val="tx1"/>
            </a:solidFill>
          </a:ln>
        </p:spPr>
        <p:txBody>
          <a:bodyPr wrap="square" rtlCol="0">
            <a:spAutoFit/>
          </a:bodyPr>
          <a:lstStyle/>
          <a:p>
            <a:pPr algn="ctr"/>
            <a:r>
              <a:rPr lang="en-US" sz="2400" dirty="0" smtClean="0"/>
              <a:t>Harvest 3 (day 14)</a:t>
            </a:r>
            <a:endParaRPr lang="en-US" sz="2400" dirty="0"/>
          </a:p>
        </p:txBody>
      </p:sp>
      <p:cxnSp>
        <p:nvCxnSpPr>
          <p:cNvPr id="305" name="Gerader Verbinder 304"/>
          <p:cNvCxnSpPr>
            <a:endCxn id="300" idx="0"/>
          </p:cNvCxnSpPr>
          <p:nvPr/>
        </p:nvCxnSpPr>
        <p:spPr>
          <a:xfrm>
            <a:off x="12636047" y="9425307"/>
            <a:ext cx="2500952" cy="18851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9" name="Gerader Verbinder 308"/>
          <p:cNvCxnSpPr/>
          <p:nvPr/>
        </p:nvCxnSpPr>
        <p:spPr>
          <a:xfrm>
            <a:off x="14764885" y="5047815"/>
            <a:ext cx="14287" cy="4392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10" name="Textfeld 309"/>
          <p:cNvSpPr txBox="1"/>
          <p:nvPr/>
        </p:nvSpPr>
        <p:spPr>
          <a:xfrm>
            <a:off x="16692294" y="11303625"/>
            <a:ext cx="2642547" cy="461665"/>
          </a:xfrm>
          <a:prstGeom prst="rect">
            <a:avLst/>
          </a:prstGeom>
          <a:solidFill>
            <a:schemeClr val="bg1"/>
          </a:solidFill>
          <a:ln w="25400">
            <a:solidFill>
              <a:schemeClr val="tx1"/>
            </a:solidFill>
          </a:ln>
        </p:spPr>
        <p:txBody>
          <a:bodyPr wrap="square" rtlCol="0">
            <a:spAutoFit/>
          </a:bodyPr>
          <a:lstStyle/>
          <a:p>
            <a:pPr algn="ctr"/>
            <a:r>
              <a:rPr lang="en-US" sz="2400" dirty="0" smtClean="0"/>
              <a:t>Harvest 4 (day 27)</a:t>
            </a:r>
            <a:endParaRPr lang="en-US" sz="2400" dirty="0"/>
          </a:p>
        </p:txBody>
      </p:sp>
      <p:cxnSp>
        <p:nvCxnSpPr>
          <p:cNvPr id="311" name="Gerader Verbinder 310"/>
          <p:cNvCxnSpPr>
            <a:endCxn id="310" idx="0"/>
          </p:cNvCxnSpPr>
          <p:nvPr/>
        </p:nvCxnSpPr>
        <p:spPr>
          <a:xfrm>
            <a:off x="14779172" y="9409349"/>
            <a:ext cx="3234396" cy="189427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13" name="Textfeld 312"/>
          <p:cNvSpPr txBox="1"/>
          <p:nvPr/>
        </p:nvSpPr>
        <p:spPr>
          <a:xfrm>
            <a:off x="19549470" y="11306147"/>
            <a:ext cx="2642547" cy="461665"/>
          </a:xfrm>
          <a:prstGeom prst="rect">
            <a:avLst/>
          </a:prstGeom>
          <a:solidFill>
            <a:schemeClr val="bg1"/>
          </a:solidFill>
          <a:ln w="25400">
            <a:solidFill>
              <a:schemeClr val="tx1"/>
            </a:solidFill>
          </a:ln>
        </p:spPr>
        <p:txBody>
          <a:bodyPr wrap="square" rtlCol="0">
            <a:spAutoFit/>
          </a:bodyPr>
          <a:lstStyle/>
          <a:p>
            <a:pPr algn="ctr"/>
            <a:r>
              <a:rPr lang="en-US" sz="2400" dirty="0" smtClean="0"/>
              <a:t>Harvest 5 (day 55)</a:t>
            </a:r>
            <a:endParaRPr lang="en-US" sz="2400" dirty="0"/>
          </a:p>
        </p:txBody>
      </p:sp>
      <p:cxnSp>
        <p:nvCxnSpPr>
          <p:cNvPr id="314" name="Gerader Verbinder 313"/>
          <p:cNvCxnSpPr/>
          <p:nvPr/>
        </p:nvCxnSpPr>
        <p:spPr>
          <a:xfrm>
            <a:off x="27441082" y="5047815"/>
            <a:ext cx="14287" cy="4392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5" name="Gerader Verbinder 314"/>
          <p:cNvCxnSpPr/>
          <p:nvPr/>
        </p:nvCxnSpPr>
        <p:spPr>
          <a:xfrm>
            <a:off x="28474589" y="5047815"/>
            <a:ext cx="14287" cy="4392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6" name="Gerader Verbinder 315"/>
          <p:cNvCxnSpPr/>
          <p:nvPr/>
        </p:nvCxnSpPr>
        <p:spPr>
          <a:xfrm>
            <a:off x="29149338" y="5047815"/>
            <a:ext cx="14287" cy="4392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7" name="Gerader Verbinder 316"/>
          <p:cNvCxnSpPr/>
          <p:nvPr/>
        </p:nvCxnSpPr>
        <p:spPr>
          <a:xfrm>
            <a:off x="31602651" y="5047815"/>
            <a:ext cx="14287" cy="4392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8" name="Gerader Verbinder 317"/>
          <p:cNvCxnSpPr/>
          <p:nvPr/>
        </p:nvCxnSpPr>
        <p:spPr>
          <a:xfrm>
            <a:off x="35186153" y="5047815"/>
            <a:ext cx="14287" cy="4392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19" name="Textfeld 318"/>
          <p:cNvSpPr txBox="1"/>
          <p:nvPr/>
        </p:nvSpPr>
        <p:spPr>
          <a:xfrm>
            <a:off x="33795439" y="11306419"/>
            <a:ext cx="2802696" cy="461665"/>
          </a:xfrm>
          <a:prstGeom prst="rect">
            <a:avLst/>
          </a:prstGeom>
          <a:solidFill>
            <a:schemeClr val="bg1"/>
          </a:solidFill>
          <a:ln w="25400">
            <a:solidFill>
              <a:schemeClr val="tx1"/>
            </a:solidFill>
          </a:ln>
        </p:spPr>
        <p:txBody>
          <a:bodyPr wrap="square" rtlCol="0">
            <a:spAutoFit/>
          </a:bodyPr>
          <a:lstStyle/>
          <a:p>
            <a:pPr algn="ctr"/>
            <a:r>
              <a:rPr lang="en-US" sz="2400" dirty="0" smtClean="0"/>
              <a:t>Harvest 10 (day 165)</a:t>
            </a:r>
            <a:endParaRPr lang="en-US" sz="2400" dirty="0"/>
          </a:p>
        </p:txBody>
      </p:sp>
      <p:sp>
        <p:nvSpPr>
          <p:cNvPr id="320" name="Textfeld 319"/>
          <p:cNvSpPr txBox="1"/>
          <p:nvPr/>
        </p:nvSpPr>
        <p:spPr>
          <a:xfrm>
            <a:off x="31064753" y="11306456"/>
            <a:ext cx="2629616" cy="461665"/>
          </a:xfrm>
          <a:prstGeom prst="rect">
            <a:avLst/>
          </a:prstGeom>
          <a:solidFill>
            <a:schemeClr val="bg1"/>
          </a:solidFill>
          <a:ln w="25400">
            <a:solidFill>
              <a:schemeClr val="tx1"/>
            </a:solidFill>
          </a:ln>
        </p:spPr>
        <p:txBody>
          <a:bodyPr wrap="square" rtlCol="0">
            <a:spAutoFit/>
          </a:bodyPr>
          <a:lstStyle/>
          <a:p>
            <a:pPr algn="ctr"/>
            <a:r>
              <a:rPr lang="en-US" sz="2400" dirty="0" smtClean="0"/>
              <a:t>Harvest 9 (day 141)</a:t>
            </a:r>
            <a:endParaRPr lang="en-US" sz="2400" dirty="0"/>
          </a:p>
        </p:txBody>
      </p:sp>
      <p:sp>
        <p:nvSpPr>
          <p:cNvPr id="321" name="Textfeld 320"/>
          <p:cNvSpPr txBox="1"/>
          <p:nvPr/>
        </p:nvSpPr>
        <p:spPr>
          <a:xfrm>
            <a:off x="28163056" y="11314958"/>
            <a:ext cx="2629616" cy="461665"/>
          </a:xfrm>
          <a:prstGeom prst="rect">
            <a:avLst/>
          </a:prstGeom>
          <a:solidFill>
            <a:schemeClr val="bg1"/>
          </a:solidFill>
          <a:ln w="25400">
            <a:solidFill>
              <a:schemeClr val="tx1"/>
            </a:solidFill>
          </a:ln>
        </p:spPr>
        <p:txBody>
          <a:bodyPr wrap="square" rtlCol="0">
            <a:spAutoFit/>
          </a:bodyPr>
          <a:lstStyle/>
          <a:p>
            <a:pPr algn="ctr"/>
            <a:r>
              <a:rPr lang="en-US" sz="2400" dirty="0" smtClean="0"/>
              <a:t>Harvest 8 (day 127)</a:t>
            </a:r>
            <a:endParaRPr lang="en-US" sz="2400" dirty="0"/>
          </a:p>
        </p:txBody>
      </p:sp>
      <p:sp>
        <p:nvSpPr>
          <p:cNvPr id="322" name="Textfeld 321"/>
          <p:cNvSpPr txBox="1"/>
          <p:nvPr/>
        </p:nvSpPr>
        <p:spPr>
          <a:xfrm>
            <a:off x="25286356" y="11304728"/>
            <a:ext cx="2629616" cy="461665"/>
          </a:xfrm>
          <a:prstGeom prst="rect">
            <a:avLst/>
          </a:prstGeom>
          <a:solidFill>
            <a:schemeClr val="bg1"/>
          </a:solidFill>
          <a:ln w="25400">
            <a:solidFill>
              <a:srgbClr val="FF0000"/>
            </a:solidFill>
          </a:ln>
        </p:spPr>
        <p:txBody>
          <a:bodyPr wrap="square" rtlCol="0">
            <a:spAutoFit/>
          </a:bodyPr>
          <a:lstStyle/>
          <a:p>
            <a:pPr algn="ctr"/>
            <a:r>
              <a:rPr lang="en-US" sz="2400" dirty="0" smtClean="0">
                <a:solidFill>
                  <a:srgbClr val="FF0000"/>
                </a:solidFill>
              </a:rPr>
              <a:t>Harvest 7 (day 120)</a:t>
            </a:r>
            <a:endParaRPr lang="en-US" sz="2400" dirty="0">
              <a:solidFill>
                <a:srgbClr val="FF0000"/>
              </a:solidFill>
            </a:endParaRPr>
          </a:p>
        </p:txBody>
      </p:sp>
      <p:sp>
        <p:nvSpPr>
          <p:cNvPr id="323" name="Textfeld 322"/>
          <p:cNvSpPr txBox="1"/>
          <p:nvPr/>
        </p:nvSpPr>
        <p:spPr>
          <a:xfrm>
            <a:off x="22449501" y="11307338"/>
            <a:ext cx="2629616" cy="461665"/>
          </a:xfrm>
          <a:prstGeom prst="rect">
            <a:avLst/>
          </a:prstGeom>
          <a:solidFill>
            <a:schemeClr val="bg1"/>
          </a:solidFill>
          <a:ln w="25400">
            <a:solidFill>
              <a:schemeClr val="tx1"/>
            </a:solidFill>
          </a:ln>
        </p:spPr>
        <p:txBody>
          <a:bodyPr wrap="square" rtlCol="0">
            <a:spAutoFit/>
          </a:bodyPr>
          <a:lstStyle/>
          <a:p>
            <a:pPr algn="ctr"/>
            <a:r>
              <a:rPr lang="en-US" sz="2400" dirty="0" smtClean="0"/>
              <a:t>Harvest 6 (day 113)</a:t>
            </a:r>
            <a:endParaRPr lang="en-US" sz="2400" dirty="0"/>
          </a:p>
        </p:txBody>
      </p:sp>
      <p:cxnSp>
        <p:nvCxnSpPr>
          <p:cNvPr id="324" name="Gerader Verbinder 323"/>
          <p:cNvCxnSpPr>
            <a:endCxn id="322" idx="0"/>
          </p:cNvCxnSpPr>
          <p:nvPr/>
        </p:nvCxnSpPr>
        <p:spPr>
          <a:xfrm flipH="1">
            <a:off x="26601164" y="9439815"/>
            <a:ext cx="1884936" cy="1864913"/>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0" name="Gerader Verbinder 329"/>
          <p:cNvCxnSpPr>
            <a:endCxn id="323" idx="0"/>
          </p:cNvCxnSpPr>
          <p:nvPr/>
        </p:nvCxnSpPr>
        <p:spPr>
          <a:xfrm flipH="1">
            <a:off x="23764309" y="9409349"/>
            <a:ext cx="3691060" cy="189798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3" name="Gerader Verbinder 332"/>
          <p:cNvCxnSpPr>
            <a:endCxn id="321" idx="0"/>
          </p:cNvCxnSpPr>
          <p:nvPr/>
        </p:nvCxnSpPr>
        <p:spPr>
          <a:xfrm>
            <a:off x="29163625" y="9409349"/>
            <a:ext cx="314239" cy="190560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6" name="Gerader Verbinder 335"/>
          <p:cNvCxnSpPr/>
          <p:nvPr/>
        </p:nvCxnSpPr>
        <p:spPr>
          <a:xfrm flipH="1">
            <a:off x="34813328" y="9425307"/>
            <a:ext cx="387112" cy="20401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0" name="Gerader Verbinder 339"/>
          <p:cNvCxnSpPr>
            <a:endCxn id="320" idx="0"/>
          </p:cNvCxnSpPr>
          <p:nvPr/>
        </p:nvCxnSpPr>
        <p:spPr>
          <a:xfrm>
            <a:off x="31602651" y="9409349"/>
            <a:ext cx="776910" cy="189710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68" name="Grafik 67"/>
          <p:cNvPicPr>
            <a:picLocks noChangeAspect="1"/>
          </p:cNvPicPr>
          <p:nvPr/>
        </p:nvPicPr>
        <p:blipFill>
          <a:blip r:embed="rId5"/>
          <a:stretch>
            <a:fillRect/>
          </a:stretch>
        </p:blipFill>
        <p:spPr>
          <a:xfrm>
            <a:off x="14289414" y="24440332"/>
            <a:ext cx="6803078" cy="5179666"/>
          </a:xfrm>
          <a:prstGeom prst="rect">
            <a:avLst/>
          </a:prstGeom>
        </p:spPr>
      </p:pic>
      <p:pic>
        <p:nvPicPr>
          <p:cNvPr id="69" name="Grafik 68"/>
          <p:cNvPicPr>
            <a:picLocks noChangeAspect="1"/>
          </p:cNvPicPr>
          <p:nvPr/>
        </p:nvPicPr>
        <p:blipFill>
          <a:blip r:embed="rId6"/>
          <a:stretch>
            <a:fillRect/>
          </a:stretch>
        </p:blipFill>
        <p:spPr>
          <a:xfrm>
            <a:off x="22257785" y="24440332"/>
            <a:ext cx="6803078" cy="5179666"/>
          </a:xfrm>
          <a:prstGeom prst="rect">
            <a:avLst/>
          </a:prstGeom>
        </p:spPr>
      </p:pic>
      <p:pic>
        <p:nvPicPr>
          <p:cNvPr id="71" name="Grafik 70"/>
          <p:cNvPicPr>
            <a:picLocks noChangeAspect="1"/>
          </p:cNvPicPr>
          <p:nvPr/>
        </p:nvPicPr>
        <p:blipFill>
          <a:blip r:embed="rId7"/>
          <a:stretch>
            <a:fillRect/>
          </a:stretch>
        </p:blipFill>
        <p:spPr>
          <a:xfrm>
            <a:off x="7142930" y="24407181"/>
            <a:ext cx="6801189" cy="5225018"/>
          </a:xfrm>
          <a:prstGeom prst="rect">
            <a:avLst/>
          </a:prstGeom>
        </p:spPr>
      </p:pic>
      <p:pic>
        <p:nvPicPr>
          <p:cNvPr id="73" name="Grafik 72"/>
          <p:cNvPicPr>
            <a:picLocks noChangeAspect="1"/>
          </p:cNvPicPr>
          <p:nvPr/>
        </p:nvPicPr>
        <p:blipFill>
          <a:blip r:embed="rId8"/>
          <a:stretch>
            <a:fillRect/>
          </a:stretch>
        </p:blipFill>
        <p:spPr>
          <a:xfrm>
            <a:off x="29690745" y="24420082"/>
            <a:ext cx="6803078" cy="5179666"/>
          </a:xfrm>
          <a:prstGeom prst="rect">
            <a:avLst/>
          </a:prstGeom>
        </p:spPr>
      </p:pic>
      <p:sp>
        <p:nvSpPr>
          <p:cNvPr id="353" name="Rechteck 352"/>
          <p:cNvSpPr/>
          <p:nvPr/>
        </p:nvSpPr>
        <p:spPr>
          <a:xfrm>
            <a:off x="6686560" y="24260001"/>
            <a:ext cx="14928049" cy="7476676"/>
          </a:xfrm>
          <a:prstGeom prst="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4" name="Rechteck 353"/>
          <p:cNvSpPr/>
          <p:nvPr/>
        </p:nvSpPr>
        <p:spPr>
          <a:xfrm>
            <a:off x="10773459" y="11076755"/>
            <a:ext cx="5759023" cy="13183246"/>
          </a:xfrm>
          <a:prstGeom prst="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3" name="Rechteck 362"/>
          <p:cNvSpPr/>
          <p:nvPr/>
        </p:nvSpPr>
        <p:spPr>
          <a:xfrm>
            <a:off x="25112010" y="11076755"/>
            <a:ext cx="5704244" cy="13191281"/>
          </a:xfrm>
          <a:prstGeom prst="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hteck 82"/>
          <p:cNvSpPr/>
          <p:nvPr/>
        </p:nvSpPr>
        <p:spPr>
          <a:xfrm>
            <a:off x="7794636" y="24937184"/>
            <a:ext cx="5570596" cy="3978109"/>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5" name="Gerader Verbinder 84"/>
          <p:cNvCxnSpPr>
            <a:stCxn id="83" idx="0"/>
            <a:endCxn id="83" idx="2"/>
          </p:cNvCxnSpPr>
          <p:nvPr/>
        </p:nvCxnSpPr>
        <p:spPr>
          <a:xfrm>
            <a:off x="10579934" y="24937184"/>
            <a:ext cx="0" cy="3978109"/>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2" name="Gerader Verbinder 391"/>
          <p:cNvCxnSpPr>
            <a:stCxn id="83" idx="1"/>
            <a:endCxn id="83" idx="3"/>
          </p:cNvCxnSpPr>
          <p:nvPr/>
        </p:nvCxnSpPr>
        <p:spPr>
          <a:xfrm>
            <a:off x="7794636" y="26926239"/>
            <a:ext cx="557059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a:xfrm>
            <a:off x="7841020" y="28483267"/>
            <a:ext cx="1401027" cy="400110"/>
          </a:xfrm>
          <a:prstGeom prst="rect">
            <a:avLst/>
          </a:prstGeom>
          <a:solidFill>
            <a:schemeClr val="bg1"/>
          </a:solidFill>
        </p:spPr>
        <p:txBody>
          <a:bodyPr wrap="square" rtlCol="0">
            <a:spAutoFit/>
          </a:bodyPr>
          <a:lstStyle/>
          <a:p>
            <a:r>
              <a:rPr lang="en-US" sz="2000" dirty="0" smtClean="0">
                <a:solidFill>
                  <a:srgbClr val="FF0000"/>
                </a:solidFill>
              </a:rPr>
              <a:t>Harvest 2</a:t>
            </a:r>
            <a:endParaRPr lang="en-US" sz="2000" dirty="0">
              <a:solidFill>
                <a:srgbClr val="FF0000"/>
              </a:solidFill>
            </a:endParaRPr>
          </a:p>
        </p:txBody>
      </p:sp>
      <p:sp>
        <p:nvSpPr>
          <p:cNvPr id="421" name="Rechteck 420"/>
          <p:cNvSpPr/>
          <p:nvPr/>
        </p:nvSpPr>
        <p:spPr>
          <a:xfrm>
            <a:off x="22909800" y="24917288"/>
            <a:ext cx="5576300" cy="3991656"/>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5" name="Gerader Verbinder 424"/>
          <p:cNvCxnSpPr>
            <a:stCxn id="421" idx="0"/>
            <a:endCxn id="421" idx="2"/>
          </p:cNvCxnSpPr>
          <p:nvPr/>
        </p:nvCxnSpPr>
        <p:spPr>
          <a:xfrm>
            <a:off x="25697950" y="24917288"/>
            <a:ext cx="0" cy="399165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9" name="Gerader Verbinder 448"/>
          <p:cNvCxnSpPr>
            <a:stCxn id="421" idx="1"/>
            <a:endCxn id="421" idx="3"/>
          </p:cNvCxnSpPr>
          <p:nvPr/>
        </p:nvCxnSpPr>
        <p:spPr>
          <a:xfrm>
            <a:off x="22909800" y="26913116"/>
            <a:ext cx="55763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450" name="Textfeld 449"/>
          <p:cNvSpPr txBox="1"/>
          <p:nvPr/>
        </p:nvSpPr>
        <p:spPr>
          <a:xfrm>
            <a:off x="22949495" y="28468842"/>
            <a:ext cx="1401027" cy="400110"/>
          </a:xfrm>
          <a:prstGeom prst="rect">
            <a:avLst/>
          </a:prstGeom>
          <a:solidFill>
            <a:schemeClr val="bg1"/>
          </a:solidFill>
        </p:spPr>
        <p:txBody>
          <a:bodyPr wrap="square" rtlCol="0">
            <a:spAutoFit/>
          </a:bodyPr>
          <a:lstStyle/>
          <a:p>
            <a:r>
              <a:rPr lang="en-US" sz="2000" dirty="0" smtClean="0">
                <a:solidFill>
                  <a:srgbClr val="FF0000"/>
                </a:solidFill>
              </a:rPr>
              <a:t>Harvest 7</a:t>
            </a:r>
            <a:endParaRPr lang="en-US" sz="2000" dirty="0">
              <a:solidFill>
                <a:srgbClr val="FF0000"/>
              </a:solidFill>
            </a:endParaRPr>
          </a:p>
        </p:txBody>
      </p:sp>
      <p:sp>
        <p:nvSpPr>
          <p:cNvPr id="451" name="Textfeld 450"/>
          <p:cNvSpPr txBox="1"/>
          <p:nvPr/>
        </p:nvSpPr>
        <p:spPr>
          <a:xfrm>
            <a:off x="14987369" y="28435373"/>
            <a:ext cx="1401027" cy="400110"/>
          </a:xfrm>
          <a:prstGeom prst="rect">
            <a:avLst/>
          </a:prstGeom>
          <a:solidFill>
            <a:schemeClr val="bg1"/>
          </a:solidFill>
        </p:spPr>
        <p:txBody>
          <a:bodyPr wrap="square" rtlCol="0">
            <a:spAutoFit/>
          </a:bodyPr>
          <a:lstStyle/>
          <a:p>
            <a:r>
              <a:rPr lang="en-US" sz="2000" dirty="0" smtClean="0"/>
              <a:t>Harvest 3</a:t>
            </a:r>
            <a:endParaRPr lang="en-US" sz="2000" dirty="0"/>
          </a:p>
        </p:txBody>
      </p:sp>
      <p:sp>
        <p:nvSpPr>
          <p:cNvPr id="481" name="Textfeld 480"/>
          <p:cNvSpPr txBox="1"/>
          <p:nvPr/>
        </p:nvSpPr>
        <p:spPr>
          <a:xfrm>
            <a:off x="30415141" y="28424102"/>
            <a:ext cx="1401027" cy="400110"/>
          </a:xfrm>
          <a:prstGeom prst="rect">
            <a:avLst/>
          </a:prstGeom>
          <a:solidFill>
            <a:schemeClr val="bg1"/>
          </a:solidFill>
        </p:spPr>
        <p:txBody>
          <a:bodyPr wrap="square" rtlCol="0">
            <a:spAutoFit/>
          </a:bodyPr>
          <a:lstStyle/>
          <a:p>
            <a:r>
              <a:rPr lang="en-US" sz="2000" dirty="0" smtClean="0"/>
              <a:t>Harvest 8</a:t>
            </a:r>
            <a:endParaRPr lang="en-US" sz="2000" dirty="0"/>
          </a:p>
        </p:txBody>
      </p:sp>
      <p:sp>
        <p:nvSpPr>
          <p:cNvPr id="580" name="Rechteck 579"/>
          <p:cNvSpPr/>
          <p:nvPr/>
        </p:nvSpPr>
        <p:spPr>
          <a:xfrm flipV="1">
            <a:off x="10745521" y="24165876"/>
            <a:ext cx="5724000" cy="4016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1" name="Rechteck 580"/>
          <p:cNvSpPr/>
          <p:nvPr/>
        </p:nvSpPr>
        <p:spPr>
          <a:xfrm>
            <a:off x="37107685" y="22118981"/>
            <a:ext cx="6596606" cy="9617696"/>
          </a:xfrm>
          <a:prstGeom prst="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6" name="Rechteck 595"/>
          <p:cNvSpPr/>
          <p:nvPr/>
        </p:nvSpPr>
        <p:spPr>
          <a:xfrm>
            <a:off x="21891478" y="24260082"/>
            <a:ext cx="14867352" cy="7476595"/>
          </a:xfrm>
          <a:prstGeom prst="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7" name="Rechteck 596"/>
          <p:cNvSpPr/>
          <p:nvPr/>
        </p:nvSpPr>
        <p:spPr>
          <a:xfrm flipV="1">
            <a:off x="25108890" y="24184177"/>
            <a:ext cx="5652000" cy="1776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feld 69"/>
          <p:cNvSpPr txBox="1"/>
          <p:nvPr/>
        </p:nvSpPr>
        <p:spPr>
          <a:xfrm>
            <a:off x="254321" y="4041512"/>
            <a:ext cx="7586448" cy="6317148"/>
          </a:xfrm>
          <a:prstGeom prst="rect">
            <a:avLst/>
          </a:prstGeom>
          <a:noFill/>
        </p:spPr>
        <p:txBody>
          <a:bodyPr wrap="square" lIns="99094" tIns="49547" rIns="99094" bIns="49547" rtlCol="0">
            <a:spAutoFit/>
          </a:bodyPr>
          <a:lstStyle/>
          <a:p>
            <a:pPr algn="just"/>
            <a:r>
              <a:rPr lang="en-GB" sz="4000" b="1" dirty="0" smtClean="0"/>
              <a:t>Objective and experimental setup:</a:t>
            </a:r>
          </a:p>
          <a:p>
            <a:pPr algn="just"/>
            <a:r>
              <a:rPr lang="en-US" sz="2800" dirty="0" smtClean="0"/>
              <a:t>To </a:t>
            </a:r>
            <a:r>
              <a:rPr lang="en-US" sz="2800" dirty="0"/>
              <a:t>test how crop diversification affects the response of soil microbial processes to drought and flooding and reoccurring drought and flooding, we manipulated water regimes in  lab incubation experiments using soils from </a:t>
            </a:r>
            <a:r>
              <a:rPr lang="en-US" sz="2800" dirty="0" smtClean="0"/>
              <a:t>two </a:t>
            </a:r>
            <a:r>
              <a:rPr lang="en-US" sz="2800" dirty="0"/>
              <a:t>long term </a:t>
            </a:r>
            <a:r>
              <a:rPr lang="en-US" sz="2800" dirty="0" smtClean="0"/>
              <a:t>crop rotation </a:t>
            </a:r>
            <a:r>
              <a:rPr lang="en-US" sz="2800" dirty="0" smtClean="0"/>
              <a:t>experiments (Colorado and Maryland). Replicate </a:t>
            </a:r>
            <a:r>
              <a:rPr lang="en-US" sz="2800" dirty="0"/>
              <a:t>sets of samples were either allowed to dry out, were gradually flooded or kept at a constant water content (control). </a:t>
            </a:r>
            <a:r>
              <a:rPr lang="en-US" sz="2800" dirty="0" smtClean="0"/>
              <a:t>We destructively harvested samples during and after the first and during and after the fifth stress cycle to determine the response of microbial processes and functions to the respective stress.</a:t>
            </a:r>
            <a:endParaRPr lang="en-GB" sz="2800" dirty="0"/>
          </a:p>
        </p:txBody>
      </p:sp>
      <p:sp>
        <p:nvSpPr>
          <p:cNvPr id="2" name="Rechteck 1"/>
          <p:cNvSpPr/>
          <p:nvPr/>
        </p:nvSpPr>
        <p:spPr>
          <a:xfrm>
            <a:off x="7440682" y="11397995"/>
            <a:ext cx="2757714" cy="10498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Gerader Verbinder 76"/>
          <p:cNvCxnSpPr>
            <a:endCxn id="298" idx="0"/>
          </p:cNvCxnSpPr>
          <p:nvPr/>
        </p:nvCxnSpPr>
        <p:spPr>
          <a:xfrm>
            <a:off x="11579410" y="9425307"/>
            <a:ext cx="692761" cy="188443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Textfeld 30"/>
          <p:cNvSpPr txBox="1"/>
          <p:nvPr/>
        </p:nvSpPr>
        <p:spPr>
          <a:xfrm>
            <a:off x="27055785" y="1752969"/>
            <a:ext cx="16260735" cy="2246769"/>
          </a:xfrm>
          <a:prstGeom prst="rect">
            <a:avLst/>
          </a:prstGeom>
          <a:noFill/>
        </p:spPr>
        <p:txBody>
          <a:bodyPr wrap="square" rtlCol="0">
            <a:spAutoFit/>
          </a:bodyPr>
          <a:lstStyle/>
          <a:p>
            <a:pPr algn="r"/>
            <a:r>
              <a:rPr lang="en-US" sz="2800" i="1" baseline="30000" dirty="0"/>
              <a:t>1</a:t>
            </a:r>
            <a:r>
              <a:rPr lang="en-US" sz="2800" i="1" dirty="0"/>
              <a:t>Department of Natural Resources and the Environment, University of New Hampshire, NH, USA; </a:t>
            </a:r>
            <a:r>
              <a:rPr lang="en-US" sz="2800" i="1" baseline="30000" dirty="0"/>
              <a:t>2</a:t>
            </a:r>
            <a:r>
              <a:rPr lang="en-US" sz="2800" i="1" dirty="0"/>
              <a:t>Central Great Plains Research Station, USDA-ARS, Akron, CO, USA; </a:t>
            </a:r>
            <a:r>
              <a:rPr lang="en-US" sz="2800" i="1" baseline="30000" dirty="0"/>
              <a:t>3</a:t>
            </a:r>
            <a:r>
              <a:rPr lang="en-US" sz="2800" i="1" dirty="0"/>
              <a:t>Sustainable Agricultural Systems Laboratory, USDA-ARS, Beltsville, MD, USA; </a:t>
            </a:r>
            <a:r>
              <a:rPr lang="en-US" sz="2800" i="1" baseline="30000" dirty="0"/>
              <a:t>4</a:t>
            </a:r>
            <a:r>
              <a:rPr lang="en-US" sz="2800" i="1" dirty="0"/>
              <a:t>North Central Agricultural Research Laboratory, USDA-ARS, Brookings, SD, USA; </a:t>
            </a:r>
            <a:r>
              <a:rPr lang="en-US" sz="2800" i="1" baseline="30000" dirty="0"/>
              <a:t>5</a:t>
            </a:r>
            <a:r>
              <a:rPr lang="en-US" sz="2800" i="1" dirty="0"/>
              <a:t>Department of Plant, Soil and Microbial Science, Michigan State University, MI, USA </a:t>
            </a:r>
            <a:endParaRPr lang="de-AT" sz="2800" dirty="0"/>
          </a:p>
          <a:p>
            <a:pPr algn="r"/>
            <a:endParaRPr lang="en-US" sz="2800" dirty="0"/>
          </a:p>
        </p:txBody>
      </p:sp>
      <p:sp>
        <p:nvSpPr>
          <p:cNvPr id="111" name="Rechteck 110"/>
          <p:cNvSpPr/>
          <p:nvPr/>
        </p:nvSpPr>
        <p:spPr>
          <a:xfrm>
            <a:off x="170325" y="11853017"/>
            <a:ext cx="13397779" cy="633330"/>
          </a:xfrm>
          <a:prstGeom prst="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hteck 111"/>
          <p:cNvSpPr/>
          <p:nvPr/>
        </p:nvSpPr>
        <p:spPr>
          <a:xfrm>
            <a:off x="170325" y="12518262"/>
            <a:ext cx="6173134" cy="11042197"/>
          </a:xfrm>
          <a:prstGeom prst="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1" name="Rechteck 510"/>
          <p:cNvSpPr/>
          <p:nvPr/>
        </p:nvSpPr>
        <p:spPr>
          <a:xfrm>
            <a:off x="195474" y="12367413"/>
            <a:ext cx="6012000" cy="341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hteck 116"/>
          <p:cNvSpPr/>
          <p:nvPr/>
        </p:nvSpPr>
        <p:spPr>
          <a:xfrm>
            <a:off x="170325" y="23955629"/>
            <a:ext cx="6173134" cy="7781048"/>
          </a:xfrm>
          <a:prstGeom prst="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Gleichschenkliges Dreieck 44"/>
          <p:cNvSpPr/>
          <p:nvPr/>
        </p:nvSpPr>
        <p:spPr>
          <a:xfrm>
            <a:off x="360425" y="24786466"/>
            <a:ext cx="396000" cy="396000"/>
          </a:xfrm>
          <a:prstGeom prst="triangle">
            <a:avLst/>
          </a:prstGeom>
          <a:solidFill>
            <a:srgbClr val="C0C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Gleichschenkliges Dreieck 118"/>
          <p:cNvSpPr/>
          <p:nvPr/>
        </p:nvSpPr>
        <p:spPr>
          <a:xfrm rot="10800000">
            <a:off x="359970" y="26557708"/>
            <a:ext cx="396000" cy="396000"/>
          </a:xfrm>
          <a:prstGeom prst="triangle">
            <a:avLst/>
          </a:prstGeom>
          <a:solidFill>
            <a:srgbClr val="C0C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hteck 45"/>
          <p:cNvSpPr/>
          <p:nvPr/>
        </p:nvSpPr>
        <p:spPr>
          <a:xfrm>
            <a:off x="355266" y="28328784"/>
            <a:ext cx="396000" cy="396000"/>
          </a:xfrm>
          <a:prstGeom prst="rect">
            <a:avLst/>
          </a:prstGeom>
          <a:solidFill>
            <a:srgbClr val="C0C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hteck 120"/>
          <p:cNvSpPr/>
          <p:nvPr/>
        </p:nvSpPr>
        <p:spPr>
          <a:xfrm rot="2700000">
            <a:off x="381740" y="30075960"/>
            <a:ext cx="324000" cy="324000"/>
          </a:xfrm>
          <a:prstGeom prst="rect">
            <a:avLst/>
          </a:prstGeom>
          <a:solidFill>
            <a:srgbClr val="C0C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Gleichschenkliges Dreieck 121"/>
          <p:cNvSpPr/>
          <p:nvPr/>
        </p:nvSpPr>
        <p:spPr>
          <a:xfrm>
            <a:off x="359970" y="25950480"/>
            <a:ext cx="396000" cy="396000"/>
          </a:xfrm>
          <a:prstGeom prst="triangle">
            <a:avLst/>
          </a:prstGeom>
          <a:solidFill>
            <a:srgbClr val="008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Gleichschenkliges Dreieck 123"/>
          <p:cNvSpPr/>
          <p:nvPr/>
        </p:nvSpPr>
        <p:spPr>
          <a:xfrm>
            <a:off x="361279" y="25368473"/>
            <a:ext cx="396000" cy="396000"/>
          </a:xfrm>
          <a:prstGeom prst="triangle">
            <a:avLst/>
          </a:prstGeom>
          <a:solidFill>
            <a:srgbClr val="FF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Gleichschenkliges Dreieck 124"/>
          <p:cNvSpPr/>
          <p:nvPr/>
        </p:nvSpPr>
        <p:spPr>
          <a:xfrm rot="10800000">
            <a:off x="355266" y="27146889"/>
            <a:ext cx="396000" cy="396000"/>
          </a:xfrm>
          <a:prstGeom prst="triangle">
            <a:avLst/>
          </a:prstGeom>
          <a:solidFill>
            <a:srgbClr val="FF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Gleichschenkliges Dreieck 125"/>
          <p:cNvSpPr/>
          <p:nvPr/>
        </p:nvSpPr>
        <p:spPr>
          <a:xfrm rot="10800000">
            <a:off x="369326" y="27733634"/>
            <a:ext cx="396000" cy="396000"/>
          </a:xfrm>
          <a:prstGeom prst="triangle">
            <a:avLst/>
          </a:prstGeom>
          <a:solidFill>
            <a:srgbClr val="008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hteck 126"/>
          <p:cNvSpPr/>
          <p:nvPr/>
        </p:nvSpPr>
        <p:spPr>
          <a:xfrm>
            <a:off x="355266" y="28903881"/>
            <a:ext cx="396000" cy="396000"/>
          </a:xfrm>
          <a:prstGeom prst="rect">
            <a:avLst/>
          </a:prstGeom>
          <a:solidFill>
            <a:srgbClr val="FF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hteck 127"/>
          <p:cNvSpPr/>
          <p:nvPr/>
        </p:nvSpPr>
        <p:spPr>
          <a:xfrm>
            <a:off x="355266" y="29485194"/>
            <a:ext cx="396000" cy="396000"/>
          </a:xfrm>
          <a:prstGeom prst="rect">
            <a:avLst/>
          </a:prstGeom>
          <a:solidFill>
            <a:srgbClr val="008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hteck 128"/>
          <p:cNvSpPr/>
          <p:nvPr/>
        </p:nvSpPr>
        <p:spPr>
          <a:xfrm rot="2700000">
            <a:off x="378577" y="30665431"/>
            <a:ext cx="324000" cy="324000"/>
          </a:xfrm>
          <a:prstGeom prst="rect">
            <a:avLst/>
          </a:prstGeom>
          <a:solidFill>
            <a:srgbClr val="FF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hteck 129"/>
          <p:cNvSpPr/>
          <p:nvPr/>
        </p:nvSpPr>
        <p:spPr>
          <a:xfrm rot="2700000">
            <a:off x="379394" y="31244438"/>
            <a:ext cx="324000" cy="324000"/>
          </a:xfrm>
          <a:prstGeom prst="rect">
            <a:avLst/>
          </a:prstGeom>
          <a:solidFill>
            <a:srgbClr val="008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feld 132"/>
          <p:cNvSpPr txBox="1"/>
          <p:nvPr/>
        </p:nvSpPr>
        <p:spPr>
          <a:xfrm>
            <a:off x="330521" y="15609075"/>
            <a:ext cx="5865888" cy="3670270"/>
          </a:xfrm>
          <a:prstGeom prst="rect">
            <a:avLst/>
          </a:prstGeom>
          <a:noFill/>
        </p:spPr>
        <p:txBody>
          <a:bodyPr wrap="square" lIns="99094" tIns="49547" rIns="99094" bIns="49547" rtlCol="0">
            <a:spAutoFit/>
          </a:bodyPr>
          <a:lstStyle/>
          <a:p>
            <a:pPr algn="just"/>
            <a:r>
              <a:rPr lang="en-GB" sz="3200" b="1" dirty="0" smtClean="0"/>
              <a:t>Colorado:</a:t>
            </a:r>
          </a:p>
          <a:p>
            <a:r>
              <a:rPr lang="en-US" sz="2800" dirty="0" smtClean="0"/>
              <a:t>USDA-ARC Akon, Colorado</a:t>
            </a:r>
          </a:p>
          <a:p>
            <a:r>
              <a:rPr lang="en-US" sz="2800" dirty="0" smtClean="0"/>
              <a:t>MAT: 9.8°C</a:t>
            </a:r>
          </a:p>
          <a:p>
            <a:r>
              <a:rPr lang="en-US" sz="2800" dirty="0" smtClean="0"/>
              <a:t>MAP: 421 mm</a:t>
            </a:r>
          </a:p>
          <a:p>
            <a:r>
              <a:rPr lang="en-US" sz="2800" dirty="0" smtClean="0"/>
              <a:t>short rotation (S): wheat-millet</a:t>
            </a:r>
          </a:p>
          <a:p>
            <a:r>
              <a:rPr lang="en-US" sz="2800" dirty="0" smtClean="0"/>
              <a:t>long rotation (L): wheat-corn-millet-pea </a:t>
            </a:r>
          </a:p>
          <a:p>
            <a:pPr algn="just"/>
            <a:endParaRPr lang="en-GB" sz="3200" dirty="0"/>
          </a:p>
        </p:txBody>
      </p:sp>
      <p:sp>
        <p:nvSpPr>
          <p:cNvPr id="134" name="Textfeld 133"/>
          <p:cNvSpPr txBox="1"/>
          <p:nvPr/>
        </p:nvSpPr>
        <p:spPr>
          <a:xfrm>
            <a:off x="330623" y="19674514"/>
            <a:ext cx="5865786" cy="3670270"/>
          </a:xfrm>
          <a:prstGeom prst="rect">
            <a:avLst/>
          </a:prstGeom>
          <a:noFill/>
        </p:spPr>
        <p:txBody>
          <a:bodyPr wrap="square" lIns="99094" tIns="49547" rIns="99094" bIns="49547" rtlCol="0">
            <a:spAutoFit/>
          </a:bodyPr>
          <a:lstStyle/>
          <a:p>
            <a:pPr algn="just"/>
            <a:r>
              <a:rPr lang="en-GB" sz="3200" b="1" dirty="0" smtClean="0"/>
              <a:t>Maryland:</a:t>
            </a:r>
          </a:p>
          <a:p>
            <a:r>
              <a:rPr lang="en-US" sz="2800" dirty="0" smtClean="0"/>
              <a:t>USDA-ARC Beltsville, Maryland</a:t>
            </a:r>
          </a:p>
          <a:p>
            <a:r>
              <a:rPr lang="en-US" sz="2800" dirty="0" smtClean="0"/>
              <a:t>MAT: 13.6°C</a:t>
            </a:r>
          </a:p>
          <a:p>
            <a:r>
              <a:rPr lang="en-US" sz="2800" dirty="0" smtClean="0"/>
              <a:t>MAP: 1192 mm</a:t>
            </a:r>
          </a:p>
          <a:p>
            <a:r>
              <a:rPr lang="en-US" sz="2800" dirty="0" smtClean="0"/>
              <a:t>short rotation (S): corn-soy</a:t>
            </a:r>
          </a:p>
          <a:p>
            <a:r>
              <a:rPr lang="en-US" sz="2800" dirty="0"/>
              <a:t>l</a:t>
            </a:r>
            <a:r>
              <a:rPr lang="en-US" sz="2800" dirty="0" smtClean="0"/>
              <a:t>ong rotation (L): corn-soy-wheat-alfalfa-alfalfa</a:t>
            </a:r>
          </a:p>
          <a:p>
            <a:pPr algn="just"/>
            <a:endParaRPr lang="en-GB" sz="3200" dirty="0"/>
          </a:p>
        </p:txBody>
      </p:sp>
      <p:sp>
        <p:nvSpPr>
          <p:cNvPr id="136" name="Textfeld 135"/>
          <p:cNvSpPr txBox="1"/>
          <p:nvPr/>
        </p:nvSpPr>
        <p:spPr>
          <a:xfrm>
            <a:off x="271506" y="11941539"/>
            <a:ext cx="5946058" cy="3547159"/>
          </a:xfrm>
          <a:prstGeom prst="rect">
            <a:avLst/>
          </a:prstGeom>
          <a:noFill/>
        </p:spPr>
        <p:txBody>
          <a:bodyPr wrap="square" lIns="99094" tIns="49547" rIns="99094" bIns="49547" rtlCol="0">
            <a:spAutoFit/>
          </a:bodyPr>
          <a:lstStyle/>
          <a:p>
            <a:pPr algn="just"/>
            <a:r>
              <a:rPr lang="en-GB" sz="3200" b="1" dirty="0" smtClean="0"/>
              <a:t>Fig 1. </a:t>
            </a:r>
            <a:r>
              <a:rPr lang="en-GB" sz="3200" b="1" dirty="0" err="1" smtClean="0"/>
              <a:t>Heatmap</a:t>
            </a:r>
            <a:r>
              <a:rPr lang="en-GB" sz="3200" b="1" dirty="0" smtClean="0"/>
              <a:t> of stress-response </a:t>
            </a:r>
            <a:r>
              <a:rPr lang="en-US" sz="2800" dirty="0" smtClean="0"/>
              <a:t>Response ratios are calculated as treatment/control. Only significant differences from control are shown. Blue colors indicate decrease relative to control, red colors indicate increase relative to control.</a:t>
            </a:r>
          </a:p>
          <a:p>
            <a:pPr algn="just"/>
            <a:endParaRPr lang="en-GB" sz="2400" dirty="0"/>
          </a:p>
        </p:txBody>
      </p:sp>
      <p:sp>
        <p:nvSpPr>
          <p:cNvPr id="141" name="Textfeld 140"/>
          <p:cNvSpPr txBox="1"/>
          <p:nvPr/>
        </p:nvSpPr>
        <p:spPr>
          <a:xfrm>
            <a:off x="6811834" y="29726639"/>
            <a:ext cx="14734349" cy="2254498"/>
          </a:xfrm>
          <a:prstGeom prst="rect">
            <a:avLst/>
          </a:prstGeom>
          <a:noFill/>
        </p:spPr>
        <p:txBody>
          <a:bodyPr wrap="square" lIns="99094" tIns="49547" rIns="99094" bIns="49547" rtlCol="0">
            <a:spAutoFit/>
          </a:bodyPr>
          <a:lstStyle/>
          <a:p>
            <a:pPr algn="just"/>
            <a:r>
              <a:rPr lang="en-GB" sz="3200" b="1" dirty="0" smtClean="0"/>
              <a:t>Fig. </a:t>
            </a:r>
            <a:r>
              <a:rPr lang="en-GB" sz="3200" b="1" dirty="0"/>
              <a:t>2</a:t>
            </a:r>
            <a:r>
              <a:rPr lang="en-GB" sz="3200" b="1" dirty="0" smtClean="0"/>
              <a:t> Principal component analysis of all measured factors during and after first stress</a:t>
            </a:r>
          </a:p>
          <a:p>
            <a:pPr algn="just"/>
            <a:r>
              <a:rPr lang="en-US" sz="2800" dirty="0" smtClean="0"/>
              <a:t>During peak stress, samples mainly cluster by treatment (control, drying and wetting). As soon as the water conditions were back to 50% WHC treatments are not distinguishable and samples cluster by site and in the case of Maryland by rotation length.</a:t>
            </a:r>
          </a:p>
          <a:p>
            <a:pPr algn="just"/>
            <a:endParaRPr lang="en-GB" sz="2400" dirty="0"/>
          </a:p>
        </p:txBody>
      </p:sp>
      <p:sp>
        <p:nvSpPr>
          <p:cNvPr id="143" name="Textfeld 142"/>
          <p:cNvSpPr txBox="1"/>
          <p:nvPr/>
        </p:nvSpPr>
        <p:spPr>
          <a:xfrm>
            <a:off x="37377720" y="18026316"/>
            <a:ext cx="6149590" cy="2685385"/>
          </a:xfrm>
          <a:prstGeom prst="rect">
            <a:avLst/>
          </a:prstGeom>
          <a:noFill/>
        </p:spPr>
        <p:txBody>
          <a:bodyPr wrap="square" lIns="99094" tIns="49547" rIns="99094" bIns="49547" rtlCol="0">
            <a:spAutoFit/>
          </a:bodyPr>
          <a:lstStyle/>
          <a:p>
            <a:pPr algn="just"/>
            <a:r>
              <a:rPr lang="en-GB" sz="3200" b="1" dirty="0" smtClean="0"/>
              <a:t>Fig. 4 Respiration </a:t>
            </a:r>
          </a:p>
          <a:p>
            <a:pPr algn="just"/>
            <a:r>
              <a:rPr lang="en-US" sz="2800" dirty="0" smtClean="0"/>
              <a:t>In all</a:t>
            </a:r>
            <a:r>
              <a:rPr lang="en-US" sz="2800" dirty="0" smtClean="0"/>
              <a:t> soils from both sites and both rotation regimes soil respiration was significantly reduced by drought, while flooding did not affect CO</a:t>
            </a:r>
            <a:r>
              <a:rPr lang="en-US" sz="2800" baseline="-25000" dirty="0" smtClean="0"/>
              <a:t>2</a:t>
            </a:r>
            <a:r>
              <a:rPr lang="en-US" sz="2800" dirty="0" smtClean="0"/>
              <a:t> production.</a:t>
            </a:r>
            <a:endParaRPr lang="en-US" sz="2800" dirty="0" smtClean="0"/>
          </a:p>
          <a:p>
            <a:pPr algn="just"/>
            <a:endParaRPr lang="en-GB" sz="2400" dirty="0"/>
          </a:p>
        </p:txBody>
      </p:sp>
      <p:sp>
        <p:nvSpPr>
          <p:cNvPr id="144" name="Textfeld 143"/>
          <p:cNvSpPr txBox="1"/>
          <p:nvPr/>
        </p:nvSpPr>
        <p:spPr>
          <a:xfrm>
            <a:off x="37377719" y="28085701"/>
            <a:ext cx="6149591" cy="2746940"/>
          </a:xfrm>
          <a:prstGeom prst="rect">
            <a:avLst/>
          </a:prstGeom>
          <a:noFill/>
        </p:spPr>
        <p:txBody>
          <a:bodyPr wrap="square" lIns="99094" tIns="49547" rIns="99094" bIns="49547" rtlCol="0">
            <a:spAutoFit/>
          </a:bodyPr>
          <a:lstStyle/>
          <a:p>
            <a:pPr algn="just"/>
            <a:r>
              <a:rPr lang="en-GB" sz="3200" b="1" dirty="0" smtClean="0"/>
              <a:t>Fig. 5 Nitrous oxide production</a:t>
            </a:r>
          </a:p>
          <a:p>
            <a:pPr algn="just"/>
            <a:r>
              <a:rPr lang="en-US" sz="2800" dirty="0" smtClean="0"/>
              <a:t>Soils from the long and short rotation in Colorado as well as the long rotation in Maryland produced significant amounts of N</a:t>
            </a:r>
            <a:r>
              <a:rPr lang="en-US" sz="2800" baseline="-25000" dirty="0" smtClean="0"/>
              <a:t>2</a:t>
            </a:r>
            <a:r>
              <a:rPr lang="en-US" sz="2800" dirty="0" smtClean="0"/>
              <a:t>O. Soils from the short rotation in Marylan</a:t>
            </a:r>
            <a:r>
              <a:rPr lang="en-US" sz="2800" dirty="0" smtClean="0"/>
              <a:t>d did not.</a:t>
            </a:r>
            <a:endParaRPr lang="en-GB" sz="2400" dirty="0"/>
          </a:p>
        </p:txBody>
      </p:sp>
      <p:sp>
        <p:nvSpPr>
          <p:cNvPr id="48" name="Textfeld 47"/>
          <p:cNvSpPr txBox="1"/>
          <p:nvPr/>
        </p:nvSpPr>
        <p:spPr>
          <a:xfrm>
            <a:off x="330520" y="24091966"/>
            <a:ext cx="1513941" cy="584775"/>
          </a:xfrm>
          <a:prstGeom prst="rect">
            <a:avLst/>
          </a:prstGeom>
          <a:noFill/>
        </p:spPr>
        <p:txBody>
          <a:bodyPr wrap="none" rtlCol="0">
            <a:spAutoFit/>
          </a:bodyPr>
          <a:lstStyle/>
          <a:p>
            <a:r>
              <a:rPr lang="en-US" sz="3200" b="1" dirty="0" smtClean="0"/>
              <a:t>Legend:</a:t>
            </a:r>
            <a:endParaRPr lang="en-US" sz="3200" b="1" dirty="0"/>
          </a:p>
        </p:txBody>
      </p:sp>
      <p:sp>
        <p:nvSpPr>
          <p:cNvPr id="60" name="Textfeld 59"/>
          <p:cNvSpPr txBox="1"/>
          <p:nvPr/>
        </p:nvSpPr>
        <p:spPr>
          <a:xfrm rot="16200000">
            <a:off x="7064471" y="6565507"/>
            <a:ext cx="4217116" cy="461665"/>
          </a:xfrm>
          <a:prstGeom prst="rect">
            <a:avLst/>
          </a:prstGeom>
          <a:solidFill>
            <a:schemeClr val="bg1"/>
          </a:solidFill>
        </p:spPr>
        <p:txBody>
          <a:bodyPr wrap="none" rtlCol="0">
            <a:spAutoFit/>
          </a:bodyPr>
          <a:lstStyle/>
          <a:p>
            <a:r>
              <a:rPr lang="en-US" sz="2400" dirty="0" smtClean="0"/>
              <a:t>% of max. </a:t>
            </a:r>
            <a:r>
              <a:rPr lang="en-US" sz="2400" dirty="0" err="1" smtClean="0"/>
              <a:t>waterholding</a:t>
            </a:r>
            <a:r>
              <a:rPr lang="en-US" sz="2400" dirty="0" smtClean="0"/>
              <a:t> capacity</a:t>
            </a:r>
            <a:endParaRPr lang="en-US" sz="2400" dirty="0"/>
          </a:p>
        </p:txBody>
      </p:sp>
      <p:sp>
        <p:nvSpPr>
          <p:cNvPr id="158" name="Rechteck 157"/>
          <p:cNvSpPr/>
          <p:nvPr/>
        </p:nvSpPr>
        <p:spPr>
          <a:xfrm>
            <a:off x="35844603" y="3797440"/>
            <a:ext cx="8091675" cy="7458664"/>
          </a:xfrm>
          <a:prstGeom prst="rect">
            <a:avLst/>
          </a:prstGeom>
          <a:solidFill>
            <a:srgbClr val="C0C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Textfeld 158"/>
          <p:cNvSpPr txBox="1"/>
          <p:nvPr/>
        </p:nvSpPr>
        <p:spPr>
          <a:xfrm>
            <a:off x="36117843" y="3979402"/>
            <a:ext cx="7586448" cy="7178923"/>
          </a:xfrm>
          <a:prstGeom prst="rect">
            <a:avLst/>
          </a:prstGeom>
          <a:noFill/>
        </p:spPr>
        <p:txBody>
          <a:bodyPr wrap="square" lIns="99094" tIns="49547" rIns="99094" bIns="49547" rtlCol="0">
            <a:spAutoFit/>
          </a:bodyPr>
          <a:lstStyle/>
          <a:p>
            <a:pPr algn="just"/>
            <a:r>
              <a:rPr lang="en-GB" sz="4000" b="1" dirty="0" smtClean="0"/>
              <a:t>Summary:</a:t>
            </a:r>
          </a:p>
          <a:p>
            <a:pPr algn="just"/>
            <a:r>
              <a:rPr lang="en-US" sz="2800" dirty="0" smtClean="0"/>
              <a:t>Our results show that all investigated soils from different sites and rotation length respond to drought and flooding (Fig.1) but return to control levels as soon as the water content is back to control levels Fig. 2 and Fig. 3. </a:t>
            </a:r>
          </a:p>
          <a:p>
            <a:pPr algn="just"/>
            <a:r>
              <a:rPr lang="en-US" sz="2800" dirty="0" smtClean="0"/>
              <a:t>While we also found that the amplitude of stress response especially for CO</a:t>
            </a:r>
            <a:r>
              <a:rPr lang="en-US" sz="2800" baseline="-25000" dirty="0" smtClean="0"/>
              <a:t>2</a:t>
            </a:r>
            <a:r>
              <a:rPr lang="en-US" sz="2800" dirty="0" smtClean="0"/>
              <a:t> and N</a:t>
            </a:r>
            <a:r>
              <a:rPr lang="en-US" sz="2800" baseline="-25000" dirty="0" smtClean="0"/>
              <a:t>2</a:t>
            </a:r>
            <a:r>
              <a:rPr lang="en-US" sz="2800" dirty="0" smtClean="0"/>
              <a:t>O (Fig. 4 and 5) production seems do decrease with reoccurring stress, this might be attributed to the reduction in available substrate during the course of the incubation. The only significant difference between long and short rotation length was detected in the N</a:t>
            </a:r>
            <a:r>
              <a:rPr lang="en-US" sz="2800" baseline="-25000" dirty="0" smtClean="0"/>
              <a:t>2</a:t>
            </a:r>
            <a:r>
              <a:rPr lang="en-US" sz="2800" dirty="0" smtClean="0"/>
              <a:t>O production patterns where only soils from Maryland short rotation did not produce N</a:t>
            </a:r>
            <a:r>
              <a:rPr lang="en-US" sz="2800" baseline="-25000" dirty="0" smtClean="0"/>
              <a:t>2</a:t>
            </a:r>
            <a:r>
              <a:rPr lang="en-US" sz="2800" dirty="0" smtClean="0"/>
              <a:t>O when flooded (Fig. 5).  </a:t>
            </a:r>
            <a:endParaRPr lang="en-GB" sz="2800" dirty="0"/>
          </a:p>
        </p:txBody>
      </p:sp>
      <p:grpSp>
        <p:nvGrpSpPr>
          <p:cNvPr id="146" name="Gruppieren 145"/>
          <p:cNvGrpSpPr/>
          <p:nvPr/>
        </p:nvGrpSpPr>
        <p:grpSpPr>
          <a:xfrm>
            <a:off x="37198526" y="12023369"/>
            <a:ext cx="6342554" cy="5277382"/>
            <a:chOff x="36596302" y="12235410"/>
            <a:chExt cx="6856020" cy="5519848"/>
          </a:xfrm>
        </p:grpSpPr>
        <p:pic>
          <p:nvPicPr>
            <p:cNvPr id="43" name="Grafik 42"/>
            <p:cNvPicPr>
              <a:picLocks noChangeAspect="1"/>
            </p:cNvPicPr>
            <p:nvPr/>
          </p:nvPicPr>
          <p:blipFill>
            <a:blip r:embed="rId9"/>
            <a:stretch>
              <a:fillRect/>
            </a:stretch>
          </p:blipFill>
          <p:spPr>
            <a:xfrm>
              <a:off x="36596302" y="12235410"/>
              <a:ext cx="6856020" cy="5519848"/>
            </a:xfrm>
            <a:prstGeom prst="rect">
              <a:avLst/>
            </a:prstGeom>
            <a:ln>
              <a:solidFill>
                <a:schemeClr val="bg1"/>
              </a:solidFill>
            </a:ln>
          </p:spPr>
        </p:pic>
        <p:cxnSp>
          <p:nvCxnSpPr>
            <p:cNvPr id="81" name="Gerader Verbinder 80"/>
            <p:cNvCxnSpPr/>
            <p:nvPr/>
          </p:nvCxnSpPr>
          <p:spPr>
            <a:xfrm flipV="1">
              <a:off x="38127585" y="13799343"/>
              <a:ext cx="782040" cy="204979"/>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2" name="Gerader Verbinder 171"/>
            <p:cNvCxnSpPr/>
            <p:nvPr/>
          </p:nvCxnSpPr>
          <p:spPr>
            <a:xfrm flipV="1">
              <a:off x="38125204" y="13935075"/>
              <a:ext cx="784421" cy="117063"/>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5" name="Gerader Verbinder 174"/>
            <p:cNvCxnSpPr/>
            <p:nvPr/>
          </p:nvCxnSpPr>
          <p:spPr>
            <a:xfrm flipV="1">
              <a:off x="38142229" y="13969699"/>
              <a:ext cx="767396" cy="113835"/>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7" name="Gerader Verbinder 176"/>
            <p:cNvCxnSpPr/>
            <p:nvPr/>
          </p:nvCxnSpPr>
          <p:spPr>
            <a:xfrm flipV="1">
              <a:off x="41388506" y="13882580"/>
              <a:ext cx="773593" cy="57258"/>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0" name="Gerader Verbinder 179"/>
            <p:cNvCxnSpPr/>
            <p:nvPr/>
          </p:nvCxnSpPr>
          <p:spPr>
            <a:xfrm>
              <a:off x="41359931" y="13935075"/>
              <a:ext cx="802168" cy="5728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3" name="Gerader Verbinder 182"/>
            <p:cNvCxnSpPr/>
            <p:nvPr/>
          </p:nvCxnSpPr>
          <p:spPr>
            <a:xfrm>
              <a:off x="41359931" y="13938799"/>
              <a:ext cx="802168" cy="2491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5" name="Gerader Verbinder 184"/>
            <p:cNvCxnSpPr/>
            <p:nvPr/>
          </p:nvCxnSpPr>
          <p:spPr>
            <a:xfrm flipV="1">
              <a:off x="41384933" y="16640176"/>
              <a:ext cx="748905" cy="53419"/>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3" name="Gerader Verbinder 192"/>
            <p:cNvCxnSpPr/>
            <p:nvPr/>
          </p:nvCxnSpPr>
          <p:spPr>
            <a:xfrm flipV="1">
              <a:off x="41384933" y="16640176"/>
              <a:ext cx="748905" cy="13849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5" name="Gerader Verbinder 194"/>
            <p:cNvCxnSpPr/>
            <p:nvPr/>
          </p:nvCxnSpPr>
          <p:spPr>
            <a:xfrm flipV="1">
              <a:off x="41384933" y="16723520"/>
              <a:ext cx="748905" cy="74508"/>
            </a:xfrm>
            <a:prstGeom prst="line">
              <a:avLst/>
            </a:prstGeom>
            <a:ln w="349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2" name="Gerader Verbinder 201"/>
            <p:cNvCxnSpPr/>
            <p:nvPr/>
          </p:nvCxnSpPr>
          <p:spPr>
            <a:xfrm flipV="1">
              <a:off x="38137109" y="16620177"/>
              <a:ext cx="772516" cy="3032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4" name="Gerader Verbinder 203"/>
            <p:cNvCxnSpPr/>
            <p:nvPr/>
          </p:nvCxnSpPr>
          <p:spPr>
            <a:xfrm flipV="1">
              <a:off x="38131156" y="16741893"/>
              <a:ext cx="772516" cy="30321"/>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5" name="Gerader Verbinder 204"/>
            <p:cNvCxnSpPr/>
            <p:nvPr/>
          </p:nvCxnSpPr>
          <p:spPr>
            <a:xfrm>
              <a:off x="38136054" y="16704904"/>
              <a:ext cx="767618" cy="36989"/>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52" name="Gruppieren 151"/>
          <p:cNvGrpSpPr/>
          <p:nvPr/>
        </p:nvGrpSpPr>
        <p:grpSpPr>
          <a:xfrm>
            <a:off x="37527725" y="22240056"/>
            <a:ext cx="5865147" cy="5355585"/>
            <a:chOff x="36689525" y="22571368"/>
            <a:chExt cx="6769202" cy="5493598"/>
          </a:xfrm>
        </p:grpSpPr>
        <p:pic>
          <p:nvPicPr>
            <p:cNvPr id="41" name="Grafik 40"/>
            <p:cNvPicPr>
              <a:picLocks noChangeAspect="1"/>
            </p:cNvPicPr>
            <p:nvPr/>
          </p:nvPicPr>
          <p:blipFill>
            <a:blip r:embed="rId10"/>
            <a:stretch>
              <a:fillRect/>
            </a:stretch>
          </p:blipFill>
          <p:spPr>
            <a:xfrm>
              <a:off x="36689525" y="22571368"/>
              <a:ext cx="6769202" cy="5493598"/>
            </a:xfrm>
            <a:prstGeom prst="rect">
              <a:avLst/>
            </a:prstGeom>
          </p:spPr>
        </p:pic>
        <p:cxnSp>
          <p:nvCxnSpPr>
            <p:cNvPr id="207" name="Gerader Verbinder 206"/>
            <p:cNvCxnSpPr/>
            <p:nvPr/>
          </p:nvCxnSpPr>
          <p:spPr>
            <a:xfrm flipV="1">
              <a:off x="38192800" y="24741189"/>
              <a:ext cx="766436" cy="2252"/>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1" name="Gerader Verbinder 210"/>
            <p:cNvCxnSpPr/>
            <p:nvPr/>
          </p:nvCxnSpPr>
          <p:spPr>
            <a:xfrm flipV="1">
              <a:off x="41397968" y="24749746"/>
              <a:ext cx="766436" cy="2252"/>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2" name="Gerader Verbinder 211"/>
            <p:cNvCxnSpPr/>
            <p:nvPr/>
          </p:nvCxnSpPr>
          <p:spPr>
            <a:xfrm flipV="1">
              <a:off x="38197563" y="27455367"/>
              <a:ext cx="766446" cy="968"/>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5" name="Gerader Verbinder 214"/>
            <p:cNvCxnSpPr/>
            <p:nvPr/>
          </p:nvCxnSpPr>
          <p:spPr>
            <a:xfrm>
              <a:off x="41397968" y="27443213"/>
              <a:ext cx="741341" cy="9526"/>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18" name="Textfeld 217"/>
          <p:cNvSpPr txBox="1"/>
          <p:nvPr/>
        </p:nvSpPr>
        <p:spPr>
          <a:xfrm>
            <a:off x="22014558" y="29714438"/>
            <a:ext cx="14744272" cy="2254498"/>
          </a:xfrm>
          <a:prstGeom prst="rect">
            <a:avLst/>
          </a:prstGeom>
          <a:noFill/>
        </p:spPr>
        <p:txBody>
          <a:bodyPr wrap="square" lIns="99094" tIns="49547" rIns="99094" bIns="49547" rtlCol="0">
            <a:spAutoFit/>
          </a:bodyPr>
          <a:lstStyle/>
          <a:p>
            <a:pPr algn="just"/>
            <a:r>
              <a:rPr lang="en-GB" sz="3200" b="1" dirty="0" smtClean="0"/>
              <a:t>Fig. 3 Principal component analysis of all measured factors during and after fifth stress</a:t>
            </a:r>
          </a:p>
          <a:p>
            <a:pPr algn="just"/>
            <a:r>
              <a:rPr lang="en-US" sz="2800" dirty="0"/>
              <a:t>During peak stress, samples mainly cluster by treatment (control, drying and wetting). As soon as the water conditions were back to 50% WHC treatments are not distinguishable and samples cluster by site and in the case of Maryland by rotation length.</a:t>
            </a:r>
          </a:p>
          <a:p>
            <a:pPr algn="just"/>
            <a:endParaRPr lang="en-GB" sz="2400" dirty="0"/>
          </a:p>
        </p:txBody>
      </p:sp>
      <p:sp>
        <p:nvSpPr>
          <p:cNvPr id="165" name="Textfeld 164"/>
          <p:cNvSpPr txBox="1"/>
          <p:nvPr/>
        </p:nvSpPr>
        <p:spPr>
          <a:xfrm>
            <a:off x="7542753" y="15960049"/>
            <a:ext cx="653256" cy="461665"/>
          </a:xfrm>
          <a:prstGeom prst="rect">
            <a:avLst/>
          </a:prstGeom>
          <a:solidFill>
            <a:schemeClr val="bg1"/>
          </a:solidFill>
        </p:spPr>
        <p:txBody>
          <a:bodyPr wrap="none" rtlCol="0">
            <a:spAutoFit/>
          </a:bodyPr>
          <a:lstStyle/>
          <a:p>
            <a:r>
              <a:rPr lang="en-US" sz="2400" dirty="0" smtClean="0"/>
              <a:t>CO</a:t>
            </a:r>
            <a:r>
              <a:rPr lang="en-US" sz="2400" baseline="-25000" dirty="0" smtClean="0"/>
              <a:t>2</a:t>
            </a:r>
          </a:p>
        </p:txBody>
      </p:sp>
      <p:sp>
        <p:nvSpPr>
          <p:cNvPr id="294" name="Rechteck 293"/>
          <p:cNvSpPr/>
          <p:nvPr/>
        </p:nvSpPr>
        <p:spPr>
          <a:xfrm>
            <a:off x="7415400" y="15937756"/>
            <a:ext cx="29692286" cy="468000"/>
          </a:xfrm>
          <a:prstGeom prst="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Textfeld 229"/>
          <p:cNvSpPr txBox="1"/>
          <p:nvPr/>
        </p:nvSpPr>
        <p:spPr>
          <a:xfrm>
            <a:off x="7569285" y="16412424"/>
            <a:ext cx="691215" cy="461665"/>
          </a:xfrm>
          <a:prstGeom prst="rect">
            <a:avLst/>
          </a:prstGeom>
          <a:solidFill>
            <a:schemeClr val="bg1"/>
          </a:solidFill>
        </p:spPr>
        <p:txBody>
          <a:bodyPr wrap="none" rtlCol="0">
            <a:spAutoFit/>
          </a:bodyPr>
          <a:lstStyle/>
          <a:p>
            <a:r>
              <a:rPr lang="en-US" sz="2400" dirty="0" smtClean="0"/>
              <a:t>N</a:t>
            </a:r>
            <a:r>
              <a:rPr lang="en-US" sz="2400" baseline="-25000" dirty="0" smtClean="0"/>
              <a:t>2</a:t>
            </a:r>
            <a:r>
              <a:rPr lang="en-US" sz="2400" dirty="0" smtClean="0"/>
              <a:t>O</a:t>
            </a:r>
          </a:p>
        </p:txBody>
      </p:sp>
      <p:sp>
        <p:nvSpPr>
          <p:cNvPr id="231" name="Textfeld 230"/>
          <p:cNvSpPr txBox="1"/>
          <p:nvPr/>
        </p:nvSpPr>
        <p:spPr>
          <a:xfrm>
            <a:off x="7561490" y="21729814"/>
            <a:ext cx="653256" cy="461665"/>
          </a:xfrm>
          <a:prstGeom prst="rect">
            <a:avLst/>
          </a:prstGeom>
          <a:solidFill>
            <a:schemeClr val="bg1"/>
          </a:solidFill>
        </p:spPr>
        <p:txBody>
          <a:bodyPr wrap="none" rtlCol="0">
            <a:spAutoFit/>
          </a:bodyPr>
          <a:lstStyle/>
          <a:p>
            <a:r>
              <a:rPr lang="en-US" sz="2400" dirty="0" smtClean="0"/>
              <a:t>CO</a:t>
            </a:r>
            <a:r>
              <a:rPr lang="en-US" sz="2400" baseline="-25000" dirty="0" smtClean="0"/>
              <a:t>2</a:t>
            </a:r>
          </a:p>
        </p:txBody>
      </p:sp>
      <p:sp>
        <p:nvSpPr>
          <p:cNvPr id="232" name="Textfeld 231"/>
          <p:cNvSpPr txBox="1"/>
          <p:nvPr/>
        </p:nvSpPr>
        <p:spPr>
          <a:xfrm>
            <a:off x="7588022" y="22086939"/>
            <a:ext cx="691215" cy="461665"/>
          </a:xfrm>
          <a:prstGeom prst="rect">
            <a:avLst/>
          </a:prstGeom>
          <a:solidFill>
            <a:schemeClr val="bg1"/>
          </a:solidFill>
        </p:spPr>
        <p:txBody>
          <a:bodyPr wrap="none" rtlCol="0">
            <a:spAutoFit/>
          </a:bodyPr>
          <a:lstStyle/>
          <a:p>
            <a:r>
              <a:rPr lang="en-US" sz="2400" dirty="0" smtClean="0"/>
              <a:t>N</a:t>
            </a:r>
            <a:r>
              <a:rPr lang="en-US" sz="2400" baseline="-25000" dirty="0" smtClean="0"/>
              <a:t>2</a:t>
            </a:r>
            <a:r>
              <a:rPr lang="en-US" sz="2400" dirty="0" smtClean="0"/>
              <a:t>O</a:t>
            </a:r>
          </a:p>
        </p:txBody>
      </p:sp>
      <p:sp>
        <p:nvSpPr>
          <p:cNvPr id="295" name="Rechteck 294"/>
          <p:cNvSpPr/>
          <p:nvPr/>
        </p:nvSpPr>
        <p:spPr>
          <a:xfrm>
            <a:off x="7415400" y="22113899"/>
            <a:ext cx="29692285" cy="438765"/>
          </a:xfrm>
          <a:prstGeom prst="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hteck 134"/>
          <p:cNvSpPr/>
          <p:nvPr/>
        </p:nvSpPr>
        <p:spPr>
          <a:xfrm>
            <a:off x="36682173" y="15973442"/>
            <a:ext cx="486616" cy="4196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hteck 91"/>
          <p:cNvSpPr/>
          <p:nvPr/>
        </p:nvSpPr>
        <p:spPr>
          <a:xfrm>
            <a:off x="36778325" y="22142377"/>
            <a:ext cx="710132" cy="386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fik 1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57373" y="31869033"/>
            <a:ext cx="4556079" cy="868391"/>
          </a:xfrm>
          <a:prstGeom prst="rect">
            <a:avLst/>
          </a:prstGeom>
        </p:spPr>
      </p:pic>
      <p:sp>
        <p:nvSpPr>
          <p:cNvPr id="12" name="Textfeld 11"/>
          <p:cNvSpPr txBox="1"/>
          <p:nvPr/>
        </p:nvSpPr>
        <p:spPr>
          <a:xfrm>
            <a:off x="11085551" y="32166554"/>
            <a:ext cx="21731462" cy="461665"/>
          </a:xfrm>
          <a:prstGeom prst="rect">
            <a:avLst/>
          </a:prstGeom>
          <a:noFill/>
        </p:spPr>
        <p:txBody>
          <a:bodyPr wrap="none" rtlCol="0">
            <a:spAutoFit/>
          </a:bodyPr>
          <a:lstStyle/>
          <a:p>
            <a:r>
              <a:rPr lang="en-US" sz="2400" dirty="0"/>
              <a:t>This material is based upon work that is supported by the National Institute of Food and Agriculture, U.S. Department of Agriculture, under award number </a:t>
            </a:r>
            <a:r>
              <a:rPr lang="en-US" sz="2400" dirty="0" smtClean="0"/>
              <a:t>2014-67019-21716</a:t>
            </a:r>
            <a:endParaRPr lang="en-US" sz="2400" dirty="0"/>
          </a:p>
        </p:txBody>
      </p:sp>
    </p:spTree>
    <p:extLst>
      <p:ext uri="{BB962C8B-B14F-4D97-AF65-F5344CB8AC3E}">
        <p14:creationId xmlns:p14="http://schemas.microsoft.com/office/powerpoint/2010/main" val="3350497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785</Words>
  <Application>Microsoft Office PowerPoint</Application>
  <PresentationFormat>Benutzerdefiniert</PresentationFormat>
  <Paragraphs>65</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 Theme</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Jörg</dc:creator>
  <cp:lastModifiedBy>Jörg</cp:lastModifiedBy>
  <cp:revision>112</cp:revision>
  <dcterms:created xsi:type="dcterms:W3CDTF">2015-12-03T18:45:53Z</dcterms:created>
  <dcterms:modified xsi:type="dcterms:W3CDTF">2016-08-02T20:35:52Z</dcterms:modified>
</cp:coreProperties>
</file>