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9" r:id="rId2"/>
  </p:sldIdLst>
  <p:sldSz cx="43891200" cy="32918400"/>
  <p:notesSz cx="6858000" cy="9144000"/>
  <p:defaultTextStyle>
    <a:defPPr>
      <a:defRPr lang="en-US"/>
    </a:defPPr>
    <a:lvl1pPr marL="0" algn="l" defTabSz="3686861" rtl="0" eaLnBrk="1" latinLnBrk="0" hangingPunct="1">
      <a:defRPr sz="7258" kern="1200">
        <a:solidFill>
          <a:schemeClr val="tx1"/>
        </a:solidFill>
        <a:latin typeface="+mn-lt"/>
        <a:ea typeface="+mn-ea"/>
        <a:cs typeface="+mn-cs"/>
      </a:defRPr>
    </a:lvl1pPr>
    <a:lvl2pPr marL="1843430" algn="l" defTabSz="3686861" rtl="0" eaLnBrk="1" latinLnBrk="0" hangingPunct="1">
      <a:defRPr sz="7258" kern="1200">
        <a:solidFill>
          <a:schemeClr val="tx1"/>
        </a:solidFill>
        <a:latin typeface="+mn-lt"/>
        <a:ea typeface="+mn-ea"/>
        <a:cs typeface="+mn-cs"/>
      </a:defRPr>
    </a:lvl2pPr>
    <a:lvl3pPr marL="3686861" algn="l" defTabSz="3686861" rtl="0" eaLnBrk="1" latinLnBrk="0" hangingPunct="1">
      <a:defRPr sz="7258" kern="1200">
        <a:solidFill>
          <a:schemeClr val="tx1"/>
        </a:solidFill>
        <a:latin typeface="+mn-lt"/>
        <a:ea typeface="+mn-ea"/>
        <a:cs typeface="+mn-cs"/>
      </a:defRPr>
    </a:lvl3pPr>
    <a:lvl4pPr marL="5530291" algn="l" defTabSz="3686861" rtl="0" eaLnBrk="1" latinLnBrk="0" hangingPunct="1">
      <a:defRPr sz="7258" kern="1200">
        <a:solidFill>
          <a:schemeClr val="tx1"/>
        </a:solidFill>
        <a:latin typeface="+mn-lt"/>
        <a:ea typeface="+mn-ea"/>
        <a:cs typeface="+mn-cs"/>
      </a:defRPr>
    </a:lvl4pPr>
    <a:lvl5pPr marL="7373722" algn="l" defTabSz="3686861" rtl="0" eaLnBrk="1" latinLnBrk="0" hangingPunct="1">
      <a:defRPr sz="7258" kern="1200">
        <a:solidFill>
          <a:schemeClr val="tx1"/>
        </a:solidFill>
        <a:latin typeface="+mn-lt"/>
        <a:ea typeface="+mn-ea"/>
        <a:cs typeface="+mn-cs"/>
      </a:defRPr>
    </a:lvl5pPr>
    <a:lvl6pPr marL="9217152" algn="l" defTabSz="3686861" rtl="0" eaLnBrk="1" latinLnBrk="0" hangingPunct="1">
      <a:defRPr sz="7258" kern="1200">
        <a:solidFill>
          <a:schemeClr val="tx1"/>
        </a:solidFill>
        <a:latin typeface="+mn-lt"/>
        <a:ea typeface="+mn-ea"/>
        <a:cs typeface="+mn-cs"/>
      </a:defRPr>
    </a:lvl6pPr>
    <a:lvl7pPr marL="11060582" algn="l" defTabSz="3686861" rtl="0" eaLnBrk="1" latinLnBrk="0" hangingPunct="1">
      <a:defRPr sz="7258" kern="1200">
        <a:solidFill>
          <a:schemeClr val="tx1"/>
        </a:solidFill>
        <a:latin typeface="+mn-lt"/>
        <a:ea typeface="+mn-ea"/>
        <a:cs typeface="+mn-cs"/>
      </a:defRPr>
    </a:lvl7pPr>
    <a:lvl8pPr marL="12904013" algn="l" defTabSz="3686861" rtl="0" eaLnBrk="1" latinLnBrk="0" hangingPunct="1">
      <a:defRPr sz="7258" kern="1200">
        <a:solidFill>
          <a:schemeClr val="tx1"/>
        </a:solidFill>
        <a:latin typeface="+mn-lt"/>
        <a:ea typeface="+mn-ea"/>
        <a:cs typeface="+mn-cs"/>
      </a:defRPr>
    </a:lvl8pPr>
    <a:lvl9pPr marL="14747443" algn="l" defTabSz="3686861" rtl="0" eaLnBrk="1" latinLnBrk="0" hangingPunct="1">
      <a:defRPr sz="7258"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CFCFC"/>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30" d="100"/>
          <a:sy n="30" d="100"/>
        </p:scale>
        <p:origin x="-1254" y="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800" b="1" i="0" u="none" strike="noStrike" kern="1200" baseline="0">
                <a:solidFill>
                  <a:schemeClr val="tx1">
                    <a:lumMod val="65000"/>
                    <a:lumOff val="35000"/>
                  </a:schemeClr>
                </a:solidFill>
                <a:latin typeface="+mn-lt"/>
                <a:ea typeface="+mn-ea"/>
                <a:cs typeface="+mn-cs"/>
              </a:defRPr>
            </a:pPr>
            <a:r>
              <a:rPr lang="en-US" sz="3800" baseline="0" dirty="0" smtClean="0"/>
              <a:t>Figure 1: [Hg]  by species and by location </a:t>
            </a:r>
          </a:p>
          <a:p>
            <a:pPr>
              <a:defRPr sz="3800"/>
            </a:pPr>
            <a:r>
              <a:rPr lang="en-US" sz="3800" baseline="0" dirty="0" smtClean="0"/>
              <a:t>(site 10, 1, 4, and 9)</a:t>
            </a:r>
            <a:endParaRPr lang="en-US" sz="3800" baseline="0" dirty="0"/>
          </a:p>
        </c:rich>
      </c:tx>
      <c:layout/>
      <c:overlay val="0"/>
      <c:spPr>
        <a:noFill/>
        <a:ln>
          <a:noFill/>
        </a:ln>
        <a:effectLst/>
      </c:spPr>
      <c:txPr>
        <a:bodyPr rot="0" spcFirstLastPara="1" vertOverflow="ellipsis" vert="horz" wrap="square" anchor="ctr" anchorCtr="1"/>
        <a:lstStyle/>
        <a:p>
          <a:pPr>
            <a:defRPr sz="38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2161364196045944"/>
          <c:y val="0.21253716673760073"/>
          <c:w val="0.86890123200041169"/>
          <c:h val="0.42016025449347066"/>
        </c:manualLayout>
      </c:layout>
      <c:barChart>
        <c:barDir val="col"/>
        <c:grouping val="clustered"/>
        <c:varyColors val="0"/>
        <c:ser>
          <c:idx val="0"/>
          <c:order val="0"/>
          <c:tx>
            <c:v>10</c:v>
          </c:tx>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errBars>
            <c:errBarType val="both"/>
            <c:errValType val="cust"/>
            <c:noEndCap val="0"/>
            <c:plus>
              <c:numRef>
                <c:f>(Averages!$W$18,Averages!$AA$18,Averages!$AE$18,Averages!$W$24,Averages!$AA$24,Averages!$AE$24,Averages!$W$30,Averages!$AA$30,Averages!$AE$30)</c:f>
                <c:numCache>
                  <c:formatCode>General</c:formatCode>
                  <c:ptCount val="9"/>
                  <c:pt idx="0">
                    <c:v>0.70184188390263491</c:v>
                  </c:pt>
                  <c:pt idx="1">
                    <c:v>0.44772482620466791</c:v>
                  </c:pt>
                  <c:pt idx="2">
                    <c:v>0.41729127117638115</c:v>
                  </c:pt>
                  <c:pt idx="3">
                    <c:v>0.302292886397723</c:v>
                  </c:pt>
                  <c:pt idx="4">
                    <c:v>0.27671722750851641</c:v>
                  </c:pt>
                </c:numCache>
              </c:numRef>
            </c:plus>
            <c:minus>
              <c:numRef>
                <c:f>(Averages!$W$18,Averages!$AA$18,Averages!$AE$18,Averages!$W$24,Averages!$AA$24,Averages!$AE$24,Averages!$W$30,Averages!$AA$30,Averages!$AE$30)</c:f>
                <c:numCache>
                  <c:formatCode>General</c:formatCode>
                  <c:ptCount val="9"/>
                  <c:pt idx="0">
                    <c:v>0.70184188390263491</c:v>
                  </c:pt>
                  <c:pt idx="1">
                    <c:v>0.44772482620466791</c:v>
                  </c:pt>
                  <c:pt idx="2">
                    <c:v>0.41729127117638115</c:v>
                  </c:pt>
                  <c:pt idx="3">
                    <c:v>0.302292886397723</c:v>
                  </c:pt>
                  <c:pt idx="4">
                    <c:v>0.27671722750851641</c:v>
                  </c:pt>
                </c:numCache>
              </c:numRef>
            </c:minus>
            <c:spPr>
              <a:noFill/>
              <a:ln w="9525" cap="flat" cmpd="sng" algn="ctr">
                <a:solidFill>
                  <a:schemeClr val="tx1">
                    <a:lumMod val="65000"/>
                    <a:lumOff val="35000"/>
                  </a:schemeClr>
                </a:solidFill>
                <a:round/>
              </a:ln>
              <a:effectLst/>
            </c:spPr>
          </c:errBars>
          <c:cat>
            <c:strRef>
              <c:f>(Averages!$U$17,Averages!$Y$17,Averages!$AC$17,Averages!$U$23,Averages!$Y$23,Averages!$AC$23,Averages!$U$29,Averages!$Y$29,Averages!$AC$29)</c:f>
              <c:strCache>
                <c:ptCount val="9"/>
                <c:pt idx="0">
                  <c:v>Sphagnum</c:v>
                </c:pt>
                <c:pt idx="1">
                  <c:v>White Pine</c:v>
                </c:pt>
                <c:pt idx="2">
                  <c:v>Highbush Blueberry</c:v>
                </c:pt>
                <c:pt idx="3">
                  <c:v>Red maple</c:v>
                </c:pt>
                <c:pt idx="4">
                  <c:v>Sheep Laurel</c:v>
                </c:pt>
                <c:pt idx="5">
                  <c:v>Sedge</c:v>
                </c:pt>
                <c:pt idx="6">
                  <c:v>Leatherleaf</c:v>
                </c:pt>
                <c:pt idx="7">
                  <c:v>False Solomon</c:v>
                </c:pt>
                <c:pt idx="8">
                  <c:v>Box Alder</c:v>
                </c:pt>
              </c:strCache>
            </c:strRef>
          </c:cat>
          <c:val>
            <c:numRef>
              <c:f>(Averages!$V$18,Averages!$Z$18,Averages!$AD$18,Averages!$V$24,Averages!$Z$24,Averages!$AD$24,Averages!$V$30,Averages!$Z$30,Averages!$AD$30)</c:f>
              <c:numCache>
                <c:formatCode>General</c:formatCode>
                <c:ptCount val="9"/>
                <c:pt idx="0">
                  <c:v>19.894349999999999</c:v>
                </c:pt>
                <c:pt idx="1">
                  <c:v>9.3693999999999988</c:v>
                </c:pt>
                <c:pt idx="2">
                  <c:v>1.137175</c:v>
                </c:pt>
                <c:pt idx="3">
                  <c:v>3.7474750000000001</c:v>
                </c:pt>
                <c:pt idx="4">
                  <c:v>3.5043000000000002</c:v>
                </c:pt>
              </c:numCache>
            </c:numRef>
          </c:val>
        </c:ser>
        <c:ser>
          <c:idx val="1"/>
          <c:order val="1"/>
          <c:tx>
            <c:v>1</c:v>
          </c:tx>
          <c:spPr>
            <a:gradFill rotWithShape="1">
              <a:gsLst>
                <a:gs pos="0">
                  <a:schemeClr val="accent2">
                    <a:shade val="51000"/>
                    <a:satMod val="130000"/>
                  </a:schemeClr>
                </a:gs>
                <a:gs pos="80000">
                  <a:schemeClr val="accent2">
                    <a:shade val="93000"/>
                    <a:satMod val="130000"/>
                  </a:schemeClr>
                </a:gs>
                <a:gs pos="100000">
                  <a:schemeClr val="accent2">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errBars>
            <c:errBarType val="both"/>
            <c:errValType val="cust"/>
            <c:noEndCap val="0"/>
            <c:plus>
              <c:numRef>
                <c:f>(Averages!$W$19,Averages!$AA$19,Averages!$AE$19,Averages!$W$25,Averages!$AA$25,Averages!$AE$25,Averages!$W$31,Averages!$AA$31,Averages!$AE$31)</c:f>
                <c:numCache>
                  <c:formatCode>General</c:formatCode>
                  <c:ptCount val="9"/>
                  <c:pt idx="0">
                    <c:v>2.0997097154527484</c:v>
                  </c:pt>
                  <c:pt idx="3">
                    <c:v>0.44192888568184824</c:v>
                  </c:pt>
                  <c:pt idx="5">
                    <c:v>0.24883110068210251</c:v>
                  </c:pt>
                  <c:pt idx="7">
                    <c:v>0.48995530663520737</c:v>
                  </c:pt>
                  <c:pt idx="8">
                    <c:v>0.43348122988967641</c:v>
                  </c:pt>
                </c:numCache>
              </c:numRef>
            </c:plus>
            <c:minus>
              <c:numRef>
                <c:f>(Averages!$W$19,Averages!$AA$19,Averages!$AE$19,Averages!$W$25,Averages!$AA$25,Averages!$AE$25,Averages!$W$31,Averages!$AA$31,Averages!$AE$31)</c:f>
                <c:numCache>
                  <c:formatCode>General</c:formatCode>
                  <c:ptCount val="9"/>
                  <c:pt idx="0">
                    <c:v>2.0997097154527484</c:v>
                  </c:pt>
                  <c:pt idx="3">
                    <c:v>0.44192888568184824</c:v>
                  </c:pt>
                  <c:pt idx="5">
                    <c:v>0.24883110068210251</c:v>
                  </c:pt>
                  <c:pt idx="7">
                    <c:v>0.48995530663520737</c:v>
                  </c:pt>
                  <c:pt idx="8">
                    <c:v>0.43348122988967641</c:v>
                  </c:pt>
                </c:numCache>
              </c:numRef>
            </c:minus>
            <c:spPr>
              <a:noFill/>
              <a:ln w="9525" cap="flat" cmpd="sng" algn="ctr">
                <a:solidFill>
                  <a:schemeClr val="tx1">
                    <a:lumMod val="65000"/>
                    <a:lumOff val="35000"/>
                  </a:schemeClr>
                </a:solidFill>
                <a:round/>
              </a:ln>
              <a:effectLst/>
            </c:spPr>
          </c:errBars>
          <c:cat>
            <c:strRef>
              <c:f>(Averages!$U$17,Averages!$Y$17,Averages!$AC$17,Averages!$U$23,Averages!$Y$23,Averages!$AC$23,Averages!$U$29,Averages!$Y$29,Averages!$AC$29)</c:f>
              <c:strCache>
                <c:ptCount val="9"/>
                <c:pt idx="0">
                  <c:v>Sphagnum</c:v>
                </c:pt>
                <c:pt idx="1">
                  <c:v>White Pine</c:v>
                </c:pt>
                <c:pt idx="2">
                  <c:v>Highbush Blueberry</c:v>
                </c:pt>
                <c:pt idx="3">
                  <c:v>Red maple</c:v>
                </c:pt>
                <c:pt idx="4">
                  <c:v>Sheep Laurel</c:v>
                </c:pt>
                <c:pt idx="5">
                  <c:v>Sedge</c:v>
                </c:pt>
                <c:pt idx="6">
                  <c:v>Leatherleaf</c:v>
                </c:pt>
                <c:pt idx="7">
                  <c:v>False Solomon</c:v>
                </c:pt>
                <c:pt idx="8">
                  <c:v>Box Alder</c:v>
                </c:pt>
              </c:strCache>
            </c:strRef>
          </c:cat>
          <c:val>
            <c:numRef>
              <c:f>(Averages!$V$19,Averages!$Z$19,Averages!$AD$19,Averages!$V$25,Averages!$Z$25,Averages!$AD$25,Averages!$V$31,Averages!$Z$31,Averages!$AD$31)</c:f>
              <c:numCache>
                <c:formatCode>General</c:formatCode>
                <c:ptCount val="9"/>
                <c:pt idx="0">
                  <c:v>32.239525</c:v>
                </c:pt>
                <c:pt idx="3">
                  <c:v>3.8885999999999998</c:v>
                </c:pt>
                <c:pt idx="5">
                  <c:v>3.6828500000000002</c:v>
                </c:pt>
                <c:pt idx="7">
                  <c:v>7.1726749999999999</c:v>
                </c:pt>
                <c:pt idx="8">
                  <c:v>4.4056499999999996</c:v>
                </c:pt>
              </c:numCache>
            </c:numRef>
          </c:val>
        </c:ser>
        <c:ser>
          <c:idx val="2"/>
          <c:order val="2"/>
          <c:tx>
            <c:v>4</c:v>
          </c:tx>
          <c:spPr>
            <a:gradFill rotWithShape="1">
              <a:gsLst>
                <a:gs pos="0">
                  <a:schemeClr val="accent3">
                    <a:shade val="51000"/>
                    <a:satMod val="130000"/>
                  </a:schemeClr>
                </a:gs>
                <a:gs pos="80000">
                  <a:schemeClr val="accent3">
                    <a:shade val="93000"/>
                    <a:satMod val="130000"/>
                  </a:schemeClr>
                </a:gs>
                <a:gs pos="100000">
                  <a:schemeClr val="accent3">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errBars>
            <c:errBarType val="both"/>
            <c:errValType val="cust"/>
            <c:noEndCap val="0"/>
            <c:plus>
              <c:numRef>
                <c:f>(Averages!$W$20,Averages!$AA$20,Averages!$AE$20,Averages!$W$26,Averages!$AA$26,Averages!$AE$26,Averages!$W$32,Averages!$AA$32,Averages!$AE$32)</c:f>
                <c:numCache>
                  <c:formatCode>General</c:formatCode>
                  <c:ptCount val="9"/>
                  <c:pt idx="0">
                    <c:v>1.0376124368793327</c:v>
                  </c:pt>
                  <c:pt idx="3">
                    <c:v>0.87251868442266955</c:v>
                  </c:pt>
                  <c:pt idx="5">
                    <c:v>0.11703051596343012</c:v>
                  </c:pt>
                  <c:pt idx="6">
                    <c:v>0.70310276181129217</c:v>
                  </c:pt>
                  <c:pt idx="7">
                    <c:v>0.88892701706420618</c:v>
                  </c:pt>
                  <c:pt idx="8">
                    <c:v>0.69507095393204443</c:v>
                  </c:pt>
                </c:numCache>
              </c:numRef>
            </c:plus>
            <c:minus>
              <c:numRef>
                <c:f>(Averages!$W$20,Averages!$AA$20,Averages!$AE$20,Averages!$W$26,Averages!$AA$26,Averages!$AE$26,Averages!$W$32,Averages!$AA$32,Averages!$AE$32)</c:f>
                <c:numCache>
                  <c:formatCode>General</c:formatCode>
                  <c:ptCount val="9"/>
                  <c:pt idx="0">
                    <c:v>1.0376124368793327</c:v>
                  </c:pt>
                  <c:pt idx="3">
                    <c:v>0.87251868442266955</c:v>
                  </c:pt>
                  <c:pt idx="5">
                    <c:v>0.11703051596343012</c:v>
                  </c:pt>
                  <c:pt idx="6">
                    <c:v>0.70310276181129217</c:v>
                  </c:pt>
                  <c:pt idx="7">
                    <c:v>0.88892701706420618</c:v>
                  </c:pt>
                  <c:pt idx="8">
                    <c:v>0.69507095393204443</c:v>
                  </c:pt>
                </c:numCache>
              </c:numRef>
            </c:minus>
            <c:spPr>
              <a:noFill/>
              <a:ln w="9525" cap="flat" cmpd="sng" algn="ctr">
                <a:solidFill>
                  <a:schemeClr val="tx1">
                    <a:lumMod val="65000"/>
                    <a:lumOff val="35000"/>
                  </a:schemeClr>
                </a:solidFill>
                <a:round/>
              </a:ln>
              <a:effectLst/>
            </c:spPr>
          </c:errBars>
          <c:cat>
            <c:strRef>
              <c:f>(Averages!$U$17,Averages!$Y$17,Averages!$AC$17,Averages!$U$23,Averages!$Y$23,Averages!$AC$23,Averages!$U$29,Averages!$Y$29,Averages!$AC$29)</c:f>
              <c:strCache>
                <c:ptCount val="9"/>
                <c:pt idx="0">
                  <c:v>Sphagnum</c:v>
                </c:pt>
                <c:pt idx="1">
                  <c:v>White Pine</c:v>
                </c:pt>
                <c:pt idx="2">
                  <c:v>Highbush Blueberry</c:v>
                </c:pt>
                <c:pt idx="3">
                  <c:v>Red maple</c:v>
                </c:pt>
                <c:pt idx="4">
                  <c:v>Sheep Laurel</c:v>
                </c:pt>
                <c:pt idx="5">
                  <c:v>Sedge</c:v>
                </c:pt>
                <c:pt idx="6">
                  <c:v>Leatherleaf</c:v>
                </c:pt>
                <c:pt idx="7">
                  <c:v>False Solomon</c:v>
                </c:pt>
                <c:pt idx="8">
                  <c:v>Box Alder</c:v>
                </c:pt>
              </c:strCache>
            </c:strRef>
          </c:cat>
          <c:val>
            <c:numRef>
              <c:f>(Averages!$V$20,Averages!$Z$20,Averages!$AD$20,Averages!$V$26,Averages!$Z$26,Averages!$AD$26,Averages!$V$32,Averages!$Z$32,Averages!$AD$32)</c:f>
              <c:numCache>
                <c:formatCode>General</c:formatCode>
                <c:ptCount val="9"/>
                <c:pt idx="0">
                  <c:v>14.353875</c:v>
                </c:pt>
                <c:pt idx="3">
                  <c:v>2.3036333333333334</c:v>
                </c:pt>
                <c:pt idx="5">
                  <c:v>2.1883833333333338</c:v>
                </c:pt>
                <c:pt idx="6">
                  <c:v>6.6749166666666673</c:v>
                </c:pt>
                <c:pt idx="7">
                  <c:v>4.4159166666666669</c:v>
                </c:pt>
                <c:pt idx="8">
                  <c:v>2.5552499999999996</c:v>
                </c:pt>
              </c:numCache>
            </c:numRef>
          </c:val>
        </c:ser>
        <c:ser>
          <c:idx val="3"/>
          <c:order val="3"/>
          <c:tx>
            <c:v>9</c:v>
          </c:tx>
          <c:spPr>
            <a:gradFill rotWithShape="1">
              <a:gsLst>
                <a:gs pos="0">
                  <a:schemeClr val="accent4">
                    <a:shade val="51000"/>
                    <a:satMod val="130000"/>
                  </a:schemeClr>
                </a:gs>
                <a:gs pos="80000">
                  <a:schemeClr val="accent4">
                    <a:shade val="93000"/>
                    <a:satMod val="130000"/>
                  </a:schemeClr>
                </a:gs>
                <a:gs pos="100000">
                  <a:schemeClr val="accent4">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errBars>
            <c:errBarType val="both"/>
            <c:errValType val="cust"/>
            <c:noEndCap val="0"/>
            <c:plus>
              <c:numRef>
                <c:f>(Averages!$W$21,Averages!$AA$21,Averages!$AE$21,Averages!$W$27,Averages!$AA$27,Averages!$AE$27,Averages!$W$33,Averages!$AA$33,Averages!$AE$33)</c:f>
                <c:numCache>
                  <c:formatCode>General</c:formatCode>
                  <c:ptCount val="9"/>
                  <c:pt idx="0">
                    <c:v>0.286566866833321</c:v>
                  </c:pt>
                  <c:pt idx="3">
                    <c:v>0.11260882736268946</c:v>
                  </c:pt>
                  <c:pt idx="5">
                    <c:v>0.1815464013230044</c:v>
                  </c:pt>
                  <c:pt idx="6">
                    <c:v>1.832977585738963</c:v>
                  </c:pt>
                  <c:pt idx="8">
                    <c:v>5.7475117804722087E-2</c:v>
                  </c:pt>
                </c:numCache>
              </c:numRef>
            </c:plus>
            <c:minus>
              <c:numRef>
                <c:f>(Averages!$W$21,Averages!$AA$21,Averages!$AE$21,Averages!$W$27,Averages!$AA$27,Averages!$AE$27,Averages!$W$33,Averages!$AA$33,Averages!$AE$33)</c:f>
                <c:numCache>
                  <c:formatCode>General</c:formatCode>
                  <c:ptCount val="9"/>
                  <c:pt idx="0">
                    <c:v>0.286566866833321</c:v>
                  </c:pt>
                  <c:pt idx="3">
                    <c:v>0.11260882736268946</c:v>
                  </c:pt>
                  <c:pt idx="5">
                    <c:v>0.1815464013230044</c:v>
                  </c:pt>
                  <c:pt idx="6">
                    <c:v>1.832977585738963</c:v>
                  </c:pt>
                  <c:pt idx="8">
                    <c:v>5.7475117804722087E-2</c:v>
                  </c:pt>
                </c:numCache>
              </c:numRef>
            </c:minus>
            <c:spPr>
              <a:noFill/>
              <a:ln w="9525" cap="flat" cmpd="sng" algn="ctr">
                <a:solidFill>
                  <a:schemeClr val="tx1">
                    <a:lumMod val="65000"/>
                    <a:lumOff val="35000"/>
                  </a:schemeClr>
                </a:solidFill>
                <a:round/>
              </a:ln>
              <a:effectLst/>
            </c:spPr>
          </c:errBars>
          <c:cat>
            <c:strRef>
              <c:f>(Averages!$U$17,Averages!$Y$17,Averages!$AC$17,Averages!$U$23,Averages!$Y$23,Averages!$AC$23,Averages!$U$29,Averages!$Y$29,Averages!$AC$29)</c:f>
              <c:strCache>
                <c:ptCount val="9"/>
                <c:pt idx="0">
                  <c:v>Sphagnum</c:v>
                </c:pt>
                <c:pt idx="1">
                  <c:v>White Pine</c:v>
                </c:pt>
                <c:pt idx="2">
                  <c:v>Highbush Blueberry</c:v>
                </c:pt>
                <c:pt idx="3">
                  <c:v>Red maple</c:v>
                </c:pt>
                <c:pt idx="4">
                  <c:v>Sheep Laurel</c:v>
                </c:pt>
                <c:pt idx="5">
                  <c:v>Sedge</c:v>
                </c:pt>
                <c:pt idx="6">
                  <c:v>Leatherleaf</c:v>
                </c:pt>
                <c:pt idx="7">
                  <c:v>False Solomon</c:v>
                </c:pt>
                <c:pt idx="8">
                  <c:v>Box Alder</c:v>
                </c:pt>
              </c:strCache>
            </c:strRef>
          </c:cat>
          <c:val>
            <c:numRef>
              <c:f>(Averages!$V$21,Averages!$Z$21,Averages!$AD$21,Averages!$V$27,Averages!$Z$27,Averages!$AD$27,Averages!$V$33,Averages!$Z$33,Averages!$AD$33)</c:f>
              <c:numCache>
                <c:formatCode>General</c:formatCode>
                <c:ptCount val="9"/>
                <c:pt idx="0">
                  <c:v>16.059875000000002</c:v>
                </c:pt>
                <c:pt idx="3">
                  <c:v>1.7195999999999998</c:v>
                </c:pt>
                <c:pt idx="5">
                  <c:v>2.2927249999999999</c:v>
                </c:pt>
                <c:pt idx="6">
                  <c:v>3.9427124999999998</c:v>
                </c:pt>
                <c:pt idx="8">
                  <c:v>3.4141250000000003</c:v>
                </c:pt>
              </c:numCache>
            </c:numRef>
          </c:val>
        </c:ser>
        <c:dLbls>
          <c:showLegendKey val="0"/>
          <c:showVal val="0"/>
          <c:showCatName val="0"/>
          <c:showSerName val="0"/>
          <c:showPercent val="0"/>
          <c:showBubbleSize val="0"/>
        </c:dLbls>
        <c:gapWidth val="100"/>
        <c:overlap val="-24"/>
        <c:axId val="172057520"/>
        <c:axId val="172057912"/>
      </c:barChart>
      <c:catAx>
        <c:axId val="172057520"/>
        <c:scaling>
          <c:orientation val="minMax"/>
        </c:scaling>
        <c:delete val="0"/>
        <c:axPos val="b"/>
        <c:title>
          <c:tx>
            <c:rich>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sz="2800" baseline="0"/>
                  <a:t>Plant Species</a:t>
                </a:r>
              </a:p>
            </c:rich>
          </c:tx>
          <c:layout>
            <c:manualLayout>
              <c:xMode val="edge"/>
              <c:yMode val="edge"/>
              <c:x val="0.46418353263979889"/>
              <c:y val="0.86287737831168865"/>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72057912"/>
        <c:crosses val="autoZero"/>
        <c:auto val="1"/>
        <c:lblAlgn val="ctr"/>
        <c:lblOffset val="100"/>
        <c:noMultiLvlLbl val="0"/>
      </c:catAx>
      <c:valAx>
        <c:axId val="172057912"/>
        <c:scaling>
          <c:orientation val="minMax"/>
          <c:max val="3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sz="2800" baseline="0"/>
                  <a:t>[Hg] (</a:t>
                </a:r>
                <a:r>
                  <a:rPr lang="el-GR" sz="2800" baseline="0"/>
                  <a:t>μ</a:t>
                </a:r>
                <a:r>
                  <a:rPr lang="en-US" sz="2800" baseline="0"/>
                  <a:t>g/kg)</a:t>
                </a:r>
              </a:p>
            </c:rich>
          </c:tx>
          <c:layout>
            <c:manualLayout>
              <c:xMode val="edge"/>
              <c:yMode val="edge"/>
              <c:x val="2.1557104634383699E-2"/>
              <c:y val="0.37615320801984936"/>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172057520"/>
        <c:crosses val="autoZero"/>
        <c:crossBetween val="between"/>
      </c:valAx>
      <c:spPr>
        <a:noFill/>
        <a:ln>
          <a:noFill/>
        </a:ln>
        <a:effectLst/>
      </c:spPr>
    </c:plotArea>
    <c:legend>
      <c:legendPos val="t"/>
      <c:layout>
        <c:manualLayout>
          <c:xMode val="edge"/>
          <c:yMode val="edge"/>
          <c:x val="0.44101314182205259"/>
          <c:y val="0.25651255091653913"/>
          <c:w val="0.27243291717597445"/>
          <c:h val="8.15191765685295E-2"/>
        </c:manualLayout>
      </c:layout>
      <c:overlay val="0"/>
      <c:spPr>
        <a:noFill/>
        <a:ln>
          <a:noFill/>
        </a:ln>
        <a:effectLst/>
      </c:spPr>
      <c:txPr>
        <a:bodyPr rot="0" spcFirstLastPara="1" vertOverflow="ellipsis" vert="horz" wrap="square" anchor="ctr" anchorCtr="1"/>
        <a:lstStyle/>
        <a:p>
          <a:pPr>
            <a:defRPr sz="3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3800" b="0" i="0" u="none" strike="noStrike" kern="1200" spc="0" baseline="0">
                <a:solidFill>
                  <a:schemeClr val="tx1">
                    <a:lumMod val="65000"/>
                    <a:lumOff val="35000"/>
                  </a:schemeClr>
                </a:solidFill>
                <a:latin typeface="+mn-lt"/>
                <a:ea typeface="+mn-ea"/>
                <a:cs typeface="+mn-cs"/>
              </a:defRPr>
            </a:pPr>
            <a:r>
              <a:rPr lang="en-US" sz="3800" baseline="0" dirty="0" smtClean="0"/>
              <a:t>Figure 2: Comparison </a:t>
            </a:r>
            <a:r>
              <a:rPr lang="en-US" sz="3800" baseline="0" dirty="0"/>
              <a:t>of [</a:t>
            </a:r>
            <a:r>
              <a:rPr lang="en-US" sz="3800" baseline="0" dirty="0" smtClean="0"/>
              <a:t>Hg]</a:t>
            </a:r>
          </a:p>
          <a:p>
            <a:pPr>
              <a:defRPr sz="3800" baseline="0"/>
            </a:pPr>
            <a:r>
              <a:rPr lang="en-US" sz="3800" baseline="0" dirty="0" smtClean="0"/>
              <a:t>in </a:t>
            </a:r>
            <a:r>
              <a:rPr lang="en-US" sz="3800" baseline="0" dirty="0"/>
              <a:t>Rinsed versus Non Rinsed Samples</a:t>
            </a:r>
          </a:p>
        </c:rich>
      </c:tx>
      <c:layout/>
      <c:overlay val="0"/>
      <c:spPr>
        <a:noFill/>
        <a:ln>
          <a:noFill/>
        </a:ln>
        <a:effectLst/>
      </c:spPr>
      <c:txPr>
        <a:bodyPr rot="0" spcFirstLastPara="1" vertOverflow="ellipsis" vert="horz" wrap="square" anchor="ctr" anchorCtr="1"/>
        <a:lstStyle/>
        <a:p>
          <a:pPr>
            <a:defRPr sz="38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20146667468192378"/>
          <c:y val="0.26814233882959981"/>
          <c:w val="0.77639960512132256"/>
          <c:h val="0.42724106785483001"/>
        </c:manualLayout>
      </c:layout>
      <c:barChart>
        <c:barDir val="col"/>
        <c:grouping val="clustered"/>
        <c:varyColors val="0"/>
        <c:ser>
          <c:idx val="0"/>
          <c:order val="0"/>
          <c:tx>
            <c:v>Non Rinsed</c:v>
          </c:tx>
          <c:spPr>
            <a:solidFill>
              <a:schemeClr val="accent6"/>
            </a:solidFill>
            <a:ln>
              <a:noFill/>
            </a:ln>
            <a:effectLst/>
          </c:spPr>
          <c:invertIfNegative val="0"/>
          <c:errBars>
            <c:errBarType val="both"/>
            <c:errValType val="cust"/>
            <c:noEndCap val="0"/>
            <c:plus>
              <c:numRef>
                <c:f>'Wash compare'!$E$2:$E$22</c:f>
                <c:numCache>
                  <c:formatCode>General</c:formatCode>
                  <c:ptCount val="21"/>
                  <c:pt idx="0">
                    <c:v>0.14749999999999999</c:v>
                  </c:pt>
                  <c:pt idx="1">
                    <c:v>0.17977952237856965</c:v>
                  </c:pt>
                  <c:pt idx="2">
                    <c:v>0.3028064185434502</c:v>
                  </c:pt>
                  <c:pt idx="3">
                    <c:v>0.32359999999999994</c:v>
                  </c:pt>
                  <c:pt idx="4">
                    <c:v>7.9139555006751669E-2</c:v>
                  </c:pt>
                  <c:pt idx="5">
                    <c:v>0.10769999999999991</c:v>
                  </c:pt>
                  <c:pt idx="6">
                    <c:v>0.56404077039400857</c:v>
                  </c:pt>
                  <c:pt idx="7">
                    <c:v>0.31449999999999984</c:v>
                  </c:pt>
                  <c:pt idx="8">
                    <c:v>9.160000000000057E-2</c:v>
                  </c:pt>
                  <c:pt idx="9">
                    <c:v>0.13050000000000048</c:v>
                  </c:pt>
                  <c:pt idx="10">
                    <c:v>5.3299999999999903E-2</c:v>
                  </c:pt>
                  <c:pt idx="11">
                    <c:v>0.12240614091349065</c:v>
                  </c:pt>
                  <c:pt idx="12">
                    <c:v>0.3767999999999998</c:v>
                  </c:pt>
                  <c:pt idx="13">
                    <c:v>0.21448677996039239</c:v>
                  </c:pt>
                  <c:pt idx="14">
                    <c:v>7.790000000000008E-2</c:v>
                  </c:pt>
                  <c:pt idx="15">
                    <c:v>0.28119999999999967</c:v>
                  </c:pt>
                  <c:pt idx="16">
                    <c:v>0.89849999999999852</c:v>
                  </c:pt>
                  <c:pt idx="17">
                    <c:v>1.2822999999999993</c:v>
                  </c:pt>
                  <c:pt idx="18">
                    <c:v>4.7299999999999898E-2</c:v>
                  </c:pt>
                  <c:pt idx="19">
                    <c:v>0.60489999999999877</c:v>
                  </c:pt>
                  <c:pt idx="20">
                    <c:v>0.39883460544441213</c:v>
                  </c:pt>
                </c:numCache>
              </c:numRef>
            </c:plus>
            <c:minus>
              <c:numRef>
                <c:f>'Wash compare'!$E$2:$E$22</c:f>
                <c:numCache>
                  <c:formatCode>General</c:formatCode>
                  <c:ptCount val="21"/>
                  <c:pt idx="0">
                    <c:v>0.14749999999999999</c:v>
                  </c:pt>
                  <c:pt idx="1">
                    <c:v>0.17977952237856965</c:v>
                  </c:pt>
                  <c:pt idx="2">
                    <c:v>0.3028064185434502</c:v>
                  </c:pt>
                  <c:pt idx="3">
                    <c:v>0.32359999999999994</c:v>
                  </c:pt>
                  <c:pt idx="4">
                    <c:v>7.9139555006751669E-2</c:v>
                  </c:pt>
                  <c:pt idx="5">
                    <c:v>0.10769999999999991</c:v>
                  </c:pt>
                  <c:pt idx="6">
                    <c:v>0.56404077039400857</c:v>
                  </c:pt>
                  <c:pt idx="7">
                    <c:v>0.31449999999999984</c:v>
                  </c:pt>
                  <c:pt idx="8">
                    <c:v>9.160000000000057E-2</c:v>
                  </c:pt>
                  <c:pt idx="9">
                    <c:v>0.13050000000000048</c:v>
                  </c:pt>
                  <c:pt idx="10">
                    <c:v>5.3299999999999903E-2</c:v>
                  </c:pt>
                  <c:pt idx="11">
                    <c:v>0.12240614091349065</c:v>
                  </c:pt>
                  <c:pt idx="12">
                    <c:v>0.3767999999999998</c:v>
                  </c:pt>
                  <c:pt idx="13">
                    <c:v>0.21448677996039239</c:v>
                  </c:pt>
                  <c:pt idx="14">
                    <c:v>7.790000000000008E-2</c:v>
                  </c:pt>
                  <c:pt idx="15">
                    <c:v>0.28119999999999967</c:v>
                  </c:pt>
                  <c:pt idx="16">
                    <c:v>0.89849999999999852</c:v>
                  </c:pt>
                  <c:pt idx="17">
                    <c:v>1.2822999999999993</c:v>
                  </c:pt>
                  <c:pt idx="18">
                    <c:v>4.7299999999999898E-2</c:v>
                  </c:pt>
                  <c:pt idx="19">
                    <c:v>0.60489999999999877</c:v>
                  </c:pt>
                  <c:pt idx="20">
                    <c:v>0.39883460544441213</c:v>
                  </c:pt>
                </c:numCache>
              </c:numRef>
            </c:minus>
            <c:spPr>
              <a:noFill/>
              <a:ln w="9525" cap="flat" cmpd="sng" algn="ctr">
                <a:solidFill>
                  <a:schemeClr val="tx1">
                    <a:lumMod val="65000"/>
                    <a:lumOff val="35000"/>
                  </a:schemeClr>
                </a:solidFill>
                <a:round/>
              </a:ln>
              <a:effectLst/>
            </c:spPr>
          </c:errBars>
          <c:val>
            <c:numRef>
              <c:f>'Wash compare'!$C$2:$C$22</c:f>
              <c:numCache>
                <c:formatCode>0.00</c:formatCode>
                <c:ptCount val="21"/>
                <c:pt idx="0">
                  <c:v>4.0451499999999996</c:v>
                </c:pt>
                <c:pt idx="1">
                  <c:v>2.9831500000000002</c:v>
                </c:pt>
                <c:pt idx="2">
                  <c:v>3.14324</c:v>
                </c:pt>
                <c:pt idx="3">
                  <c:v>7.5726999999999993</c:v>
                </c:pt>
                <c:pt idx="4">
                  <c:v>3.847175</c:v>
                </c:pt>
                <c:pt idx="5">
                  <c:v>1.80355</c:v>
                </c:pt>
                <c:pt idx="6">
                  <c:v>6.1078800000000006</c:v>
                </c:pt>
                <c:pt idx="7">
                  <c:v>3.14195</c:v>
                </c:pt>
                <c:pt idx="8">
                  <c:v>4.0051000000000005</c:v>
                </c:pt>
                <c:pt idx="9">
                  <c:v>4.2684499999999996</c:v>
                </c:pt>
                <c:pt idx="10">
                  <c:v>1.1920500000000001</c:v>
                </c:pt>
                <c:pt idx="11">
                  <c:v>1.7415499999999999</c:v>
                </c:pt>
                <c:pt idx="12">
                  <c:v>3.8513000000000002</c:v>
                </c:pt>
                <c:pt idx="13">
                  <c:v>2.0834100000000002</c:v>
                </c:pt>
                <c:pt idx="14">
                  <c:v>2.4417499999999999</c:v>
                </c:pt>
                <c:pt idx="15">
                  <c:v>3.2443999999999997</c:v>
                </c:pt>
                <c:pt idx="16">
                  <c:v>20.388249999999999</c:v>
                </c:pt>
                <c:pt idx="17">
                  <c:v>30.662749999999999</c:v>
                </c:pt>
                <c:pt idx="18">
                  <c:v>15.249750000000001</c:v>
                </c:pt>
                <c:pt idx="19">
                  <c:v>15.946349999999999</c:v>
                </c:pt>
                <c:pt idx="20">
                  <c:v>9.5763250000000006</c:v>
                </c:pt>
              </c:numCache>
            </c:numRef>
          </c:val>
        </c:ser>
        <c:ser>
          <c:idx val="1"/>
          <c:order val="1"/>
          <c:tx>
            <c:v>Rinsed</c:v>
          </c:tx>
          <c:spPr>
            <a:solidFill>
              <a:schemeClr val="accent5"/>
            </a:solidFill>
            <a:ln>
              <a:noFill/>
            </a:ln>
            <a:effectLst/>
          </c:spPr>
          <c:invertIfNegative val="0"/>
          <c:errBars>
            <c:errBarType val="both"/>
            <c:errValType val="cust"/>
            <c:noEndCap val="0"/>
            <c:plus>
              <c:numRef>
                <c:f>'Wash compare'!$I$2:$I$22</c:f>
                <c:numCache>
                  <c:formatCode>General</c:formatCode>
                  <c:ptCount val="21"/>
                  <c:pt idx="0">
                    <c:v>0.25689999999999991</c:v>
                  </c:pt>
                  <c:pt idx="1">
                    <c:v>0.23852498970608071</c:v>
                  </c:pt>
                  <c:pt idx="2">
                    <c:v>8.920000000000039E-2</c:v>
                  </c:pt>
                  <c:pt idx="3">
                    <c:v>0.23550000000000004</c:v>
                  </c:pt>
                  <c:pt idx="4">
                    <c:v>0.31799999999999962</c:v>
                  </c:pt>
                  <c:pt idx="5">
                    <c:v>9.5446527205316919E-2</c:v>
                  </c:pt>
                  <c:pt idx="6">
                    <c:v>4.5300000000000118E-2</c:v>
                  </c:pt>
                  <c:pt idx="7">
                    <c:v>8.3999999999999631E-2</c:v>
                  </c:pt>
                  <c:pt idx="8">
                    <c:v>9.4500000000000028E-2</c:v>
                  </c:pt>
                  <c:pt idx="9">
                    <c:v>0.13679801411813935</c:v>
                  </c:pt>
                  <c:pt idx="10">
                    <c:v>0.1808971231575191</c:v>
                  </c:pt>
                  <c:pt idx="11">
                    <c:v>0.15920000000000001</c:v>
                  </c:pt>
                  <c:pt idx="12">
                    <c:v>5.01999999999998E-2</c:v>
                  </c:pt>
                  <c:pt idx="13">
                    <c:v>0.11209999999999987</c:v>
                  </c:pt>
                  <c:pt idx="14">
                    <c:v>0.1184000000000003</c:v>
                  </c:pt>
                  <c:pt idx="15">
                    <c:v>0.21654974024459148</c:v>
                  </c:pt>
                  <c:pt idx="16">
                    <c:v>0.44350000000000023</c:v>
                  </c:pt>
                  <c:pt idx="17">
                    <c:v>2.2177999999999969</c:v>
                  </c:pt>
                  <c:pt idx="18">
                    <c:v>0.19200000000000017</c:v>
                  </c:pt>
                  <c:pt idx="19">
                    <c:v>0.15399999999999989</c:v>
                  </c:pt>
                  <c:pt idx="20">
                    <c:v>0.15010000000000012</c:v>
                  </c:pt>
                </c:numCache>
              </c:numRef>
            </c:plus>
            <c:minus>
              <c:numRef>
                <c:f>'Wash compare'!$I$2:$I$22</c:f>
                <c:numCache>
                  <c:formatCode>General</c:formatCode>
                  <c:ptCount val="21"/>
                  <c:pt idx="0">
                    <c:v>0.25689999999999991</c:v>
                  </c:pt>
                  <c:pt idx="1">
                    <c:v>0.23852498970608071</c:v>
                  </c:pt>
                  <c:pt idx="2">
                    <c:v>8.920000000000039E-2</c:v>
                  </c:pt>
                  <c:pt idx="3">
                    <c:v>0.23550000000000004</c:v>
                  </c:pt>
                  <c:pt idx="4">
                    <c:v>0.31799999999999962</c:v>
                  </c:pt>
                  <c:pt idx="5">
                    <c:v>9.5446527205316919E-2</c:v>
                  </c:pt>
                  <c:pt idx="6">
                    <c:v>4.5300000000000118E-2</c:v>
                  </c:pt>
                  <c:pt idx="7">
                    <c:v>8.3999999999999631E-2</c:v>
                  </c:pt>
                  <c:pt idx="8">
                    <c:v>9.4500000000000028E-2</c:v>
                  </c:pt>
                  <c:pt idx="9">
                    <c:v>0.13679801411813935</c:v>
                  </c:pt>
                  <c:pt idx="10">
                    <c:v>0.1808971231575191</c:v>
                  </c:pt>
                  <c:pt idx="11">
                    <c:v>0.15920000000000001</c:v>
                  </c:pt>
                  <c:pt idx="12">
                    <c:v>5.01999999999998E-2</c:v>
                  </c:pt>
                  <c:pt idx="13">
                    <c:v>0.11209999999999987</c:v>
                  </c:pt>
                  <c:pt idx="14">
                    <c:v>0.1184000000000003</c:v>
                  </c:pt>
                  <c:pt idx="15">
                    <c:v>0.21654974024459148</c:v>
                  </c:pt>
                  <c:pt idx="16">
                    <c:v>0.44350000000000023</c:v>
                  </c:pt>
                  <c:pt idx="17">
                    <c:v>2.2177999999999969</c:v>
                  </c:pt>
                  <c:pt idx="18">
                    <c:v>0.19200000000000017</c:v>
                  </c:pt>
                  <c:pt idx="19">
                    <c:v>0.15399999999999989</c:v>
                  </c:pt>
                  <c:pt idx="20">
                    <c:v>0.15010000000000012</c:v>
                  </c:pt>
                </c:numCache>
              </c:numRef>
            </c:minus>
            <c:spPr>
              <a:noFill/>
              <a:ln w="9525" cap="flat" cmpd="sng" algn="ctr">
                <a:solidFill>
                  <a:schemeClr val="tx1">
                    <a:lumMod val="65000"/>
                    <a:lumOff val="35000"/>
                  </a:schemeClr>
                </a:solidFill>
                <a:round/>
              </a:ln>
              <a:effectLst/>
            </c:spPr>
          </c:errBars>
          <c:val>
            <c:numRef>
              <c:f>'Wash compare'!$G$2:$G$22</c:f>
              <c:numCache>
                <c:formatCode>0.00</c:formatCode>
                <c:ptCount val="21"/>
                <c:pt idx="0">
                  <c:v>4.7661499999999997</c:v>
                </c:pt>
                <c:pt idx="1">
                  <c:v>1.810975</c:v>
                </c:pt>
                <c:pt idx="2">
                  <c:v>3.3951000000000002</c:v>
                </c:pt>
                <c:pt idx="3">
                  <c:v>6.7726499999999996</c:v>
                </c:pt>
                <c:pt idx="4">
                  <c:v>5.5533999999999999</c:v>
                </c:pt>
                <c:pt idx="5">
                  <c:v>0.85682000000000014</c:v>
                </c:pt>
                <c:pt idx="6">
                  <c:v>7.2582500000000003</c:v>
                </c:pt>
                <c:pt idx="7">
                  <c:v>6.8848000000000003</c:v>
                </c:pt>
                <c:pt idx="8">
                  <c:v>3.4898500000000001</c:v>
                </c:pt>
                <c:pt idx="9">
                  <c:v>3.50135</c:v>
                </c:pt>
                <c:pt idx="10">
                  <c:v>2.8594249999999999</c:v>
                </c:pt>
                <c:pt idx="11">
                  <c:v>1.6757</c:v>
                </c:pt>
                <c:pt idx="12">
                  <c:v>3.5144000000000002</c:v>
                </c:pt>
                <c:pt idx="13">
                  <c:v>2.2137500000000001</c:v>
                </c:pt>
                <c:pt idx="14">
                  <c:v>2.1436999999999999</c:v>
                </c:pt>
                <c:pt idx="15">
                  <c:v>3.6342500000000002</c:v>
                </c:pt>
                <c:pt idx="16">
                  <c:v>19.400449999999999</c:v>
                </c:pt>
                <c:pt idx="17">
                  <c:v>33.816299999999998</c:v>
                </c:pt>
                <c:pt idx="18">
                  <c:v>13.458</c:v>
                </c:pt>
                <c:pt idx="19">
                  <c:v>16.173400000000001</c:v>
                </c:pt>
                <c:pt idx="20">
                  <c:v>8.9555499999999988</c:v>
                </c:pt>
              </c:numCache>
            </c:numRef>
          </c:val>
        </c:ser>
        <c:dLbls>
          <c:showLegendKey val="0"/>
          <c:showVal val="0"/>
          <c:showCatName val="0"/>
          <c:showSerName val="0"/>
          <c:showPercent val="0"/>
          <c:showBubbleSize val="0"/>
        </c:dLbls>
        <c:gapWidth val="219"/>
        <c:overlap val="-27"/>
        <c:axId val="376223112"/>
        <c:axId val="376224288"/>
      </c:barChart>
      <c:catAx>
        <c:axId val="376223112"/>
        <c:scaling>
          <c:orientation val="minMax"/>
        </c:scaling>
        <c:delete val="0"/>
        <c:axPos val="b"/>
        <c:title>
          <c:tx>
            <c:rich>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sz="2800" baseline="0"/>
                  <a:t>Sample #</a:t>
                </a:r>
              </a:p>
            </c:rich>
          </c:tx>
          <c:layout>
            <c:manualLayout>
              <c:xMode val="edge"/>
              <c:yMode val="edge"/>
              <c:x val="0.44439629141764669"/>
              <c:y val="0.8543155221284684"/>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376224288"/>
        <c:crosses val="autoZero"/>
        <c:auto val="1"/>
        <c:lblAlgn val="ctr"/>
        <c:lblOffset val="100"/>
        <c:noMultiLvlLbl val="0"/>
      </c:catAx>
      <c:valAx>
        <c:axId val="376224288"/>
        <c:scaling>
          <c:orientation val="minMax"/>
          <c:max val="3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sz="2800" baseline="0" dirty="0"/>
                  <a:t>[Hg]</a:t>
                </a:r>
              </a:p>
            </c:rich>
          </c:tx>
          <c:layout>
            <c:manualLayout>
              <c:xMode val="edge"/>
              <c:yMode val="edge"/>
              <c:x val="4.5489434993958772E-2"/>
              <c:y val="0.4309912854111454"/>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crossAx val="376223112"/>
        <c:crosses val="autoZero"/>
        <c:crossBetween val="between"/>
      </c:valAx>
      <c:spPr>
        <a:noFill/>
        <a:ln>
          <a:noFill/>
        </a:ln>
        <a:effectLst/>
      </c:spPr>
    </c:plotArea>
    <c:legend>
      <c:legendPos val="t"/>
      <c:layout>
        <c:manualLayout>
          <c:xMode val="edge"/>
          <c:yMode val="edge"/>
          <c:x val="0.33123097537727203"/>
          <c:y val="0.31745549997971206"/>
          <c:w val="0.32149903529119811"/>
          <c:h val="7.5198163891581973E-2"/>
        </c:manualLayout>
      </c:layout>
      <c:overlay val="0"/>
      <c:spPr>
        <a:noFill/>
        <a:ln>
          <a:noFill/>
        </a:ln>
        <a:effectLst/>
      </c:spPr>
      <c:txPr>
        <a:bodyPr rot="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diagrams/_rels/data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diagrams/_rels/data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image" Target="../media/image17.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2DA688-1C3E-49CD-9AD3-53515CEFA978}" type="doc">
      <dgm:prSet loTypeId="urn:microsoft.com/office/officeart/2008/layout/BendingPictureCaptionList" loCatId="picture" qsTypeId="urn:microsoft.com/office/officeart/2005/8/quickstyle/3d1" qsCatId="3D" csTypeId="urn:microsoft.com/office/officeart/2005/8/colors/accent1_2" csCatId="accent1" phldr="1"/>
      <dgm:spPr/>
      <dgm:t>
        <a:bodyPr/>
        <a:lstStyle/>
        <a:p>
          <a:endParaRPr lang="en-US"/>
        </a:p>
      </dgm:t>
    </dgm:pt>
    <dgm:pt modelId="{416FEDF3-A6A1-4473-9934-DE64D6049475}">
      <dgm:prSet phldrT="[Text]" custT="1"/>
      <dgm:spPr/>
      <dgm:t>
        <a:bodyPr/>
        <a:lstStyle/>
        <a:p>
          <a:r>
            <a:rPr lang="en-US" sz="3200" i="1" dirty="0" smtClean="0"/>
            <a:t>Sphagnum</a:t>
          </a:r>
          <a:endParaRPr lang="en-US" sz="3200" i="1" dirty="0"/>
        </a:p>
      </dgm:t>
    </dgm:pt>
    <dgm:pt modelId="{BFE6E01C-487C-4D58-8A6A-E07CDD8BA0DE}" type="parTrans" cxnId="{E0C1DCFC-8389-4FD4-A0C2-169B72D5B1F2}">
      <dgm:prSet/>
      <dgm:spPr/>
      <dgm:t>
        <a:bodyPr/>
        <a:lstStyle/>
        <a:p>
          <a:endParaRPr lang="en-US"/>
        </a:p>
      </dgm:t>
    </dgm:pt>
    <dgm:pt modelId="{0989826C-6B95-4DD1-B2ED-D5525CD93603}" type="sibTrans" cxnId="{E0C1DCFC-8389-4FD4-A0C2-169B72D5B1F2}">
      <dgm:prSet/>
      <dgm:spPr/>
      <dgm:t>
        <a:bodyPr/>
        <a:lstStyle/>
        <a:p>
          <a:endParaRPr lang="en-US"/>
        </a:p>
      </dgm:t>
    </dgm:pt>
    <dgm:pt modelId="{54127615-DC22-436B-8891-E9B3ADB6325D}">
      <dgm:prSet phldrT="[Text]" custT="1"/>
      <dgm:spPr/>
      <dgm:t>
        <a:bodyPr/>
        <a:lstStyle/>
        <a:p>
          <a:r>
            <a:rPr lang="en-US" sz="3200" dirty="0" smtClean="0"/>
            <a:t>White Pine</a:t>
          </a:r>
          <a:endParaRPr lang="en-US" sz="3200" dirty="0"/>
        </a:p>
      </dgm:t>
    </dgm:pt>
    <dgm:pt modelId="{F7B822FD-C3C1-4D8C-BA23-610E407174AE}" type="parTrans" cxnId="{B90D2B80-90CF-4B25-AB78-B8B1791893CB}">
      <dgm:prSet/>
      <dgm:spPr/>
      <dgm:t>
        <a:bodyPr/>
        <a:lstStyle/>
        <a:p>
          <a:endParaRPr lang="en-US"/>
        </a:p>
      </dgm:t>
    </dgm:pt>
    <dgm:pt modelId="{DCC0D6D8-B262-4E30-9C2B-24D5DF3C75DE}" type="sibTrans" cxnId="{B90D2B80-90CF-4B25-AB78-B8B1791893CB}">
      <dgm:prSet/>
      <dgm:spPr/>
      <dgm:t>
        <a:bodyPr/>
        <a:lstStyle/>
        <a:p>
          <a:endParaRPr lang="en-US"/>
        </a:p>
      </dgm:t>
    </dgm:pt>
    <dgm:pt modelId="{3BAA7A8B-FAB9-4ABF-A123-405BA281362D}">
      <dgm:prSet phldrT="[Text]" custT="1"/>
      <dgm:spPr/>
      <dgm:t>
        <a:bodyPr/>
        <a:lstStyle/>
        <a:p>
          <a:r>
            <a:rPr lang="en-US" sz="3200" dirty="0" smtClean="0"/>
            <a:t>Highbush Blueberry</a:t>
          </a:r>
        </a:p>
      </dgm:t>
    </dgm:pt>
    <dgm:pt modelId="{8AA6A6F4-B4DD-4A6C-803A-4BA54E3AECA3}" type="parTrans" cxnId="{6720A2D8-4F29-4052-BA8E-1D5CC0F77ADE}">
      <dgm:prSet/>
      <dgm:spPr/>
      <dgm:t>
        <a:bodyPr/>
        <a:lstStyle/>
        <a:p>
          <a:endParaRPr lang="en-US"/>
        </a:p>
      </dgm:t>
    </dgm:pt>
    <dgm:pt modelId="{7D69A578-2509-4886-A173-5190DFCDE452}" type="sibTrans" cxnId="{6720A2D8-4F29-4052-BA8E-1D5CC0F77ADE}">
      <dgm:prSet/>
      <dgm:spPr/>
      <dgm:t>
        <a:bodyPr/>
        <a:lstStyle/>
        <a:p>
          <a:endParaRPr lang="en-US"/>
        </a:p>
      </dgm:t>
    </dgm:pt>
    <dgm:pt modelId="{84254483-55EE-4BC4-B278-5D2BE6F59EE1}" type="pres">
      <dgm:prSet presAssocID="{632DA688-1C3E-49CD-9AD3-53515CEFA978}" presName="Name0" presStyleCnt="0">
        <dgm:presLayoutVars>
          <dgm:dir/>
          <dgm:resizeHandles val="exact"/>
        </dgm:presLayoutVars>
      </dgm:prSet>
      <dgm:spPr/>
      <dgm:t>
        <a:bodyPr/>
        <a:lstStyle/>
        <a:p>
          <a:endParaRPr lang="en-US"/>
        </a:p>
      </dgm:t>
    </dgm:pt>
    <dgm:pt modelId="{DC861EAB-B853-4025-8712-058ED1886ADE}" type="pres">
      <dgm:prSet presAssocID="{416FEDF3-A6A1-4473-9934-DE64D6049475}" presName="composite" presStyleCnt="0"/>
      <dgm:spPr/>
    </dgm:pt>
    <dgm:pt modelId="{71A4BE4A-E172-4FF6-AACF-5C90C9A9973E}" type="pres">
      <dgm:prSet presAssocID="{416FEDF3-A6A1-4473-9934-DE64D6049475}" presName="rect1" presStyleLbl="b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0" r="-10000"/>
          </a:stretch>
        </a:blipFill>
      </dgm:spPr>
    </dgm:pt>
    <dgm:pt modelId="{8C864BE6-035B-403F-80F0-37DED2AAE890}" type="pres">
      <dgm:prSet presAssocID="{416FEDF3-A6A1-4473-9934-DE64D6049475}" presName="wedgeRectCallout1" presStyleLbl="node1" presStyleIdx="0" presStyleCnt="3">
        <dgm:presLayoutVars>
          <dgm:bulletEnabled val="1"/>
        </dgm:presLayoutVars>
      </dgm:prSet>
      <dgm:spPr/>
      <dgm:t>
        <a:bodyPr/>
        <a:lstStyle/>
        <a:p>
          <a:endParaRPr lang="en-US"/>
        </a:p>
      </dgm:t>
    </dgm:pt>
    <dgm:pt modelId="{CC11DC4E-7DAD-42CA-BB7E-380FA62FEA8C}" type="pres">
      <dgm:prSet presAssocID="{0989826C-6B95-4DD1-B2ED-D5525CD93603}" presName="sibTrans" presStyleCnt="0"/>
      <dgm:spPr/>
    </dgm:pt>
    <dgm:pt modelId="{FC38E5B0-C62E-416C-8191-1310BFF05826}" type="pres">
      <dgm:prSet presAssocID="{54127615-DC22-436B-8891-E9B3ADB6325D}" presName="composite" presStyleCnt="0"/>
      <dgm:spPr/>
    </dgm:pt>
    <dgm:pt modelId="{8566790F-AC5D-4498-9249-721C832A6A40}" type="pres">
      <dgm:prSet presAssocID="{54127615-DC22-436B-8891-E9B3ADB6325D}" presName="rect1" presStyleLbl="b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0000" r="-10000"/>
          </a:stretch>
        </a:blipFill>
      </dgm:spPr>
    </dgm:pt>
    <dgm:pt modelId="{A43E388C-435F-415F-9496-7A667A02A296}" type="pres">
      <dgm:prSet presAssocID="{54127615-DC22-436B-8891-E9B3ADB6325D}" presName="wedgeRectCallout1" presStyleLbl="node1" presStyleIdx="1" presStyleCnt="3">
        <dgm:presLayoutVars>
          <dgm:bulletEnabled val="1"/>
        </dgm:presLayoutVars>
      </dgm:prSet>
      <dgm:spPr/>
      <dgm:t>
        <a:bodyPr/>
        <a:lstStyle/>
        <a:p>
          <a:endParaRPr lang="en-US"/>
        </a:p>
      </dgm:t>
    </dgm:pt>
    <dgm:pt modelId="{91CA0BFD-776A-4E90-959F-D281F0F901C6}" type="pres">
      <dgm:prSet presAssocID="{DCC0D6D8-B262-4E30-9C2B-24D5DF3C75DE}" presName="sibTrans" presStyleCnt="0"/>
      <dgm:spPr/>
    </dgm:pt>
    <dgm:pt modelId="{8A11D832-C947-4AF6-B044-6CA141B8A1CD}" type="pres">
      <dgm:prSet presAssocID="{3BAA7A8B-FAB9-4ABF-A123-405BA281362D}" presName="composite" presStyleCnt="0"/>
      <dgm:spPr/>
    </dgm:pt>
    <dgm:pt modelId="{409A487E-CD40-496E-993D-54BA9B1A3039}" type="pres">
      <dgm:prSet presAssocID="{3BAA7A8B-FAB9-4ABF-A123-405BA281362D}" presName="rect1" presStyleLbl="b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0000" r="-10000"/>
          </a:stretch>
        </a:blipFill>
      </dgm:spPr>
      <dgm:t>
        <a:bodyPr/>
        <a:lstStyle/>
        <a:p>
          <a:endParaRPr lang="en-US"/>
        </a:p>
      </dgm:t>
    </dgm:pt>
    <dgm:pt modelId="{6F7ECFEB-4768-4003-9BEC-FE28C5112B30}" type="pres">
      <dgm:prSet presAssocID="{3BAA7A8B-FAB9-4ABF-A123-405BA281362D}" presName="wedgeRectCallout1" presStyleLbl="node1" presStyleIdx="2" presStyleCnt="3">
        <dgm:presLayoutVars>
          <dgm:bulletEnabled val="1"/>
        </dgm:presLayoutVars>
      </dgm:prSet>
      <dgm:spPr/>
      <dgm:t>
        <a:bodyPr/>
        <a:lstStyle/>
        <a:p>
          <a:endParaRPr lang="en-US"/>
        </a:p>
      </dgm:t>
    </dgm:pt>
  </dgm:ptLst>
  <dgm:cxnLst>
    <dgm:cxn modelId="{8008E0A1-5696-412D-9BDF-95D2FB4344FD}" type="presOf" srcId="{632DA688-1C3E-49CD-9AD3-53515CEFA978}" destId="{84254483-55EE-4BC4-B278-5D2BE6F59EE1}" srcOrd="0" destOrd="0" presId="urn:microsoft.com/office/officeart/2008/layout/BendingPictureCaptionList"/>
    <dgm:cxn modelId="{6720A2D8-4F29-4052-BA8E-1D5CC0F77ADE}" srcId="{632DA688-1C3E-49CD-9AD3-53515CEFA978}" destId="{3BAA7A8B-FAB9-4ABF-A123-405BA281362D}" srcOrd="2" destOrd="0" parTransId="{8AA6A6F4-B4DD-4A6C-803A-4BA54E3AECA3}" sibTransId="{7D69A578-2509-4886-A173-5190DFCDE452}"/>
    <dgm:cxn modelId="{5670AD97-F377-4CB7-9CC8-CB7727383F93}" type="presOf" srcId="{54127615-DC22-436B-8891-E9B3ADB6325D}" destId="{A43E388C-435F-415F-9496-7A667A02A296}" srcOrd="0" destOrd="0" presId="urn:microsoft.com/office/officeart/2008/layout/BendingPictureCaptionList"/>
    <dgm:cxn modelId="{81EB336B-3D25-482D-9547-FC5FC5E8CD60}" type="presOf" srcId="{3BAA7A8B-FAB9-4ABF-A123-405BA281362D}" destId="{6F7ECFEB-4768-4003-9BEC-FE28C5112B30}" srcOrd="0" destOrd="0" presId="urn:microsoft.com/office/officeart/2008/layout/BendingPictureCaptionList"/>
    <dgm:cxn modelId="{AD018166-C40A-47B6-8A56-1DA509287FBD}" type="presOf" srcId="{416FEDF3-A6A1-4473-9934-DE64D6049475}" destId="{8C864BE6-035B-403F-80F0-37DED2AAE890}" srcOrd="0" destOrd="0" presId="urn:microsoft.com/office/officeart/2008/layout/BendingPictureCaptionList"/>
    <dgm:cxn modelId="{E0C1DCFC-8389-4FD4-A0C2-169B72D5B1F2}" srcId="{632DA688-1C3E-49CD-9AD3-53515CEFA978}" destId="{416FEDF3-A6A1-4473-9934-DE64D6049475}" srcOrd="0" destOrd="0" parTransId="{BFE6E01C-487C-4D58-8A6A-E07CDD8BA0DE}" sibTransId="{0989826C-6B95-4DD1-B2ED-D5525CD93603}"/>
    <dgm:cxn modelId="{B90D2B80-90CF-4B25-AB78-B8B1791893CB}" srcId="{632DA688-1C3E-49CD-9AD3-53515CEFA978}" destId="{54127615-DC22-436B-8891-E9B3ADB6325D}" srcOrd="1" destOrd="0" parTransId="{F7B822FD-C3C1-4D8C-BA23-610E407174AE}" sibTransId="{DCC0D6D8-B262-4E30-9C2B-24D5DF3C75DE}"/>
    <dgm:cxn modelId="{B39BD1C2-B759-499B-83C0-FD8F73F14650}" type="presParOf" srcId="{84254483-55EE-4BC4-B278-5D2BE6F59EE1}" destId="{DC861EAB-B853-4025-8712-058ED1886ADE}" srcOrd="0" destOrd="0" presId="urn:microsoft.com/office/officeart/2008/layout/BendingPictureCaptionList"/>
    <dgm:cxn modelId="{9070E97A-B5C8-44DE-BEC7-65DA227ECB28}" type="presParOf" srcId="{DC861EAB-B853-4025-8712-058ED1886ADE}" destId="{71A4BE4A-E172-4FF6-AACF-5C90C9A9973E}" srcOrd="0" destOrd="0" presId="urn:microsoft.com/office/officeart/2008/layout/BendingPictureCaptionList"/>
    <dgm:cxn modelId="{87706EC6-16CE-4861-B614-1CA2E0DA7A73}" type="presParOf" srcId="{DC861EAB-B853-4025-8712-058ED1886ADE}" destId="{8C864BE6-035B-403F-80F0-37DED2AAE890}" srcOrd="1" destOrd="0" presId="urn:microsoft.com/office/officeart/2008/layout/BendingPictureCaptionList"/>
    <dgm:cxn modelId="{E223E7DA-3C2D-4A40-AB99-4AE0BD07029E}" type="presParOf" srcId="{84254483-55EE-4BC4-B278-5D2BE6F59EE1}" destId="{CC11DC4E-7DAD-42CA-BB7E-380FA62FEA8C}" srcOrd="1" destOrd="0" presId="urn:microsoft.com/office/officeart/2008/layout/BendingPictureCaptionList"/>
    <dgm:cxn modelId="{2E98E5AA-473C-4E67-A7AA-F64B73062953}" type="presParOf" srcId="{84254483-55EE-4BC4-B278-5D2BE6F59EE1}" destId="{FC38E5B0-C62E-416C-8191-1310BFF05826}" srcOrd="2" destOrd="0" presId="urn:microsoft.com/office/officeart/2008/layout/BendingPictureCaptionList"/>
    <dgm:cxn modelId="{1C043F82-C33F-4950-8A23-E40835D43F44}" type="presParOf" srcId="{FC38E5B0-C62E-416C-8191-1310BFF05826}" destId="{8566790F-AC5D-4498-9249-721C832A6A40}" srcOrd="0" destOrd="0" presId="urn:microsoft.com/office/officeart/2008/layout/BendingPictureCaptionList"/>
    <dgm:cxn modelId="{E80A403F-692F-4D0A-946A-A6866EEC74D8}" type="presParOf" srcId="{FC38E5B0-C62E-416C-8191-1310BFF05826}" destId="{A43E388C-435F-415F-9496-7A667A02A296}" srcOrd="1" destOrd="0" presId="urn:microsoft.com/office/officeart/2008/layout/BendingPictureCaptionList"/>
    <dgm:cxn modelId="{960B9522-96B3-4F6E-8607-7C6FEF705F73}" type="presParOf" srcId="{84254483-55EE-4BC4-B278-5D2BE6F59EE1}" destId="{91CA0BFD-776A-4E90-959F-D281F0F901C6}" srcOrd="3" destOrd="0" presId="urn:microsoft.com/office/officeart/2008/layout/BendingPictureCaptionList"/>
    <dgm:cxn modelId="{339D7335-32C0-4040-9B54-E97069698E7B}" type="presParOf" srcId="{84254483-55EE-4BC4-B278-5D2BE6F59EE1}" destId="{8A11D832-C947-4AF6-B044-6CA141B8A1CD}" srcOrd="4" destOrd="0" presId="urn:microsoft.com/office/officeart/2008/layout/BendingPictureCaptionList"/>
    <dgm:cxn modelId="{58642D36-672D-4B70-B79C-08C7A86D32B3}" type="presParOf" srcId="{8A11D832-C947-4AF6-B044-6CA141B8A1CD}" destId="{409A487E-CD40-496E-993D-54BA9B1A3039}" srcOrd="0" destOrd="0" presId="urn:microsoft.com/office/officeart/2008/layout/BendingPictureCaptionList"/>
    <dgm:cxn modelId="{E57D94D8-A94F-4B26-9852-AD2B4A09B797}" type="presParOf" srcId="{8A11D832-C947-4AF6-B044-6CA141B8A1CD}" destId="{6F7ECFEB-4768-4003-9BEC-FE28C5112B30}" srcOrd="1" destOrd="0" presId="urn:microsoft.com/office/officeart/2008/layout/BendingPictureCaptionLis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E3C87F-C29C-4FC7-87C3-7F4FB467AEC1}" type="doc">
      <dgm:prSet loTypeId="urn:microsoft.com/office/officeart/2008/layout/BendingPictureCaptionList" loCatId="picture" qsTypeId="urn:microsoft.com/office/officeart/2005/8/quickstyle/3d1" qsCatId="3D" csTypeId="urn:microsoft.com/office/officeart/2005/8/colors/accent1_2" csCatId="accent1" phldr="1"/>
      <dgm:spPr/>
      <dgm:t>
        <a:bodyPr/>
        <a:lstStyle/>
        <a:p>
          <a:endParaRPr lang="en-US"/>
        </a:p>
      </dgm:t>
    </dgm:pt>
    <dgm:pt modelId="{105E18D3-F4DB-4AE5-89CF-E62F424797D1}">
      <dgm:prSet phldrT="[Text]" custT="1"/>
      <dgm:spPr/>
      <dgm:t>
        <a:bodyPr/>
        <a:lstStyle/>
        <a:p>
          <a:r>
            <a:rPr lang="en-US" sz="3200" dirty="0" smtClean="0"/>
            <a:t>Red Maple</a:t>
          </a:r>
          <a:endParaRPr lang="en-US" sz="3200" dirty="0"/>
        </a:p>
      </dgm:t>
    </dgm:pt>
    <dgm:pt modelId="{F39E3AD1-1155-48AF-ACC0-731AEB8B7AB4}" type="parTrans" cxnId="{8B461863-B455-4563-99AA-B1EA9574279F}">
      <dgm:prSet/>
      <dgm:spPr/>
      <dgm:t>
        <a:bodyPr/>
        <a:lstStyle/>
        <a:p>
          <a:endParaRPr lang="en-US"/>
        </a:p>
      </dgm:t>
    </dgm:pt>
    <dgm:pt modelId="{2DD38D39-5152-4AEE-8F51-4CCEC9176518}" type="sibTrans" cxnId="{8B461863-B455-4563-99AA-B1EA9574279F}">
      <dgm:prSet/>
      <dgm:spPr/>
      <dgm:t>
        <a:bodyPr/>
        <a:lstStyle/>
        <a:p>
          <a:endParaRPr lang="en-US"/>
        </a:p>
      </dgm:t>
    </dgm:pt>
    <dgm:pt modelId="{C010632D-7FFA-4D71-9D5A-63DF9F593DDC}">
      <dgm:prSet phldrT="[Text]" custT="1"/>
      <dgm:spPr/>
      <dgm:t>
        <a:bodyPr/>
        <a:lstStyle/>
        <a:p>
          <a:r>
            <a:rPr lang="en-US" sz="3200" dirty="0" smtClean="0"/>
            <a:t>Sheep Laurel</a:t>
          </a:r>
          <a:endParaRPr lang="en-US" sz="3200" dirty="0"/>
        </a:p>
      </dgm:t>
    </dgm:pt>
    <dgm:pt modelId="{D38612BB-B3E2-4946-A1D1-53B6E1C3A531}" type="parTrans" cxnId="{188F932C-D327-49F7-99F4-0B2D43268781}">
      <dgm:prSet/>
      <dgm:spPr/>
      <dgm:t>
        <a:bodyPr/>
        <a:lstStyle/>
        <a:p>
          <a:endParaRPr lang="en-US"/>
        </a:p>
      </dgm:t>
    </dgm:pt>
    <dgm:pt modelId="{AECBC141-9D82-4AA5-AC20-4284278A5C84}" type="sibTrans" cxnId="{188F932C-D327-49F7-99F4-0B2D43268781}">
      <dgm:prSet/>
      <dgm:spPr/>
      <dgm:t>
        <a:bodyPr/>
        <a:lstStyle/>
        <a:p>
          <a:endParaRPr lang="en-US"/>
        </a:p>
      </dgm:t>
    </dgm:pt>
    <dgm:pt modelId="{26704E05-0123-43B8-BFEC-1B4D92A51793}">
      <dgm:prSet phldrT="[Text]" custT="1"/>
      <dgm:spPr/>
      <dgm:t>
        <a:bodyPr/>
        <a:lstStyle/>
        <a:p>
          <a:r>
            <a:rPr lang="en-US" sz="3200" dirty="0" smtClean="0"/>
            <a:t>Sedge</a:t>
          </a:r>
          <a:endParaRPr lang="en-US" sz="3200" dirty="0"/>
        </a:p>
      </dgm:t>
    </dgm:pt>
    <dgm:pt modelId="{6BCECD8D-DA48-49F1-9652-63D00F1E8C25}" type="parTrans" cxnId="{6664DD68-81AF-4B44-8D2B-F9937D1CFC37}">
      <dgm:prSet/>
      <dgm:spPr/>
      <dgm:t>
        <a:bodyPr/>
        <a:lstStyle/>
        <a:p>
          <a:endParaRPr lang="en-US"/>
        </a:p>
      </dgm:t>
    </dgm:pt>
    <dgm:pt modelId="{471415CD-C7C6-43C2-9E5A-AC9BD13969BA}" type="sibTrans" cxnId="{6664DD68-81AF-4B44-8D2B-F9937D1CFC37}">
      <dgm:prSet/>
      <dgm:spPr/>
      <dgm:t>
        <a:bodyPr/>
        <a:lstStyle/>
        <a:p>
          <a:endParaRPr lang="en-US"/>
        </a:p>
      </dgm:t>
    </dgm:pt>
    <dgm:pt modelId="{6E0F4869-EF11-4C3A-98D7-A677A9BDCF68}" type="pres">
      <dgm:prSet presAssocID="{0DE3C87F-C29C-4FC7-87C3-7F4FB467AEC1}" presName="Name0" presStyleCnt="0">
        <dgm:presLayoutVars>
          <dgm:dir/>
          <dgm:resizeHandles val="exact"/>
        </dgm:presLayoutVars>
      </dgm:prSet>
      <dgm:spPr/>
      <dgm:t>
        <a:bodyPr/>
        <a:lstStyle/>
        <a:p>
          <a:endParaRPr lang="en-US"/>
        </a:p>
      </dgm:t>
    </dgm:pt>
    <dgm:pt modelId="{6D68CD7F-C92B-460E-A1C0-B1CCBC6A9E9E}" type="pres">
      <dgm:prSet presAssocID="{105E18D3-F4DB-4AE5-89CF-E62F424797D1}" presName="composite" presStyleCnt="0"/>
      <dgm:spPr/>
    </dgm:pt>
    <dgm:pt modelId="{9881B218-1FF2-4F2B-8B94-11949EB6D1A1}" type="pres">
      <dgm:prSet presAssocID="{105E18D3-F4DB-4AE5-89CF-E62F424797D1}" presName="rect1" presStyleLbl="b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0" r="-10000"/>
          </a:stretch>
        </a:blipFill>
      </dgm:spPr>
    </dgm:pt>
    <dgm:pt modelId="{B2809FD2-E7AE-4DC5-B48D-CE969C2C6479}" type="pres">
      <dgm:prSet presAssocID="{105E18D3-F4DB-4AE5-89CF-E62F424797D1}" presName="wedgeRectCallout1" presStyleLbl="node1" presStyleIdx="0" presStyleCnt="3">
        <dgm:presLayoutVars>
          <dgm:bulletEnabled val="1"/>
        </dgm:presLayoutVars>
      </dgm:prSet>
      <dgm:spPr/>
      <dgm:t>
        <a:bodyPr/>
        <a:lstStyle/>
        <a:p>
          <a:endParaRPr lang="en-US"/>
        </a:p>
      </dgm:t>
    </dgm:pt>
    <dgm:pt modelId="{76E56CCA-DAB1-4DE1-B562-5CAB60B5FF2A}" type="pres">
      <dgm:prSet presAssocID="{2DD38D39-5152-4AEE-8F51-4CCEC9176518}" presName="sibTrans" presStyleCnt="0"/>
      <dgm:spPr/>
    </dgm:pt>
    <dgm:pt modelId="{661AAE86-01B1-4643-BE5F-CB6BCBF1F7C2}" type="pres">
      <dgm:prSet presAssocID="{C010632D-7FFA-4D71-9D5A-63DF9F593DDC}" presName="composite" presStyleCnt="0"/>
      <dgm:spPr/>
    </dgm:pt>
    <dgm:pt modelId="{EC0C17BE-0A8B-48A9-A45C-178578EC7D5B}" type="pres">
      <dgm:prSet presAssocID="{C010632D-7FFA-4D71-9D5A-63DF9F593DDC}" presName="rect1" presStyleLbl="b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44000" b="-44000"/>
          </a:stretch>
        </a:blipFill>
      </dgm:spPr>
    </dgm:pt>
    <dgm:pt modelId="{AE3DB5B2-126E-4CC5-9354-FB2F1F8C8443}" type="pres">
      <dgm:prSet presAssocID="{C010632D-7FFA-4D71-9D5A-63DF9F593DDC}" presName="wedgeRectCallout1" presStyleLbl="node1" presStyleIdx="1" presStyleCnt="3">
        <dgm:presLayoutVars>
          <dgm:bulletEnabled val="1"/>
        </dgm:presLayoutVars>
      </dgm:prSet>
      <dgm:spPr/>
      <dgm:t>
        <a:bodyPr/>
        <a:lstStyle/>
        <a:p>
          <a:endParaRPr lang="en-US"/>
        </a:p>
      </dgm:t>
    </dgm:pt>
    <dgm:pt modelId="{244A0EC4-8AB8-4D3E-8857-F7981AFC50D4}" type="pres">
      <dgm:prSet presAssocID="{AECBC141-9D82-4AA5-AC20-4284278A5C84}" presName="sibTrans" presStyleCnt="0"/>
      <dgm:spPr/>
    </dgm:pt>
    <dgm:pt modelId="{21C8DCF5-4BCE-4F64-90F2-EFA7B54E562B}" type="pres">
      <dgm:prSet presAssocID="{26704E05-0123-43B8-BFEC-1B4D92A51793}" presName="composite" presStyleCnt="0"/>
      <dgm:spPr/>
    </dgm:pt>
    <dgm:pt modelId="{7FA6E5EC-8699-4D2D-B568-42D79499F4EE}" type="pres">
      <dgm:prSet presAssocID="{26704E05-0123-43B8-BFEC-1B4D92A51793}" presName="rect1" presStyleLbl="b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0000" r="-10000"/>
          </a:stretch>
        </a:blipFill>
      </dgm:spPr>
    </dgm:pt>
    <dgm:pt modelId="{44F3D7B7-8997-4B52-9003-19703E6FA8CA}" type="pres">
      <dgm:prSet presAssocID="{26704E05-0123-43B8-BFEC-1B4D92A51793}" presName="wedgeRectCallout1" presStyleLbl="node1" presStyleIdx="2" presStyleCnt="3">
        <dgm:presLayoutVars>
          <dgm:bulletEnabled val="1"/>
        </dgm:presLayoutVars>
      </dgm:prSet>
      <dgm:spPr/>
      <dgm:t>
        <a:bodyPr/>
        <a:lstStyle/>
        <a:p>
          <a:endParaRPr lang="en-US"/>
        </a:p>
      </dgm:t>
    </dgm:pt>
  </dgm:ptLst>
  <dgm:cxnLst>
    <dgm:cxn modelId="{188F932C-D327-49F7-99F4-0B2D43268781}" srcId="{0DE3C87F-C29C-4FC7-87C3-7F4FB467AEC1}" destId="{C010632D-7FFA-4D71-9D5A-63DF9F593DDC}" srcOrd="1" destOrd="0" parTransId="{D38612BB-B3E2-4946-A1D1-53B6E1C3A531}" sibTransId="{AECBC141-9D82-4AA5-AC20-4284278A5C84}"/>
    <dgm:cxn modelId="{8A9F5C16-7DD0-4CB2-927E-719E0CD9A328}" type="presOf" srcId="{C010632D-7FFA-4D71-9D5A-63DF9F593DDC}" destId="{AE3DB5B2-126E-4CC5-9354-FB2F1F8C8443}" srcOrd="0" destOrd="0" presId="urn:microsoft.com/office/officeart/2008/layout/BendingPictureCaptionList"/>
    <dgm:cxn modelId="{6664DD68-81AF-4B44-8D2B-F9937D1CFC37}" srcId="{0DE3C87F-C29C-4FC7-87C3-7F4FB467AEC1}" destId="{26704E05-0123-43B8-BFEC-1B4D92A51793}" srcOrd="2" destOrd="0" parTransId="{6BCECD8D-DA48-49F1-9652-63D00F1E8C25}" sibTransId="{471415CD-C7C6-43C2-9E5A-AC9BD13969BA}"/>
    <dgm:cxn modelId="{F4398522-E54F-4F4C-9A45-C62558377241}" type="presOf" srcId="{26704E05-0123-43B8-BFEC-1B4D92A51793}" destId="{44F3D7B7-8997-4B52-9003-19703E6FA8CA}" srcOrd="0" destOrd="0" presId="urn:microsoft.com/office/officeart/2008/layout/BendingPictureCaptionList"/>
    <dgm:cxn modelId="{BECBD1FA-C7EC-4939-BF0B-1F7B20D66B80}" type="presOf" srcId="{105E18D3-F4DB-4AE5-89CF-E62F424797D1}" destId="{B2809FD2-E7AE-4DC5-B48D-CE969C2C6479}" srcOrd="0" destOrd="0" presId="urn:microsoft.com/office/officeart/2008/layout/BendingPictureCaptionList"/>
    <dgm:cxn modelId="{914105D6-7108-4EDF-8265-82023FB40ADC}" type="presOf" srcId="{0DE3C87F-C29C-4FC7-87C3-7F4FB467AEC1}" destId="{6E0F4869-EF11-4C3A-98D7-A677A9BDCF68}" srcOrd="0" destOrd="0" presId="urn:microsoft.com/office/officeart/2008/layout/BendingPictureCaptionList"/>
    <dgm:cxn modelId="{8B461863-B455-4563-99AA-B1EA9574279F}" srcId="{0DE3C87F-C29C-4FC7-87C3-7F4FB467AEC1}" destId="{105E18D3-F4DB-4AE5-89CF-E62F424797D1}" srcOrd="0" destOrd="0" parTransId="{F39E3AD1-1155-48AF-ACC0-731AEB8B7AB4}" sibTransId="{2DD38D39-5152-4AEE-8F51-4CCEC9176518}"/>
    <dgm:cxn modelId="{4E583A26-4F64-465E-8C43-0F97C8492E61}" type="presParOf" srcId="{6E0F4869-EF11-4C3A-98D7-A677A9BDCF68}" destId="{6D68CD7F-C92B-460E-A1C0-B1CCBC6A9E9E}" srcOrd="0" destOrd="0" presId="urn:microsoft.com/office/officeart/2008/layout/BendingPictureCaptionList"/>
    <dgm:cxn modelId="{DCDC01A9-612A-41CE-906C-F41DAAE9EB1C}" type="presParOf" srcId="{6D68CD7F-C92B-460E-A1C0-B1CCBC6A9E9E}" destId="{9881B218-1FF2-4F2B-8B94-11949EB6D1A1}" srcOrd="0" destOrd="0" presId="urn:microsoft.com/office/officeart/2008/layout/BendingPictureCaptionList"/>
    <dgm:cxn modelId="{21D60296-DF30-413D-87F2-8511D4C8AE9C}" type="presParOf" srcId="{6D68CD7F-C92B-460E-A1C0-B1CCBC6A9E9E}" destId="{B2809FD2-E7AE-4DC5-B48D-CE969C2C6479}" srcOrd="1" destOrd="0" presId="urn:microsoft.com/office/officeart/2008/layout/BendingPictureCaptionList"/>
    <dgm:cxn modelId="{859EC32D-5927-46FB-B7CA-EC49189AF004}" type="presParOf" srcId="{6E0F4869-EF11-4C3A-98D7-A677A9BDCF68}" destId="{76E56CCA-DAB1-4DE1-B562-5CAB60B5FF2A}" srcOrd="1" destOrd="0" presId="urn:microsoft.com/office/officeart/2008/layout/BendingPictureCaptionList"/>
    <dgm:cxn modelId="{B91C40CA-F5AD-4B4A-AABF-35E1963F47BA}" type="presParOf" srcId="{6E0F4869-EF11-4C3A-98D7-A677A9BDCF68}" destId="{661AAE86-01B1-4643-BE5F-CB6BCBF1F7C2}" srcOrd="2" destOrd="0" presId="urn:microsoft.com/office/officeart/2008/layout/BendingPictureCaptionList"/>
    <dgm:cxn modelId="{83B70BCE-39F6-4AE4-9D4B-4C62B5BB97DA}" type="presParOf" srcId="{661AAE86-01B1-4643-BE5F-CB6BCBF1F7C2}" destId="{EC0C17BE-0A8B-48A9-A45C-178578EC7D5B}" srcOrd="0" destOrd="0" presId="urn:microsoft.com/office/officeart/2008/layout/BendingPictureCaptionList"/>
    <dgm:cxn modelId="{B6C18C9D-EEFB-4A02-8BB2-4B7B73742CCA}" type="presParOf" srcId="{661AAE86-01B1-4643-BE5F-CB6BCBF1F7C2}" destId="{AE3DB5B2-126E-4CC5-9354-FB2F1F8C8443}" srcOrd="1" destOrd="0" presId="urn:microsoft.com/office/officeart/2008/layout/BendingPictureCaptionList"/>
    <dgm:cxn modelId="{CE8BA2D6-2847-4488-BF63-54E9087383F8}" type="presParOf" srcId="{6E0F4869-EF11-4C3A-98D7-A677A9BDCF68}" destId="{244A0EC4-8AB8-4D3E-8857-F7981AFC50D4}" srcOrd="3" destOrd="0" presId="urn:microsoft.com/office/officeart/2008/layout/BendingPictureCaptionList"/>
    <dgm:cxn modelId="{A3CE45AE-7ECF-4796-BD9A-2560DCB3E995}" type="presParOf" srcId="{6E0F4869-EF11-4C3A-98D7-A677A9BDCF68}" destId="{21C8DCF5-4BCE-4F64-90F2-EFA7B54E562B}" srcOrd="4" destOrd="0" presId="urn:microsoft.com/office/officeart/2008/layout/BendingPictureCaptionList"/>
    <dgm:cxn modelId="{4C9E2A38-9EF9-4193-B3CB-866289C4DAB6}" type="presParOf" srcId="{21C8DCF5-4BCE-4F64-90F2-EFA7B54E562B}" destId="{7FA6E5EC-8699-4D2D-B568-42D79499F4EE}" srcOrd="0" destOrd="0" presId="urn:microsoft.com/office/officeart/2008/layout/BendingPictureCaptionList"/>
    <dgm:cxn modelId="{DFAC3A4A-5FD6-4F2F-BDCE-482D55B430FA}" type="presParOf" srcId="{21C8DCF5-4BCE-4F64-90F2-EFA7B54E562B}" destId="{44F3D7B7-8997-4B52-9003-19703E6FA8CA}" srcOrd="1" destOrd="0" presId="urn:microsoft.com/office/officeart/2008/layout/BendingPictureCaptionList"/>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77DEB6C-E1D6-4043-9116-B797D37D261F}" type="doc">
      <dgm:prSet loTypeId="urn:microsoft.com/office/officeart/2008/layout/BendingPictureCaptionList" loCatId="picture" qsTypeId="urn:microsoft.com/office/officeart/2005/8/quickstyle/3d1" qsCatId="3D" csTypeId="urn:microsoft.com/office/officeart/2005/8/colors/accent1_2" csCatId="accent1" phldr="1"/>
      <dgm:spPr/>
      <dgm:t>
        <a:bodyPr/>
        <a:lstStyle/>
        <a:p>
          <a:endParaRPr lang="en-US"/>
        </a:p>
      </dgm:t>
    </dgm:pt>
    <dgm:pt modelId="{5CF193AD-4C5C-4927-8F94-C3AD66357073}">
      <dgm:prSet phldrT="[Text]" custT="1"/>
      <dgm:spPr/>
      <dgm:t>
        <a:bodyPr/>
        <a:lstStyle/>
        <a:p>
          <a:r>
            <a:rPr lang="en-US" sz="3200" dirty="0" smtClean="0"/>
            <a:t>Leatherleaf</a:t>
          </a:r>
          <a:endParaRPr lang="en-US" sz="3200" dirty="0"/>
        </a:p>
      </dgm:t>
    </dgm:pt>
    <dgm:pt modelId="{6716FBD4-BEBA-4510-981D-675C13716196}" type="parTrans" cxnId="{8DEF5FD1-56CD-4121-B8F8-44B2D554CDF6}">
      <dgm:prSet/>
      <dgm:spPr/>
      <dgm:t>
        <a:bodyPr/>
        <a:lstStyle/>
        <a:p>
          <a:endParaRPr lang="en-US"/>
        </a:p>
      </dgm:t>
    </dgm:pt>
    <dgm:pt modelId="{E61255CB-D1DD-440D-9BBF-6EAE7209A766}" type="sibTrans" cxnId="{8DEF5FD1-56CD-4121-B8F8-44B2D554CDF6}">
      <dgm:prSet/>
      <dgm:spPr/>
      <dgm:t>
        <a:bodyPr/>
        <a:lstStyle/>
        <a:p>
          <a:endParaRPr lang="en-US"/>
        </a:p>
      </dgm:t>
    </dgm:pt>
    <dgm:pt modelId="{0940F685-E2B3-4EDA-AC5B-5ABC5C8B26F6}">
      <dgm:prSet phldrT="[Text]" custT="1"/>
      <dgm:spPr/>
      <dgm:t>
        <a:bodyPr/>
        <a:lstStyle/>
        <a:p>
          <a:r>
            <a:rPr lang="en-US" sz="3200" dirty="0" smtClean="0"/>
            <a:t>False Solomon</a:t>
          </a:r>
          <a:endParaRPr lang="en-US" sz="3200" dirty="0"/>
        </a:p>
      </dgm:t>
    </dgm:pt>
    <dgm:pt modelId="{3CCECCDF-9E61-4805-8164-FF3E86EA042F}" type="parTrans" cxnId="{4184164D-022C-4288-82EC-9EAF7DD01F41}">
      <dgm:prSet/>
      <dgm:spPr/>
      <dgm:t>
        <a:bodyPr/>
        <a:lstStyle/>
        <a:p>
          <a:endParaRPr lang="en-US"/>
        </a:p>
      </dgm:t>
    </dgm:pt>
    <dgm:pt modelId="{37C0640C-790B-4BD4-9030-A3F7F2D45479}" type="sibTrans" cxnId="{4184164D-022C-4288-82EC-9EAF7DD01F41}">
      <dgm:prSet/>
      <dgm:spPr/>
      <dgm:t>
        <a:bodyPr/>
        <a:lstStyle/>
        <a:p>
          <a:endParaRPr lang="en-US"/>
        </a:p>
      </dgm:t>
    </dgm:pt>
    <dgm:pt modelId="{32D250AE-9F4D-445B-8BD2-9A5EB3DED76B}">
      <dgm:prSet phldrT="[Text]" custT="1"/>
      <dgm:spPr/>
      <dgm:t>
        <a:bodyPr/>
        <a:lstStyle/>
        <a:p>
          <a:r>
            <a:rPr lang="en-US" sz="3200" dirty="0" smtClean="0"/>
            <a:t>Box Alder</a:t>
          </a:r>
          <a:endParaRPr lang="en-US" sz="3200" dirty="0"/>
        </a:p>
      </dgm:t>
    </dgm:pt>
    <dgm:pt modelId="{36305A47-8227-446A-B79A-1BB72F5EB586}" type="parTrans" cxnId="{CF048CAB-1BF5-43FA-BB35-E6BE88966176}">
      <dgm:prSet/>
      <dgm:spPr/>
      <dgm:t>
        <a:bodyPr/>
        <a:lstStyle/>
        <a:p>
          <a:endParaRPr lang="en-US"/>
        </a:p>
      </dgm:t>
    </dgm:pt>
    <dgm:pt modelId="{FAFBA0F5-C6F2-4DAE-9ED3-F1483FA67340}" type="sibTrans" cxnId="{CF048CAB-1BF5-43FA-BB35-E6BE88966176}">
      <dgm:prSet/>
      <dgm:spPr/>
      <dgm:t>
        <a:bodyPr/>
        <a:lstStyle/>
        <a:p>
          <a:endParaRPr lang="en-US"/>
        </a:p>
      </dgm:t>
    </dgm:pt>
    <dgm:pt modelId="{BD5C2846-A44D-43C6-9595-CB26D6795DB1}" type="pres">
      <dgm:prSet presAssocID="{577DEB6C-E1D6-4043-9116-B797D37D261F}" presName="Name0" presStyleCnt="0">
        <dgm:presLayoutVars>
          <dgm:dir/>
          <dgm:resizeHandles val="exact"/>
        </dgm:presLayoutVars>
      </dgm:prSet>
      <dgm:spPr/>
      <dgm:t>
        <a:bodyPr/>
        <a:lstStyle/>
        <a:p>
          <a:endParaRPr lang="en-US"/>
        </a:p>
      </dgm:t>
    </dgm:pt>
    <dgm:pt modelId="{3B6371B1-8D93-4262-A0FB-A3C2DB3314D3}" type="pres">
      <dgm:prSet presAssocID="{5CF193AD-4C5C-4927-8F94-C3AD66357073}" presName="composite" presStyleCnt="0"/>
      <dgm:spPr/>
    </dgm:pt>
    <dgm:pt modelId="{F0B445E7-D9F3-49DC-AF60-E3AB23A7C82E}" type="pres">
      <dgm:prSet presAssocID="{5CF193AD-4C5C-4927-8F94-C3AD66357073}" presName="rect1" presStyleLbl="b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0" r="-10000"/>
          </a:stretch>
        </a:blipFill>
      </dgm:spPr>
    </dgm:pt>
    <dgm:pt modelId="{91CDDCBF-FA6E-4179-B3C1-64553B0BB1EC}" type="pres">
      <dgm:prSet presAssocID="{5CF193AD-4C5C-4927-8F94-C3AD66357073}" presName="wedgeRectCallout1" presStyleLbl="node1" presStyleIdx="0" presStyleCnt="3">
        <dgm:presLayoutVars>
          <dgm:bulletEnabled val="1"/>
        </dgm:presLayoutVars>
      </dgm:prSet>
      <dgm:spPr/>
      <dgm:t>
        <a:bodyPr/>
        <a:lstStyle/>
        <a:p>
          <a:endParaRPr lang="en-US"/>
        </a:p>
      </dgm:t>
    </dgm:pt>
    <dgm:pt modelId="{76FFEA7A-A01E-4564-8D83-387D6958067B}" type="pres">
      <dgm:prSet presAssocID="{E61255CB-D1DD-440D-9BBF-6EAE7209A766}" presName="sibTrans" presStyleCnt="0"/>
      <dgm:spPr/>
    </dgm:pt>
    <dgm:pt modelId="{7CF61E0C-B602-437E-9718-C8066A50FC9D}" type="pres">
      <dgm:prSet presAssocID="{0940F685-E2B3-4EDA-AC5B-5ABC5C8B26F6}" presName="composite" presStyleCnt="0"/>
      <dgm:spPr/>
    </dgm:pt>
    <dgm:pt modelId="{E85CCB60-49B6-4065-B408-5CD95ADFAC9E}" type="pres">
      <dgm:prSet presAssocID="{0940F685-E2B3-4EDA-AC5B-5ABC5C8B26F6}" presName="rect1" presStyleLbl="bgImgPlace1" presStyleIdx="1" presStyleCnt="3"/>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0000" r="-10000"/>
          </a:stretch>
        </a:blipFill>
      </dgm:spPr>
    </dgm:pt>
    <dgm:pt modelId="{1C467B39-408B-49E8-9A4B-79A99598DA0F}" type="pres">
      <dgm:prSet presAssocID="{0940F685-E2B3-4EDA-AC5B-5ABC5C8B26F6}" presName="wedgeRectCallout1" presStyleLbl="node1" presStyleIdx="1" presStyleCnt="3">
        <dgm:presLayoutVars>
          <dgm:bulletEnabled val="1"/>
        </dgm:presLayoutVars>
      </dgm:prSet>
      <dgm:spPr/>
      <dgm:t>
        <a:bodyPr/>
        <a:lstStyle/>
        <a:p>
          <a:endParaRPr lang="en-US"/>
        </a:p>
      </dgm:t>
    </dgm:pt>
    <dgm:pt modelId="{E5F833A5-F7F9-4379-825A-802D92238C5A}" type="pres">
      <dgm:prSet presAssocID="{37C0640C-790B-4BD4-9030-A3F7F2D45479}" presName="sibTrans" presStyleCnt="0"/>
      <dgm:spPr/>
    </dgm:pt>
    <dgm:pt modelId="{D0F858E9-DE65-4634-ACAC-20DBBC5465C6}" type="pres">
      <dgm:prSet presAssocID="{32D250AE-9F4D-445B-8BD2-9A5EB3DED76B}" presName="composite" presStyleCnt="0"/>
      <dgm:spPr/>
    </dgm:pt>
    <dgm:pt modelId="{49BD5FC6-A569-438F-BE53-925BC74024E3}" type="pres">
      <dgm:prSet presAssocID="{32D250AE-9F4D-445B-8BD2-9A5EB3DED76B}" presName="rect1" presStyleLbl="bgImgPlace1" presStyleIdx="2"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10000" r="-10000"/>
          </a:stretch>
        </a:blipFill>
      </dgm:spPr>
    </dgm:pt>
    <dgm:pt modelId="{388CDD46-002D-4CF7-BC70-ABA8E8990B90}" type="pres">
      <dgm:prSet presAssocID="{32D250AE-9F4D-445B-8BD2-9A5EB3DED76B}" presName="wedgeRectCallout1" presStyleLbl="node1" presStyleIdx="2" presStyleCnt="3">
        <dgm:presLayoutVars>
          <dgm:bulletEnabled val="1"/>
        </dgm:presLayoutVars>
      </dgm:prSet>
      <dgm:spPr/>
      <dgm:t>
        <a:bodyPr/>
        <a:lstStyle/>
        <a:p>
          <a:endParaRPr lang="en-US"/>
        </a:p>
      </dgm:t>
    </dgm:pt>
  </dgm:ptLst>
  <dgm:cxnLst>
    <dgm:cxn modelId="{14F1F778-E610-4603-88D9-65170814A445}" type="presOf" srcId="{32D250AE-9F4D-445B-8BD2-9A5EB3DED76B}" destId="{388CDD46-002D-4CF7-BC70-ABA8E8990B90}" srcOrd="0" destOrd="0" presId="urn:microsoft.com/office/officeart/2008/layout/BendingPictureCaptionList"/>
    <dgm:cxn modelId="{A1212D0A-4FE3-4FD0-AE82-D919FC35D21B}" type="presOf" srcId="{5CF193AD-4C5C-4927-8F94-C3AD66357073}" destId="{91CDDCBF-FA6E-4179-B3C1-64553B0BB1EC}" srcOrd="0" destOrd="0" presId="urn:microsoft.com/office/officeart/2008/layout/BendingPictureCaptionList"/>
    <dgm:cxn modelId="{797BE6AF-8F7A-4F06-8E12-9E6746AA7212}" type="presOf" srcId="{577DEB6C-E1D6-4043-9116-B797D37D261F}" destId="{BD5C2846-A44D-43C6-9595-CB26D6795DB1}" srcOrd="0" destOrd="0" presId="urn:microsoft.com/office/officeart/2008/layout/BendingPictureCaptionList"/>
    <dgm:cxn modelId="{CF048CAB-1BF5-43FA-BB35-E6BE88966176}" srcId="{577DEB6C-E1D6-4043-9116-B797D37D261F}" destId="{32D250AE-9F4D-445B-8BD2-9A5EB3DED76B}" srcOrd="2" destOrd="0" parTransId="{36305A47-8227-446A-B79A-1BB72F5EB586}" sibTransId="{FAFBA0F5-C6F2-4DAE-9ED3-F1483FA67340}"/>
    <dgm:cxn modelId="{8DEF5FD1-56CD-4121-B8F8-44B2D554CDF6}" srcId="{577DEB6C-E1D6-4043-9116-B797D37D261F}" destId="{5CF193AD-4C5C-4927-8F94-C3AD66357073}" srcOrd="0" destOrd="0" parTransId="{6716FBD4-BEBA-4510-981D-675C13716196}" sibTransId="{E61255CB-D1DD-440D-9BBF-6EAE7209A766}"/>
    <dgm:cxn modelId="{43009ABF-3F5E-4E93-B34A-E6170443CCC3}" type="presOf" srcId="{0940F685-E2B3-4EDA-AC5B-5ABC5C8B26F6}" destId="{1C467B39-408B-49E8-9A4B-79A99598DA0F}" srcOrd="0" destOrd="0" presId="urn:microsoft.com/office/officeart/2008/layout/BendingPictureCaptionList"/>
    <dgm:cxn modelId="{4184164D-022C-4288-82EC-9EAF7DD01F41}" srcId="{577DEB6C-E1D6-4043-9116-B797D37D261F}" destId="{0940F685-E2B3-4EDA-AC5B-5ABC5C8B26F6}" srcOrd="1" destOrd="0" parTransId="{3CCECCDF-9E61-4805-8164-FF3E86EA042F}" sibTransId="{37C0640C-790B-4BD4-9030-A3F7F2D45479}"/>
    <dgm:cxn modelId="{8D6DD17F-7630-42C3-8CFB-81A67C7D4EC6}" type="presParOf" srcId="{BD5C2846-A44D-43C6-9595-CB26D6795DB1}" destId="{3B6371B1-8D93-4262-A0FB-A3C2DB3314D3}" srcOrd="0" destOrd="0" presId="urn:microsoft.com/office/officeart/2008/layout/BendingPictureCaptionList"/>
    <dgm:cxn modelId="{703DE1B5-78B8-4026-9DAA-699044032694}" type="presParOf" srcId="{3B6371B1-8D93-4262-A0FB-A3C2DB3314D3}" destId="{F0B445E7-D9F3-49DC-AF60-E3AB23A7C82E}" srcOrd="0" destOrd="0" presId="urn:microsoft.com/office/officeart/2008/layout/BendingPictureCaptionList"/>
    <dgm:cxn modelId="{14579DA8-D33C-400D-A226-2509963B2280}" type="presParOf" srcId="{3B6371B1-8D93-4262-A0FB-A3C2DB3314D3}" destId="{91CDDCBF-FA6E-4179-B3C1-64553B0BB1EC}" srcOrd="1" destOrd="0" presId="urn:microsoft.com/office/officeart/2008/layout/BendingPictureCaptionList"/>
    <dgm:cxn modelId="{C83DC1EF-595E-4D3E-9BF4-89774F9DD386}" type="presParOf" srcId="{BD5C2846-A44D-43C6-9595-CB26D6795DB1}" destId="{76FFEA7A-A01E-4564-8D83-387D6958067B}" srcOrd="1" destOrd="0" presId="urn:microsoft.com/office/officeart/2008/layout/BendingPictureCaptionList"/>
    <dgm:cxn modelId="{45EC10FC-2C3D-4BD8-8D1A-1580E6E5DD7E}" type="presParOf" srcId="{BD5C2846-A44D-43C6-9595-CB26D6795DB1}" destId="{7CF61E0C-B602-437E-9718-C8066A50FC9D}" srcOrd="2" destOrd="0" presId="urn:microsoft.com/office/officeart/2008/layout/BendingPictureCaptionList"/>
    <dgm:cxn modelId="{588EC5A5-9202-4A2B-BE85-30DFCA9F6DBE}" type="presParOf" srcId="{7CF61E0C-B602-437E-9718-C8066A50FC9D}" destId="{E85CCB60-49B6-4065-B408-5CD95ADFAC9E}" srcOrd="0" destOrd="0" presId="urn:microsoft.com/office/officeart/2008/layout/BendingPictureCaptionList"/>
    <dgm:cxn modelId="{0665C13A-BFD2-48EC-8E8E-DAD3692A7820}" type="presParOf" srcId="{7CF61E0C-B602-437E-9718-C8066A50FC9D}" destId="{1C467B39-408B-49E8-9A4B-79A99598DA0F}" srcOrd="1" destOrd="0" presId="urn:microsoft.com/office/officeart/2008/layout/BendingPictureCaptionList"/>
    <dgm:cxn modelId="{DE1C8E51-06E6-4C0B-9A7C-CD393A62B4A6}" type="presParOf" srcId="{BD5C2846-A44D-43C6-9595-CB26D6795DB1}" destId="{E5F833A5-F7F9-4379-825A-802D92238C5A}" srcOrd="3" destOrd="0" presId="urn:microsoft.com/office/officeart/2008/layout/BendingPictureCaptionList"/>
    <dgm:cxn modelId="{32062DCB-CBFC-47F9-A1EE-9666AED29D78}" type="presParOf" srcId="{BD5C2846-A44D-43C6-9595-CB26D6795DB1}" destId="{D0F858E9-DE65-4634-ACAC-20DBBC5465C6}" srcOrd="4" destOrd="0" presId="urn:microsoft.com/office/officeart/2008/layout/BendingPictureCaptionList"/>
    <dgm:cxn modelId="{F8192BE3-0C29-457B-B669-12CB74FB539D}" type="presParOf" srcId="{D0F858E9-DE65-4634-ACAC-20DBBC5465C6}" destId="{49BD5FC6-A569-438F-BE53-925BC74024E3}" srcOrd="0" destOrd="0" presId="urn:microsoft.com/office/officeart/2008/layout/BendingPictureCaptionList"/>
    <dgm:cxn modelId="{392F38BB-EF9E-473F-A5E0-E3BE00959D06}" type="presParOf" srcId="{D0F858E9-DE65-4634-ACAC-20DBBC5465C6}" destId="{388CDD46-002D-4CF7-BC70-ABA8E8990B90}" srcOrd="1" destOrd="0" presId="urn:microsoft.com/office/officeart/2008/layout/BendingPictureCaptionList"/>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A4BE4A-E172-4FF6-AACF-5C90C9A9973E}">
      <dsp:nvSpPr>
        <dsp:cNvPr id="0" name=""/>
        <dsp:cNvSpPr/>
      </dsp:nvSpPr>
      <dsp:spPr>
        <a:xfrm>
          <a:off x="1234155" y="3016"/>
          <a:ext cx="3097986" cy="2478389"/>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0" r="-10000"/>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8C864BE6-035B-403F-80F0-37DED2AAE890}">
      <dsp:nvSpPr>
        <dsp:cNvPr id="0" name=""/>
        <dsp:cNvSpPr/>
      </dsp:nvSpPr>
      <dsp:spPr>
        <a:xfrm>
          <a:off x="1512974" y="2233567"/>
          <a:ext cx="2757207" cy="867436"/>
        </a:xfrm>
        <a:prstGeom prst="wedgeRectCallout">
          <a:avLst>
            <a:gd name="adj1" fmla="val 20250"/>
            <a:gd name="adj2" fmla="val -607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i="1" kern="1200" dirty="0" smtClean="0"/>
            <a:t>Sphagnum</a:t>
          </a:r>
          <a:endParaRPr lang="en-US" sz="3200" i="1" kern="1200" dirty="0"/>
        </a:p>
      </dsp:txBody>
      <dsp:txXfrm>
        <a:off x="1512974" y="2233567"/>
        <a:ext cx="2757207" cy="867436"/>
      </dsp:txXfrm>
    </dsp:sp>
    <dsp:sp modelId="{8566790F-AC5D-4498-9249-721C832A6A40}">
      <dsp:nvSpPr>
        <dsp:cNvPr id="0" name=""/>
        <dsp:cNvSpPr/>
      </dsp:nvSpPr>
      <dsp:spPr>
        <a:xfrm>
          <a:off x="4641940" y="3016"/>
          <a:ext cx="3097986" cy="2478389"/>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0000" r="-10000"/>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A43E388C-435F-415F-9496-7A667A02A296}">
      <dsp:nvSpPr>
        <dsp:cNvPr id="0" name=""/>
        <dsp:cNvSpPr/>
      </dsp:nvSpPr>
      <dsp:spPr>
        <a:xfrm>
          <a:off x="4920759" y="2233567"/>
          <a:ext cx="2757207" cy="867436"/>
        </a:xfrm>
        <a:prstGeom prst="wedgeRectCallout">
          <a:avLst>
            <a:gd name="adj1" fmla="val 20250"/>
            <a:gd name="adj2" fmla="val -607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White Pine</a:t>
          </a:r>
          <a:endParaRPr lang="en-US" sz="3200" kern="1200" dirty="0"/>
        </a:p>
      </dsp:txBody>
      <dsp:txXfrm>
        <a:off x="4920759" y="2233567"/>
        <a:ext cx="2757207" cy="867436"/>
      </dsp:txXfrm>
    </dsp:sp>
    <dsp:sp modelId="{409A487E-CD40-496E-993D-54BA9B1A3039}">
      <dsp:nvSpPr>
        <dsp:cNvPr id="0" name=""/>
        <dsp:cNvSpPr/>
      </dsp:nvSpPr>
      <dsp:spPr>
        <a:xfrm>
          <a:off x="2938047" y="3410801"/>
          <a:ext cx="3097986" cy="2478389"/>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0000" r="-10000"/>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6F7ECFEB-4768-4003-9BEC-FE28C5112B30}">
      <dsp:nvSpPr>
        <dsp:cNvPr id="0" name=""/>
        <dsp:cNvSpPr/>
      </dsp:nvSpPr>
      <dsp:spPr>
        <a:xfrm>
          <a:off x="3216866" y="5641351"/>
          <a:ext cx="2757207" cy="867436"/>
        </a:xfrm>
        <a:prstGeom prst="wedgeRectCallout">
          <a:avLst>
            <a:gd name="adj1" fmla="val 20250"/>
            <a:gd name="adj2" fmla="val -607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Highbush Blueberry</a:t>
          </a:r>
        </a:p>
      </dsp:txBody>
      <dsp:txXfrm>
        <a:off x="3216866" y="5641351"/>
        <a:ext cx="2757207" cy="86743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81B218-1FF2-4F2B-8B94-11949EB6D1A1}">
      <dsp:nvSpPr>
        <dsp:cNvPr id="0" name=""/>
        <dsp:cNvSpPr/>
      </dsp:nvSpPr>
      <dsp:spPr>
        <a:xfrm>
          <a:off x="0" y="99464"/>
          <a:ext cx="3129773" cy="250381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0" r="-10000"/>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B2809FD2-E7AE-4DC5-B48D-CE969C2C6479}">
      <dsp:nvSpPr>
        <dsp:cNvPr id="0" name=""/>
        <dsp:cNvSpPr/>
      </dsp:nvSpPr>
      <dsp:spPr>
        <a:xfrm>
          <a:off x="281679" y="2352901"/>
          <a:ext cx="2785498" cy="876336"/>
        </a:xfrm>
        <a:prstGeom prst="wedgeRectCallout">
          <a:avLst>
            <a:gd name="adj1" fmla="val 20250"/>
            <a:gd name="adj2" fmla="val -607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Red Maple</a:t>
          </a:r>
          <a:endParaRPr lang="en-US" sz="3200" kern="1200" dirty="0"/>
        </a:p>
      </dsp:txBody>
      <dsp:txXfrm>
        <a:off x="281679" y="2352901"/>
        <a:ext cx="2785498" cy="876336"/>
      </dsp:txXfrm>
    </dsp:sp>
    <dsp:sp modelId="{EC0C17BE-0A8B-48A9-A45C-178578EC7D5B}">
      <dsp:nvSpPr>
        <dsp:cNvPr id="0" name=""/>
        <dsp:cNvSpPr/>
      </dsp:nvSpPr>
      <dsp:spPr>
        <a:xfrm>
          <a:off x="3442750" y="99464"/>
          <a:ext cx="3129773" cy="2503818"/>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44000" b="-44000"/>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AE3DB5B2-126E-4CC5-9354-FB2F1F8C8443}">
      <dsp:nvSpPr>
        <dsp:cNvPr id="0" name=""/>
        <dsp:cNvSpPr/>
      </dsp:nvSpPr>
      <dsp:spPr>
        <a:xfrm>
          <a:off x="3724430" y="2352901"/>
          <a:ext cx="2785498" cy="876336"/>
        </a:xfrm>
        <a:prstGeom prst="wedgeRectCallout">
          <a:avLst>
            <a:gd name="adj1" fmla="val 20250"/>
            <a:gd name="adj2" fmla="val -607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Sheep Laurel</a:t>
          </a:r>
          <a:endParaRPr lang="en-US" sz="3200" kern="1200" dirty="0"/>
        </a:p>
      </dsp:txBody>
      <dsp:txXfrm>
        <a:off x="3724430" y="2352901"/>
        <a:ext cx="2785498" cy="876336"/>
      </dsp:txXfrm>
    </dsp:sp>
    <dsp:sp modelId="{7FA6E5EC-8699-4D2D-B568-42D79499F4EE}">
      <dsp:nvSpPr>
        <dsp:cNvPr id="0" name=""/>
        <dsp:cNvSpPr/>
      </dsp:nvSpPr>
      <dsp:spPr>
        <a:xfrm>
          <a:off x="6885501" y="99464"/>
          <a:ext cx="3129773" cy="2503818"/>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0000" r="-10000"/>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44F3D7B7-8997-4B52-9003-19703E6FA8CA}">
      <dsp:nvSpPr>
        <dsp:cNvPr id="0" name=""/>
        <dsp:cNvSpPr/>
      </dsp:nvSpPr>
      <dsp:spPr>
        <a:xfrm>
          <a:off x="7167181" y="2352901"/>
          <a:ext cx="2785498" cy="876336"/>
        </a:xfrm>
        <a:prstGeom prst="wedgeRectCallout">
          <a:avLst>
            <a:gd name="adj1" fmla="val 20250"/>
            <a:gd name="adj2" fmla="val -607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Sedge</a:t>
          </a:r>
          <a:endParaRPr lang="en-US" sz="3200" kern="1200" dirty="0"/>
        </a:p>
      </dsp:txBody>
      <dsp:txXfrm>
        <a:off x="7167181" y="2352901"/>
        <a:ext cx="2785498" cy="8763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B445E7-D9F3-49DC-AF60-E3AB23A7C82E}">
      <dsp:nvSpPr>
        <dsp:cNvPr id="0" name=""/>
        <dsp:cNvSpPr/>
      </dsp:nvSpPr>
      <dsp:spPr>
        <a:xfrm>
          <a:off x="0" y="341006"/>
          <a:ext cx="3086523" cy="2469218"/>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0000" r="-10000"/>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91CDDCBF-FA6E-4179-B3C1-64553B0BB1EC}">
      <dsp:nvSpPr>
        <dsp:cNvPr id="0" name=""/>
        <dsp:cNvSpPr/>
      </dsp:nvSpPr>
      <dsp:spPr>
        <a:xfrm>
          <a:off x="277787" y="2563303"/>
          <a:ext cx="2747005" cy="864226"/>
        </a:xfrm>
        <a:prstGeom prst="wedgeRectCallout">
          <a:avLst>
            <a:gd name="adj1" fmla="val 20250"/>
            <a:gd name="adj2" fmla="val -607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Leatherleaf</a:t>
          </a:r>
          <a:endParaRPr lang="en-US" sz="3200" kern="1200" dirty="0"/>
        </a:p>
      </dsp:txBody>
      <dsp:txXfrm>
        <a:off x="277787" y="2563303"/>
        <a:ext cx="2747005" cy="864226"/>
      </dsp:txXfrm>
    </dsp:sp>
    <dsp:sp modelId="{E85CCB60-49B6-4065-B408-5CD95ADFAC9E}">
      <dsp:nvSpPr>
        <dsp:cNvPr id="0" name=""/>
        <dsp:cNvSpPr/>
      </dsp:nvSpPr>
      <dsp:spPr>
        <a:xfrm>
          <a:off x="3395175" y="341006"/>
          <a:ext cx="3086523" cy="2469218"/>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10000" r="-10000"/>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1C467B39-408B-49E8-9A4B-79A99598DA0F}">
      <dsp:nvSpPr>
        <dsp:cNvPr id="0" name=""/>
        <dsp:cNvSpPr/>
      </dsp:nvSpPr>
      <dsp:spPr>
        <a:xfrm>
          <a:off x="3672962" y="2563303"/>
          <a:ext cx="2747005" cy="864226"/>
        </a:xfrm>
        <a:prstGeom prst="wedgeRectCallout">
          <a:avLst>
            <a:gd name="adj1" fmla="val 20250"/>
            <a:gd name="adj2" fmla="val -607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False Solomon</a:t>
          </a:r>
          <a:endParaRPr lang="en-US" sz="3200" kern="1200" dirty="0"/>
        </a:p>
      </dsp:txBody>
      <dsp:txXfrm>
        <a:off x="3672962" y="2563303"/>
        <a:ext cx="2747005" cy="864226"/>
      </dsp:txXfrm>
    </dsp:sp>
    <dsp:sp modelId="{49BD5FC6-A569-438F-BE53-925BC74024E3}">
      <dsp:nvSpPr>
        <dsp:cNvPr id="0" name=""/>
        <dsp:cNvSpPr/>
      </dsp:nvSpPr>
      <dsp:spPr>
        <a:xfrm>
          <a:off x="6790351" y="341006"/>
          <a:ext cx="3086523" cy="2469218"/>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10000" r="-10000"/>
          </a:stretch>
        </a:blipFill>
        <a:ln>
          <a:noFill/>
        </a:ln>
        <a:effectLst/>
        <a:scene3d>
          <a:camera prst="orthographicFront"/>
          <a:lightRig rig="flat" dir="t"/>
        </a:scene3d>
        <a:sp3d z="-190500" prstMaterial="plastic">
          <a:bevelT w="88900" h="88900"/>
          <a:bevelB w="88900" h="31750" prst="angle"/>
        </a:sp3d>
      </dsp:spPr>
      <dsp:style>
        <a:lnRef idx="0">
          <a:scrgbClr r="0" g="0" b="0"/>
        </a:lnRef>
        <a:fillRef idx="3">
          <a:scrgbClr r="0" g="0" b="0"/>
        </a:fillRef>
        <a:effectRef idx="2">
          <a:scrgbClr r="0" g="0" b="0"/>
        </a:effectRef>
        <a:fontRef idx="minor"/>
      </dsp:style>
    </dsp:sp>
    <dsp:sp modelId="{388CDD46-002D-4CF7-BC70-ABA8E8990B90}">
      <dsp:nvSpPr>
        <dsp:cNvPr id="0" name=""/>
        <dsp:cNvSpPr/>
      </dsp:nvSpPr>
      <dsp:spPr>
        <a:xfrm>
          <a:off x="7068138" y="2563303"/>
          <a:ext cx="2747005" cy="864226"/>
        </a:xfrm>
        <a:prstGeom prst="wedgeRectCallout">
          <a:avLst>
            <a:gd name="adj1" fmla="val 20250"/>
            <a:gd name="adj2" fmla="val -607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smtClean="0"/>
            <a:t>Box Alder</a:t>
          </a:r>
          <a:endParaRPr lang="en-US" sz="3200" kern="1200" dirty="0"/>
        </a:p>
      </dsp:txBody>
      <dsp:txXfrm>
        <a:off x="7068138" y="2563303"/>
        <a:ext cx="2747005" cy="864226"/>
      </dsp:txXfrm>
    </dsp:sp>
  </dsp:spTree>
</dsp:drawing>
</file>

<file path=ppt/diagrams/layout1.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smtClean="0"/>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1C0E6C8-DB93-4787-888B-2BAD7CD52C9A}" type="datetimeFigureOut">
              <a:rPr lang="en-US" smtClean="0"/>
              <a:t>8/5/2016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E4EBCF-E91F-4B7B-8993-EDA5E9252EB5}" type="slidenum">
              <a:rPr lang="en-US" smtClean="0"/>
              <a:t>‹#›</a:t>
            </a:fld>
            <a:endParaRPr lang="en-US"/>
          </a:p>
        </p:txBody>
      </p:sp>
    </p:spTree>
    <p:extLst>
      <p:ext uri="{BB962C8B-B14F-4D97-AF65-F5344CB8AC3E}">
        <p14:creationId xmlns:p14="http://schemas.microsoft.com/office/powerpoint/2010/main" val="40683585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C0E6C8-DB93-4787-888B-2BAD7CD52C9A}" type="datetimeFigureOut">
              <a:rPr lang="en-US" smtClean="0"/>
              <a:t>8/5/2016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E4EBCF-E91F-4B7B-8993-EDA5E9252EB5}" type="slidenum">
              <a:rPr lang="en-US" smtClean="0"/>
              <a:t>‹#›</a:t>
            </a:fld>
            <a:endParaRPr lang="en-US"/>
          </a:p>
        </p:txBody>
      </p:sp>
    </p:spTree>
    <p:extLst>
      <p:ext uri="{BB962C8B-B14F-4D97-AF65-F5344CB8AC3E}">
        <p14:creationId xmlns:p14="http://schemas.microsoft.com/office/powerpoint/2010/main" val="217137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C0E6C8-DB93-4787-888B-2BAD7CD52C9A}" type="datetimeFigureOut">
              <a:rPr lang="en-US" smtClean="0"/>
              <a:t>8/5/2016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E4EBCF-E91F-4B7B-8993-EDA5E9252EB5}" type="slidenum">
              <a:rPr lang="en-US" smtClean="0"/>
              <a:t>‹#›</a:t>
            </a:fld>
            <a:endParaRPr lang="en-US"/>
          </a:p>
        </p:txBody>
      </p:sp>
    </p:spTree>
    <p:extLst>
      <p:ext uri="{BB962C8B-B14F-4D97-AF65-F5344CB8AC3E}">
        <p14:creationId xmlns:p14="http://schemas.microsoft.com/office/powerpoint/2010/main" val="3399511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1C0E6C8-DB93-4787-888B-2BAD7CD52C9A}" type="datetimeFigureOut">
              <a:rPr lang="en-US" smtClean="0"/>
              <a:t>8/5/2016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E4EBCF-E91F-4B7B-8993-EDA5E9252EB5}" type="slidenum">
              <a:rPr lang="en-US" smtClean="0"/>
              <a:t>‹#›</a:t>
            </a:fld>
            <a:endParaRPr lang="en-US"/>
          </a:p>
        </p:txBody>
      </p:sp>
    </p:spTree>
    <p:extLst>
      <p:ext uri="{BB962C8B-B14F-4D97-AF65-F5344CB8AC3E}">
        <p14:creationId xmlns:p14="http://schemas.microsoft.com/office/powerpoint/2010/main" val="2798153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smtClean="0"/>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C0E6C8-DB93-4787-888B-2BAD7CD52C9A}" type="datetimeFigureOut">
              <a:rPr lang="en-US" smtClean="0"/>
              <a:t>8/5/2016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E4EBCF-E91F-4B7B-8993-EDA5E9252EB5}" type="slidenum">
              <a:rPr lang="en-US" smtClean="0"/>
              <a:t>‹#›</a:t>
            </a:fld>
            <a:endParaRPr lang="en-US"/>
          </a:p>
        </p:txBody>
      </p:sp>
    </p:spTree>
    <p:extLst>
      <p:ext uri="{BB962C8B-B14F-4D97-AF65-F5344CB8AC3E}">
        <p14:creationId xmlns:p14="http://schemas.microsoft.com/office/powerpoint/2010/main" val="988400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1C0E6C8-DB93-4787-888B-2BAD7CD52C9A}" type="datetimeFigureOut">
              <a:rPr lang="en-US" smtClean="0"/>
              <a:t>8/5/2016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E4EBCF-E91F-4B7B-8993-EDA5E9252EB5}" type="slidenum">
              <a:rPr lang="en-US" smtClean="0"/>
              <a:t>‹#›</a:t>
            </a:fld>
            <a:endParaRPr lang="en-US"/>
          </a:p>
        </p:txBody>
      </p:sp>
    </p:spTree>
    <p:extLst>
      <p:ext uri="{BB962C8B-B14F-4D97-AF65-F5344CB8AC3E}">
        <p14:creationId xmlns:p14="http://schemas.microsoft.com/office/powerpoint/2010/main" val="916275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smtClean="0"/>
              <a:t>Click to 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smtClean="0"/>
              <a:t>Click to 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1C0E6C8-DB93-4787-888B-2BAD7CD52C9A}" type="datetimeFigureOut">
              <a:rPr lang="en-US" smtClean="0"/>
              <a:t>8/5/2016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E4EBCF-E91F-4B7B-8993-EDA5E9252EB5}" type="slidenum">
              <a:rPr lang="en-US" smtClean="0"/>
              <a:t>‹#›</a:t>
            </a:fld>
            <a:endParaRPr lang="en-US"/>
          </a:p>
        </p:txBody>
      </p:sp>
    </p:spTree>
    <p:extLst>
      <p:ext uri="{BB962C8B-B14F-4D97-AF65-F5344CB8AC3E}">
        <p14:creationId xmlns:p14="http://schemas.microsoft.com/office/powerpoint/2010/main" val="100310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1C0E6C8-DB93-4787-888B-2BAD7CD52C9A}" type="datetimeFigureOut">
              <a:rPr lang="en-US" smtClean="0"/>
              <a:t>8/5/2016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E4EBCF-E91F-4B7B-8993-EDA5E9252EB5}" type="slidenum">
              <a:rPr lang="en-US" smtClean="0"/>
              <a:t>‹#›</a:t>
            </a:fld>
            <a:endParaRPr lang="en-US"/>
          </a:p>
        </p:txBody>
      </p:sp>
    </p:spTree>
    <p:extLst>
      <p:ext uri="{BB962C8B-B14F-4D97-AF65-F5344CB8AC3E}">
        <p14:creationId xmlns:p14="http://schemas.microsoft.com/office/powerpoint/2010/main" val="3398191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C0E6C8-DB93-4787-888B-2BAD7CD52C9A}" type="datetimeFigureOut">
              <a:rPr lang="en-US" smtClean="0"/>
              <a:t>8/5/2016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E4EBCF-E91F-4B7B-8993-EDA5E9252EB5}" type="slidenum">
              <a:rPr lang="en-US" smtClean="0"/>
              <a:t>‹#›</a:t>
            </a:fld>
            <a:endParaRPr lang="en-US"/>
          </a:p>
        </p:txBody>
      </p:sp>
    </p:spTree>
    <p:extLst>
      <p:ext uri="{BB962C8B-B14F-4D97-AF65-F5344CB8AC3E}">
        <p14:creationId xmlns:p14="http://schemas.microsoft.com/office/powerpoint/2010/main" val="2974772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smtClean="0"/>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C0E6C8-DB93-4787-888B-2BAD7CD52C9A}" type="datetimeFigureOut">
              <a:rPr lang="en-US" smtClean="0"/>
              <a:t>8/5/2016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E4EBCF-E91F-4B7B-8993-EDA5E9252EB5}" type="slidenum">
              <a:rPr lang="en-US" smtClean="0"/>
              <a:t>‹#›</a:t>
            </a:fld>
            <a:endParaRPr lang="en-US"/>
          </a:p>
        </p:txBody>
      </p:sp>
    </p:spTree>
    <p:extLst>
      <p:ext uri="{BB962C8B-B14F-4D97-AF65-F5344CB8AC3E}">
        <p14:creationId xmlns:p14="http://schemas.microsoft.com/office/powerpoint/2010/main" val="286151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smtClean="0"/>
              <a:t>Click icon to add picture</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C0E6C8-DB93-4787-888B-2BAD7CD52C9A}" type="datetimeFigureOut">
              <a:rPr lang="en-US" smtClean="0"/>
              <a:t>8/5/2016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E4EBCF-E91F-4B7B-8993-EDA5E9252EB5}" type="slidenum">
              <a:rPr lang="en-US" smtClean="0"/>
              <a:t>‹#›</a:t>
            </a:fld>
            <a:endParaRPr lang="en-US"/>
          </a:p>
        </p:txBody>
      </p:sp>
    </p:spTree>
    <p:extLst>
      <p:ext uri="{BB962C8B-B14F-4D97-AF65-F5344CB8AC3E}">
        <p14:creationId xmlns:p14="http://schemas.microsoft.com/office/powerpoint/2010/main" val="18697250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6916">
              <a:srgbClr val="85D0A8"/>
            </a:gs>
            <a:gs pos="0">
              <a:srgbClr val="33CC33"/>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51C0E6C8-DB93-4787-888B-2BAD7CD52C9A}" type="datetimeFigureOut">
              <a:rPr lang="en-US" smtClean="0"/>
              <a:t>8/5/2016</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DFE4EBCF-E91F-4B7B-8993-EDA5E9252EB5}" type="slidenum">
              <a:rPr lang="en-US" smtClean="0"/>
              <a:t>‹#›</a:t>
            </a:fld>
            <a:endParaRPr lang="en-US"/>
          </a:p>
        </p:txBody>
      </p:sp>
    </p:spTree>
    <p:extLst>
      <p:ext uri="{BB962C8B-B14F-4D97-AF65-F5344CB8AC3E}">
        <p14:creationId xmlns:p14="http://schemas.microsoft.com/office/powerpoint/2010/main" val="23301468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13" Type="http://schemas.openxmlformats.org/officeDocument/2006/relationships/diagramData" Target="../diagrams/data1.xml"/><Relationship Id="rId18" Type="http://schemas.openxmlformats.org/officeDocument/2006/relationships/diagramData" Target="../diagrams/data2.xml"/><Relationship Id="rId26" Type="http://schemas.openxmlformats.org/officeDocument/2006/relationships/diagramColors" Target="../diagrams/colors3.xml"/><Relationship Id="rId3" Type="http://schemas.openxmlformats.org/officeDocument/2006/relationships/image" Target="../media/image2.jpeg"/><Relationship Id="rId21" Type="http://schemas.openxmlformats.org/officeDocument/2006/relationships/diagramColors" Target="../diagrams/colors2.xml"/><Relationship Id="rId7" Type="http://schemas.openxmlformats.org/officeDocument/2006/relationships/image" Target="../media/image6.jpg"/><Relationship Id="rId12" Type="http://schemas.openxmlformats.org/officeDocument/2006/relationships/chart" Target="../charts/chart1.xml"/><Relationship Id="rId17" Type="http://schemas.microsoft.com/office/2007/relationships/diagramDrawing" Target="../diagrams/drawing1.xml"/><Relationship Id="rId25" Type="http://schemas.openxmlformats.org/officeDocument/2006/relationships/diagramQuickStyle" Target="../diagrams/quickStyle3.xml"/><Relationship Id="rId2" Type="http://schemas.openxmlformats.org/officeDocument/2006/relationships/image" Target="../media/image1.jpeg"/><Relationship Id="rId16" Type="http://schemas.openxmlformats.org/officeDocument/2006/relationships/diagramColors" Target="../diagrams/colors1.xml"/><Relationship Id="rId20" Type="http://schemas.openxmlformats.org/officeDocument/2006/relationships/diagramQuickStyle" Target="../diagrams/quickStyle2.xml"/><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jpeg"/><Relationship Id="rId24" Type="http://schemas.openxmlformats.org/officeDocument/2006/relationships/diagramLayout" Target="../diagrams/layout3.xml"/><Relationship Id="rId5" Type="http://schemas.openxmlformats.org/officeDocument/2006/relationships/image" Target="../media/image4.png"/><Relationship Id="rId15" Type="http://schemas.openxmlformats.org/officeDocument/2006/relationships/diagramQuickStyle" Target="../diagrams/quickStyle1.xml"/><Relationship Id="rId23" Type="http://schemas.openxmlformats.org/officeDocument/2006/relationships/diagramData" Target="../diagrams/data3.xml"/><Relationship Id="rId28" Type="http://schemas.openxmlformats.org/officeDocument/2006/relationships/chart" Target="../charts/chart2.xml"/><Relationship Id="rId10" Type="http://schemas.openxmlformats.org/officeDocument/2006/relationships/image" Target="../media/image9.jpeg"/><Relationship Id="rId19" Type="http://schemas.openxmlformats.org/officeDocument/2006/relationships/diagramLayout" Target="../diagrams/layout2.xml"/><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diagramLayout" Target="../diagrams/layout1.xml"/><Relationship Id="rId22" Type="http://schemas.microsoft.com/office/2007/relationships/diagramDrawing" Target="../diagrams/drawing2.xml"/><Relationship Id="rId27" Type="http://schemas.microsoft.com/office/2007/relationships/diagramDrawing" Target="../diagrams/drawing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24000">
              <a:srgbClr val="85D0A8"/>
            </a:gs>
            <a:gs pos="0">
              <a:srgbClr val="33CC33"/>
            </a:gs>
            <a:gs pos="38000">
              <a:schemeClr val="accent1">
                <a:lumMod val="45000"/>
                <a:lumOff val="55000"/>
              </a:schemeClr>
            </a:gs>
            <a:gs pos="57000">
              <a:schemeClr val="accent1">
                <a:lumMod val="45000"/>
                <a:lumOff val="55000"/>
              </a:schemeClr>
            </a:gs>
            <a:gs pos="84000">
              <a:srgbClr val="FCFCFC"/>
            </a:gs>
            <a:gs pos="7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43" name="Rounded Rectangle 42"/>
          <p:cNvSpPr/>
          <p:nvPr/>
        </p:nvSpPr>
        <p:spPr>
          <a:xfrm>
            <a:off x="11909589" y="17279994"/>
            <a:ext cx="18413787" cy="8447247"/>
          </a:xfrm>
          <a:prstGeom prst="roundRect">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extBox 1"/>
          <p:cNvSpPr txBox="1"/>
          <p:nvPr/>
        </p:nvSpPr>
        <p:spPr>
          <a:xfrm>
            <a:off x="534444" y="4106953"/>
            <a:ext cx="10766644" cy="4031873"/>
          </a:xfrm>
          <a:prstGeom prst="rect">
            <a:avLst/>
          </a:prstGeom>
          <a:noFill/>
        </p:spPr>
        <p:txBody>
          <a:bodyPr wrap="square" rtlCol="0">
            <a:spAutoFit/>
          </a:bodyPr>
          <a:lstStyle/>
          <a:p>
            <a:r>
              <a:rPr lang="en-US" sz="4800" dirty="0" smtClean="0"/>
              <a:t>Mercury’s Deal:</a:t>
            </a:r>
          </a:p>
          <a:p>
            <a:pPr marL="457200" indent="-457200">
              <a:buFont typeface="Wingdings" panose="05000000000000000000" pitchFamily="2" charset="2"/>
              <a:buChar char="Ø"/>
            </a:pPr>
            <a:endParaRPr lang="en-US" sz="2800" dirty="0" smtClean="0"/>
          </a:p>
          <a:p>
            <a:pPr marL="457200" indent="-457200">
              <a:buFont typeface="Wingdings" panose="05000000000000000000" pitchFamily="2" charset="2"/>
              <a:buChar char="Ø"/>
            </a:pPr>
            <a:r>
              <a:rPr lang="en-US" sz="2800" dirty="0" smtClean="0"/>
              <a:t>Any amount of mercury is biologically </a:t>
            </a:r>
            <a:r>
              <a:rPr lang="en-US" sz="2800" dirty="0" smtClean="0"/>
              <a:t>harmful.</a:t>
            </a:r>
            <a:r>
              <a:rPr lang="en-US" sz="2800" baseline="30000" dirty="0" smtClean="0"/>
              <a:t>1</a:t>
            </a:r>
            <a:endParaRPr lang="en-US" sz="2800" baseline="30000" dirty="0" smtClean="0"/>
          </a:p>
          <a:p>
            <a:pPr marL="457200" indent="-457200">
              <a:buFont typeface="Wingdings" panose="05000000000000000000" pitchFamily="2" charset="2"/>
              <a:buChar char="Ø"/>
            </a:pPr>
            <a:r>
              <a:rPr lang="en-US" sz="2800" dirty="0" smtClean="0"/>
              <a:t>Readily forms a variety of ions and </a:t>
            </a:r>
            <a:r>
              <a:rPr lang="en-US" sz="2800" dirty="0" smtClean="0"/>
              <a:t>complexes.</a:t>
            </a:r>
            <a:r>
              <a:rPr lang="en-US" sz="2800" baseline="30000" dirty="0" smtClean="0"/>
              <a:t>1</a:t>
            </a:r>
            <a:endParaRPr lang="en-US" sz="2800" baseline="30000" dirty="0" smtClean="0"/>
          </a:p>
          <a:p>
            <a:pPr marL="457200" indent="-457200">
              <a:buFont typeface="Wingdings" panose="05000000000000000000" pitchFamily="2" charset="2"/>
              <a:buChar char="Ø"/>
            </a:pPr>
            <a:r>
              <a:rPr lang="en-US" sz="2800" dirty="0" smtClean="0"/>
              <a:t>Easily Integrates, transfers, and biomagnifies within and between ecosystems.</a:t>
            </a:r>
          </a:p>
          <a:p>
            <a:pPr marL="457200" indent="-457200">
              <a:buFont typeface="Wingdings" panose="05000000000000000000" pitchFamily="2" charset="2"/>
              <a:buChar char="Ø"/>
            </a:pPr>
            <a:r>
              <a:rPr lang="en-US" sz="2800" dirty="0" smtClean="0"/>
              <a:t>Economic loss due to decreased IQ &amp; productivity: $8.7 </a:t>
            </a:r>
            <a:r>
              <a:rPr lang="en-US" sz="2800" dirty="0" smtClean="0"/>
              <a:t>billion</a:t>
            </a:r>
            <a:r>
              <a:rPr lang="en-US" sz="2800" baseline="30000" dirty="0" smtClean="0"/>
              <a:t>2</a:t>
            </a:r>
            <a:endParaRPr lang="en-US" sz="4000" baseline="30000" dirty="0"/>
          </a:p>
          <a:p>
            <a:endParaRPr lang="en-US" sz="4000" dirty="0" smtClean="0"/>
          </a:p>
        </p:txBody>
      </p:sp>
      <p:sp>
        <p:nvSpPr>
          <p:cNvPr id="6" name="TextBox 5"/>
          <p:cNvSpPr txBox="1"/>
          <p:nvPr/>
        </p:nvSpPr>
        <p:spPr>
          <a:xfrm>
            <a:off x="713299" y="23865963"/>
            <a:ext cx="2782922" cy="830997"/>
          </a:xfrm>
          <a:prstGeom prst="rect">
            <a:avLst/>
          </a:prstGeom>
          <a:noFill/>
        </p:spPr>
        <p:txBody>
          <a:bodyPr wrap="square" rtlCol="0">
            <a:spAutoFit/>
          </a:bodyPr>
          <a:lstStyle/>
          <a:p>
            <a:r>
              <a:rPr lang="en-US" sz="4800" dirty="0" smtClean="0"/>
              <a:t>Methods</a:t>
            </a:r>
          </a:p>
        </p:txBody>
      </p:sp>
      <p:sp>
        <p:nvSpPr>
          <p:cNvPr id="7" name="TextBox 6"/>
          <p:cNvSpPr txBox="1"/>
          <p:nvPr/>
        </p:nvSpPr>
        <p:spPr>
          <a:xfrm>
            <a:off x="713299" y="20036078"/>
            <a:ext cx="9047747" cy="3416320"/>
          </a:xfrm>
          <a:prstGeom prst="rect">
            <a:avLst/>
          </a:prstGeom>
          <a:noFill/>
        </p:spPr>
        <p:txBody>
          <a:bodyPr wrap="square" rtlCol="0">
            <a:spAutoFit/>
          </a:bodyPr>
          <a:lstStyle/>
          <a:p>
            <a:r>
              <a:rPr lang="en-US" sz="4800" dirty="0" smtClean="0"/>
              <a:t>Guiding Questions</a:t>
            </a:r>
          </a:p>
          <a:p>
            <a:pPr marL="457200" indent="-457200">
              <a:buFont typeface="Wingdings" panose="05000000000000000000" pitchFamily="2" charset="2"/>
              <a:buChar char="Ø"/>
            </a:pPr>
            <a:endParaRPr lang="en-US" sz="2800" dirty="0"/>
          </a:p>
          <a:p>
            <a:pPr marL="457200" indent="-457200">
              <a:buFont typeface="Wingdings" panose="05000000000000000000" pitchFamily="2" charset="2"/>
              <a:buChar char="Ø"/>
            </a:pPr>
            <a:r>
              <a:rPr lang="en-US" sz="2800" dirty="0" smtClean="0"/>
              <a:t>What is the typical range of [Hg] for each species?</a:t>
            </a:r>
          </a:p>
          <a:p>
            <a:pPr marL="457200" indent="-457200">
              <a:buFont typeface="Wingdings" panose="05000000000000000000" pitchFamily="2" charset="2"/>
              <a:buChar char="Ø"/>
            </a:pPr>
            <a:r>
              <a:rPr lang="en-US" sz="2800" dirty="0" smtClean="0"/>
              <a:t>What is the nature of the mercury content? Is there deposited Hg that can be washed off the leaf?</a:t>
            </a:r>
          </a:p>
          <a:p>
            <a:pPr marL="457200" indent="-457200">
              <a:buFont typeface="Wingdings" panose="05000000000000000000" pitchFamily="2" charset="2"/>
              <a:buChar char="Ø"/>
            </a:pPr>
            <a:r>
              <a:rPr lang="en-US" sz="2800" dirty="0" smtClean="0"/>
              <a:t>Does the location of the sample within the wetland impact [Hg]?</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671" y="25110525"/>
            <a:ext cx="9321340" cy="6212710"/>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43394" y="28627907"/>
            <a:ext cx="5640516" cy="3759425"/>
          </a:xfrm>
          <a:prstGeom prst="rect">
            <a:avLst/>
          </a:prstGeom>
        </p:spPr>
      </p:pic>
      <p:sp>
        <p:nvSpPr>
          <p:cNvPr id="15" name="TextBox 14"/>
          <p:cNvSpPr txBox="1"/>
          <p:nvPr/>
        </p:nvSpPr>
        <p:spPr>
          <a:xfrm>
            <a:off x="14100152" y="12414636"/>
            <a:ext cx="13601853" cy="4832092"/>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t>Species sampled at site #1 consistently tested highest in [Hg].</a:t>
            </a:r>
          </a:p>
          <a:p>
            <a:pPr marL="457200" indent="-457200">
              <a:buFont typeface="Wingdings" panose="05000000000000000000" pitchFamily="2" charset="2"/>
              <a:buChar char="Ø"/>
            </a:pPr>
            <a:r>
              <a:rPr lang="en-US" sz="2800" dirty="0"/>
              <a:t>Only </a:t>
            </a:r>
            <a:r>
              <a:rPr lang="en-US" sz="2800" i="1" dirty="0"/>
              <a:t>sphagnum</a:t>
            </a:r>
            <a:r>
              <a:rPr lang="en-US" sz="2800" dirty="0"/>
              <a:t> and </a:t>
            </a:r>
            <a:r>
              <a:rPr lang="en-US" sz="2800" dirty="0" smtClean="0"/>
              <a:t>White Pine </a:t>
            </a:r>
            <a:r>
              <a:rPr lang="en-US" sz="2800" dirty="0"/>
              <a:t>hold their leaves year-round. All other species are deciduous.</a:t>
            </a:r>
          </a:p>
          <a:p>
            <a:pPr marL="457200" indent="-457200">
              <a:buFont typeface="Wingdings" panose="05000000000000000000" pitchFamily="2" charset="2"/>
              <a:buChar char="Ø"/>
            </a:pPr>
            <a:r>
              <a:rPr lang="en-US" sz="2800" dirty="0" smtClean="0"/>
              <a:t>Both </a:t>
            </a:r>
            <a:r>
              <a:rPr lang="en-US" sz="2800" i="1" dirty="0" smtClean="0"/>
              <a:t>Sphagnum</a:t>
            </a:r>
            <a:r>
              <a:rPr lang="en-US" sz="2800" dirty="0" smtClean="0"/>
              <a:t> and White Pine will have a large surface area potentially allowing for increased mercury deposition.</a:t>
            </a:r>
          </a:p>
          <a:p>
            <a:pPr marL="457200" indent="-457200">
              <a:buFont typeface="Wingdings" panose="05000000000000000000" pitchFamily="2" charset="2"/>
              <a:buChar char="Ø"/>
            </a:pPr>
            <a:r>
              <a:rPr lang="en-US" sz="2800" i="1" dirty="0" smtClean="0"/>
              <a:t>Sphagnum</a:t>
            </a:r>
            <a:r>
              <a:rPr lang="en-US" sz="2800" dirty="0" smtClean="0"/>
              <a:t> mats have been shown to </a:t>
            </a:r>
            <a:r>
              <a:rPr lang="en-US" sz="2800" dirty="0"/>
              <a:t>a</a:t>
            </a:r>
            <a:r>
              <a:rPr lang="en-US" sz="2800" dirty="0" smtClean="0"/>
              <a:t>ccumulate high amounts of Hg</a:t>
            </a:r>
            <a:r>
              <a:rPr lang="en-US" sz="2800" baseline="30000" dirty="0" smtClean="0"/>
              <a:t>3</a:t>
            </a:r>
            <a:r>
              <a:rPr lang="en-US" sz="2800" dirty="0" smtClean="0"/>
              <a:t>.  This has been attributed to high ion exchange capacity, pore size and large surface area</a:t>
            </a:r>
            <a:r>
              <a:rPr lang="en-US" sz="2800" baseline="30000" dirty="0" smtClean="0"/>
              <a:t>4, 5</a:t>
            </a:r>
            <a:r>
              <a:rPr lang="en-US" sz="2800" dirty="0" smtClean="0"/>
              <a:t>.</a:t>
            </a:r>
            <a:endParaRPr lang="en-US" sz="2800" dirty="0" smtClean="0"/>
          </a:p>
          <a:p>
            <a:pPr marL="457200" indent="-457200">
              <a:buFont typeface="Wingdings" panose="05000000000000000000" pitchFamily="2" charset="2"/>
              <a:buChar char="Ø"/>
            </a:pPr>
            <a:r>
              <a:rPr lang="en-US" sz="2800" dirty="0" smtClean="0"/>
              <a:t>Some </a:t>
            </a:r>
            <a:r>
              <a:rPr lang="en-US" sz="2800" dirty="0" smtClean="0"/>
              <a:t>plants draw mercury from their roots to their </a:t>
            </a:r>
            <a:r>
              <a:rPr lang="en-US" sz="2800" dirty="0" smtClean="0"/>
              <a:t>leaves</a:t>
            </a:r>
            <a:r>
              <a:rPr lang="en-US" sz="2800" baseline="30000" dirty="0" smtClean="0"/>
              <a:t>6</a:t>
            </a:r>
            <a:r>
              <a:rPr lang="en-US" sz="2800" dirty="0" smtClean="0"/>
              <a:t>.</a:t>
            </a:r>
            <a:r>
              <a:rPr lang="en-US" sz="2800" dirty="0" smtClean="0"/>
              <a:t> </a:t>
            </a:r>
            <a:r>
              <a:rPr lang="en-US" sz="2800" dirty="0" smtClean="0"/>
              <a:t>Other plants are able to prevent this. What is the behavior of the plants sampled?</a:t>
            </a:r>
          </a:p>
          <a:p>
            <a:pPr marL="457200" indent="-457200">
              <a:buFont typeface="Wingdings" panose="05000000000000000000" pitchFamily="2" charset="2"/>
              <a:buChar char="Ø"/>
            </a:pPr>
            <a:endParaRPr lang="en-US" sz="2800" dirty="0"/>
          </a:p>
          <a:p>
            <a:pPr marL="457200" indent="-457200">
              <a:buFont typeface="Wingdings" panose="05000000000000000000" pitchFamily="2" charset="2"/>
              <a:buChar char="v"/>
            </a:pPr>
            <a:endParaRPr lang="en-US" sz="2800" dirty="0"/>
          </a:p>
        </p:txBody>
      </p:sp>
      <p:sp>
        <p:nvSpPr>
          <p:cNvPr id="9" name="TextBox 8"/>
          <p:cNvSpPr txBox="1"/>
          <p:nvPr/>
        </p:nvSpPr>
        <p:spPr>
          <a:xfrm>
            <a:off x="31111940" y="21926826"/>
            <a:ext cx="12705983" cy="6001643"/>
          </a:xfrm>
          <a:prstGeom prst="rect">
            <a:avLst/>
          </a:prstGeom>
          <a:noFill/>
        </p:spPr>
        <p:txBody>
          <a:bodyPr wrap="square" rtlCol="0">
            <a:spAutoFit/>
          </a:bodyPr>
          <a:lstStyle/>
          <a:p>
            <a:r>
              <a:rPr lang="en-US" sz="4800" dirty="0" smtClean="0"/>
              <a:t>Sources:</a:t>
            </a:r>
          </a:p>
          <a:p>
            <a:pPr marL="514350" indent="-514350">
              <a:buAutoNum type="arabicParenBoth"/>
            </a:pPr>
            <a:r>
              <a:rPr lang="en-US" sz="2800" dirty="0" smtClean="0"/>
              <a:t>S. Bose-O’Reilly, K.M. McCarty, N. </a:t>
            </a:r>
            <a:r>
              <a:rPr lang="en-US" sz="2800" dirty="0" err="1" smtClean="0"/>
              <a:t>Steckling</a:t>
            </a:r>
            <a:r>
              <a:rPr lang="en-US" sz="2800" dirty="0" smtClean="0"/>
              <a:t>, B. </a:t>
            </a:r>
            <a:r>
              <a:rPr lang="en-US" sz="2800" dirty="0" err="1" smtClean="0"/>
              <a:t>Lettmeier</a:t>
            </a:r>
            <a:r>
              <a:rPr lang="en-US" sz="2800" dirty="0" smtClean="0"/>
              <a:t> (2010) Mercury Exposure and Children’s Health</a:t>
            </a:r>
            <a:endParaRPr lang="en-US" sz="2800" dirty="0"/>
          </a:p>
          <a:p>
            <a:pPr marL="514350" indent="-514350">
              <a:buAutoNum type="arabicParenBoth"/>
            </a:pPr>
            <a:r>
              <a:rPr lang="en-US" sz="2800" dirty="0" smtClean="0"/>
              <a:t>L. </a:t>
            </a:r>
            <a:r>
              <a:rPr lang="en-US" sz="2800" dirty="0" err="1" smtClean="0"/>
              <a:t>Trasande</a:t>
            </a:r>
            <a:r>
              <a:rPr lang="en-US" sz="2800" dirty="0" smtClean="0"/>
              <a:t>, P.J. </a:t>
            </a:r>
            <a:r>
              <a:rPr lang="en-US" sz="2800" dirty="0" err="1" smtClean="0"/>
              <a:t>Landrigan</a:t>
            </a:r>
            <a:r>
              <a:rPr lang="en-US" sz="2800" dirty="0" smtClean="0"/>
              <a:t>, C. Schechter (2005) Public Health and Economic Consequences of Methyl Mercury Toxicity to the Developing Brain</a:t>
            </a:r>
          </a:p>
          <a:p>
            <a:pPr marL="514350" indent="-514350">
              <a:buFontTx/>
              <a:buAutoNum type="arabicParenBoth"/>
            </a:pPr>
            <a:r>
              <a:rPr lang="en-US" sz="2800" dirty="0" err="1"/>
              <a:t>Ri</a:t>
            </a:r>
            <a:r>
              <a:rPr lang="en-US" sz="2800" dirty="0"/>
              <a:t>-Qing Yu et al. (2003) and references within, Mercury methylation in </a:t>
            </a:r>
            <a:r>
              <a:rPr lang="en-US" sz="2800" i="1" dirty="0"/>
              <a:t>Sphagnum</a:t>
            </a:r>
            <a:r>
              <a:rPr lang="en-US" sz="2800" dirty="0"/>
              <a:t> moss mats and its association with sulfate-reducing bacteria in an acidic Adirondack forest lake wetland.</a:t>
            </a:r>
          </a:p>
          <a:p>
            <a:pPr marL="514350" indent="-514350">
              <a:buFontTx/>
              <a:buAutoNum type="arabicParenBoth"/>
            </a:pPr>
            <a:r>
              <a:rPr lang="en-US" sz="2800" dirty="0"/>
              <a:t>Schofield WB, (1985) </a:t>
            </a:r>
            <a:r>
              <a:rPr lang="en-US" sz="2800" i="1" dirty="0"/>
              <a:t>Introduction to Bryology</a:t>
            </a:r>
            <a:r>
              <a:rPr lang="en-US" sz="2800" dirty="0"/>
              <a:t>. Macmillan Publishing Company, New </a:t>
            </a:r>
            <a:r>
              <a:rPr lang="en-US" sz="2800" dirty="0" smtClean="0"/>
              <a:t>York.</a:t>
            </a:r>
          </a:p>
          <a:p>
            <a:pPr marL="514350" indent="-514350">
              <a:buFontTx/>
              <a:buAutoNum type="arabicParenBoth"/>
            </a:pPr>
            <a:r>
              <a:rPr lang="en-US" sz="2800" dirty="0" err="1" smtClean="0"/>
              <a:t>McLelland</a:t>
            </a:r>
            <a:r>
              <a:rPr lang="en-US" sz="2800" dirty="0" smtClean="0"/>
              <a:t> </a:t>
            </a:r>
            <a:r>
              <a:rPr lang="en-US" sz="2800" dirty="0"/>
              <a:t>JK and Rock, CA (1988) Pretreating landfill leachate with peat to remove metals. </a:t>
            </a:r>
            <a:r>
              <a:rPr lang="en-US" sz="2800" dirty="0" err="1"/>
              <a:t>Warer</a:t>
            </a:r>
            <a:r>
              <a:rPr lang="en-US" sz="2800" dirty="0"/>
              <a:t> Air Soil Poll 37: </a:t>
            </a:r>
            <a:r>
              <a:rPr lang="en-US" sz="2800" dirty="0" smtClean="0"/>
              <a:t>203-215</a:t>
            </a:r>
            <a:endParaRPr lang="en-US" sz="2800" dirty="0" smtClean="0"/>
          </a:p>
          <a:p>
            <a:pPr marL="514350" indent="-514350">
              <a:buAutoNum type="arabicParenBoth"/>
            </a:pPr>
            <a:r>
              <a:rPr lang="en-US" sz="2800" dirty="0" smtClean="0"/>
              <a:t> R. </a:t>
            </a:r>
            <a:r>
              <a:rPr lang="en-US" sz="2800" dirty="0" err="1" smtClean="0"/>
              <a:t>Azevedo</a:t>
            </a:r>
            <a:r>
              <a:rPr lang="en-US" sz="2800" dirty="0" smtClean="0"/>
              <a:t>, E. Rodriguez (2012) </a:t>
            </a:r>
            <a:r>
              <a:rPr lang="en-US" sz="2800" dirty="0" err="1" smtClean="0"/>
              <a:t>Phytotoxicity</a:t>
            </a:r>
            <a:r>
              <a:rPr lang="en-US" sz="2800" dirty="0" smtClean="0"/>
              <a:t> of Mercury in Plants: A Review</a:t>
            </a:r>
          </a:p>
        </p:txBody>
      </p:sp>
      <p:pic>
        <p:nvPicPr>
          <p:cNvPr id="11" name="Picture 10"/>
          <p:cNvPicPr>
            <a:picLocks noChangeAspect="1"/>
          </p:cNvPicPr>
          <p:nvPr/>
        </p:nvPicPr>
        <p:blipFill>
          <a:blip r:embed="rId4"/>
          <a:stretch>
            <a:fillRect/>
          </a:stretch>
        </p:blipFill>
        <p:spPr>
          <a:xfrm>
            <a:off x="36236023" y="2519"/>
            <a:ext cx="7581900" cy="4191000"/>
          </a:xfrm>
          <a:prstGeom prst="rect">
            <a:avLst/>
          </a:prstGeom>
          <a:gradFill>
            <a:gsLst>
              <a:gs pos="46916">
                <a:srgbClr val="85D0A8"/>
              </a:gs>
              <a:gs pos="0">
                <a:srgbClr val="33CC33"/>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gradFill>
          <a:effectLst>
            <a:softEdge rad="317500"/>
          </a:effectLst>
        </p:spPr>
      </p:pic>
      <p:pic>
        <p:nvPicPr>
          <p:cNvPr id="16" name="Picture 15"/>
          <p:cNvPicPr>
            <a:picLocks noChangeAspect="1"/>
          </p:cNvPicPr>
          <p:nvPr/>
        </p:nvPicPr>
        <p:blipFill>
          <a:blip r:embed="rId5"/>
          <a:stretch>
            <a:fillRect/>
          </a:stretch>
        </p:blipFill>
        <p:spPr>
          <a:xfrm rot="10800000">
            <a:off x="171753" y="2519"/>
            <a:ext cx="7581900" cy="4191000"/>
          </a:xfrm>
          <a:prstGeom prst="rect">
            <a:avLst/>
          </a:prstGeom>
          <a:noFill/>
          <a:effectLst>
            <a:softEdge rad="431800"/>
          </a:effectLst>
        </p:spPr>
      </p:pic>
      <p:sp>
        <p:nvSpPr>
          <p:cNvPr id="3" name="TextBox 2"/>
          <p:cNvSpPr txBox="1"/>
          <p:nvPr/>
        </p:nvSpPr>
        <p:spPr>
          <a:xfrm>
            <a:off x="4584807" y="508528"/>
            <a:ext cx="27588736" cy="3794565"/>
          </a:xfrm>
          <a:prstGeom prst="rect">
            <a:avLst/>
          </a:prstGeom>
          <a:noFill/>
        </p:spPr>
        <p:txBody>
          <a:bodyPr wrap="square" rtlCol="0">
            <a:spAutoFit/>
          </a:bodyPr>
          <a:lstStyle/>
          <a:p>
            <a:pPr algn="ctr"/>
            <a:r>
              <a:rPr lang="en-US" dirty="0" smtClean="0"/>
              <a:t>Characterization of Mercury in Wetland Flora of Sallie’s Fen</a:t>
            </a:r>
          </a:p>
          <a:p>
            <a:pPr algn="ctr"/>
            <a:r>
              <a:rPr lang="en-US" sz="3600" dirty="0" smtClean="0"/>
              <a:t>Stephen M. Pascucci</a:t>
            </a:r>
            <a:r>
              <a:rPr lang="en-US" sz="3600" baseline="30000" dirty="0" smtClean="0"/>
              <a:t>1</a:t>
            </a:r>
            <a:r>
              <a:rPr lang="en-US" sz="3600" dirty="0" smtClean="0"/>
              <a:t>, M. Florencia Fahnestock</a:t>
            </a:r>
            <a:r>
              <a:rPr lang="en-US" sz="3600" baseline="30000" dirty="0" smtClean="0"/>
              <a:t>2</a:t>
            </a:r>
            <a:r>
              <a:rPr lang="en-US" sz="3600" dirty="0" smtClean="0"/>
              <a:t>, Julia G. Bryce</a:t>
            </a:r>
            <a:r>
              <a:rPr lang="en-US" sz="3600" baseline="30000" dirty="0" smtClean="0"/>
              <a:t>2</a:t>
            </a:r>
            <a:r>
              <a:rPr lang="en-US" sz="3600" dirty="0" smtClean="0"/>
              <a:t>, Ruth K. Varner</a:t>
            </a:r>
            <a:r>
              <a:rPr lang="en-US" sz="3600" baseline="30000" dirty="0" smtClean="0"/>
              <a:t>2,3,4</a:t>
            </a:r>
          </a:p>
          <a:p>
            <a:pPr algn="ctr"/>
            <a:endParaRPr lang="en-US" sz="3600" baseline="30000" dirty="0"/>
          </a:p>
          <a:p>
            <a:pPr algn="ctr"/>
            <a:r>
              <a:rPr lang="en-US" sz="2400" baseline="30000" dirty="0" smtClean="0"/>
              <a:t>1</a:t>
            </a:r>
            <a:r>
              <a:rPr lang="en-US" sz="2400" dirty="0" smtClean="0"/>
              <a:t>Science Department, Farmington High School, Farmington, NH; </a:t>
            </a:r>
            <a:r>
              <a:rPr lang="en-US" sz="2400" baseline="30000" dirty="0" smtClean="0"/>
              <a:t>2</a:t>
            </a:r>
            <a:r>
              <a:rPr lang="en-US" sz="2400" dirty="0" smtClean="0"/>
              <a:t>Department of Earth Sciences, University of New Hampshire, Durham, NH;</a:t>
            </a:r>
          </a:p>
          <a:p>
            <a:pPr algn="ctr"/>
            <a:r>
              <a:rPr lang="en-US" sz="2400" dirty="0" smtClean="0"/>
              <a:t> </a:t>
            </a:r>
            <a:r>
              <a:rPr lang="en-US" sz="2400" baseline="30000" dirty="0" smtClean="0"/>
              <a:t>3</a:t>
            </a:r>
            <a:r>
              <a:rPr lang="en-US" sz="2400" dirty="0" smtClean="0"/>
              <a:t>Institute for the Study of Earth, Oceans and Space, University of New Hampshire, Durham, NH;</a:t>
            </a:r>
          </a:p>
          <a:p>
            <a:pPr algn="ctr"/>
            <a:r>
              <a:rPr lang="en-US" sz="2400" baseline="30000" dirty="0" smtClean="0"/>
              <a:t>4</a:t>
            </a:r>
            <a:r>
              <a:rPr lang="en-US" sz="2400" dirty="0" smtClean="0"/>
              <a:t>Joan and James </a:t>
            </a:r>
            <a:r>
              <a:rPr lang="en-US" sz="2400" dirty="0" err="1" smtClean="0"/>
              <a:t>Leitzel</a:t>
            </a:r>
            <a:r>
              <a:rPr lang="en-US" sz="2400" dirty="0" smtClean="0"/>
              <a:t> Center for Mathematics, Science and Engineering Education, University of New Hampshire, Durham, NH</a:t>
            </a:r>
          </a:p>
          <a:p>
            <a:pPr algn="ctr"/>
            <a:endParaRPr lang="en-US" sz="3600" dirty="0"/>
          </a:p>
        </p:txBody>
      </p:sp>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960992" y="4711254"/>
            <a:ext cx="7022222" cy="1841270"/>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321668" y="636306"/>
            <a:ext cx="3069596" cy="2923425"/>
          </a:xfrm>
          <a:prstGeom prst="rect">
            <a:avLst/>
          </a:prstGeom>
          <a:effectLst>
            <a:softEdge rad="228600"/>
          </a:effectLst>
        </p:spPr>
      </p:pic>
      <p:pic>
        <p:nvPicPr>
          <p:cNvPr id="19" name="Picture 18"/>
          <p:cNvPicPr>
            <a:picLocks noChangeAspect="1"/>
          </p:cNvPicPr>
          <p:nvPr/>
        </p:nvPicPr>
        <p:blipFill>
          <a:blip r:embed="rId8"/>
          <a:stretch>
            <a:fillRect/>
          </a:stretch>
        </p:blipFill>
        <p:spPr>
          <a:xfrm>
            <a:off x="534444" y="7901518"/>
            <a:ext cx="11096837" cy="8561950"/>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278260" y="26682810"/>
            <a:ext cx="10055575" cy="5656261"/>
          </a:xfrm>
          <a:prstGeom prst="rect">
            <a:avLst/>
          </a:prstGeom>
        </p:spPr>
      </p:pic>
      <p:sp>
        <p:nvSpPr>
          <p:cNvPr id="23" name="TextBox 22"/>
          <p:cNvSpPr txBox="1"/>
          <p:nvPr/>
        </p:nvSpPr>
        <p:spPr>
          <a:xfrm>
            <a:off x="31111940" y="14190885"/>
            <a:ext cx="7721596" cy="1815882"/>
          </a:xfrm>
          <a:prstGeom prst="rect">
            <a:avLst/>
          </a:prstGeom>
          <a:noFill/>
        </p:spPr>
        <p:txBody>
          <a:bodyPr wrap="square" rtlCol="0">
            <a:spAutoFit/>
          </a:bodyPr>
          <a:lstStyle/>
          <a:p>
            <a:r>
              <a:rPr lang="en-US" sz="2800" dirty="0" smtClean="0"/>
              <a:t>Within 1 standard deviation:</a:t>
            </a:r>
          </a:p>
          <a:p>
            <a:r>
              <a:rPr lang="en-US" sz="2800" dirty="0" smtClean="0"/>
              <a:t>[Hg] loss: </a:t>
            </a:r>
            <a:r>
              <a:rPr lang="en-US" sz="2800" dirty="0"/>
              <a:t>8</a:t>
            </a:r>
            <a:endParaRPr lang="en-US" sz="2800" dirty="0" smtClean="0"/>
          </a:p>
          <a:p>
            <a:r>
              <a:rPr lang="en-US" sz="2800" dirty="0" smtClean="0"/>
              <a:t>No [Hg] change: </a:t>
            </a:r>
            <a:r>
              <a:rPr lang="en-US" sz="2800" dirty="0"/>
              <a:t>8</a:t>
            </a:r>
            <a:endParaRPr lang="en-US" sz="2800" dirty="0" smtClean="0"/>
          </a:p>
          <a:p>
            <a:r>
              <a:rPr lang="en-US" sz="2800" dirty="0" smtClean="0"/>
              <a:t>[Hg] gain:5</a:t>
            </a:r>
          </a:p>
        </p:txBody>
      </p:sp>
      <p:sp>
        <p:nvSpPr>
          <p:cNvPr id="25" name="TextBox 24"/>
          <p:cNvSpPr txBox="1"/>
          <p:nvPr/>
        </p:nvSpPr>
        <p:spPr>
          <a:xfrm>
            <a:off x="1063143" y="31433225"/>
            <a:ext cx="8697903" cy="954107"/>
          </a:xfrm>
          <a:prstGeom prst="rect">
            <a:avLst/>
          </a:prstGeom>
          <a:noFill/>
        </p:spPr>
        <p:txBody>
          <a:bodyPr wrap="square" rtlCol="0">
            <a:spAutoFit/>
          </a:bodyPr>
          <a:lstStyle/>
          <a:p>
            <a:r>
              <a:rPr lang="en-US" sz="2800" dirty="0"/>
              <a:t>Leaves were sampled from the wetland, stored in individual bags and chilled for transport</a:t>
            </a:r>
            <a:r>
              <a:rPr lang="en-US" sz="2800" dirty="0" smtClean="0"/>
              <a:t>.</a:t>
            </a:r>
            <a:endParaRPr lang="en-US" sz="2800" dirty="0"/>
          </a:p>
        </p:txBody>
      </p:sp>
      <p:sp>
        <p:nvSpPr>
          <p:cNvPr id="26" name="TextBox 25"/>
          <p:cNvSpPr txBox="1"/>
          <p:nvPr/>
        </p:nvSpPr>
        <p:spPr>
          <a:xfrm>
            <a:off x="16503512" y="28209888"/>
            <a:ext cx="4246179" cy="2677656"/>
          </a:xfrm>
          <a:prstGeom prst="rect">
            <a:avLst/>
          </a:prstGeom>
          <a:noFill/>
        </p:spPr>
        <p:txBody>
          <a:bodyPr wrap="square" rtlCol="0">
            <a:spAutoFit/>
          </a:bodyPr>
          <a:lstStyle/>
          <a:p>
            <a:r>
              <a:rPr lang="en-US" sz="2800" dirty="0" smtClean="0"/>
              <a:t>Frozen </a:t>
            </a:r>
            <a:r>
              <a:rPr lang="en-US" sz="2800" dirty="0"/>
              <a:t>(24 hours)</a:t>
            </a:r>
          </a:p>
          <a:p>
            <a:r>
              <a:rPr lang="en-US" sz="2800" dirty="0"/>
              <a:t>Vacuum freeze dried (minimum 24 hours)</a:t>
            </a:r>
          </a:p>
          <a:p>
            <a:r>
              <a:rPr lang="en-US" sz="2800" dirty="0" smtClean="0"/>
              <a:t>Ground </a:t>
            </a:r>
            <a:r>
              <a:rPr lang="en-US" sz="2800" dirty="0"/>
              <a:t>into near-homogeneous sample.</a:t>
            </a:r>
          </a:p>
          <a:p>
            <a:endParaRPr lang="en-US" sz="2800" dirty="0"/>
          </a:p>
        </p:txBody>
      </p:sp>
      <p:sp>
        <p:nvSpPr>
          <p:cNvPr id="27" name="TextBox 26"/>
          <p:cNvSpPr txBox="1"/>
          <p:nvPr/>
        </p:nvSpPr>
        <p:spPr>
          <a:xfrm>
            <a:off x="16916444" y="30954076"/>
            <a:ext cx="2925461" cy="1384995"/>
          </a:xfrm>
          <a:prstGeom prst="rect">
            <a:avLst/>
          </a:prstGeom>
          <a:noFill/>
        </p:spPr>
        <p:txBody>
          <a:bodyPr wrap="square" rtlCol="0">
            <a:spAutoFit/>
          </a:bodyPr>
          <a:lstStyle/>
          <a:p>
            <a:r>
              <a:rPr lang="en-US" sz="2800" dirty="0"/>
              <a:t>Mercury analysis using a DMA-80.</a:t>
            </a:r>
          </a:p>
          <a:p>
            <a:endParaRPr lang="en-US" sz="2800" dirty="0"/>
          </a:p>
        </p:txBody>
      </p:sp>
      <p:pic>
        <p:nvPicPr>
          <p:cNvPr id="28" name="Picture 27" descr="NSF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045068" y="343333"/>
            <a:ext cx="3276600" cy="3276600"/>
          </a:xfrm>
          <a:prstGeom prst="rect">
            <a:avLst/>
          </a:prstGeom>
          <a:noFill/>
          <a:ln>
            <a:noFill/>
          </a:ln>
          <a:effectLst>
            <a:softEdge rad="2540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1378568" y="3686511"/>
            <a:ext cx="3886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713299" y="16637080"/>
            <a:ext cx="10587789" cy="2985433"/>
          </a:xfrm>
          <a:prstGeom prst="rect">
            <a:avLst/>
          </a:prstGeom>
          <a:noFill/>
        </p:spPr>
        <p:txBody>
          <a:bodyPr wrap="square" rtlCol="0">
            <a:spAutoFit/>
          </a:bodyPr>
          <a:lstStyle/>
          <a:p>
            <a:r>
              <a:rPr lang="en-US" sz="4800" dirty="0" smtClean="0"/>
              <a:t>About Wetlands</a:t>
            </a:r>
          </a:p>
          <a:p>
            <a:endParaRPr lang="en-US" sz="2800" dirty="0"/>
          </a:p>
          <a:p>
            <a:pPr marL="457200" indent="-457200">
              <a:buFont typeface="Wingdings" panose="05000000000000000000" pitchFamily="2" charset="2"/>
              <a:buChar char="Ø"/>
            </a:pPr>
            <a:r>
              <a:rPr lang="en-US" sz="2800" dirty="0" smtClean="0"/>
              <a:t>Have the ability to acquire, store &amp; release significant amounts of mercury.</a:t>
            </a:r>
          </a:p>
          <a:p>
            <a:pPr marL="457200" indent="-457200">
              <a:buFont typeface="Wingdings" panose="05000000000000000000" pitchFamily="2" charset="2"/>
              <a:buChar char="Ø"/>
            </a:pPr>
            <a:r>
              <a:rPr lang="en-US" sz="2800" dirty="0" smtClean="0"/>
              <a:t>Transfers mercury to and from the atmosphere, hydrosphere, and various levels of the food chain.</a:t>
            </a:r>
            <a:endParaRPr lang="en-US" sz="2800" dirty="0"/>
          </a:p>
        </p:txBody>
      </p:sp>
      <p:sp>
        <p:nvSpPr>
          <p:cNvPr id="12" name="TextBox 11"/>
          <p:cNvSpPr txBox="1"/>
          <p:nvPr/>
        </p:nvSpPr>
        <p:spPr>
          <a:xfrm>
            <a:off x="31111940" y="28111560"/>
            <a:ext cx="12994460" cy="4278094"/>
          </a:xfrm>
          <a:prstGeom prst="rect">
            <a:avLst/>
          </a:prstGeom>
          <a:noFill/>
        </p:spPr>
        <p:txBody>
          <a:bodyPr wrap="square" rtlCol="0">
            <a:spAutoFit/>
          </a:bodyPr>
          <a:lstStyle/>
          <a:p>
            <a:r>
              <a:rPr lang="en-US" sz="4800" dirty="0" smtClean="0"/>
              <a:t>Acknowledgements</a:t>
            </a:r>
          </a:p>
          <a:p>
            <a:endParaRPr lang="en-US" sz="2800" dirty="0"/>
          </a:p>
          <a:p>
            <a:r>
              <a:rPr lang="en-US" sz="2800" dirty="0" smtClean="0"/>
              <a:t>This research was funded by a grant from the national science federation and New Hampshire </a:t>
            </a:r>
            <a:r>
              <a:rPr lang="en-US" sz="2800" dirty="0" err="1" smtClean="0"/>
              <a:t>EPSCoR</a:t>
            </a:r>
            <a:r>
              <a:rPr lang="en-US" sz="2800" dirty="0" smtClean="0"/>
              <a:t> (grant #1101245</a:t>
            </a:r>
            <a:r>
              <a:rPr lang="en-US" sz="2800" dirty="0" smtClean="0"/>
              <a:t>)</a:t>
            </a:r>
          </a:p>
          <a:p>
            <a:r>
              <a:rPr lang="en-US" sz="2800" dirty="0" smtClean="0"/>
              <a:t>Many thanks to the Frey Lab for generous access tot heir freeze drying equipment.</a:t>
            </a:r>
            <a:endParaRPr lang="en-US" sz="2800" dirty="0" smtClean="0"/>
          </a:p>
          <a:p>
            <a:r>
              <a:rPr lang="en-US" sz="2800" dirty="0" smtClean="0"/>
              <a:t>Special </a:t>
            </a:r>
            <a:r>
              <a:rPr lang="en-US" sz="2800" dirty="0" smtClean="0"/>
              <a:t>thanks to Stephen Hale  for his thoughtful and positive  support and guidance throughout this project.</a:t>
            </a:r>
          </a:p>
          <a:p>
            <a:r>
              <a:rPr lang="en-US" sz="2800" dirty="0" smtClean="0"/>
              <a:t>Additional </a:t>
            </a:r>
            <a:r>
              <a:rPr lang="en-US" sz="2800" dirty="0" smtClean="0"/>
              <a:t>thanks to all the teachers in the RET/RETE/</a:t>
            </a:r>
            <a:r>
              <a:rPr lang="en-US" sz="2800" dirty="0" err="1" smtClean="0"/>
              <a:t>EPSCoR</a:t>
            </a:r>
            <a:r>
              <a:rPr lang="en-US" sz="2800" dirty="0" smtClean="0"/>
              <a:t> community for their camaraderie and willingness to share and listen to each others’ experiences.</a:t>
            </a:r>
            <a:endParaRPr lang="en-US" sz="2800" dirty="0"/>
          </a:p>
        </p:txBody>
      </p:sp>
      <p:sp>
        <p:nvSpPr>
          <p:cNvPr id="14" name="TextBox 13"/>
          <p:cNvSpPr txBox="1"/>
          <p:nvPr/>
        </p:nvSpPr>
        <p:spPr>
          <a:xfrm>
            <a:off x="35801458" y="14568358"/>
            <a:ext cx="6396841" cy="954107"/>
          </a:xfrm>
          <a:prstGeom prst="rect">
            <a:avLst/>
          </a:prstGeom>
          <a:noFill/>
        </p:spPr>
        <p:txBody>
          <a:bodyPr wrap="square" rtlCol="0">
            <a:spAutoFit/>
          </a:bodyPr>
          <a:lstStyle/>
          <a:p>
            <a:r>
              <a:rPr lang="en-US" sz="2800" dirty="0" smtClean="0"/>
              <a:t>Net </a:t>
            </a:r>
            <a:r>
              <a:rPr lang="en-US" sz="2800" dirty="0"/>
              <a:t>[Hg] change (all samples): </a:t>
            </a:r>
            <a:r>
              <a:rPr lang="en-US" sz="2800" dirty="0" smtClean="0"/>
              <a:t>+</a:t>
            </a:r>
            <a:r>
              <a:rPr lang="en-US" sz="2800" dirty="0"/>
              <a:t>2</a:t>
            </a:r>
            <a:r>
              <a:rPr lang="en-US" sz="2800" dirty="0" smtClean="0"/>
              <a:t>.65 </a:t>
            </a:r>
            <a:r>
              <a:rPr lang="el-GR" sz="2800" dirty="0"/>
              <a:t>μ</a:t>
            </a:r>
            <a:r>
              <a:rPr lang="en-US" sz="2800" dirty="0"/>
              <a:t>g/kg</a:t>
            </a:r>
          </a:p>
          <a:p>
            <a:endParaRPr lang="en-US" sz="2800" dirty="0"/>
          </a:p>
        </p:txBody>
      </p:sp>
      <p:graphicFrame>
        <p:nvGraphicFramePr>
          <p:cNvPr id="35" name="Chart 34"/>
          <p:cNvGraphicFramePr>
            <a:graphicFrameLocks noGrp="1"/>
          </p:cNvGraphicFramePr>
          <p:nvPr>
            <p:extLst>
              <p:ext uri="{D42A27DB-BD31-4B8C-83A1-F6EECF244321}">
                <p14:modId xmlns:p14="http://schemas.microsoft.com/office/powerpoint/2010/main" val="961131506"/>
              </p:ext>
            </p:extLst>
          </p:nvPr>
        </p:nvGraphicFramePr>
        <p:xfrm>
          <a:off x="12973682" y="4641260"/>
          <a:ext cx="14728323" cy="8088882"/>
        </p:xfrm>
        <a:graphic>
          <a:graphicData uri="http://schemas.openxmlformats.org/drawingml/2006/chart">
            <c:chart xmlns:c="http://schemas.openxmlformats.org/drawingml/2006/chart" xmlns:r="http://schemas.openxmlformats.org/officeDocument/2006/relationships" r:id="rId12"/>
          </a:graphicData>
        </a:graphic>
      </p:graphicFrame>
      <p:sp>
        <p:nvSpPr>
          <p:cNvPr id="4" name="TextBox 3"/>
          <p:cNvSpPr txBox="1"/>
          <p:nvPr/>
        </p:nvSpPr>
        <p:spPr>
          <a:xfrm>
            <a:off x="31111940" y="16485124"/>
            <a:ext cx="11461415" cy="1815882"/>
          </a:xfrm>
          <a:prstGeom prst="rect">
            <a:avLst/>
          </a:prstGeom>
          <a:noFill/>
        </p:spPr>
        <p:txBody>
          <a:bodyPr wrap="square" rtlCol="0">
            <a:spAutoFit/>
          </a:bodyPr>
          <a:lstStyle/>
          <a:p>
            <a:pPr marL="457200" indent="-457200">
              <a:buFont typeface="Wingdings" panose="05000000000000000000" pitchFamily="2" charset="2"/>
              <a:buChar char="Ø"/>
            </a:pPr>
            <a:r>
              <a:rPr lang="en-US" sz="2800" dirty="0" smtClean="0"/>
              <a:t>Rinsi</a:t>
            </a:r>
            <a:r>
              <a:rPr lang="en-US" sz="2800" dirty="0" smtClean="0"/>
              <a:t>ng </a:t>
            </a:r>
            <a:r>
              <a:rPr lang="en-US" sz="2800" dirty="0" smtClean="0"/>
              <a:t>samples does </a:t>
            </a:r>
            <a:r>
              <a:rPr lang="en-US" sz="2800" dirty="0" smtClean="0"/>
              <a:t>not </a:t>
            </a:r>
            <a:r>
              <a:rPr lang="en-US" sz="2800" dirty="0" smtClean="0"/>
              <a:t>provide a consistent effect.</a:t>
            </a:r>
          </a:p>
          <a:p>
            <a:pPr marL="457200" indent="-457200">
              <a:buFont typeface="Wingdings" panose="05000000000000000000" pitchFamily="2" charset="2"/>
              <a:buChar char="Ø"/>
            </a:pPr>
            <a:r>
              <a:rPr lang="en-US" sz="2800" dirty="0" smtClean="0"/>
              <a:t>Variability between samples may be masking any potential trend.</a:t>
            </a:r>
            <a:endParaRPr lang="en-US" sz="2800" dirty="0"/>
          </a:p>
          <a:p>
            <a:pPr marL="457200" indent="-457200">
              <a:buFont typeface="Wingdings" panose="05000000000000000000" pitchFamily="2" charset="2"/>
              <a:buChar char="Ø"/>
            </a:pPr>
            <a:r>
              <a:rPr lang="en-US" sz="2800" dirty="0" smtClean="0"/>
              <a:t>Future sampling will determine the significance of the rinse protocol for vegetation sampling.</a:t>
            </a:r>
            <a:endParaRPr lang="en-US" sz="2800" dirty="0" smtClean="0"/>
          </a:p>
        </p:txBody>
      </p:sp>
      <p:graphicFrame>
        <p:nvGraphicFramePr>
          <p:cNvPr id="37" name="Diagram 36"/>
          <p:cNvGraphicFramePr/>
          <p:nvPr>
            <p:extLst>
              <p:ext uri="{D42A27DB-BD31-4B8C-83A1-F6EECF244321}">
                <p14:modId xmlns:p14="http://schemas.microsoft.com/office/powerpoint/2010/main" val="2981423521"/>
              </p:ext>
            </p:extLst>
          </p:nvPr>
        </p:nvGraphicFramePr>
        <p:xfrm>
          <a:off x="11421448" y="18815223"/>
          <a:ext cx="8974082" cy="651180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40" name="Diagram 39"/>
          <p:cNvGraphicFramePr/>
          <p:nvPr>
            <p:extLst>
              <p:ext uri="{D42A27DB-BD31-4B8C-83A1-F6EECF244321}">
                <p14:modId xmlns:p14="http://schemas.microsoft.com/office/powerpoint/2010/main" val="3325252215"/>
              </p:ext>
            </p:extLst>
          </p:nvPr>
        </p:nvGraphicFramePr>
        <p:xfrm>
          <a:off x="19680308" y="18681352"/>
          <a:ext cx="10015275" cy="3328703"/>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41" name="Diagram 40"/>
          <p:cNvGraphicFramePr/>
          <p:nvPr>
            <p:extLst>
              <p:ext uri="{D42A27DB-BD31-4B8C-83A1-F6EECF244321}">
                <p14:modId xmlns:p14="http://schemas.microsoft.com/office/powerpoint/2010/main" val="1822195296"/>
              </p:ext>
            </p:extLst>
          </p:nvPr>
        </p:nvGraphicFramePr>
        <p:xfrm>
          <a:off x="17825130" y="21857043"/>
          <a:ext cx="9876875" cy="3768536"/>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sp>
        <p:nvSpPr>
          <p:cNvPr id="42" name="TextBox 41"/>
          <p:cNvSpPr txBox="1"/>
          <p:nvPr/>
        </p:nvSpPr>
        <p:spPr>
          <a:xfrm>
            <a:off x="12973682" y="17592546"/>
            <a:ext cx="7364161" cy="830997"/>
          </a:xfrm>
          <a:prstGeom prst="rect">
            <a:avLst/>
          </a:prstGeom>
          <a:noFill/>
        </p:spPr>
        <p:txBody>
          <a:bodyPr wrap="square" rtlCol="0">
            <a:spAutoFit/>
          </a:bodyPr>
          <a:lstStyle/>
          <a:p>
            <a:r>
              <a:rPr lang="en-US" sz="4800" dirty="0" smtClean="0"/>
              <a:t>Meet The Plants</a:t>
            </a:r>
            <a:endParaRPr lang="en-US" sz="4800" dirty="0"/>
          </a:p>
        </p:txBody>
      </p:sp>
      <p:graphicFrame>
        <p:nvGraphicFramePr>
          <p:cNvPr id="33" name="Chart 32"/>
          <p:cNvGraphicFramePr>
            <a:graphicFrameLocks/>
          </p:cNvGraphicFramePr>
          <p:nvPr>
            <p:extLst>
              <p:ext uri="{D42A27DB-BD31-4B8C-83A1-F6EECF244321}">
                <p14:modId xmlns:p14="http://schemas.microsoft.com/office/powerpoint/2010/main" val="3332237756"/>
              </p:ext>
            </p:extLst>
          </p:nvPr>
        </p:nvGraphicFramePr>
        <p:xfrm>
          <a:off x="30180110" y="8046024"/>
          <a:ext cx="13090603" cy="6728143"/>
        </p:xfrm>
        <a:graphic>
          <a:graphicData uri="http://schemas.openxmlformats.org/drawingml/2006/chart">
            <c:chart xmlns:c="http://schemas.openxmlformats.org/drawingml/2006/chart" xmlns:r="http://schemas.openxmlformats.org/officeDocument/2006/relationships" r:id="rId28"/>
          </a:graphicData>
        </a:graphic>
      </p:graphicFrame>
      <p:sp>
        <p:nvSpPr>
          <p:cNvPr id="18" name="TextBox 17"/>
          <p:cNvSpPr txBox="1"/>
          <p:nvPr/>
        </p:nvSpPr>
        <p:spPr>
          <a:xfrm>
            <a:off x="10193404" y="27475007"/>
            <a:ext cx="6212368" cy="954107"/>
          </a:xfrm>
          <a:prstGeom prst="rect">
            <a:avLst/>
          </a:prstGeom>
          <a:noFill/>
        </p:spPr>
        <p:txBody>
          <a:bodyPr wrap="square" rtlCol="0">
            <a:spAutoFit/>
          </a:bodyPr>
          <a:lstStyle/>
          <a:p>
            <a:r>
              <a:rPr lang="en-US" sz="2800" dirty="0"/>
              <a:t>Sample are split &amp; one half is rinsed (first half of the sample remains unmodified)</a:t>
            </a:r>
          </a:p>
        </p:txBody>
      </p:sp>
      <p:sp>
        <p:nvSpPr>
          <p:cNvPr id="21" name="TextBox 20"/>
          <p:cNvSpPr txBox="1"/>
          <p:nvPr/>
        </p:nvSpPr>
        <p:spPr>
          <a:xfrm>
            <a:off x="31111940" y="18621199"/>
            <a:ext cx="8360163" cy="2985433"/>
          </a:xfrm>
          <a:prstGeom prst="rect">
            <a:avLst/>
          </a:prstGeom>
          <a:noFill/>
        </p:spPr>
        <p:txBody>
          <a:bodyPr wrap="square" rtlCol="0">
            <a:spAutoFit/>
          </a:bodyPr>
          <a:lstStyle/>
          <a:p>
            <a:r>
              <a:rPr lang="en-US" sz="4800" dirty="0" smtClean="0"/>
              <a:t>Ideas For Future Study</a:t>
            </a:r>
          </a:p>
          <a:p>
            <a:endParaRPr lang="en-US" sz="2800" dirty="0" smtClean="0"/>
          </a:p>
          <a:p>
            <a:r>
              <a:rPr lang="en-US" sz="2800" dirty="0" smtClean="0"/>
              <a:t>Future sampling should control for new leaves versus old leaves, time of the year (time within the growing season), and time of the day as well as identifying differences in stomatal density and leaf surface area.</a:t>
            </a:r>
          </a:p>
        </p:txBody>
      </p:sp>
    </p:spTree>
    <p:extLst>
      <p:ext uri="{BB962C8B-B14F-4D97-AF65-F5344CB8AC3E}">
        <p14:creationId xmlns:p14="http://schemas.microsoft.com/office/powerpoint/2010/main" val="251966405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2341</TotalTime>
  <Words>788</Words>
  <Application>Microsoft Office PowerPoint</Application>
  <PresentationFormat>Custom</PresentationFormat>
  <Paragraphs>75</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Wingdings</vt:lpstr>
      <vt:lpstr>Office Theme</vt:lpstr>
      <vt:lpstr>PowerPoint Presentation</vt:lpstr>
    </vt:vector>
  </TitlesOfParts>
  <Company>FSD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Stephen Pascucci</dc:creator>
  <cp:lastModifiedBy>Stephen Pascucci</cp:lastModifiedBy>
  <cp:revision>143</cp:revision>
  <dcterms:created xsi:type="dcterms:W3CDTF">2016-07-29T18:58:00Z</dcterms:created>
  <dcterms:modified xsi:type="dcterms:W3CDTF">2016-08-05T15:53:48Z</dcterms:modified>
</cp:coreProperties>
</file>