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3600" cy="51206400"/>
  <p:notesSz cx="6858000" cy="9144000"/>
  <p:defaultTextStyle>
    <a:defPPr>
      <a:defRPr lang="en-US"/>
    </a:defPPr>
    <a:lvl1pPr marL="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1pPr>
    <a:lvl2pPr marL="21945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2pPr>
    <a:lvl3pPr marL="43891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3pPr>
    <a:lvl4pPr marL="65836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4pPr>
    <a:lvl5pPr marL="877824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5pPr>
    <a:lvl6pPr marL="1097280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6pPr>
    <a:lvl7pPr marL="1316736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7pPr>
    <a:lvl8pPr marL="1536192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8pPr>
    <a:lvl9pPr marL="17556480" algn="l" defTabSz="2194560" rtl="0" eaLnBrk="1" latinLnBrk="0" hangingPunct="1">
      <a:defRPr sz="8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6" d="100"/>
          <a:sy n="66" d="100"/>
        </p:scale>
        <p:origin x="64" y="10088"/>
      </p:cViewPr>
      <p:guideLst>
        <p:guide orient="horz" pos="1612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Relationship Id="rId2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47E89-543E-AC44-B5D0-3FFCB1A8AA1C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1DB56E-AF26-DA4F-A269-FBE589DD14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950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463800" y="685800"/>
            <a:ext cx="1930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1DB56E-AF26-DA4F-A269-FBE589DD14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936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5907176"/>
            <a:ext cx="24483060" cy="109761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0" y="29016960"/>
            <a:ext cx="20162520" cy="130860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8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77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264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855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237532" y="9838267"/>
            <a:ext cx="31108886" cy="209721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0866" y="9838267"/>
            <a:ext cx="92846606" cy="209721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596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02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32904856"/>
            <a:ext cx="24483060" cy="10170160"/>
          </a:xfrm>
        </p:spPr>
        <p:txBody>
          <a:bodyPr anchor="t"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21703462"/>
            <a:ext cx="24483060" cy="11201397"/>
          </a:xfrm>
        </p:spPr>
        <p:txBody>
          <a:bodyPr anchor="b"/>
          <a:lstStyle>
            <a:lvl1pPr marL="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1pPr>
            <a:lvl2pPr marL="2194560" indent="0">
              <a:buNone/>
              <a:defRPr sz="8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3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0865" y="57346427"/>
            <a:ext cx="61977747" cy="162212869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68672" y="57346427"/>
            <a:ext cx="61977747" cy="162212869"/>
          </a:xfrm>
        </p:spPr>
        <p:txBody>
          <a:bodyPr/>
          <a:lstStyle>
            <a:lvl1pPr>
              <a:defRPr sz="13400"/>
            </a:lvl1pPr>
            <a:lvl2pPr>
              <a:defRPr sz="11500"/>
            </a:lvl2pPr>
            <a:lvl3pPr>
              <a:defRPr sz="9600"/>
            </a:lvl3pPr>
            <a:lvl4pPr>
              <a:defRPr sz="8600"/>
            </a:lvl4pPr>
            <a:lvl5pPr>
              <a:defRPr sz="8600"/>
            </a:lvl5pPr>
            <a:lvl6pPr>
              <a:defRPr sz="8600"/>
            </a:lvl6pPr>
            <a:lvl7pPr>
              <a:defRPr sz="8600"/>
            </a:lvl7pPr>
            <a:lvl8pPr>
              <a:defRPr sz="8600"/>
            </a:lvl8pPr>
            <a:lvl9pPr>
              <a:defRPr sz="8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52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2050629"/>
            <a:ext cx="25923240" cy="8534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11462176"/>
            <a:ext cx="12726592" cy="477689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0" y="16239067"/>
            <a:ext cx="12726592" cy="2950294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0" y="11462176"/>
            <a:ext cx="12731592" cy="4776891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00" b="1"/>
            </a:lvl3pPr>
            <a:lvl4pPr marL="6583680" indent="0">
              <a:buNone/>
              <a:defRPr sz="7700" b="1"/>
            </a:lvl4pPr>
            <a:lvl5pPr marL="8778240" indent="0">
              <a:buNone/>
              <a:defRPr sz="7700" b="1"/>
            </a:lvl5pPr>
            <a:lvl6pPr marL="10972800" indent="0">
              <a:buNone/>
              <a:defRPr sz="7700" b="1"/>
            </a:lvl6pPr>
            <a:lvl7pPr marL="13167360" indent="0">
              <a:buNone/>
              <a:defRPr sz="7700" b="1"/>
            </a:lvl7pPr>
            <a:lvl8pPr marL="15361920" indent="0">
              <a:buNone/>
              <a:defRPr sz="7700" b="1"/>
            </a:lvl8pPr>
            <a:lvl9pPr marL="17556480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0" y="16239067"/>
            <a:ext cx="12731592" cy="29502949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6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13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27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19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1" y="2038773"/>
            <a:ext cx="9476186" cy="86766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8" y="2038779"/>
            <a:ext cx="16102013" cy="43703243"/>
          </a:xfrm>
        </p:spPr>
        <p:txBody>
          <a:bodyPr/>
          <a:lstStyle>
            <a:lvl1pPr>
              <a:defRPr sz="15400"/>
            </a:lvl1pPr>
            <a:lvl2pPr>
              <a:defRPr sz="134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1" y="10715419"/>
            <a:ext cx="9476186" cy="35026603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380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7" y="35844480"/>
            <a:ext cx="17282160" cy="4231643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7" y="4575387"/>
            <a:ext cx="17282160" cy="30723840"/>
          </a:xfrm>
        </p:spPr>
        <p:txBody>
          <a:bodyPr/>
          <a:lstStyle>
            <a:lvl1pPr marL="0" indent="0">
              <a:buNone/>
              <a:defRPr sz="15400"/>
            </a:lvl1pPr>
            <a:lvl2pPr marL="2194560" indent="0">
              <a:buNone/>
              <a:defRPr sz="13400"/>
            </a:lvl2pPr>
            <a:lvl3pPr marL="4389120" indent="0">
              <a:buNone/>
              <a:defRPr sz="1150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7" y="40076123"/>
            <a:ext cx="17282160" cy="6009637"/>
          </a:xfrm>
        </p:spPr>
        <p:txBody>
          <a:bodyPr/>
          <a:lstStyle>
            <a:lvl1pPr marL="0" indent="0">
              <a:buNone/>
              <a:defRPr sz="6700"/>
            </a:lvl1pPr>
            <a:lvl2pPr marL="2194560" indent="0">
              <a:buNone/>
              <a:defRPr sz="5800"/>
            </a:lvl2pPr>
            <a:lvl3pPr marL="4389120" indent="0">
              <a:buNone/>
              <a:defRPr sz="4800"/>
            </a:lvl3pPr>
            <a:lvl4pPr marL="6583680" indent="0">
              <a:buNone/>
              <a:defRPr sz="4300"/>
            </a:lvl4pPr>
            <a:lvl5pPr marL="8778240" indent="0">
              <a:buNone/>
              <a:defRPr sz="4300"/>
            </a:lvl5pPr>
            <a:lvl6pPr marL="10972800" indent="0">
              <a:buNone/>
              <a:defRPr sz="4300"/>
            </a:lvl6pPr>
            <a:lvl7pPr marL="13167360" indent="0">
              <a:buNone/>
              <a:defRPr sz="4300"/>
            </a:lvl7pPr>
            <a:lvl8pPr marL="15361920" indent="0">
              <a:buNone/>
              <a:defRPr sz="4300"/>
            </a:lvl8pPr>
            <a:lvl9pPr marL="17556480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4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0" y="2050629"/>
            <a:ext cx="25923240" cy="8534400"/>
          </a:xfrm>
          <a:prstGeom prst="rect">
            <a:avLst/>
          </a:prstGeom>
        </p:spPr>
        <p:txBody>
          <a:bodyPr vert="horz" lIns="438912" tIns="219456" rIns="438912" bIns="219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11948165"/>
            <a:ext cx="25923240" cy="33793856"/>
          </a:xfrm>
          <a:prstGeom prst="rect">
            <a:avLst/>
          </a:prstGeom>
        </p:spPr>
        <p:txBody>
          <a:bodyPr vert="horz" lIns="438912" tIns="219456" rIns="438912" bIns="219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0" y="47460749"/>
            <a:ext cx="6720840" cy="27262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l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1B1A0-FEF4-A543-8B41-64E1BA8FC9B5}" type="datetimeFigureOut">
              <a:rPr lang="en-US" smtClean="0"/>
              <a:t>8/31/16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0" y="47460749"/>
            <a:ext cx="9121140" cy="27262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ct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0" y="47460749"/>
            <a:ext cx="6720840" cy="2726267"/>
          </a:xfrm>
          <a:prstGeom prst="rect">
            <a:avLst/>
          </a:prstGeom>
        </p:spPr>
        <p:txBody>
          <a:bodyPr vert="horz" lIns="438912" tIns="219456" rIns="438912" bIns="219456" rtlCol="0" anchor="ctr"/>
          <a:lstStyle>
            <a:lvl1pPr algn="r">
              <a:defRPr sz="5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25755-738A-CE44-B5C9-7544C94C7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961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194560" rtl="0" eaLnBrk="1" latinLnBrk="0" hangingPunct="1">
        <a:spcBef>
          <a:spcPct val="0"/>
        </a:spcBef>
        <a:buNone/>
        <a:defRPr sz="21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45920" indent="-1645920" algn="l" defTabSz="2194560" rtl="0" eaLnBrk="1" latinLnBrk="0" hangingPunct="1">
        <a:spcBef>
          <a:spcPct val="20000"/>
        </a:spcBef>
        <a:buFont typeface="Arial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0" indent="-1371600" algn="l" defTabSz="2194560" rtl="0" eaLnBrk="1" latinLnBrk="0" hangingPunct="1">
        <a:spcBef>
          <a:spcPct val="20000"/>
        </a:spcBef>
        <a:buFont typeface="Arial"/>
        <a:buChar char="–"/>
        <a:defRPr sz="1340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2194560" rtl="0" eaLnBrk="1" latinLnBrk="0" hangingPunct="1">
        <a:spcBef>
          <a:spcPct val="20000"/>
        </a:spcBef>
        <a:buFont typeface="Arial"/>
        <a:buChar char="•"/>
        <a:defRPr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2194560" rtl="0" eaLnBrk="1" latinLnBrk="0" hangingPunct="1">
        <a:spcBef>
          <a:spcPct val="20000"/>
        </a:spcBef>
        <a:buFont typeface="Arial"/>
        <a:buChar char="–"/>
        <a:defRPr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2194560" rtl="0" eaLnBrk="1" latinLnBrk="0" hangingPunct="1">
        <a:spcBef>
          <a:spcPct val="20000"/>
        </a:spcBef>
        <a:buFont typeface="Arial"/>
        <a:buChar char="»"/>
        <a:defRPr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2194560" rtl="0" eaLnBrk="1" latinLnBrk="0" hangingPunct="1">
        <a:spcBef>
          <a:spcPct val="20000"/>
        </a:spcBef>
        <a:buFont typeface="Arial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2194560" rtl="0" eaLnBrk="1" latinLnBrk="0" hangingPunct="1">
        <a:defRPr sz="8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jpeg"/><Relationship Id="rId14" Type="http://schemas.openxmlformats.org/officeDocument/2006/relationships/image" Target="../media/image13.jpg"/><Relationship Id="rId15" Type="http://schemas.openxmlformats.org/officeDocument/2006/relationships/image" Target="../media/image14.jpg"/><Relationship Id="rId16" Type="http://schemas.openxmlformats.org/officeDocument/2006/relationships/image" Target="../media/image15.jpeg"/><Relationship Id="rId17" Type="http://schemas.openxmlformats.org/officeDocument/2006/relationships/image" Target="../media/image16.png"/><Relationship Id="rId18" Type="http://schemas.openxmlformats.org/officeDocument/2006/relationships/image" Target="../media/image17.jpeg"/><Relationship Id="rId19" Type="http://schemas.openxmlformats.org/officeDocument/2006/relationships/image" Target="../media/image18.jpeg"/><Relationship Id="rId50" Type="http://schemas.openxmlformats.org/officeDocument/2006/relationships/image" Target="../media/image49.jpg"/><Relationship Id="rId51" Type="http://schemas.openxmlformats.org/officeDocument/2006/relationships/oleObject" Target="../embeddings/oleObject1.bin"/><Relationship Id="rId52" Type="http://schemas.openxmlformats.org/officeDocument/2006/relationships/image" Target="../media/image1.emf"/><Relationship Id="rId53" Type="http://schemas.openxmlformats.org/officeDocument/2006/relationships/oleObject" Target="../embeddings/oleObject2.bin"/><Relationship Id="rId54" Type="http://schemas.openxmlformats.org/officeDocument/2006/relationships/image" Target="../media/image2.emf"/><Relationship Id="rId55" Type="http://schemas.openxmlformats.org/officeDocument/2006/relationships/image" Target="../media/image50.jpg"/><Relationship Id="rId56" Type="http://schemas.openxmlformats.org/officeDocument/2006/relationships/image" Target="../media/image51.jpg"/><Relationship Id="rId40" Type="http://schemas.openxmlformats.org/officeDocument/2006/relationships/image" Target="../media/image39.jpg"/><Relationship Id="rId41" Type="http://schemas.openxmlformats.org/officeDocument/2006/relationships/image" Target="../media/image40.jpg"/><Relationship Id="rId42" Type="http://schemas.openxmlformats.org/officeDocument/2006/relationships/image" Target="../media/image41.jpg"/><Relationship Id="rId43" Type="http://schemas.openxmlformats.org/officeDocument/2006/relationships/image" Target="../media/image42.jpeg"/><Relationship Id="rId44" Type="http://schemas.openxmlformats.org/officeDocument/2006/relationships/image" Target="../media/image43.jpeg"/><Relationship Id="rId45" Type="http://schemas.openxmlformats.org/officeDocument/2006/relationships/image" Target="../media/image44.jpeg"/><Relationship Id="rId46" Type="http://schemas.openxmlformats.org/officeDocument/2006/relationships/image" Target="../media/image45.jpg"/><Relationship Id="rId47" Type="http://schemas.openxmlformats.org/officeDocument/2006/relationships/image" Target="../media/image46.jpg"/><Relationship Id="rId48" Type="http://schemas.openxmlformats.org/officeDocument/2006/relationships/image" Target="../media/image47.png"/><Relationship Id="rId49" Type="http://schemas.openxmlformats.org/officeDocument/2006/relationships/image" Target="../media/image48.jp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9" Type="http://schemas.openxmlformats.org/officeDocument/2006/relationships/image" Target="../media/image8.jpg"/><Relationship Id="rId30" Type="http://schemas.openxmlformats.org/officeDocument/2006/relationships/image" Target="../media/image29.tiff"/><Relationship Id="rId31" Type="http://schemas.openxmlformats.org/officeDocument/2006/relationships/image" Target="../media/image30.tiff"/><Relationship Id="rId32" Type="http://schemas.openxmlformats.org/officeDocument/2006/relationships/image" Target="../media/image31.tiff"/><Relationship Id="rId33" Type="http://schemas.openxmlformats.org/officeDocument/2006/relationships/image" Target="../media/image32.tiff"/><Relationship Id="rId34" Type="http://schemas.openxmlformats.org/officeDocument/2006/relationships/image" Target="../media/image33.tiff"/><Relationship Id="rId35" Type="http://schemas.openxmlformats.org/officeDocument/2006/relationships/image" Target="../media/image34.tiff"/><Relationship Id="rId36" Type="http://schemas.openxmlformats.org/officeDocument/2006/relationships/image" Target="../media/image35.jpg"/><Relationship Id="rId37" Type="http://schemas.openxmlformats.org/officeDocument/2006/relationships/image" Target="../media/image36.jpg"/><Relationship Id="rId38" Type="http://schemas.openxmlformats.org/officeDocument/2006/relationships/image" Target="../media/image37.jpg"/><Relationship Id="rId39" Type="http://schemas.openxmlformats.org/officeDocument/2006/relationships/image" Target="../media/image38.jpg"/><Relationship Id="rId20" Type="http://schemas.openxmlformats.org/officeDocument/2006/relationships/image" Target="../media/image19.jpeg"/><Relationship Id="rId21" Type="http://schemas.openxmlformats.org/officeDocument/2006/relationships/image" Target="../media/image20.jpeg"/><Relationship Id="rId22" Type="http://schemas.openxmlformats.org/officeDocument/2006/relationships/image" Target="../media/image21.jpeg"/><Relationship Id="rId23" Type="http://schemas.openxmlformats.org/officeDocument/2006/relationships/image" Target="../media/image22.jpeg"/><Relationship Id="rId24" Type="http://schemas.openxmlformats.org/officeDocument/2006/relationships/image" Target="../media/image23.png"/><Relationship Id="rId25" Type="http://schemas.openxmlformats.org/officeDocument/2006/relationships/image" Target="../media/image24.tiff"/><Relationship Id="rId26" Type="http://schemas.openxmlformats.org/officeDocument/2006/relationships/image" Target="../media/image25.tiff"/><Relationship Id="rId27" Type="http://schemas.openxmlformats.org/officeDocument/2006/relationships/image" Target="../media/image26.png"/><Relationship Id="rId28" Type="http://schemas.openxmlformats.org/officeDocument/2006/relationships/image" Target="../media/image27.tiff"/><Relationship Id="rId29" Type="http://schemas.openxmlformats.org/officeDocument/2006/relationships/image" Target="../media/image28.png"/><Relationship Id="rId10" Type="http://schemas.openxmlformats.org/officeDocument/2006/relationships/image" Target="../media/image9.jpg"/><Relationship Id="rId11" Type="http://schemas.openxmlformats.org/officeDocument/2006/relationships/image" Target="../media/image10.jpeg"/><Relationship Id="rId1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487" y="4472092"/>
            <a:ext cx="28323770" cy="420124"/>
          </a:xfrm>
          <a:prstGeom prst="rect">
            <a:avLst/>
          </a:prstGeom>
          <a:solidFill>
            <a:srgbClr val="79BF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40791" y="50289896"/>
            <a:ext cx="28323770" cy="420124"/>
          </a:xfrm>
          <a:prstGeom prst="rect">
            <a:avLst/>
          </a:prstGeom>
          <a:solidFill>
            <a:srgbClr val="79BF51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32027" y="-139920"/>
            <a:ext cx="24683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Assessing the </a:t>
            </a:r>
            <a:r>
              <a:rPr lang="en-US" sz="6000" b="1" dirty="0" smtClean="0"/>
              <a:t>optical properties and </a:t>
            </a:r>
            <a:r>
              <a:rPr lang="en-US" sz="6000" b="1" dirty="0" smtClean="0"/>
              <a:t>impacts </a:t>
            </a:r>
            <a:r>
              <a:rPr lang="en-US" sz="6000" b="1" dirty="0" smtClean="0"/>
              <a:t>of </a:t>
            </a:r>
            <a:r>
              <a:rPr lang="en-US" sz="6000" b="1" dirty="0" smtClean="0"/>
              <a:t>cyanobacteria </a:t>
            </a:r>
            <a:r>
              <a:rPr lang="en-US" sz="6000" b="1" dirty="0" smtClean="0"/>
              <a:t>blooms</a:t>
            </a:r>
          </a:p>
          <a:p>
            <a:pPr algn="ctr"/>
            <a:r>
              <a:rPr lang="en-US" sz="6000" b="1" dirty="0" smtClean="0"/>
              <a:t>on ocean </a:t>
            </a:r>
            <a:r>
              <a:rPr lang="en-US" sz="6000" b="1" dirty="0"/>
              <a:t>color remote sensing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9344" y="5296469"/>
            <a:ext cx="7683912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smtClean="0"/>
              <a:t>Background</a:t>
            </a:r>
          </a:p>
          <a:p>
            <a:pPr algn="just"/>
            <a:endParaRPr lang="en-US" sz="2800" b="1" u="sng" dirty="0" smtClean="0"/>
          </a:p>
          <a:p>
            <a:pPr algn="just">
              <a:tabLst>
                <a:tab pos="7312025" algn="l"/>
              </a:tabLst>
            </a:pPr>
            <a:r>
              <a:rPr lang="en-US" sz="2800" dirty="0" smtClean="0"/>
              <a:t>Cyanobacteria Harmful algal blooms (</a:t>
            </a:r>
            <a:r>
              <a:rPr lang="en-US" sz="2800" dirty="0" err="1" smtClean="0"/>
              <a:t>cHABs</a:t>
            </a:r>
            <a:r>
              <a:rPr lang="en-US" sz="2800" dirty="0" smtClean="0"/>
              <a:t>) are a global problem </a:t>
            </a:r>
            <a:r>
              <a:rPr lang="en-US" sz="2800" dirty="0" smtClean="0"/>
              <a:t>adversely </a:t>
            </a:r>
            <a:r>
              <a:rPr lang="en-US" sz="2800" dirty="0" smtClean="0"/>
              <a:t>impacting many freshwater systems.  In western Lake Erie </a:t>
            </a:r>
            <a:r>
              <a:rPr lang="en-US" sz="2800" dirty="0" err="1" smtClean="0"/>
              <a:t>cHABs</a:t>
            </a:r>
            <a:r>
              <a:rPr lang="en-US" sz="2800" dirty="0" smtClean="0"/>
              <a:t> initiate in </a:t>
            </a:r>
            <a:r>
              <a:rPr lang="en-US" sz="2800" dirty="0"/>
              <a:t>July </a:t>
            </a:r>
            <a:r>
              <a:rPr lang="en-US" sz="2800" dirty="0" smtClean="0"/>
              <a:t>and are dominated </a:t>
            </a:r>
            <a:r>
              <a:rPr lang="en-US" sz="2800" dirty="0"/>
              <a:t>by the colony-forming cyanobacteria </a:t>
            </a:r>
            <a:r>
              <a:rPr lang="en-US" sz="2800" i="1" dirty="0" err="1"/>
              <a:t>Microcystis</a:t>
            </a:r>
            <a:r>
              <a:rPr lang="en-US" sz="2800" dirty="0" smtClean="0"/>
              <a:t> and last into September/</a:t>
            </a:r>
            <a:r>
              <a:rPr lang="en-US" sz="2800" dirty="0" smtClean="0"/>
              <a:t>October.</a:t>
            </a:r>
            <a:endParaRPr lang="en-US" sz="2800" dirty="0" smtClean="0"/>
          </a:p>
          <a:p>
            <a:pPr algn="just">
              <a:tabLst>
                <a:tab pos="7312025" algn="l"/>
              </a:tabLst>
            </a:pPr>
            <a:endParaRPr lang="en-US" sz="2800" dirty="0"/>
          </a:p>
          <a:p>
            <a:pPr algn="just"/>
            <a:r>
              <a:rPr lang="en-US" sz="2800" dirty="0" smtClean="0"/>
              <a:t>The use of ocean color remote sensing for the detection and quantification of </a:t>
            </a:r>
            <a:r>
              <a:rPr lang="en-US" sz="2800" dirty="0" err="1" smtClean="0"/>
              <a:t>cHABs</a:t>
            </a:r>
            <a:r>
              <a:rPr lang="en-US" sz="2800" dirty="0" smtClean="0"/>
              <a:t> is subject to a number of special considerations.  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 </a:t>
            </a:r>
            <a:r>
              <a:rPr lang="en-US" sz="2800" dirty="0" smtClean="0"/>
              <a:t>cells can </a:t>
            </a:r>
            <a:r>
              <a:rPr lang="en-US" sz="2800" dirty="0" smtClean="0"/>
              <a:t>form long, clustered colony chains, and  contain gas vacuoles to regulate vertical position.  The vacuoles and the vertical distributions of the colonies exert a strong influence on backscattering and remote sensing reflectance properties.     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1354784" y="5001715"/>
            <a:ext cx="658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Impacts on </a:t>
            </a:r>
            <a:r>
              <a:rPr lang="en-US" sz="3600" b="1" u="sng" dirty="0" err="1" smtClean="0"/>
              <a:t>Rrs</a:t>
            </a:r>
            <a:r>
              <a:rPr lang="en-US" sz="3600" b="1" u="sng" dirty="0" smtClean="0"/>
              <a:t> &amp; algorithms</a:t>
            </a:r>
          </a:p>
          <a:p>
            <a:pPr marL="1143000" indent="-1143000">
              <a:buFont typeface="Arial"/>
              <a:buChar char="•"/>
            </a:pPr>
            <a:endParaRPr lang="en-US" sz="2400" dirty="0"/>
          </a:p>
        </p:txBody>
      </p:sp>
      <p:pic>
        <p:nvPicPr>
          <p:cNvPr id="53" name="Picture 52" descr="secondary_wildcat_(vector_282)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1143" y="2702514"/>
            <a:ext cx="1056950" cy="1080000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>
            <a:off x="6790954" y="1927423"/>
            <a:ext cx="16306397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Tim Moore</a:t>
            </a:r>
            <a:r>
              <a:rPr lang="en-US" sz="3200" baseline="30000" dirty="0" smtClean="0"/>
              <a:t>1</a:t>
            </a:r>
            <a:r>
              <a:rPr lang="en-US" sz="3200" dirty="0" smtClean="0"/>
              <a:t>, Colleen Mouw</a:t>
            </a:r>
            <a:r>
              <a:rPr lang="en-US" sz="3200" baseline="30000" dirty="0" smtClean="0"/>
              <a:t>2</a:t>
            </a:r>
            <a:r>
              <a:rPr lang="en-US" sz="3200" dirty="0" smtClean="0"/>
              <a:t>, Jim Sullivan</a:t>
            </a:r>
            <a:r>
              <a:rPr lang="en-US" sz="3200" baseline="30000" dirty="0" smtClean="0"/>
              <a:t>3</a:t>
            </a:r>
            <a:r>
              <a:rPr lang="en-US" sz="3200" dirty="0" smtClean="0"/>
              <a:t>, Mike Twardowski</a:t>
            </a:r>
            <a:r>
              <a:rPr lang="en-US" sz="3200" baseline="30000" dirty="0" smtClean="0"/>
              <a:t>3 </a:t>
            </a:r>
            <a:r>
              <a:rPr lang="en-US" sz="3200" dirty="0" smtClean="0"/>
              <a:t>and Alan Weidemann</a:t>
            </a:r>
            <a:r>
              <a:rPr lang="en-US" sz="3200" baseline="30000" dirty="0" smtClean="0"/>
              <a:t>4</a:t>
            </a:r>
          </a:p>
          <a:p>
            <a:pPr algn="ctr"/>
            <a:r>
              <a:rPr lang="en-US" sz="2400" dirty="0" err="1" smtClean="0"/>
              <a:t>timothy.moore@unh.edu</a:t>
            </a:r>
            <a:endParaRPr lang="en-US" sz="2400" dirty="0" smtClean="0"/>
          </a:p>
          <a:p>
            <a:pPr algn="ctr"/>
            <a:r>
              <a:rPr lang="en-US" sz="2400" dirty="0" smtClean="0"/>
              <a:t>1 - Ocean Process Analysis Laboratory, University of New Hampshire, Durham, NH USA</a:t>
            </a:r>
          </a:p>
          <a:p>
            <a:pPr algn="ctr"/>
            <a:r>
              <a:rPr lang="en-US" sz="2400" dirty="0" smtClean="0"/>
              <a:t>2 -  Graduate School of Oceanography, University of Rhode Island, RI USA</a:t>
            </a:r>
          </a:p>
          <a:p>
            <a:pPr algn="ctr"/>
            <a:r>
              <a:rPr lang="en-US" sz="2400" dirty="0" smtClean="0"/>
              <a:t>3 – Harbor Branch Oceanographic Institute, Florida Atlantic University, Fort Pierce FL USA</a:t>
            </a:r>
          </a:p>
          <a:p>
            <a:pPr algn="ctr"/>
            <a:r>
              <a:rPr lang="en-US" sz="2400" dirty="0" smtClean="0"/>
              <a:t>4 – Naval Research Laboratories, </a:t>
            </a:r>
            <a:r>
              <a:rPr lang="en-US" sz="2400" dirty="0" err="1" smtClean="0"/>
              <a:t>Stennis</a:t>
            </a:r>
            <a:r>
              <a:rPr lang="en-US" sz="2400" dirty="0" smtClean="0"/>
              <a:t> Space Center, MS USA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8137238" y="49619192"/>
            <a:ext cx="11710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Acknowledgment:  This work was funded by NIH/</a:t>
            </a:r>
            <a:r>
              <a:rPr lang="en-US" sz="2800" dirty="0"/>
              <a:t>NSF Grant R01 ES021929-</a:t>
            </a:r>
            <a:r>
              <a:rPr lang="en-US" sz="2800" dirty="0" smtClean="0"/>
              <a:t>02. </a:t>
            </a:r>
            <a:endParaRPr lang="en-US" sz="2800" dirty="0"/>
          </a:p>
        </p:txBody>
      </p:sp>
      <p:sp>
        <p:nvSpPr>
          <p:cNvPr id="49" name="TextBox 48"/>
          <p:cNvSpPr txBox="1"/>
          <p:nvPr/>
        </p:nvSpPr>
        <p:spPr>
          <a:xfrm>
            <a:off x="11709020" y="5763414"/>
            <a:ext cx="587352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/>
              <a:t>S</a:t>
            </a:r>
            <a:r>
              <a:rPr lang="en-US" sz="3600" b="1" u="sng" dirty="0" smtClean="0"/>
              <a:t>cattering Characteristics</a:t>
            </a:r>
          </a:p>
          <a:p>
            <a:pPr marL="1143000" indent="-1143000">
              <a:buFont typeface="Arial"/>
              <a:buChar char="•"/>
            </a:pPr>
            <a:endParaRPr lang="en-US" sz="24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1163561" y="35394870"/>
            <a:ext cx="5715992" cy="4438271"/>
            <a:chOff x="1533421" y="24960631"/>
            <a:chExt cx="5715992" cy="4438271"/>
          </a:xfrm>
        </p:grpSpPr>
        <p:pic>
          <p:nvPicPr>
            <p:cNvPr id="234" name="Picture 233" descr="abs_ternary.jpg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1826"/>
            <a:stretch/>
          </p:blipFill>
          <p:spPr>
            <a:xfrm>
              <a:off x="1533421" y="25029342"/>
              <a:ext cx="5137105" cy="4369560"/>
            </a:xfrm>
            <a:prstGeom prst="rect">
              <a:avLst/>
            </a:prstGeom>
          </p:spPr>
        </p:pic>
        <p:grpSp>
          <p:nvGrpSpPr>
            <p:cNvPr id="235" name="Group 234"/>
            <p:cNvGrpSpPr/>
            <p:nvPr/>
          </p:nvGrpSpPr>
          <p:grpSpPr>
            <a:xfrm>
              <a:off x="6586167" y="25185222"/>
              <a:ext cx="639393" cy="3902453"/>
              <a:chOff x="7112000" y="1342191"/>
              <a:chExt cx="639393" cy="3902453"/>
            </a:xfrm>
          </p:grpSpPr>
          <p:sp>
            <p:nvSpPr>
              <p:cNvPr id="236" name="TextBox 235"/>
              <p:cNvSpPr txBox="1"/>
              <p:nvPr/>
            </p:nvSpPr>
            <p:spPr>
              <a:xfrm>
                <a:off x="7112000" y="4844534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1.00</a:t>
                </a:r>
                <a:endParaRPr lang="en-US" sz="2000" dirty="0"/>
              </a:p>
            </p:txBody>
          </p:sp>
          <p:sp>
            <p:nvSpPr>
              <p:cNvPr id="237" name="TextBox 236"/>
              <p:cNvSpPr txBox="1"/>
              <p:nvPr/>
            </p:nvSpPr>
            <p:spPr>
              <a:xfrm>
                <a:off x="7112000" y="4066234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3.40</a:t>
                </a:r>
                <a:endParaRPr lang="en-US" sz="2000" dirty="0"/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7112000" y="4455383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2.00</a:t>
                </a:r>
                <a:endParaRPr lang="en-US" sz="2000" dirty="0"/>
              </a:p>
            </p:txBody>
          </p:sp>
          <p:sp>
            <p:nvSpPr>
              <p:cNvPr id="239" name="TextBox 238"/>
              <p:cNvSpPr txBox="1"/>
              <p:nvPr/>
            </p:nvSpPr>
            <p:spPr>
              <a:xfrm>
                <a:off x="7112000" y="3677085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5.50</a:t>
                </a:r>
                <a:endParaRPr lang="en-US" sz="2000" dirty="0"/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7112000" y="3287936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9.00</a:t>
                </a:r>
                <a:endParaRPr lang="en-US" sz="2000" dirty="0"/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7112000" y="2898787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14.5</a:t>
                </a:r>
                <a:endParaRPr lang="en-US" sz="2000" dirty="0"/>
              </a:p>
            </p:txBody>
          </p:sp>
          <p:sp>
            <p:nvSpPr>
              <p:cNvPr id="242" name="TextBox 241"/>
              <p:cNvSpPr txBox="1"/>
              <p:nvPr/>
            </p:nvSpPr>
            <p:spPr>
              <a:xfrm>
                <a:off x="7112000" y="2120489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38.3</a:t>
                </a:r>
                <a:endParaRPr lang="en-US" sz="2000" dirty="0"/>
              </a:p>
            </p:txBody>
          </p:sp>
          <p:sp>
            <p:nvSpPr>
              <p:cNvPr id="243" name="TextBox 242"/>
              <p:cNvSpPr txBox="1"/>
              <p:nvPr/>
            </p:nvSpPr>
            <p:spPr>
              <a:xfrm>
                <a:off x="7112000" y="2509638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23.6</a:t>
                </a:r>
                <a:endParaRPr lang="en-US" sz="2000" dirty="0"/>
              </a:p>
            </p:txBody>
          </p:sp>
          <p:sp>
            <p:nvSpPr>
              <p:cNvPr id="244" name="TextBox 243"/>
              <p:cNvSpPr txBox="1"/>
              <p:nvPr/>
            </p:nvSpPr>
            <p:spPr>
              <a:xfrm>
                <a:off x="7112000" y="1731340"/>
                <a:ext cx="63939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62.2</a:t>
                </a:r>
                <a:endParaRPr lang="en-US" sz="2000" dirty="0"/>
              </a:p>
            </p:txBody>
          </p:sp>
          <p:sp>
            <p:nvSpPr>
              <p:cNvPr id="245" name="TextBox 244"/>
              <p:cNvSpPr txBox="1"/>
              <p:nvPr/>
            </p:nvSpPr>
            <p:spPr>
              <a:xfrm>
                <a:off x="7112000" y="1342191"/>
                <a:ext cx="57464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/>
                  <a:t>100</a:t>
                </a:r>
                <a:endParaRPr lang="en-US" sz="2000" dirty="0"/>
              </a:p>
            </p:txBody>
          </p:sp>
        </p:grpSp>
        <p:sp>
          <p:nvSpPr>
            <p:cNvPr id="246" name="TextBox 245"/>
            <p:cNvSpPr txBox="1"/>
            <p:nvPr/>
          </p:nvSpPr>
          <p:spPr>
            <a:xfrm>
              <a:off x="6026001" y="24960631"/>
              <a:ext cx="122341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Chl</a:t>
              </a:r>
              <a:r>
                <a:rPr lang="en-US" sz="2000" dirty="0" smtClean="0"/>
                <a:t> a </a:t>
              </a:r>
              <a:r>
                <a:rPr lang="en-US" sz="2000" dirty="0" err="1" smtClean="0"/>
                <a:t>ug</a:t>
              </a:r>
              <a:r>
                <a:rPr lang="en-US" sz="2000" dirty="0" smtClean="0"/>
                <a:t>/L</a:t>
              </a:r>
              <a:endParaRPr lang="en-US" sz="2000" dirty="0"/>
            </a:p>
          </p:txBody>
        </p:sp>
      </p:grpSp>
      <p:sp>
        <p:nvSpPr>
          <p:cNvPr id="247" name="TextBox 246"/>
          <p:cNvSpPr txBox="1"/>
          <p:nvPr/>
        </p:nvSpPr>
        <p:spPr>
          <a:xfrm>
            <a:off x="5698007" y="34208181"/>
            <a:ext cx="8348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Absorption Characteristics</a:t>
            </a:r>
          </a:p>
          <a:p>
            <a:pPr marL="1143000" indent="-1143000">
              <a:buFont typeface="Arial"/>
              <a:buChar char="•"/>
            </a:pPr>
            <a:endParaRPr lang="en-US" sz="2400" dirty="0"/>
          </a:p>
        </p:txBody>
      </p:sp>
      <p:pic>
        <p:nvPicPr>
          <p:cNvPr id="316" name="Picture 315" descr="aph440_v_chl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2" t="5760" r="8233" b="10298"/>
          <a:stretch/>
        </p:blipFill>
        <p:spPr>
          <a:xfrm>
            <a:off x="4697131" y="41793476"/>
            <a:ext cx="3148874" cy="2188770"/>
          </a:xfrm>
          <a:prstGeom prst="rect">
            <a:avLst/>
          </a:prstGeom>
        </p:spPr>
      </p:pic>
      <p:pic>
        <p:nvPicPr>
          <p:cNvPr id="317" name="Picture 316" descr="aph_byregion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b="10377"/>
          <a:stretch/>
        </p:blipFill>
        <p:spPr>
          <a:xfrm>
            <a:off x="899501" y="41664616"/>
            <a:ext cx="3509174" cy="2350669"/>
          </a:xfrm>
          <a:prstGeom prst="rect">
            <a:avLst/>
          </a:prstGeom>
        </p:spPr>
      </p:pic>
      <p:pic>
        <p:nvPicPr>
          <p:cNvPr id="318" name="Picture 317" descr="aph_wle_all_by_region_zoom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0" b="10151"/>
          <a:stretch/>
        </p:blipFill>
        <p:spPr>
          <a:xfrm>
            <a:off x="934339" y="44314724"/>
            <a:ext cx="3435455" cy="2319583"/>
          </a:xfrm>
          <a:prstGeom prst="rect">
            <a:avLst/>
          </a:prstGeom>
        </p:spPr>
      </p:pic>
      <p:sp>
        <p:nvSpPr>
          <p:cNvPr id="319" name="TextBox 318"/>
          <p:cNvSpPr txBox="1"/>
          <p:nvPr/>
        </p:nvSpPr>
        <p:spPr>
          <a:xfrm>
            <a:off x="1719716" y="46704183"/>
            <a:ext cx="1420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wavelength (nm)</a:t>
            </a:r>
            <a:endParaRPr lang="en-US" sz="1400" dirty="0"/>
          </a:p>
        </p:txBody>
      </p:sp>
      <p:sp>
        <p:nvSpPr>
          <p:cNvPr id="320" name="TextBox 319"/>
          <p:cNvSpPr txBox="1"/>
          <p:nvPr/>
        </p:nvSpPr>
        <p:spPr>
          <a:xfrm>
            <a:off x="3638263" y="41818531"/>
            <a:ext cx="2885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321" name="TextBox 320"/>
          <p:cNvSpPr txBox="1"/>
          <p:nvPr/>
        </p:nvSpPr>
        <p:spPr>
          <a:xfrm>
            <a:off x="3605823" y="44458565"/>
            <a:ext cx="2823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323" name="TextBox 322"/>
          <p:cNvSpPr txBox="1"/>
          <p:nvPr/>
        </p:nvSpPr>
        <p:spPr>
          <a:xfrm>
            <a:off x="1719716" y="44095383"/>
            <a:ext cx="1420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wavelength (nm)</a:t>
            </a:r>
            <a:endParaRPr lang="en-US" sz="1400" dirty="0"/>
          </a:p>
        </p:txBody>
      </p:sp>
      <p:pic>
        <p:nvPicPr>
          <p:cNvPr id="326" name="Picture 325" descr="aphstar_by_region.jpg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3" b="10108"/>
          <a:stretch/>
        </p:blipFill>
        <p:spPr>
          <a:xfrm>
            <a:off x="4700288" y="44231467"/>
            <a:ext cx="3481778" cy="2355022"/>
          </a:xfrm>
          <a:prstGeom prst="rect">
            <a:avLst/>
          </a:prstGeom>
        </p:spPr>
      </p:pic>
      <p:sp>
        <p:nvSpPr>
          <p:cNvPr id="327" name="TextBox 326"/>
          <p:cNvSpPr txBox="1"/>
          <p:nvPr/>
        </p:nvSpPr>
        <p:spPr>
          <a:xfrm>
            <a:off x="7446684" y="44386526"/>
            <a:ext cx="2951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sp>
        <p:nvSpPr>
          <p:cNvPr id="328" name="TextBox 327"/>
          <p:cNvSpPr txBox="1"/>
          <p:nvPr/>
        </p:nvSpPr>
        <p:spPr>
          <a:xfrm>
            <a:off x="5368995" y="46666518"/>
            <a:ext cx="14204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wavelength (nm)</a:t>
            </a:r>
            <a:endParaRPr lang="en-US" sz="1400" dirty="0"/>
          </a:p>
        </p:txBody>
      </p:sp>
      <p:sp>
        <p:nvSpPr>
          <p:cNvPr id="329" name="TextBox 328"/>
          <p:cNvSpPr txBox="1"/>
          <p:nvPr/>
        </p:nvSpPr>
        <p:spPr>
          <a:xfrm rot="16200000">
            <a:off x="3076820" y="44775387"/>
            <a:ext cx="23858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aph</a:t>
            </a:r>
            <a:r>
              <a:rPr lang="en-US" sz="1400" dirty="0" smtClean="0"/>
              <a:t>* m</a:t>
            </a:r>
            <a:r>
              <a:rPr lang="en-US" sz="1400" baseline="30000" dirty="0" smtClean="0"/>
              <a:t>2</a:t>
            </a:r>
            <a:r>
              <a:rPr lang="en-US" sz="1400" dirty="0" smtClean="0"/>
              <a:t> </a:t>
            </a:r>
            <a:r>
              <a:rPr lang="en-US" sz="1400" dirty="0"/>
              <a:t>(mg </a:t>
            </a:r>
            <a:r>
              <a:rPr lang="en-US" sz="1400" dirty="0" err="1"/>
              <a:t>Chl</a:t>
            </a:r>
            <a:r>
              <a:rPr lang="en-US" sz="1400" dirty="0"/>
              <a:t>)</a:t>
            </a:r>
            <a:r>
              <a:rPr lang="en-US" sz="1400" baseline="30000" dirty="0"/>
              <a:t>-1</a:t>
            </a:r>
            <a:r>
              <a:rPr lang="en-US" sz="1400" dirty="0"/>
              <a:t>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309510" y="44269914"/>
            <a:ext cx="524156" cy="2085015"/>
            <a:chOff x="4377242" y="44667096"/>
            <a:chExt cx="524156" cy="2085015"/>
          </a:xfrm>
        </p:grpSpPr>
        <p:sp>
          <p:nvSpPr>
            <p:cNvPr id="330" name="TextBox 329"/>
            <p:cNvSpPr txBox="1"/>
            <p:nvPr/>
          </p:nvSpPr>
          <p:spPr>
            <a:xfrm>
              <a:off x="4383583" y="46444334"/>
              <a:ext cx="50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0.01</a:t>
              </a:r>
              <a:endParaRPr lang="en-US" sz="1400" dirty="0"/>
            </a:p>
          </p:txBody>
        </p:sp>
        <p:sp>
          <p:nvSpPr>
            <p:cNvPr id="331" name="TextBox 330"/>
            <p:cNvSpPr txBox="1"/>
            <p:nvPr/>
          </p:nvSpPr>
          <p:spPr>
            <a:xfrm>
              <a:off x="4377242" y="46087107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0.02</a:t>
              </a:r>
              <a:endParaRPr lang="en-US" sz="1400" dirty="0"/>
            </a:p>
          </p:txBody>
        </p:sp>
        <p:sp>
          <p:nvSpPr>
            <p:cNvPr id="332" name="TextBox 331"/>
            <p:cNvSpPr txBox="1"/>
            <p:nvPr/>
          </p:nvSpPr>
          <p:spPr>
            <a:xfrm>
              <a:off x="4386032" y="45727586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0.03</a:t>
              </a:r>
              <a:endParaRPr lang="en-US" sz="1400" dirty="0"/>
            </a:p>
          </p:txBody>
        </p:sp>
        <p:sp>
          <p:nvSpPr>
            <p:cNvPr id="333" name="TextBox 332"/>
            <p:cNvSpPr txBox="1"/>
            <p:nvPr/>
          </p:nvSpPr>
          <p:spPr>
            <a:xfrm>
              <a:off x="4378599" y="45364475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0.04</a:t>
              </a:r>
              <a:endParaRPr lang="en-US" sz="1400" dirty="0"/>
            </a:p>
          </p:txBody>
        </p:sp>
        <p:sp>
          <p:nvSpPr>
            <p:cNvPr id="334" name="TextBox 333"/>
            <p:cNvSpPr txBox="1"/>
            <p:nvPr/>
          </p:nvSpPr>
          <p:spPr>
            <a:xfrm>
              <a:off x="4398423" y="45015714"/>
              <a:ext cx="50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0.05</a:t>
              </a:r>
              <a:endParaRPr lang="en-US" sz="1400" dirty="0"/>
            </a:p>
          </p:txBody>
        </p:sp>
        <p:sp>
          <p:nvSpPr>
            <p:cNvPr id="335" name="TextBox 334"/>
            <p:cNvSpPr txBox="1"/>
            <p:nvPr/>
          </p:nvSpPr>
          <p:spPr>
            <a:xfrm>
              <a:off x="4389489" y="44667096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0.06</a:t>
              </a:r>
              <a:endParaRPr lang="en-US" sz="1400" dirty="0"/>
            </a:p>
          </p:txBody>
        </p:sp>
      </p:grpSp>
      <p:grpSp>
        <p:nvGrpSpPr>
          <p:cNvPr id="336" name="Group 335"/>
          <p:cNvGrpSpPr/>
          <p:nvPr/>
        </p:nvGrpSpPr>
        <p:grpSpPr>
          <a:xfrm>
            <a:off x="4528117" y="46508143"/>
            <a:ext cx="3060280" cy="320649"/>
            <a:chOff x="4778837" y="2753747"/>
            <a:chExt cx="2644199" cy="316339"/>
          </a:xfrm>
        </p:grpSpPr>
        <p:sp>
          <p:nvSpPr>
            <p:cNvPr id="337" name="TextBox 336"/>
            <p:cNvSpPr txBox="1"/>
            <p:nvPr/>
          </p:nvSpPr>
          <p:spPr>
            <a:xfrm>
              <a:off x="4778837" y="2759814"/>
              <a:ext cx="395429" cy="303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400</a:t>
              </a:r>
              <a:endParaRPr lang="en-US" sz="1400" dirty="0"/>
            </a:p>
          </p:txBody>
        </p:sp>
        <p:sp>
          <p:nvSpPr>
            <p:cNvPr id="338" name="TextBox 337"/>
            <p:cNvSpPr txBox="1"/>
            <p:nvPr/>
          </p:nvSpPr>
          <p:spPr>
            <a:xfrm>
              <a:off x="5516307" y="2766447"/>
              <a:ext cx="395429" cy="303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339" name="TextBox 338"/>
            <p:cNvSpPr txBox="1"/>
            <p:nvPr/>
          </p:nvSpPr>
          <p:spPr>
            <a:xfrm>
              <a:off x="6281637" y="2753747"/>
              <a:ext cx="395429" cy="30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600</a:t>
              </a:r>
              <a:endParaRPr lang="en-US" sz="1400" dirty="0"/>
            </a:p>
          </p:txBody>
        </p:sp>
        <p:sp>
          <p:nvSpPr>
            <p:cNvPr id="340" name="TextBox 339"/>
            <p:cNvSpPr txBox="1"/>
            <p:nvPr/>
          </p:nvSpPr>
          <p:spPr>
            <a:xfrm>
              <a:off x="7027607" y="2757944"/>
              <a:ext cx="395429" cy="30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700</a:t>
              </a:r>
              <a:endParaRPr lang="en-US" sz="1400" dirty="0"/>
            </a:p>
          </p:txBody>
        </p:sp>
      </p:grpSp>
      <p:grpSp>
        <p:nvGrpSpPr>
          <p:cNvPr id="341" name="Group 340"/>
          <p:cNvGrpSpPr/>
          <p:nvPr/>
        </p:nvGrpSpPr>
        <p:grpSpPr>
          <a:xfrm>
            <a:off x="746702" y="43944899"/>
            <a:ext cx="3060280" cy="320649"/>
            <a:chOff x="4778837" y="2753747"/>
            <a:chExt cx="2644199" cy="316339"/>
          </a:xfrm>
        </p:grpSpPr>
        <p:sp>
          <p:nvSpPr>
            <p:cNvPr id="342" name="TextBox 341"/>
            <p:cNvSpPr txBox="1"/>
            <p:nvPr/>
          </p:nvSpPr>
          <p:spPr>
            <a:xfrm>
              <a:off x="4778837" y="2759814"/>
              <a:ext cx="395429" cy="303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400</a:t>
              </a:r>
              <a:endParaRPr lang="en-US" sz="1400" dirty="0"/>
            </a:p>
          </p:txBody>
        </p:sp>
        <p:sp>
          <p:nvSpPr>
            <p:cNvPr id="343" name="TextBox 342"/>
            <p:cNvSpPr txBox="1"/>
            <p:nvPr/>
          </p:nvSpPr>
          <p:spPr>
            <a:xfrm>
              <a:off x="5516307" y="2766447"/>
              <a:ext cx="395429" cy="303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344" name="TextBox 343"/>
            <p:cNvSpPr txBox="1"/>
            <p:nvPr/>
          </p:nvSpPr>
          <p:spPr>
            <a:xfrm>
              <a:off x="6281637" y="2753747"/>
              <a:ext cx="395429" cy="30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600</a:t>
              </a:r>
              <a:endParaRPr lang="en-US" sz="1400" dirty="0"/>
            </a:p>
          </p:txBody>
        </p:sp>
        <p:sp>
          <p:nvSpPr>
            <p:cNvPr id="345" name="TextBox 344"/>
            <p:cNvSpPr txBox="1"/>
            <p:nvPr/>
          </p:nvSpPr>
          <p:spPr>
            <a:xfrm>
              <a:off x="7027607" y="2757944"/>
              <a:ext cx="395429" cy="30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700</a:t>
              </a:r>
              <a:endParaRPr lang="en-US" sz="1400" dirty="0"/>
            </a:p>
          </p:txBody>
        </p:sp>
      </p:grpSp>
      <p:grpSp>
        <p:nvGrpSpPr>
          <p:cNvPr id="346" name="Group 345"/>
          <p:cNvGrpSpPr/>
          <p:nvPr/>
        </p:nvGrpSpPr>
        <p:grpSpPr>
          <a:xfrm>
            <a:off x="790004" y="46547776"/>
            <a:ext cx="3060280" cy="320649"/>
            <a:chOff x="4778837" y="2753747"/>
            <a:chExt cx="2644199" cy="316339"/>
          </a:xfrm>
        </p:grpSpPr>
        <p:sp>
          <p:nvSpPr>
            <p:cNvPr id="347" name="TextBox 346"/>
            <p:cNvSpPr txBox="1"/>
            <p:nvPr/>
          </p:nvSpPr>
          <p:spPr>
            <a:xfrm>
              <a:off x="4778837" y="2759814"/>
              <a:ext cx="395429" cy="303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400</a:t>
              </a:r>
              <a:endParaRPr lang="en-US" sz="1400" dirty="0"/>
            </a:p>
          </p:txBody>
        </p:sp>
        <p:sp>
          <p:nvSpPr>
            <p:cNvPr id="348" name="TextBox 347"/>
            <p:cNvSpPr txBox="1"/>
            <p:nvPr/>
          </p:nvSpPr>
          <p:spPr>
            <a:xfrm>
              <a:off x="5516307" y="2766447"/>
              <a:ext cx="395429" cy="3036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349" name="TextBox 348"/>
            <p:cNvSpPr txBox="1"/>
            <p:nvPr/>
          </p:nvSpPr>
          <p:spPr>
            <a:xfrm>
              <a:off x="6281637" y="2753747"/>
              <a:ext cx="395429" cy="30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600</a:t>
              </a:r>
              <a:endParaRPr lang="en-US" sz="1400" dirty="0"/>
            </a:p>
          </p:txBody>
        </p:sp>
        <p:sp>
          <p:nvSpPr>
            <p:cNvPr id="350" name="TextBox 349"/>
            <p:cNvSpPr txBox="1"/>
            <p:nvPr/>
          </p:nvSpPr>
          <p:spPr>
            <a:xfrm>
              <a:off x="7027607" y="2757944"/>
              <a:ext cx="395429" cy="303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700</a:t>
              </a:r>
              <a:endParaRPr lang="en-US" sz="14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54106" y="44544328"/>
            <a:ext cx="683214" cy="1974488"/>
            <a:chOff x="404905" y="44958443"/>
            <a:chExt cx="683214" cy="1974488"/>
          </a:xfrm>
        </p:grpSpPr>
        <p:sp>
          <p:nvSpPr>
            <p:cNvPr id="324" name="TextBox 323"/>
            <p:cNvSpPr txBox="1"/>
            <p:nvPr/>
          </p:nvSpPr>
          <p:spPr>
            <a:xfrm rot="16200000">
              <a:off x="133965" y="45875391"/>
              <a:ext cx="849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a</a:t>
              </a:r>
              <a:r>
                <a:rPr lang="en-US" sz="1400" baseline="-25000" dirty="0" err="1" smtClean="0"/>
                <a:t>ph</a:t>
              </a:r>
              <a:r>
                <a:rPr lang="en-US" sz="1400" dirty="0" smtClean="0"/>
                <a:t> (1/m)</a:t>
              </a:r>
              <a:endParaRPr lang="en-US" sz="1400" dirty="0"/>
            </a:p>
          </p:txBody>
        </p:sp>
        <p:sp>
          <p:nvSpPr>
            <p:cNvPr id="351" name="TextBox 350"/>
            <p:cNvSpPr txBox="1"/>
            <p:nvPr/>
          </p:nvSpPr>
          <p:spPr>
            <a:xfrm>
              <a:off x="672893" y="46625154"/>
              <a:ext cx="41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0.1</a:t>
              </a:r>
              <a:endParaRPr lang="en-US" sz="1400" dirty="0"/>
            </a:p>
          </p:txBody>
        </p:sp>
        <p:sp>
          <p:nvSpPr>
            <p:cNvPr id="352" name="TextBox 351"/>
            <p:cNvSpPr txBox="1"/>
            <p:nvPr/>
          </p:nvSpPr>
          <p:spPr>
            <a:xfrm>
              <a:off x="669219" y="46416429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0.2</a:t>
              </a:r>
              <a:endParaRPr lang="en-US" sz="1400" dirty="0"/>
            </a:p>
          </p:txBody>
        </p:sp>
        <p:sp>
          <p:nvSpPr>
            <p:cNvPr id="353" name="TextBox 352"/>
            <p:cNvSpPr txBox="1"/>
            <p:nvPr/>
          </p:nvSpPr>
          <p:spPr>
            <a:xfrm>
              <a:off x="667245" y="4620770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0.3</a:t>
              </a:r>
              <a:endParaRPr lang="en-US" sz="1400" dirty="0"/>
            </a:p>
          </p:txBody>
        </p:sp>
        <p:sp>
          <p:nvSpPr>
            <p:cNvPr id="354" name="TextBox 353"/>
            <p:cNvSpPr txBox="1"/>
            <p:nvPr/>
          </p:nvSpPr>
          <p:spPr>
            <a:xfrm>
              <a:off x="672621" y="45998123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0.4</a:t>
              </a:r>
              <a:endParaRPr lang="en-US" sz="1400" dirty="0"/>
            </a:p>
          </p:txBody>
        </p:sp>
        <p:sp>
          <p:nvSpPr>
            <p:cNvPr id="355" name="TextBox 354"/>
            <p:cNvSpPr txBox="1"/>
            <p:nvPr/>
          </p:nvSpPr>
          <p:spPr>
            <a:xfrm>
              <a:off x="668947" y="45789004"/>
              <a:ext cx="41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356" name="TextBox 355"/>
            <p:cNvSpPr txBox="1"/>
            <p:nvPr/>
          </p:nvSpPr>
          <p:spPr>
            <a:xfrm>
              <a:off x="668947" y="45579353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0.6</a:t>
              </a:r>
              <a:endParaRPr lang="en-US" sz="1400" dirty="0"/>
            </a:p>
          </p:txBody>
        </p:sp>
        <p:sp>
          <p:nvSpPr>
            <p:cNvPr id="357" name="TextBox 356"/>
            <p:cNvSpPr txBox="1"/>
            <p:nvPr/>
          </p:nvSpPr>
          <p:spPr>
            <a:xfrm>
              <a:off x="669795" y="45369443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0.7</a:t>
              </a:r>
              <a:endParaRPr lang="en-US" sz="1400" dirty="0"/>
            </a:p>
          </p:txBody>
        </p:sp>
        <p:sp>
          <p:nvSpPr>
            <p:cNvPr id="358" name="TextBox 357"/>
            <p:cNvSpPr txBox="1"/>
            <p:nvPr/>
          </p:nvSpPr>
          <p:spPr>
            <a:xfrm>
              <a:off x="666120" y="45164411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0.8</a:t>
              </a:r>
              <a:endParaRPr lang="en-US" sz="1400" dirty="0"/>
            </a:p>
          </p:txBody>
        </p:sp>
        <p:sp>
          <p:nvSpPr>
            <p:cNvPr id="359" name="TextBox 358"/>
            <p:cNvSpPr txBox="1"/>
            <p:nvPr/>
          </p:nvSpPr>
          <p:spPr>
            <a:xfrm>
              <a:off x="667822" y="44958443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0.9</a:t>
              </a:r>
              <a:endParaRPr lang="en-US" sz="1400" dirty="0"/>
            </a:p>
          </p:txBody>
        </p:sp>
      </p:grpSp>
      <p:sp>
        <p:nvSpPr>
          <p:cNvPr id="363" name="TextBox 362"/>
          <p:cNvSpPr txBox="1"/>
          <p:nvPr/>
        </p:nvSpPr>
        <p:spPr>
          <a:xfrm>
            <a:off x="7352928" y="41807312"/>
            <a:ext cx="2803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  <p:sp>
        <p:nvSpPr>
          <p:cNvPr id="364" name="TextBox 363"/>
          <p:cNvSpPr txBox="1"/>
          <p:nvPr/>
        </p:nvSpPr>
        <p:spPr>
          <a:xfrm>
            <a:off x="5770155" y="43983037"/>
            <a:ext cx="8661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Chla</a:t>
            </a:r>
            <a:r>
              <a:rPr lang="en-US" sz="1400" dirty="0" smtClean="0"/>
              <a:t> </a:t>
            </a:r>
            <a:r>
              <a:rPr lang="en-US" sz="1400" dirty="0" err="1"/>
              <a:t>u</a:t>
            </a:r>
            <a:r>
              <a:rPr lang="en-US" sz="1400" dirty="0" err="1" smtClean="0"/>
              <a:t>g</a:t>
            </a:r>
            <a:r>
              <a:rPr lang="en-US" sz="1400" dirty="0" smtClean="0"/>
              <a:t>/L</a:t>
            </a:r>
            <a:endParaRPr lang="en-US" sz="1400" dirty="0"/>
          </a:p>
        </p:txBody>
      </p:sp>
      <p:sp>
        <p:nvSpPr>
          <p:cNvPr id="365" name="TextBox 364"/>
          <p:cNvSpPr txBox="1"/>
          <p:nvPr/>
        </p:nvSpPr>
        <p:spPr>
          <a:xfrm rot="16200000">
            <a:off x="3782517" y="42717420"/>
            <a:ext cx="11632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a</a:t>
            </a:r>
            <a:r>
              <a:rPr lang="en-US" sz="1400" baseline="-25000" dirty="0" err="1" smtClean="0"/>
              <a:t>ph</a:t>
            </a:r>
            <a:r>
              <a:rPr lang="en-US" sz="1400" dirty="0" smtClean="0"/>
              <a:t> 443 (1/m)</a:t>
            </a:r>
            <a:endParaRPr lang="en-US" sz="1400" dirty="0"/>
          </a:p>
        </p:txBody>
      </p:sp>
      <p:sp>
        <p:nvSpPr>
          <p:cNvPr id="366" name="TextBox 365"/>
          <p:cNvSpPr txBox="1"/>
          <p:nvPr/>
        </p:nvSpPr>
        <p:spPr>
          <a:xfrm>
            <a:off x="4576104" y="43896034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67" name="TextBox 366"/>
          <p:cNvSpPr txBox="1"/>
          <p:nvPr/>
        </p:nvSpPr>
        <p:spPr>
          <a:xfrm>
            <a:off x="5589042" y="43905025"/>
            <a:ext cx="3666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50</a:t>
            </a:r>
            <a:endParaRPr lang="en-US" sz="1400" dirty="0"/>
          </a:p>
        </p:txBody>
      </p:sp>
      <p:sp>
        <p:nvSpPr>
          <p:cNvPr id="368" name="TextBox 367"/>
          <p:cNvSpPr txBox="1"/>
          <p:nvPr/>
        </p:nvSpPr>
        <p:spPr>
          <a:xfrm>
            <a:off x="6567202" y="43908375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</a:t>
            </a:r>
            <a:endParaRPr lang="en-US" sz="1400" dirty="0"/>
          </a:p>
        </p:txBody>
      </p:sp>
      <p:sp>
        <p:nvSpPr>
          <p:cNvPr id="369" name="TextBox 368"/>
          <p:cNvSpPr txBox="1"/>
          <p:nvPr/>
        </p:nvSpPr>
        <p:spPr>
          <a:xfrm>
            <a:off x="4506782" y="43806892"/>
            <a:ext cx="2756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370" name="TextBox 369"/>
          <p:cNvSpPr txBox="1"/>
          <p:nvPr/>
        </p:nvSpPr>
        <p:spPr>
          <a:xfrm>
            <a:off x="4380550" y="43274524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1.0</a:t>
            </a:r>
            <a:endParaRPr lang="en-US" sz="1400" dirty="0"/>
          </a:p>
        </p:txBody>
      </p:sp>
      <p:sp>
        <p:nvSpPr>
          <p:cNvPr id="371" name="TextBox 370"/>
          <p:cNvSpPr txBox="1"/>
          <p:nvPr/>
        </p:nvSpPr>
        <p:spPr>
          <a:xfrm>
            <a:off x="4378935" y="42231430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3.0</a:t>
            </a:r>
            <a:endParaRPr lang="en-US" sz="1400" dirty="0"/>
          </a:p>
        </p:txBody>
      </p:sp>
      <p:sp>
        <p:nvSpPr>
          <p:cNvPr id="372" name="TextBox 371"/>
          <p:cNvSpPr txBox="1"/>
          <p:nvPr/>
        </p:nvSpPr>
        <p:spPr>
          <a:xfrm>
            <a:off x="4389153" y="42778931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2.0</a:t>
            </a:r>
            <a:endParaRPr lang="en-US" sz="1400" dirty="0"/>
          </a:p>
        </p:txBody>
      </p:sp>
      <p:sp>
        <p:nvSpPr>
          <p:cNvPr id="373" name="TextBox 372"/>
          <p:cNvSpPr txBox="1"/>
          <p:nvPr/>
        </p:nvSpPr>
        <p:spPr>
          <a:xfrm>
            <a:off x="4378262" y="4170471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4.0</a:t>
            </a:r>
            <a:endParaRPr lang="en-US" sz="1400" dirty="0"/>
          </a:p>
        </p:txBody>
      </p:sp>
      <p:pic>
        <p:nvPicPr>
          <p:cNvPr id="374" name="Picture 373" descr="aph440_v_chl_zoon.jpg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2" t="4030" r="6666" b="5822"/>
          <a:stretch/>
        </p:blipFill>
        <p:spPr>
          <a:xfrm>
            <a:off x="4727080" y="41847475"/>
            <a:ext cx="1591782" cy="1076824"/>
          </a:xfrm>
          <a:prstGeom prst="rect">
            <a:avLst/>
          </a:prstGeom>
        </p:spPr>
      </p:pic>
      <p:sp>
        <p:nvSpPr>
          <p:cNvPr id="375" name="TextBox 374"/>
          <p:cNvSpPr txBox="1"/>
          <p:nvPr/>
        </p:nvSpPr>
        <p:spPr>
          <a:xfrm>
            <a:off x="4825549" y="41857517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Chla</a:t>
            </a:r>
            <a:r>
              <a:rPr lang="en-US" sz="1400" dirty="0" smtClean="0"/>
              <a:t> &lt; 25 </a:t>
            </a:r>
            <a:r>
              <a:rPr lang="en-US" sz="1400" dirty="0" err="1" smtClean="0"/>
              <a:t>ug</a:t>
            </a:r>
            <a:r>
              <a:rPr lang="en-US" sz="1400" dirty="0" smtClean="0"/>
              <a:t>/L</a:t>
            </a:r>
            <a:endParaRPr lang="en-US" sz="1400" dirty="0"/>
          </a:p>
        </p:txBody>
      </p:sp>
      <p:sp>
        <p:nvSpPr>
          <p:cNvPr id="376" name="TextBox 375"/>
          <p:cNvSpPr txBox="1"/>
          <p:nvPr/>
        </p:nvSpPr>
        <p:spPr>
          <a:xfrm>
            <a:off x="2652998" y="42392644"/>
            <a:ext cx="11439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Central Basin   </a:t>
            </a:r>
            <a:endParaRPr lang="en-US" sz="1400" dirty="0"/>
          </a:p>
        </p:txBody>
      </p:sp>
      <p:sp>
        <p:nvSpPr>
          <p:cNvPr id="377" name="TextBox 376"/>
          <p:cNvSpPr txBox="1"/>
          <p:nvPr/>
        </p:nvSpPr>
        <p:spPr>
          <a:xfrm>
            <a:off x="2652213" y="42529355"/>
            <a:ext cx="11208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Detroit River   </a:t>
            </a:r>
            <a:endParaRPr lang="en-US" sz="1400" dirty="0"/>
          </a:p>
        </p:txBody>
      </p:sp>
      <p:sp>
        <p:nvSpPr>
          <p:cNvPr id="378" name="TextBox 377"/>
          <p:cNvSpPr txBox="1"/>
          <p:nvPr/>
        </p:nvSpPr>
        <p:spPr>
          <a:xfrm>
            <a:off x="2661543" y="42257176"/>
            <a:ext cx="12403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Western Basin </a:t>
            </a:r>
            <a:endParaRPr lang="en-US" sz="1400" dirty="0"/>
          </a:p>
        </p:txBody>
      </p:sp>
      <p:sp>
        <p:nvSpPr>
          <p:cNvPr id="379" name="TextBox 378"/>
          <p:cNvSpPr txBox="1"/>
          <p:nvPr/>
        </p:nvSpPr>
        <p:spPr>
          <a:xfrm>
            <a:off x="7577848" y="43905796"/>
            <a:ext cx="4576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150</a:t>
            </a:r>
            <a:endParaRPr lang="en-US" sz="1400" dirty="0"/>
          </a:p>
        </p:txBody>
      </p:sp>
      <p:cxnSp>
        <p:nvCxnSpPr>
          <p:cNvPr id="380" name="Straight Connector 379"/>
          <p:cNvCxnSpPr/>
          <p:nvPr/>
        </p:nvCxnSpPr>
        <p:spPr>
          <a:xfrm>
            <a:off x="2374784" y="42392644"/>
            <a:ext cx="277429" cy="0"/>
          </a:xfrm>
          <a:prstGeom prst="line">
            <a:avLst/>
          </a:prstGeom>
          <a:ln>
            <a:solidFill>
              <a:srgbClr val="12F80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1" name="Straight Connector 380"/>
          <p:cNvCxnSpPr/>
          <p:nvPr/>
        </p:nvCxnSpPr>
        <p:spPr>
          <a:xfrm>
            <a:off x="2384009" y="42529355"/>
            <a:ext cx="27742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2391358" y="42670959"/>
            <a:ext cx="277429" cy="0"/>
          </a:xfrm>
          <a:prstGeom prst="line">
            <a:avLst/>
          </a:prstGeom>
          <a:ln>
            <a:solidFill>
              <a:srgbClr val="3366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93307" y="41700323"/>
            <a:ext cx="621549" cy="1912213"/>
            <a:chOff x="410240" y="42080572"/>
            <a:chExt cx="621549" cy="1912213"/>
          </a:xfrm>
        </p:grpSpPr>
        <p:sp>
          <p:nvSpPr>
            <p:cNvPr id="322" name="TextBox 321"/>
            <p:cNvSpPr txBox="1"/>
            <p:nvPr/>
          </p:nvSpPr>
          <p:spPr>
            <a:xfrm rot="16200000">
              <a:off x="139300" y="43170423"/>
              <a:ext cx="84965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a</a:t>
              </a:r>
              <a:r>
                <a:rPr lang="en-US" sz="1400" baseline="-25000" dirty="0" err="1" smtClean="0"/>
                <a:t>ph</a:t>
              </a:r>
              <a:r>
                <a:rPr lang="en-US" sz="1400" dirty="0" smtClean="0"/>
                <a:t> (1/m)</a:t>
              </a:r>
              <a:endParaRPr lang="en-US" sz="1400" dirty="0"/>
            </a:p>
          </p:txBody>
        </p:sp>
        <p:sp>
          <p:nvSpPr>
            <p:cNvPr id="360" name="TextBox 359"/>
            <p:cNvSpPr txBox="1"/>
            <p:nvPr/>
          </p:nvSpPr>
          <p:spPr>
            <a:xfrm>
              <a:off x="614590" y="43685008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1.0</a:t>
              </a:r>
              <a:endParaRPr lang="en-US" sz="1400" dirty="0"/>
            </a:p>
          </p:txBody>
        </p:sp>
        <p:sp>
          <p:nvSpPr>
            <p:cNvPr id="361" name="TextBox 360"/>
            <p:cNvSpPr txBox="1"/>
            <p:nvPr/>
          </p:nvSpPr>
          <p:spPr>
            <a:xfrm>
              <a:off x="616291" y="43157675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2.0</a:t>
              </a:r>
              <a:endParaRPr lang="en-US" sz="1400" dirty="0"/>
            </a:p>
          </p:txBody>
        </p:sp>
        <p:sp>
          <p:nvSpPr>
            <p:cNvPr id="362" name="TextBox 361"/>
            <p:cNvSpPr txBox="1"/>
            <p:nvPr/>
          </p:nvSpPr>
          <p:spPr>
            <a:xfrm>
              <a:off x="615311" y="42627446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3.0</a:t>
              </a:r>
              <a:endParaRPr lang="en-US" sz="1400" dirty="0"/>
            </a:p>
          </p:txBody>
        </p:sp>
        <p:sp>
          <p:nvSpPr>
            <p:cNvPr id="383" name="TextBox 382"/>
            <p:cNvSpPr txBox="1"/>
            <p:nvPr/>
          </p:nvSpPr>
          <p:spPr>
            <a:xfrm>
              <a:off x="608169" y="42080572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4.0</a:t>
              </a:r>
              <a:endParaRPr lang="en-US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961414" y="41555003"/>
            <a:ext cx="7550569" cy="6189309"/>
            <a:chOff x="489039" y="347621"/>
            <a:chExt cx="7550569" cy="6189309"/>
          </a:xfrm>
        </p:grpSpPr>
        <p:pic>
          <p:nvPicPr>
            <p:cNvPr id="384" name="Picture 383" descr="aph_wle_stn24_wbric.jpg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28327" y="347621"/>
              <a:ext cx="3811281" cy="3017520"/>
            </a:xfrm>
            <a:prstGeom prst="rect">
              <a:avLst/>
            </a:prstGeom>
          </p:spPr>
        </p:pic>
        <p:pic>
          <p:nvPicPr>
            <p:cNvPr id="385" name="Picture 384" descr="aph_wle_stn29_wbric.jp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482" y="3396300"/>
              <a:ext cx="4024477" cy="3017520"/>
            </a:xfrm>
            <a:prstGeom prst="rect">
              <a:avLst/>
            </a:prstGeom>
          </p:spPr>
        </p:pic>
        <p:sp>
          <p:nvSpPr>
            <p:cNvPr id="386" name="TextBox 385"/>
            <p:cNvSpPr txBox="1"/>
            <p:nvPr/>
          </p:nvSpPr>
          <p:spPr>
            <a:xfrm>
              <a:off x="6151193" y="583747"/>
              <a:ext cx="26672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C</a:t>
              </a:r>
              <a:endParaRPr lang="en-US" sz="1200" dirty="0"/>
            </a:p>
          </p:txBody>
        </p:sp>
        <p:sp>
          <p:nvSpPr>
            <p:cNvPr id="387" name="TextBox 386"/>
            <p:cNvSpPr txBox="1"/>
            <p:nvPr/>
          </p:nvSpPr>
          <p:spPr>
            <a:xfrm>
              <a:off x="1946616" y="6259931"/>
              <a:ext cx="12439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wavelength (nm)</a:t>
              </a:r>
              <a:endParaRPr lang="en-US" sz="1200" dirty="0"/>
            </a:p>
          </p:txBody>
        </p:sp>
        <p:sp>
          <p:nvSpPr>
            <p:cNvPr id="388" name="TextBox 387"/>
            <p:cNvSpPr txBox="1"/>
            <p:nvPr/>
          </p:nvSpPr>
          <p:spPr>
            <a:xfrm>
              <a:off x="2481676" y="3714802"/>
              <a:ext cx="2683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B</a:t>
              </a:r>
              <a:endParaRPr lang="en-US" sz="1200" dirty="0"/>
            </a:p>
          </p:txBody>
        </p:sp>
        <p:grpSp>
          <p:nvGrpSpPr>
            <p:cNvPr id="389" name="Group 388"/>
            <p:cNvGrpSpPr/>
            <p:nvPr/>
          </p:nvGrpSpPr>
          <p:grpSpPr>
            <a:xfrm>
              <a:off x="4266521" y="3392965"/>
              <a:ext cx="3773087" cy="3017520"/>
              <a:chOff x="572105" y="350956"/>
              <a:chExt cx="3773087" cy="3017520"/>
            </a:xfrm>
          </p:grpSpPr>
          <p:pic>
            <p:nvPicPr>
              <p:cNvPr id="390" name="Picture 389" descr="aph_wle_stn36_wbric.jpg"/>
              <p:cNvPicPr>
                <a:picLocks noChangeAspect="1"/>
              </p:cNvPicPr>
              <p:nvPr/>
            </p:nvPicPr>
            <p:blipFill rotWithShape="1">
              <a:blip r:embed="rId1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72105" y="350956"/>
                <a:ext cx="3773087" cy="3017520"/>
              </a:xfrm>
              <a:prstGeom prst="rect">
                <a:avLst/>
              </a:prstGeom>
            </p:spPr>
          </p:pic>
          <p:sp>
            <p:nvSpPr>
              <p:cNvPr id="391" name="TextBox 390"/>
              <p:cNvSpPr txBox="1"/>
              <p:nvPr/>
            </p:nvSpPr>
            <p:spPr>
              <a:xfrm>
                <a:off x="2338620" y="583747"/>
                <a:ext cx="27934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</a:t>
                </a:r>
                <a:endParaRPr lang="en-US" sz="1200" dirty="0"/>
              </a:p>
            </p:txBody>
          </p:sp>
          <p:cxnSp>
            <p:nvCxnSpPr>
              <p:cNvPr id="392" name="Straight Connector 391"/>
              <p:cNvCxnSpPr/>
              <p:nvPr/>
            </p:nvCxnSpPr>
            <p:spPr>
              <a:xfrm>
                <a:off x="2301249" y="1619313"/>
                <a:ext cx="394659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3" name="Straight Connector 392"/>
              <p:cNvCxnSpPr/>
              <p:nvPr/>
            </p:nvCxnSpPr>
            <p:spPr>
              <a:xfrm>
                <a:off x="2301249" y="1856381"/>
                <a:ext cx="394659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4" name="TextBox 393"/>
              <p:cNvSpPr txBox="1"/>
              <p:nvPr/>
            </p:nvSpPr>
            <p:spPr>
              <a:xfrm>
                <a:off x="2656849" y="1400781"/>
                <a:ext cx="81862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Measured</a:t>
                </a:r>
                <a:endParaRPr lang="en-US" sz="1200" dirty="0"/>
              </a:p>
            </p:txBody>
          </p:sp>
          <p:sp>
            <p:nvSpPr>
              <p:cNvPr id="395" name="TextBox 394"/>
              <p:cNvSpPr txBox="1"/>
              <p:nvPr/>
            </p:nvSpPr>
            <p:spPr>
              <a:xfrm rot="16200000">
                <a:off x="530493" y="1659644"/>
                <a:ext cx="3910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</a:t>
                </a:r>
                <a:r>
                  <a:rPr lang="en-US" sz="1200" baseline="30000" dirty="0" smtClean="0"/>
                  <a:t>-1</a:t>
                </a:r>
                <a:endParaRPr lang="en-US" sz="1200" baseline="30000" dirty="0"/>
              </a:p>
            </p:txBody>
          </p:sp>
          <p:sp>
            <p:nvSpPr>
              <p:cNvPr id="396" name="TextBox 395"/>
              <p:cNvSpPr txBox="1"/>
              <p:nvPr/>
            </p:nvSpPr>
            <p:spPr>
              <a:xfrm>
                <a:off x="2654773" y="1638986"/>
                <a:ext cx="8138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Bricaud95</a:t>
                </a:r>
                <a:endParaRPr lang="en-US" sz="1200" dirty="0"/>
              </a:p>
            </p:txBody>
          </p:sp>
        </p:grpSp>
        <p:sp>
          <p:nvSpPr>
            <p:cNvPr id="397" name="TextBox 396"/>
            <p:cNvSpPr txBox="1"/>
            <p:nvPr/>
          </p:nvSpPr>
          <p:spPr>
            <a:xfrm rot="16200000">
              <a:off x="432038" y="4626464"/>
              <a:ext cx="391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</a:t>
              </a:r>
              <a:r>
                <a:rPr lang="en-US" sz="1200" baseline="30000" dirty="0" smtClean="0"/>
                <a:t>-1</a:t>
              </a:r>
              <a:endParaRPr lang="en-US" sz="1200" baseline="30000" dirty="0"/>
            </a:p>
          </p:txBody>
        </p:sp>
        <p:sp>
          <p:nvSpPr>
            <p:cNvPr id="398" name="TextBox 397"/>
            <p:cNvSpPr txBox="1"/>
            <p:nvPr/>
          </p:nvSpPr>
          <p:spPr>
            <a:xfrm rot="16200000">
              <a:off x="4273784" y="1631614"/>
              <a:ext cx="391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</a:t>
              </a:r>
              <a:r>
                <a:rPr lang="en-US" sz="1200" baseline="30000" dirty="0" smtClean="0"/>
                <a:t>-1</a:t>
              </a:r>
              <a:endParaRPr lang="en-US" sz="1200" baseline="30000" dirty="0"/>
            </a:p>
          </p:txBody>
        </p:sp>
        <p:grpSp>
          <p:nvGrpSpPr>
            <p:cNvPr id="399" name="Group 398"/>
            <p:cNvGrpSpPr/>
            <p:nvPr/>
          </p:nvGrpSpPr>
          <p:grpSpPr>
            <a:xfrm>
              <a:off x="535599" y="347621"/>
              <a:ext cx="4023360" cy="3097183"/>
              <a:chOff x="4228327" y="3156046"/>
              <a:chExt cx="4023360" cy="3097183"/>
            </a:xfrm>
          </p:grpSpPr>
          <p:pic>
            <p:nvPicPr>
              <p:cNvPr id="400" name="Picture 399" descr="bricaud_aph443_plot.jpg"/>
              <p:cNvPicPr>
                <a:picLocks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28327" y="3156046"/>
                <a:ext cx="4023360" cy="3017520"/>
              </a:xfrm>
              <a:prstGeom prst="rect">
                <a:avLst/>
              </a:prstGeom>
            </p:spPr>
          </p:pic>
          <p:sp>
            <p:nvSpPr>
              <p:cNvPr id="401" name="TextBox 400"/>
              <p:cNvSpPr txBox="1"/>
              <p:nvPr/>
            </p:nvSpPr>
            <p:spPr>
              <a:xfrm>
                <a:off x="5471433" y="5976230"/>
                <a:ext cx="171072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measured </a:t>
                </a:r>
                <a:r>
                  <a:rPr lang="en-US" sz="1200" dirty="0" err="1" smtClean="0"/>
                  <a:t>aph</a:t>
                </a:r>
                <a:r>
                  <a:rPr lang="en-US" sz="1200" dirty="0" smtClean="0"/>
                  <a:t> 443 m</a:t>
                </a:r>
                <a:r>
                  <a:rPr lang="en-US" sz="1200" baseline="30000" dirty="0" smtClean="0"/>
                  <a:t>-1</a:t>
                </a:r>
                <a:endParaRPr lang="en-US" sz="1200" baseline="30000" dirty="0"/>
              </a:p>
            </p:txBody>
          </p:sp>
          <p:sp>
            <p:nvSpPr>
              <p:cNvPr id="402" name="TextBox 401"/>
              <p:cNvSpPr txBox="1"/>
              <p:nvPr/>
            </p:nvSpPr>
            <p:spPr>
              <a:xfrm rot="16200000">
                <a:off x="3613534" y="4420801"/>
                <a:ext cx="163378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modeled </a:t>
                </a:r>
                <a:r>
                  <a:rPr lang="en-US" sz="1200" dirty="0" err="1" smtClean="0"/>
                  <a:t>aph</a:t>
                </a:r>
                <a:r>
                  <a:rPr lang="en-US" sz="1200" dirty="0" smtClean="0"/>
                  <a:t> 443 m</a:t>
                </a:r>
                <a:r>
                  <a:rPr lang="en-US" sz="1200" baseline="30000" dirty="0" smtClean="0"/>
                  <a:t>-1</a:t>
                </a:r>
                <a:endParaRPr lang="en-US" sz="1200" baseline="30000" dirty="0"/>
              </a:p>
            </p:txBody>
          </p:sp>
          <p:sp>
            <p:nvSpPr>
              <p:cNvPr id="403" name="TextBox 402"/>
              <p:cNvSpPr txBox="1"/>
              <p:nvPr/>
            </p:nvSpPr>
            <p:spPr>
              <a:xfrm>
                <a:off x="6151329" y="3508666"/>
                <a:ext cx="27443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A</a:t>
                </a:r>
                <a:endParaRPr lang="en-US" sz="1200" dirty="0"/>
              </a:p>
            </p:txBody>
          </p:sp>
        </p:grpSp>
        <p:sp>
          <p:nvSpPr>
            <p:cNvPr id="404" name="TextBox 403"/>
            <p:cNvSpPr txBox="1"/>
            <p:nvPr/>
          </p:nvSpPr>
          <p:spPr>
            <a:xfrm>
              <a:off x="5638955" y="6256596"/>
              <a:ext cx="12439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wavelength (nm)</a:t>
              </a:r>
              <a:endParaRPr lang="en-US" sz="1200" dirty="0"/>
            </a:p>
          </p:txBody>
        </p:sp>
        <p:sp>
          <p:nvSpPr>
            <p:cNvPr id="405" name="TextBox 404"/>
            <p:cNvSpPr txBox="1"/>
            <p:nvPr/>
          </p:nvSpPr>
          <p:spPr>
            <a:xfrm>
              <a:off x="5638955" y="3132244"/>
              <a:ext cx="124392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wavelength (nm)</a:t>
              </a:r>
              <a:endParaRPr lang="en-US" sz="1200" dirty="0"/>
            </a:p>
          </p:txBody>
        </p:sp>
        <p:sp>
          <p:nvSpPr>
            <p:cNvPr id="406" name="TextBox 405"/>
            <p:cNvSpPr txBox="1"/>
            <p:nvPr/>
          </p:nvSpPr>
          <p:spPr>
            <a:xfrm rot="16200000">
              <a:off x="4285460" y="1724184"/>
              <a:ext cx="39100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</a:t>
              </a:r>
              <a:r>
                <a:rPr lang="en-US" sz="1200" baseline="30000" dirty="0" smtClean="0"/>
                <a:t>-1</a:t>
              </a:r>
              <a:endParaRPr lang="en-US" sz="1200" baseline="30000" dirty="0"/>
            </a:p>
          </p:txBody>
        </p:sp>
        <p:grpSp>
          <p:nvGrpSpPr>
            <p:cNvPr id="407" name="Group 406"/>
            <p:cNvGrpSpPr/>
            <p:nvPr/>
          </p:nvGrpSpPr>
          <p:grpSpPr>
            <a:xfrm>
              <a:off x="3050984" y="2327251"/>
              <a:ext cx="1137534" cy="688928"/>
              <a:chOff x="4993877" y="3583369"/>
              <a:chExt cx="1137534" cy="688928"/>
            </a:xfrm>
          </p:grpSpPr>
          <p:sp>
            <p:nvSpPr>
              <p:cNvPr id="408" name="Oval 407"/>
              <p:cNvSpPr/>
              <p:nvPr/>
            </p:nvSpPr>
            <p:spPr>
              <a:xfrm>
                <a:off x="4993877" y="3672921"/>
                <a:ext cx="91440" cy="91440"/>
              </a:xfrm>
              <a:prstGeom prst="ellipse">
                <a:avLst/>
              </a:prstGeom>
              <a:solidFill>
                <a:srgbClr val="36FF00"/>
              </a:solidFill>
              <a:ln>
                <a:solidFill>
                  <a:srgbClr val="36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09" name="Oval 408"/>
              <p:cNvSpPr/>
              <p:nvPr/>
            </p:nvSpPr>
            <p:spPr>
              <a:xfrm>
                <a:off x="4993877" y="3886281"/>
                <a:ext cx="91440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0" name="Oval 409"/>
              <p:cNvSpPr/>
              <p:nvPr/>
            </p:nvSpPr>
            <p:spPr>
              <a:xfrm>
                <a:off x="4993877" y="4104721"/>
                <a:ext cx="91440" cy="914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200"/>
              </a:p>
            </p:txBody>
          </p:sp>
          <p:sp>
            <p:nvSpPr>
              <p:cNvPr id="411" name="TextBox 410"/>
              <p:cNvSpPr txBox="1"/>
              <p:nvPr/>
            </p:nvSpPr>
            <p:spPr>
              <a:xfrm>
                <a:off x="5041900" y="3583369"/>
                <a:ext cx="10895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Western Basin </a:t>
                </a:r>
                <a:endParaRPr lang="en-US" sz="1200" dirty="0"/>
              </a:p>
            </p:txBody>
          </p:sp>
          <p:sp>
            <p:nvSpPr>
              <p:cNvPr id="412" name="TextBox 411"/>
              <p:cNvSpPr txBox="1"/>
              <p:nvPr/>
            </p:nvSpPr>
            <p:spPr>
              <a:xfrm>
                <a:off x="5053567" y="3767816"/>
                <a:ext cx="10069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Central Basin   </a:t>
                </a:r>
                <a:endParaRPr lang="en-US" sz="1200" dirty="0"/>
              </a:p>
            </p:txBody>
          </p:sp>
          <p:sp>
            <p:nvSpPr>
              <p:cNvPr id="413" name="TextBox 412"/>
              <p:cNvSpPr txBox="1"/>
              <p:nvPr/>
            </p:nvSpPr>
            <p:spPr>
              <a:xfrm>
                <a:off x="5053567" y="3995298"/>
                <a:ext cx="98251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/>
                  <a:t>Detroit River   </a:t>
                </a:r>
                <a:endParaRPr lang="en-US" sz="1200" dirty="0"/>
              </a:p>
            </p:txBody>
          </p:sp>
        </p:grpSp>
      </p:grpSp>
      <p:sp>
        <p:nvSpPr>
          <p:cNvPr id="414" name="TextBox 413"/>
          <p:cNvSpPr txBox="1"/>
          <p:nvPr/>
        </p:nvSpPr>
        <p:spPr>
          <a:xfrm>
            <a:off x="410447" y="13542665"/>
            <a:ext cx="66277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General Environment</a:t>
            </a:r>
          </a:p>
          <a:p>
            <a:pPr marL="1143000" indent="-1143000">
              <a:buFont typeface="Arial"/>
              <a:buChar char="•"/>
            </a:pPr>
            <a:endParaRPr lang="en-US" sz="2400" dirty="0"/>
          </a:p>
        </p:txBody>
      </p:sp>
      <p:sp>
        <p:nvSpPr>
          <p:cNvPr id="415" name="TextBox 414"/>
          <p:cNvSpPr txBox="1"/>
          <p:nvPr/>
        </p:nvSpPr>
        <p:spPr>
          <a:xfrm>
            <a:off x="538138" y="20622147"/>
            <a:ext cx="5212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Data </a:t>
            </a:r>
            <a:r>
              <a:rPr lang="en-US" sz="3600" b="1" u="sng" dirty="0" smtClean="0"/>
              <a:t>Sets</a:t>
            </a:r>
            <a:endParaRPr lang="en-US" sz="3600" b="1" u="sng" dirty="0" smtClean="0"/>
          </a:p>
        </p:txBody>
      </p:sp>
      <p:grpSp>
        <p:nvGrpSpPr>
          <p:cNvPr id="16" name="Group 15"/>
          <p:cNvGrpSpPr/>
          <p:nvPr/>
        </p:nvGrpSpPr>
        <p:grpSpPr>
          <a:xfrm>
            <a:off x="357933" y="27183771"/>
            <a:ext cx="5171511" cy="4189562"/>
            <a:chOff x="1133039" y="3225688"/>
            <a:chExt cx="3886560" cy="2933671"/>
          </a:xfrm>
        </p:grpSpPr>
        <p:pic>
          <p:nvPicPr>
            <p:cNvPr id="416" name="Picture 415" descr="erie_map_regionId_wle_wnrl.jpg"/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466" r="14070"/>
            <a:stretch/>
          </p:blipFill>
          <p:spPr>
            <a:xfrm>
              <a:off x="1133039" y="3225688"/>
              <a:ext cx="3886560" cy="2933671"/>
            </a:xfrm>
            <a:prstGeom prst="rect">
              <a:avLst/>
            </a:prstGeom>
          </p:spPr>
        </p:pic>
        <p:grpSp>
          <p:nvGrpSpPr>
            <p:cNvPr id="417" name="Group 416"/>
            <p:cNvGrpSpPr/>
            <p:nvPr/>
          </p:nvGrpSpPr>
          <p:grpSpPr>
            <a:xfrm>
              <a:off x="4206011" y="3599617"/>
              <a:ext cx="535004" cy="824938"/>
              <a:chOff x="8187141" y="3341802"/>
              <a:chExt cx="535004" cy="824938"/>
            </a:xfrm>
          </p:grpSpPr>
          <p:sp>
            <p:nvSpPr>
              <p:cNvPr id="418" name="Oval 417"/>
              <p:cNvSpPr>
                <a:spLocks noChangeAspect="1"/>
              </p:cNvSpPr>
              <p:nvPr/>
            </p:nvSpPr>
            <p:spPr>
              <a:xfrm>
                <a:off x="8196686" y="3479818"/>
                <a:ext cx="91861" cy="91440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19" name="Oval 418"/>
              <p:cNvSpPr>
                <a:spLocks noChangeAspect="1"/>
              </p:cNvSpPr>
              <p:nvPr/>
            </p:nvSpPr>
            <p:spPr>
              <a:xfrm>
                <a:off x="8187141" y="3743990"/>
                <a:ext cx="91861" cy="91440"/>
              </a:xfrm>
              <a:prstGeom prst="ellipse">
                <a:avLst/>
              </a:prstGeom>
              <a:solidFill>
                <a:srgbClr val="06FF00"/>
              </a:solidFill>
              <a:ln>
                <a:solidFill>
                  <a:srgbClr val="06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0" name="Oval 419"/>
              <p:cNvSpPr>
                <a:spLocks noChangeAspect="1"/>
              </p:cNvSpPr>
              <p:nvPr/>
            </p:nvSpPr>
            <p:spPr>
              <a:xfrm>
                <a:off x="8196685" y="3981483"/>
                <a:ext cx="91861" cy="9144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  <p:sp>
            <p:nvSpPr>
              <p:cNvPr id="421" name="TextBox 420"/>
              <p:cNvSpPr txBox="1"/>
              <p:nvPr/>
            </p:nvSpPr>
            <p:spPr>
              <a:xfrm>
                <a:off x="8277244" y="3341802"/>
                <a:ext cx="387932" cy="323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C</a:t>
                </a:r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  <p:sp>
            <p:nvSpPr>
              <p:cNvPr id="422" name="TextBox 421"/>
              <p:cNvSpPr txBox="1"/>
              <p:nvPr/>
            </p:nvSpPr>
            <p:spPr>
              <a:xfrm>
                <a:off x="8251766" y="3605974"/>
                <a:ext cx="470379" cy="323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W</a:t>
                </a:r>
                <a:r>
                  <a:rPr lang="en-US" sz="2400" dirty="0" smtClean="0"/>
                  <a:t>B</a:t>
                </a:r>
                <a:endParaRPr lang="en-US" sz="2400" dirty="0"/>
              </a:p>
            </p:txBody>
          </p:sp>
          <p:sp>
            <p:nvSpPr>
              <p:cNvPr id="423" name="TextBox 422"/>
              <p:cNvSpPr txBox="1"/>
              <p:nvPr/>
            </p:nvSpPr>
            <p:spPr>
              <a:xfrm>
                <a:off x="8280400" y="3843467"/>
                <a:ext cx="406680" cy="3232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/>
                  <a:t>DR</a:t>
                </a:r>
                <a:endParaRPr lang="en-US" sz="2400" dirty="0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506452" y="14323897"/>
            <a:ext cx="3078593" cy="5608438"/>
            <a:chOff x="5385806" y="194926"/>
            <a:chExt cx="3078593" cy="5608438"/>
          </a:xfrm>
        </p:grpSpPr>
        <p:pic>
          <p:nvPicPr>
            <p:cNvPr id="433" name="Picture 432" descr="A20132371845.QKM.ERIE.PASS.L3D_RRC.png"/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85806" y="511577"/>
              <a:ext cx="3008923" cy="2474468"/>
            </a:xfrm>
            <a:prstGeom prst="rect">
              <a:avLst/>
            </a:prstGeom>
          </p:spPr>
        </p:pic>
        <p:pic>
          <p:nvPicPr>
            <p:cNvPr id="434" name="Picture 433" descr="A20142371810.QKM.ERIE.PASS.L3D_RRC.RGB.png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01883" y="3328896"/>
              <a:ext cx="3062516" cy="2474468"/>
            </a:xfrm>
            <a:prstGeom prst="rect">
              <a:avLst/>
            </a:prstGeom>
          </p:spPr>
        </p:pic>
        <p:sp>
          <p:nvSpPr>
            <p:cNvPr id="437" name="TextBox 436"/>
            <p:cNvSpPr txBox="1"/>
            <p:nvPr/>
          </p:nvSpPr>
          <p:spPr>
            <a:xfrm>
              <a:off x="6156472" y="194926"/>
              <a:ext cx="1532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August 17, 2013</a:t>
              </a:r>
              <a:endParaRPr lang="en-US" sz="1600" dirty="0"/>
            </a:p>
          </p:txBody>
        </p:sp>
        <p:sp>
          <p:nvSpPr>
            <p:cNvPr id="438" name="TextBox 437"/>
            <p:cNvSpPr txBox="1"/>
            <p:nvPr/>
          </p:nvSpPr>
          <p:spPr>
            <a:xfrm>
              <a:off x="6041166" y="3021109"/>
              <a:ext cx="15324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August 20, 2014</a:t>
              </a:r>
              <a:endParaRPr lang="en-US" sz="1600" dirty="0"/>
            </a:p>
          </p:txBody>
        </p:sp>
      </p:grpSp>
      <p:sp>
        <p:nvSpPr>
          <p:cNvPr id="461" name="TextBox 460"/>
          <p:cNvSpPr txBox="1"/>
          <p:nvPr/>
        </p:nvSpPr>
        <p:spPr>
          <a:xfrm>
            <a:off x="22617506" y="5731289"/>
            <a:ext cx="50895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Dolphin Tow: Aug. 20, 2013</a:t>
            </a:r>
            <a:endParaRPr lang="en-US" sz="2400" dirty="0"/>
          </a:p>
        </p:txBody>
      </p:sp>
      <p:grpSp>
        <p:nvGrpSpPr>
          <p:cNvPr id="26" name="Group 25"/>
          <p:cNvGrpSpPr/>
          <p:nvPr/>
        </p:nvGrpSpPr>
        <p:grpSpPr>
          <a:xfrm>
            <a:off x="20179027" y="12989192"/>
            <a:ext cx="2809252" cy="3198493"/>
            <a:chOff x="9805326" y="17671646"/>
            <a:chExt cx="2809252" cy="3198493"/>
          </a:xfrm>
        </p:grpSpPr>
        <p:pic>
          <p:nvPicPr>
            <p:cNvPr id="464" name="Picture 463" descr="A20132371845.QKM.ERIE.PASS.L3D_RRC.png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05326" y="17671646"/>
              <a:ext cx="2809252" cy="3198493"/>
            </a:xfrm>
            <a:prstGeom prst="rect">
              <a:avLst/>
            </a:prstGeom>
          </p:spPr>
        </p:pic>
        <p:cxnSp>
          <p:nvCxnSpPr>
            <p:cNvPr id="465" name="Straight Connector 464"/>
            <p:cNvCxnSpPr/>
            <p:nvPr/>
          </p:nvCxnSpPr>
          <p:spPr>
            <a:xfrm flipV="1">
              <a:off x="10815411" y="18601513"/>
              <a:ext cx="427563" cy="260349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6" name="TextBox 465"/>
            <p:cNvSpPr txBox="1"/>
            <p:nvPr/>
          </p:nvSpPr>
          <p:spPr>
            <a:xfrm>
              <a:off x="11223924" y="1829017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A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  <p:sp>
          <p:nvSpPr>
            <p:cNvPr id="467" name="TextBox 466"/>
            <p:cNvSpPr txBox="1"/>
            <p:nvPr/>
          </p:nvSpPr>
          <p:spPr>
            <a:xfrm>
              <a:off x="10563524" y="18766420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B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1154899" y="6090070"/>
            <a:ext cx="6324582" cy="6191149"/>
            <a:chOff x="22507770" y="5974609"/>
            <a:chExt cx="6324582" cy="6191149"/>
          </a:xfrm>
        </p:grpSpPr>
        <p:pic>
          <p:nvPicPr>
            <p:cNvPr id="439" name="Picture 438" descr="dolphin1_2013_bbp460.jpg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29114" y="9112562"/>
              <a:ext cx="3089432" cy="2653262"/>
            </a:xfrm>
            <a:prstGeom prst="rect">
              <a:avLst/>
            </a:prstGeom>
          </p:spPr>
        </p:pic>
        <p:pic>
          <p:nvPicPr>
            <p:cNvPr id="440" name="Picture 439" descr="dolphin1_2013_pc.jp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2633965" y="6195760"/>
              <a:ext cx="3033781" cy="2774336"/>
            </a:xfrm>
            <a:prstGeom prst="rect">
              <a:avLst/>
            </a:prstGeom>
          </p:spPr>
        </p:pic>
        <p:sp>
          <p:nvSpPr>
            <p:cNvPr id="441" name="TextBox 440"/>
            <p:cNvSpPr txBox="1"/>
            <p:nvPr/>
          </p:nvSpPr>
          <p:spPr>
            <a:xfrm>
              <a:off x="22949547" y="11497504"/>
              <a:ext cx="3182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A</a:t>
              </a:r>
              <a:endParaRPr lang="en-US" sz="1800" dirty="0"/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23800011" y="11529394"/>
              <a:ext cx="1473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Distance (km)</a:t>
              </a:r>
              <a:endParaRPr lang="en-US" sz="1800" dirty="0"/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23609806" y="5974609"/>
              <a:ext cx="13572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Phycocyanin</a:t>
              </a:r>
              <a:endParaRPr lang="en-US" sz="1800" dirty="0"/>
            </a:p>
          </p:txBody>
        </p:sp>
        <p:sp>
          <p:nvSpPr>
            <p:cNvPr id="444" name="Rectangle 443"/>
            <p:cNvSpPr/>
            <p:nvPr/>
          </p:nvSpPr>
          <p:spPr>
            <a:xfrm>
              <a:off x="23722041" y="8752427"/>
              <a:ext cx="808054" cy="289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445" name="TextBox 444"/>
            <p:cNvSpPr txBox="1"/>
            <p:nvPr/>
          </p:nvSpPr>
          <p:spPr>
            <a:xfrm>
              <a:off x="23904168" y="8855277"/>
              <a:ext cx="951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bbp</a:t>
              </a:r>
              <a:r>
                <a:rPr lang="en-US" sz="1800" dirty="0" smtClean="0"/>
                <a:t> 460</a:t>
              </a:r>
              <a:endParaRPr lang="en-US" sz="1800" dirty="0"/>
            </a:p>
          </p:txBody>
        </p:sp>
        <p:pic>
          <p:nvPicPr>
            <p:cNvPr id="446" name="Picture 445" descr="Rrs_plume_bloom.jpg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814264" y="8950583"/>
              <a:ext cx="3018088" cy="2847203"/>
            </a:xfrm>
            <a:prstGeom prst="rect">
              <a:avLst/>
            </a:prstGeom>
          </p:spPr>
        </p:pic>
        <p:pic>
          <p:nvPicPr>
            <p:cNvPr id="447" name="Picture 446" descr="dolphin1_2013_bb_b_rat530.jpg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5814263" y="6267276"/>
              <a:ext cx="3018089" cy="2614818"/>
            </a:xfrm>
            <a:prstGeom prst="rect">
              <a:avLst/>
            </a:prstGeom>
          </p:spPr>
        </p:pic>
        <p:grpSp>
          <p:nvGrpSpPr>
            <p:cNvPr id="448" name="Group 447"/>
            <p:cNvGrpSpPr/>
            <p:nvPr/>
          </p:nvGrpSpPr>
          <p:grpSpPr>
            <a:xfrm>
              <a:off x="26068645" y="8584565"/>
              <a:ext cx="2651653" cy="412656"/>
              <a:chOff x="17576003" y="17697154"/>
              <a:chExt cx="3973056" cy="446043"/>
            </a:xfrm>
          </p:grpSpPr>
          <p:sp>
            <p:nvSpPr>
              <p:cNvPr id="449" name="TextBox 448"/>
              <p:cNvSpPr txBox="1"/>
              <p:nvPr/>
            </p:nvSpPr>
            <p:spPr>
              <a:xfrm>
                <a:off x="17576003" y="17743983"/>
                <a:ext cx="476813" cy="399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A</a:t>
                </a:r>
                <a:endParaRPr lang="en-US" sz="1800" dirty="0"/>
              </a:p>
            </p:txBody>
          </p:sp>
          <p:sp>
            <p:nvSpPr>
              <p:cNvPr id="450" name="TextBox 449"/>
              <p:cNvSpPr txBox="1"/>
              <p:nvPr/>
            </p:nvSpPr>
            <p:spPr>
              <a:xfrm>
                <a:off x="21080222" y="17697154"/>
                <a:ext cx="468837" cy="399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B</a:t>
                </a:r>
                <a:endParaRPr lang="en-US" sz="1800" dirty="0"/>
              </a:p>
            </p:txBody>
          </p:sp>
          <p:sp>
            <p:nvSpPr>
              <p:cNvPr id="451" name="TextBox 450"/>
              <p:cNvSpPr txBox="1"/>
              <p:nvPr/>
            </p:nvSpPr>
            <p:spPr>
              <a:xfrm>
                <a:off x="18683454" y="17729382"/>
                <a:ext cx="2207143" cy="399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800" dirty="0" smtClean="0"/>
                  <a:t>Distance (km)</a:t>
                </a:r>
                <a:endParaRPr lang="en-US" sz="1800" dirty="0"/>
              </a:p>
            </p:txBody>
          </p:sp>
        </p:grpSp>
        <p:sp>
          <p:nvSpPr>
            <p:cNvPr id="452" name="TextBox 451"/>
            <p:cNvSpPr txBox="1"/>
            <p:nvPr/>
          </p:nvSpPr>
          <p:spPr>
            <a:xfrm>
              <a:off x="26460619" y="11603163"/>
              <a:ext cx="18139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Wavelength (nm)</a:t>
              </a:r>
              <a:endParaRPr lang="en-US" sz="1800" dirty="0"/>
            </a:p>
          </p:txBody>
        </p:sp>
        <p:sp>
          <p:nvSpPr>
            <p:cNvPr id="453" name="TextBox 452"/>
            <p:cNvSpPr txBox="1"/>
            <p:nvPr/>
          </p:nvSpPr>
          <p:spPr>
            <a:xfrm>
              <a:off x="27199815" y="8868500"/>
              <a:ext cx="4807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Rrs</a:t>
              </a:r>
              <a:endParaRPr lang="en-US" sz="1800" dirty="0"/>
            </a:p>
          </p:txBody>
        </p:sp>
        <p:sp>
          <p:nvSpPr>
            <p:cNvPr id="454" name="TextBox 453"/>
            <p:cNvSpPr txBox="1"/>
            <p:nvPr/>
          </p:nvSpPr>
          <p:spPr>
            <a:xfrm rot="16200000">
              <a:off x="25454269" y="10284538"/>
              <a:ext cx="8288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Rrs</a:t>
              </a:r>
              <a:r>
                <a:rPr lang="en-US" sz="1800" dirty="0" smtClean="0"/>
                <a:t> sr</a:t>
              </a:r>
              <a:r>
                <a:rPr lang="en-US" sz="1800" baseline="30000" dirty="0" smtClean="0"/>
                <a:t>-1</a:t>
              </a:r>
              <a:endParaRPr lang="en-US" sz="1800" baseline="30000" dirty="0"/>
            </a:p>
          </p:txBody>
        </p:sp>
        <p:sp>
          <p:nvSpPr>
            <p:cNvPr id="455" name="TextBox 454"/>
            <p:cNvSpPr txBox="1"/>
            <p:nvPr/>
          </p:nvSpPr>
          <p:spPr>
            <a:xfrm>
              <a:off x="26623663" y="5990025"/>
              <a:ext cx="17290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err="1" smtClean="0"/>
                <a:t>bbp</a:t>
              </a:r>
              <a:r>
                <a:rPr lang="en-US" sz="1800" dirty="0" smtClean="0"/>
                <a:t>/</a:t>
              </a:r>
              <a:r>
                <a:rPr lang="en-US" sz="1800" dirty="0" err="1" smtClean="0"/>
                <a:t>bp</a:t>
              </a:r>
              <a:r>
                <a:rPr lang="en-US" sz="1800" dirty="0" smtClean="0"/>
                <a:t> (460nm)</a:t>
              </a:r>
              <a:endParaRPr lang="en-US" sz="1800" dirty="0"/>
            </a:p>
          </p:txBody>
        </p:sp>
        <p:sp>
          <p:nvSpPr>
            <p:cNvPr id="456" name="TextBox 455"/>
            <p:cNvSpPr txBox="1"/>
            <p:nvPr/>
          </p:nvSpPr>
          <p:spPr>
            <a:xfrm rot="16200000">
              <a:off x="22446403" y="7223186"/>
              <a:ext cx="623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ppb</a:t>
              </a:r>
              <a:endParaRPr lang="en-US" sz="1800" dirty="0"/>
            </a:p>
          </p:txBody>
        </p:sp>
        <p:grpSp>
          <p:nvGrpSpPr>
            <p:cNvPr id="27" name="Group 26"/>
            <p:cNvGrpSpPr/>
            <p:nvPr/>
          </p:nvGrpSpPr>
          <p:grpSpPr>
            <a:xfrm>
              <a:off x="27363413" y="9195923"/>
              <a:ext cx="1247280" cy="569776"/>
              <a:chOff x="17464015" y="18137497"/>
              <a:chExt cx="1247280" cy="569776"/>
            </a:xfrm>
          </p:grpSpPr>
          <p:cxnSp>
            <p:nvCxnSpPr>
              <p:cNvPr id="457" name="Straight Connector 456"/>
              <p:cNvCxnSpPr/>
              <p:nvPr/>
            </p:nvCxnSpPr>
            <p:spPr>
              <a:xfrm>
                <a:off x="17464015" y="18293826"/>
                <a:ext cx="126851" cy="0"/>
              </a:xfrm>
              <a:prstGeom prst="line">
                <a:avLst/>
              </a:prstGeom>
              <a:ln>
                <a:solidFill>
                  <a:srgbClr val="0000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/>
              <p:cNvCxnSpPr/>
              <p:nvPr/>
            </p:nvCxnSpPr>
            <p:spPr>
              <a:xfrm>
                <a:off x="17464015" y="18553185"/>
                <a:ext cx="126851" cy="0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9" name="TextBox 458"/>
              <p:cNvSpPr txBox="1"/>
              <p:nvPr/>
            </p:nvSpPr>
            <p:spPr>
              <a:xfrm>
                <a:off x="17571352" y="18137497"/>
                <a:ext cx="113994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A (Detroit R.)</a:t>
                </a:r>
                <a:endParaRPr lang="en-US" sz="1400" dirty="0"/>
              </a:p>
            </p:txBody>
          </p:sp>
          <p:sp>
            <p:nvSpPr>
              <p:cNvPr id="460" name="TextBox 459"/>
              <p:cNvSpPr txBox="1"/>
              <p:nvPr/>
            </p:nvSpPr>
            <p:spPr>
              <a:xfrm>
                <a:off x="17564832" y="18399496"/>
                <a:ext cx="903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B (Bloom)</a:t>
                </a:r>
                <a:endParaRPr lang="en-US" sz="1400" dirty="0"/>
              </a:p>
            </p:txBody>
          </p:sp>
        </p:grpSp>
        <p:sp>
          <p:nvSpPr>
            <p:cNvPr id="462" name="TextBox 461"/>
            <p:cNvSpPr txBox="1"/>
            <p:nvPr/>
          </p:nvSpPr>
          <p:spPr>
            <a:xfrm>
              <a:off x="23113911" y="11796426"/>
              <a:ext cx="22401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Detroit River </a:t>
              </a:r>
              <a:r>
                <a:rPr lang="en-US" sz="1800" dirty="0" smtClean="0">
                  <a:sym typeface="Wingdings"/>
                </a:rPr>
                <a:t> LOBO</a:t>
              </a:r>
              <a:endParaRPr lang="en-US" sz="1800" dirty="0"/>
            </a:p>
          </p:txBody>
        </p:sp>
        <p:sp>
          <p:nvSpPr>
            <p:cNvPr id="463" name="TextBox 462"/>
            <p:cNvSpPr txBox="1"/>
            <p:nvPr/>
          </p:nvSpPr>
          <p:spPr>
            <a:xfrm>
              <a:off x="25250648" y="11521763"/>
              <a:ext cx="3129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B</a:t>
              </a:r>
              <a:endParaRPr lang="en-US" sz="1800" dirty="0"/>
            </a:p>
          </p:txBody>
        </p:sp>
        <p:cxnSp>
          <p:nvCxnSpPr>
            <p:cNvPr id="470" name="Straight Connector 469"/>
            <p:cNvCxnSpPr/>
            <p:nvPr/>
          </p:nvCxnSpPr>
          <p:spPr>
            <a:xfrm>
              <a:off x="26991764" y="6383179"/>
              <a:ext cx="0" cy="2184438"/>
            </a:xfrm>
            <a:prstGeom prst="line">
              <a:avLst/>
            </a:prstGeom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/>
            <p:cNvCxnSpPr/>
            <p:nvPr/>
          </p:nvCxnSpPr>
          <p:spPr>
            <a:xfrm>
              <a:off x="23825698" y="6430994"/>
              <a:ext cx="0" cy="4927600"/>
            </a:xfrm>
            <a:prstGeom prst="line">
              <a:avLst/>
            </a:prstGeom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2" name="TextBox 471"/>
            <p:cNvSpPr txBox="1"/>
            <p:nvPr/>
          </p:nvSpPr>
          <p:spPr>
            <a:xfrm>
              <a:off x="23918189" y="9439137"/>
              <a:ext cx="7774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Plume </a:t>
              </a:r>
            </a:p>
            <a:p>
              <a:r>
                <a:rPr lang="en-US" sz="1800" dirty="0" smtClean="0"/>
                <a:t>front</a:t>
              </a:r>
              <a:endParaRPr lang="en-US" sz="1800" dirty="0"/>
            </a:p>
          </p:txBody>
        </p:sp>
        <p:cxnSp>
          <p:nvCxnSpPr>
            <p:cNvPr id="473" name="Straight Connector 472"/>
            <p:cNvCxnSpPr/>
            <p:nvPr/>
          </p:nvCxnSpPr>
          <p:spPr>
            <a:xfrm>
              <a:off x="24781108" y="6459209"/>
              <a:ext cx="0" cy="4927600"/>
            </a:xfrm>
            <a:prstGeom prst="line">
              <a:avLst/>
            </a:prstGeom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/>
            <p:cNvCxnSpPr/>
            <p:nvPr/>
          </p:nvCxnSpPr>
          <p:spPr>
            <a:xfrm>
              <a:off x="27935964" y="6358371"/>
              <a:ext cx="0" cy="2184438"/>
            </a:xfrm>
            <a:prstGeom prst="line">
              <a:avLst/>
            </a:prstGeom>
            <a:ln>
              <a:solidFill>
                <a:srgbClr val="FF0000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75" name="TextBox 474"/>
            <p:cNvSpPr txBox="1"/>
            <p:nvPr/>
          </p:nvSpPr>
          <p:spPr>
            <a:xfrm rot="16200000">
              <a:off x="22303885" y="9900802"/>
              <a:ext cx="777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m-1</a:t>
              </a:r>
              <a:endParaRPr lang="en-US" sz="1800" dirty="0"/>
            </a:p>
          </p:txBody>
        </p:sp>
      </p:grpSp>
      <p:grpSp>
        <p:nvGrpSpPr>
          <p:cNvPr id="524" name="Group 523"/>
          <p:cNvGrpSpPr/>
          <p:nvPr/>
        </p:nvGrpSpPr>
        <p:grpSpPr>
          <a:xfrm>
            <a:off x="20937225" y="20121553"/>
            <a:ext cx="3968050" cy="2879743"/>
            <a:chOff x="5200051" y="2759645"/>
            <a:chExt cx="3968050" cy="2879743"/>
          </a:xfrm>
        </p:grpSpPr>
        <p:pic>
          <p:nvPicPr>
            <p:cNvPr id="525" name="Picture 524" descr="Rrs_wle_3stns.jpg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53940" y="2759645"/>
              <a:ext cx="3814161" cy="2859827"/>
            </a:xfrm>
            <a:prstGeom prst="rect">
              <a:avLst/>
            </a:prstGeom>
          </p:spPr>
        </p:pic>
        <p:sp>
          <p:nvSpPr>
            <p:cNvPr id="526" name="TextBox 525"/>
            <p:cNvSpPr txBox="1"/>
            <p:nvPr/>
          </p:nvSpPr>
          <p:spPr>
            <a:xfrm>
              <a:off x="7704425" y="3423762"/>
              <a:ext cx="28039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</a:t>
              </a:r>
              <a:endParaRPr lang="en-US" sz="1400" dirty="0"/>
            </a:p>
          </p:txBody>
        </p:sp>
        <p:sp>
          <p:nvSpPr>
            <p:cNvPr id="527" name="TextBox 526"/>
            <p:cNvSpPr txBox="1"/>
            <p:nvPr/>
          </p:nvSpPr>
          <p:spPr>
            <a:xfrm>
              <a:off x="7704425" y="3169245"/>
              <a:ext cx="2823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B</a:t>
              </a:r>
              <a:endParaRPr lang="en-US" sz="1400" dirty="0"/>
            </a:p>
          </p:txBody>
        </p:sp>
        <p:sp>
          <p:nvSpPr>
            <p:cNvPr id="528" name="TextBox 527"/>
            <p:cNvSpPr txBox="1"/>
            <p:nvPr/>
          </p:nvSpPr>
          <p:spPr>
            <a:xfrm>
              <a:off x="7704425" y="2933780"/>
              <a:ext cx="2885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</a:t>
              </a:r>
              <a:endParaRPr lang="en-US" sz="1400" dirty="0"/>
            </a:p>
          </p:txBody>
        </p:sp>
        <p:cxnSp>
          <p:nvCxnSpPr>
            <p:cNvPr id="529" name="Straight Connector 528"/>
            <p:cNvCxnSpPr/>
            <p:nvPr/>
          </p:nvCxnSpPr>
          <p:spPr>
            <a:xfrm>
              <a:off x="8022654" y="3169245"/>
              <a:ext cx="394659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0" name="Straight Connector 529"/>
            <p:cNvCxnSpPr/>
            <p:nvPr/>
          </p:nvCxnSpPr>
          <p:spPr>
            <a:xfrm>
              <a:off x="8039590" y="3389377"/>
              <a:ext cx="394659" cy="0"/>
            </a:xfrm>
            <a:prstGeom prst="line">
              <a:avLst/>
            </a:prstGeom>
            <a:ln>
              <a:solidFill>
                <a:srgbClr val="00F5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1" name="Straight Connector 530"/>
            <p:cNvCxnSpPr/>
            <p:nvPr/>
          </p:nvCxnSpPr>
          <p:spPr>
            <a:xfrm>
              <a:off x="8022660" y="3626442"/>
              <a:ext cx="394659" cy="0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32" name="TextBox 531"/>
            <p:cNvSpPr txBox="1"/>
            <p:nvPr/>
          </p:nvSpPr>
          <p:spPr>
            <a:xfrm>
              <a:off x="6694157" y="5331611"/>
              <a:ext cx="142046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wavelength (nm)</a:t>
              </a:r>
              <a:endParaRPr lang="en-US" sz="1400" dirty="0"/>
            </a:p>
          </p:txBody>
        </p:sp>
        <p:sp>
          <p:nvSpPr>
            <p:cNvPr id="533" name="TextBox 532"/>
            <p:cNvSpPr txBox="1"/>
            <p:nvPr/>
          </p:nvSpPr>
          <p:spPr>
            <a:xfrm rot="16200000">
              <a:off x="5146460" y="3938507"/>
              <a:ext cx="41496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 smtClean="0"/>
                <a:t>Rrs</a:t>
              </a:r>
              <a:endParaRPr lang="en-US" sz="1400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769356" y="17796503"/>
            <a:ext cx="8969811" cy="7189613"/>
            <a:chOff x="92664" y="-470520"/>
            <a:chExt cx="8969811" cy="7189613"/>
          </a:xfrm>
        </p:grpSpPr>
        <p:pic>
          <p:nvPicPr>
            <p:cNvPr id="534" name="Picture 533" descr="sta10_PSD_fi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664" y="2236130"/>
              <a:ext cx="3278870" cy="2568593"/>
            </a:xfrm>
            <a:prstGeom prst="rect">
              <a:avLst/>
            </a:prstGeom>
          </p:spPr>
        </p:pic>
        <p:pic>
          <p:nvPicPr>
            <p:cNvPr id="535" name="Picture 534" descr="DRpic.tiff"/>
            <p:cNvPicPr>
              <a:picLocks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7464" y="132136"/>
              <a:ext cx="2182158" cy="2172508"/>
            </a:xfrm>
            <a:prstGeom prst="rect">
              <a:avLst/>
            </a:prstGeom>
          </p:spPr>
        </p:pic>
        <p:pic>
          <p:nvPicPr>
            <p:cNvPr id="536" name="Picture 535" descr="FRpic1.tiff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3225" y="151378"/>
              <a:ext cx="2190883" cy="2196000"/>
            </a:xfrm>
            <a:prstGeom prst="rect">
              <a:avLst/>
            </a:prstGeom>
          </p:spPr>
        </p:pic>
        <p:pic>
          <p:nvPicPr>
            <p:cNvPr id="537" name="Picture 536" descr="sta13_PSD_fit.png"/>
            <p:cNvPicPr>
              <a:picLocks noChangeAspect="1"/>
            </p:cNvPicPr>
            <p:nvPr/>
          </p:nvPicPr>
          <p:blipFill rotWithShape="1">
            <a:blip r:embed="rId2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80"/>
            <a:stretch/>
          </p:blipFill>
          <p:spPr>
            <a:xfrm>
              <a:off x="5859214" y="2366620"/>
              <a:ext cx="3203261" cy="2438103"/>
            </a:xfrm>
            <a:prstGeom prst="rect">
              <a:avLst/>
            </a:prstGeom>
          </p:spPr>
        </p:pic>
        <p:pic>
          <p:nvPicPr>
            <p:cNvPr id="538" name="Picture 537" descr="kellyspic1.tiff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64696" y="127886"/>
              <a:ext cx="2196000" cy="2196000"/>
            </a:xfrm>
            <a:prstGeom prst="rect">
              <a:avLst/>
            </a:prstGeom>
          </p:spPr>
        </p:pic>
        <p:pic>
          <p:nvPicPr>
            <p:cNvPr id="539" name="Picture 538" descr="sta18_PSD_fit.png"/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080"/>
            <a:stretch/>
          </p:blipFill>
          <p:spPr>
            <a:xfrm>
              <a:off x="3121236" y="2366620"/>
              <a:ext cx="2989697" cy="2438103"/>
            </a:xfrm>
            <a:prstGeom prst="rect">
              <a:avLst/>
            </a:prstGeom>
          </p:spPr>
        </p:pic>
        <p:sp>
          <p:nvSpPr>
            <p:cNvPr id="540" name="TextBox 539"/>
            <p:cNvSpPr txBox="1"/>
            <p:nvPr/>
          </p:nvSpPr>
          <p:spPr>
            <a:xfrm>
              <a:off x="829506" y="-464076"/>
              <a:ext cx="1846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 </a:t>
              </a:r>
              <a:r>
                <a:rPr lang="en-US" sz="1800" dirty="0" smtClean="0"/>
                <a:t>A - </a:t>
              </a:r>
              <a:r>
                <a:rPr lang="en-US" sz="1800" dirty="0" smtClean="0"/>
                <a:t>Detroit </a:t>
              </a:r>
              <a:r>
                <a:rPr lang="en-US" sz="1800" dirty="0" smtClean="0"/>
                <a:t>River: few particles</a:t>
              </a:r>
              <a:endParaRPr lang="en-US" sz="1800" dirty="0"/>
            </a:p>
          </p:txBody>
        </p:sp>
        <p:sp>
          <p:nvSpPr>
            <p:cNvPr id="541" name="TextBox 540"/>
            <p:cNvSpPr txBox="1"/>
            <p:nvPr/>
          </p:nvSpPr>
          <p:spPr>
            <a:xfrm>
              <a:off x="3741298" y="-470520"/>
              <a:ext cx="21000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B</a:t>
              </a:r>
              <a:r>
                <a:rPr lang="en-US" sz="1800" dirty="0"/>
                <a:t> </a:t>
              </a:r>
              <a:r>
                <a:rPr lang="en-US" sz="1800" dirty="0" smtClean="0"/>
                <a:t>-</a:t>
              </a:r>
              <a:r>
                <a:rPr lang="en-US" sz="1800" dirty="0" smtClean="0"/>
                <a:t> Western Basin :</a:t>
              </a:r>
              <a:r>
                <a:rPr lang="en-US" sz="1800" i="1" dirty="0" err="1" smtClean="0"/>
                <a:t>Microcystis</a:t>
              </a:r>
              <a:endParaRPr lang="en-US" sz="1800" i="1" dirty="0"/>
            </a:p>
          </p:txBody>
        </p:sp>
        <p:sp>
          <p:nvSpPr>
            <p:cNvPr id="542" name="TextBox 541"/>
            <p:cNvSpPr txBox="1"/>
            <p:nvPr/>
          </p:nvSpPr>
          <p:spPr>
            <a:xfrm>
              <a:off x="6537686" y="-451126"/>
              <a:ext cx="21551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C -</a:t>
              </a:r>
              <a:r>
                <a:rPr lang="en-US" sz="1800" dirty="0" smtClean="0"/>
                <a:t> Central Basin: </a:t>
              </a:r>
              <a:r>
                <a:rPr lang="en-US" sz="1800" i="1" dirty="0" err="1" smtClean="0"/>
                <a:t>Planktothrix</a:t>
              </a:r>
              <a:endParaRPr lang="en-US" sz="1800" i="1" dirty="0"/>
            </a:p>
          </p:txBody>
        </p:sp>
        <p:sp>
          <p:nvSpPr>
            <p:cNvPr id="543" name="Oval 542"/>
            <p:cNvSpPr/>
            <p:nvPr/>
          </p:nvSpPr>
          <p:spPr>
            <a:xfrm>
              <a:off x="4645656" y="3700457"/>
              <a:ext cx="1229236" cy="67423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4" name="Rectangle 543"/>
            <p:cNvSpPr/>
            <p:nvPr/>
          </p:nvSpPr>
          <p:spPr>
            <a:xfrm>
              <a:off x="2070731" y="2524461"/>
              <a:ext cx="924147" cy="34495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5" name="Rectangle 544"/>
            <p:cNvSpPr/>
            <p:nvPr/>
          </p:nvSpPr>
          <p:spPr>
            <a:xfrm>
              <a:off x="4840999" y="2520061"/>
              <a:ext cx="924147" cy="34495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546" name="Rectangle 545"/>
            <p:cNvSpPr/>
            <p:nvPr/>
          </p:nvSpPr>
          <p:spPr>
            <a:xfrm>
              <a:off x="7768710" y="2555820"/>
              <a:ext cx="924147" cy="344958"/>
            </a:xfrm>
            <a:prstGeom prst="rect">
              <a:avLst/>
            </a:prstGeom>
            <a:solidFill>
              <a:srgbClr val="FFFFFF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pic>
          <p:nvPicPr>
            <p:cNvPr id="547" name="Picture 546" descr="a_ws.tiff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3491" y="5145764"/>
              <a:ext cx="2069092" cy="1531770"/>
            </a:xfrm>
            <a:prstGeom prst="rect">
              <a:avLst/>
            </a:prstGeom>
          </p:spPr>
        </p:pic>
        <p:pic>
          <p:nvPicPr>
            <p:cNvPr id="548" name="Picture 547" descr="a_dr.tiff"/>
            <p:cNvPicPr>
              <a:picLocks noChangeAspect="1"/>
            </p:cNvPicPr>
            <p:nvPr/>
          </p:nvPicPr>
          <p:blipFill rotWithShape="1">
            <a:blip r:embed="rId31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728" t="4004" r="7296" b="4039"/>
            <a:stretch/>
          </p:blipFill>
          <p:spPr>
            <a:xfrm>
              <a:off x="1013646" y="5130083"/>
              <a:ext cx="1929427" cy="1402653"/>
            </a:xfrm>
            <a:prstGeom prst="rect">
              <a:avLst/>
            </a:prstGeom>
            <a:solidFill>
              <a:schemeClr val="accent3"/>
            </a:solidFill>
            <a:effectLst/>
          </p:spPr>
        </p:pic>
        <p:pic>
          <p:nvPicPr>
            <p:cNvPr id="549" name="Picture 548" descr="a_kellys.tiff"/>
            <p:cNvPicPr>
              <a:picLocks noChangeAspect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82761" y="5122779"/>
              <a:ext cx="2391098" cy="1540930"/>
            </a:xfrm>
            <a:prstGeom prst="rect">
              <a:avLst/>
            </a:prstGeom>
          </p:spPr>
        </p:pic>
        <p:sp>
          <p:nvSpPr>
            <p:cNvPr id="550" name="TextBox 549"/>
            <p:cNvSpPr txBox="1"/>
            <p:nvPr/>
          </p:nvSpPr>
          <p:spPr>
            <a:xfrm>
              <a:off x="3759115" y="4734273"/>
              <a:ext cx="38241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Absorption budget</a:t>
              </a:r>
              <a:endParaRPr lang="en-US" sz="1800" dirty="0"/>
            </a:p>
          </p:txBody>
        </p:sp>
        <p:sp>
          <p:nvSpPr>
            <p:cNvPr id="551" name="Rectangle 550"/>
            <p:cNvSpPr/>
            <p:nvPr/>
          </p:nvSpPr>
          <p:spPr>
            <a:xfrm>
              <a:off x="169106" y="5012751"/>
              <a:ext cx="660400" cy="385234"/>
            </a:xfrm>
            <a:prstGeom prst="rect">
              <a:avLst/>
            </a:prstGeom>
            <a:solidFill>
              <a:srgbClr val="063C93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/>
                <a:t>a</a:t>
              </a:r>
              <a:r>
                <a:rPr lang="en-US" sz="1800" baseline="-25000" dirty="0" smtClean="0"/>
                <a:t>w</a:t>
              </a:r>
              <a:endParaRPr lang="en-US" sz="1800" baseline="-25000" dirty="0"/>
            </a:p>
          </p:txBody>
        </p:sp>
        <p:sp>
          <p:nvSpPr>
            <p:cNvPr id="552" name="Rectangle 551"/>
            <p:cNvSpPr/>
            <p:nvPr/>
          </p:nvSpPr>
          <p:spPr>
            <a:xfrm>
              <a:off x="169106" y="5449091"/>
              <a:ext cx="660400" cy="385234"/>
            </a:xfrm>
            <a:prstGeom prst="rect">
              <a:avLst/>
            </a:prstGeom>
            <a:solidFill>
              <a:srgbClr val="CD9F2F"/>
            </a:solidFill>
            <a:ln>
              <a:solidFill>
                <a:srgbClr val="77AC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a</a:t>
              </a:r>
              <a:r>
                <a:rPr lang="en-US" sz="1800" baseline="-25000" dirty="0" err="1" smtClean="0"/>
                <a:t>g</a:t>
              </a:r>
              <a:endParaRPr lang="en-US" sz="1800" baseline="-25000" dirty="0"/>
            </a:p>
          </p:txBody>
        </p:sp>
        <p:sp>
          <p:nvSpPr>
            <p:cNvPr id="553" name="Rectangle 552"/>
            <p:cNvSpPr/>
            <p:nvPr/>
          </p:nvSpPr>
          <p:spPr>
            <a:xfrm>
              <a:off x="169106" y="5893244"/>
              <a:ext cx="660400" cy="385234"/>
            </a:xfrm>
            <a:prstGeom prst="rect">
              <a:avLst/>
            </a:prstGeom>
            <a:solidFill>
              <a:srgbClr val="A5071B"/>
            </a:solidFill>
            <a:ln>
              <a:solidFill>
                <a:srgbClr val="77AC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a</a:t>
              </a:r>
              <a:r>
                <a:rPr lang="en-US" sz="1800" baseline="-25000" dirty="0" err="1" smtClean="0"/>
                <a:t>nap</a:t>
              </a:r>
              <a:endParaRPr lang="en-US" sz="1800" baseline="-25000" dirty="0"/>
            </a:p>
          </p:txBody>
        </p:sp>
        <p:sp>
          <p:nvSpPr>
            <p:cNvPr id="554" name="Rectangle 553"/>
            <p:cNvSpPr/>
            <p:nvPr/>
          </p:nvSpPr>
          <p:spPr>
            <a:xfrm>
              <a:off x="169106" y="6333859"/>
              <a:ext cx="660400" cy="385234"/>
            </a:xfrm>
            <a:prstGeom prst="rect">
              <a:avLst/>
            </a:prstGeom>
            <a:solidFill>
              <a:srgbClr val="76AB6A"/>
            </a:solidFill>
            <a:ln>
              <a:solidFill>
                <a:srgbClr val="77AC6B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err="1" smtClean="0"/>
                <a:t>a</a:t>
              </a:r>
              <a:r>
                <a:rPr lang="en-US" sz="1800" baseline="-25000" dirty="0" err="1" smtClean="0"/>
                <a:t>ph</a:t>
              </a:r>
              <a:endParaRPr lang="en-US" sz="1800" baseline="-25000" dirty="0"/>
            </a:p>
          </p:txBody>
        </p:sp>
        <p:pic>
          <p:nvPicPr>
            <p:cNvPr id="555" name="Picture 554" descr="a_ws.tiff"/>
            <p:cNvPicPr>
              <a:picLocks noChangeAspect="1"/>
            </p:cNvPicPr>
            <p:nvPr/>
          </p:nvPicPr>
          <p:blipFill rotWithShape="1">
            <a:blip r:embed="rId3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49507" y="6118542"/>
              <a:ext cx="834878" cy="278267"/>
            </a:xfrm>
            <a:prstGeom prst="rect">
              <a:avLst/>
            </a:prstGeom>
          </p:spPr>
        </p:pic>
        <p:pic>
          <p:nvPicPr>
            <p:cNvPr id="556" name="Picture 555" descr="a_ws.tiff"/>
            <p:cNvPicPr>
              <a:picLocks noChangeAspect="1"/>
            </p:cNvPicPr>
            <p:nvPr/>
          </p:nvPicPr>
          <p:blipFill rotWithShape="1">
            <a:blip r:embed="rId3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73542" y="6106916"/>
              <a:ext cx="721114" cy="240349"/>
            </a:xfrm>
            <a:prstGeom prst="rect">
              <a:avLst/>
            </a:prstGeom>
          </p:spPr>
        </p:pic>
        <p:pic>
          <p:nvPicPr>
            <p:cNvPr id="557" name="Picture 556" descr="a_ws.tiff"/>
            <p:cNvPicPr>
              <a:picLocks noChangeAspect="1"/>
            </p:cNvPicPr>
            <p:nvPr/>
          </p:nvPicPr>
          <p:blipFill rotWithShape="1">
            <a:blip r:embed="rId3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40653" y="6118014"/>
              <a:ext cx="706007" cy="291971"/>
            </a:xfrm>
            <a:prstGeom prst="rect">
              <a:avLst/>
            </a:prstGeom>
          </p:spPr>
        </p:pic>
        <p:sp>
          <p:nvSpPr>
            <p:cNvPr id="558" name="TextBox 557"/>
            <p:cNvSpPr txBox="1"/>
            <p:nvPr/>
          </p:nvSpPr>
          <p:spPr>
            <a:xfrm>
              <a:off x="4840999" y="2760133"/>
              <a:ext cx="8413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 smtClean="0"/>
                <a:t>200um</a:t>
              </a:r>
              <a:endParaRPr lang="en-US" sz="1800" dirty="0"/>
            </a:p>
          </p:txBody>
        </p:sp>
        <p:cxnSp>
          <p:nvCxnSpPr>
            <p:cNvPr id="559" name="Straight Arrow Connector 558"/>
            <p:cNvCxnSpPr/>
            <p:nvPr/>
          </p:nvCxnSpPr>
          <p:spPr>
            <a:xfrm>
              <a:off x="5219700" y="3129465"/>
              <a:ext cx="120240" cy="426535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0" name="TextBox 559"/>
          <p:cNvSpPr txBox="1"/>
          <p:nvPr/>
        </p:nvSpPr>
        <p:spPr>
          <a:xfrm>
            <a:off x="18441265" y="37507741"/>
            <a:ext cx="9640117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smtClean="0"/>
              <a:t>Conclusions</a:t>
            </a:r>
          </a:p>
          <a:p>
            <a:pPr algn="just"/>
            <a:endParaRPr lang="en-US" sz="3600" b="1" u="sng" dirty="0" smtClean="0"/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/>
              <a:t>Western Lake Erie is plagued by summer cyanobacteria blooms, and remote sensing is playing an important role in understanding ecological properties and trends.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i="1" dirty="0" err="1" smtClean="0"/>
              <a:t>Microcystis</a:t>
            </a:r>
            <a:r>
              <a:rPr lang="en-US" sz="2800" i="1" dirty="0" smtClean="0"/>
              <a:t> </a:t>
            </a:r>
            <a:r>
              <a:rPr lang="en-US" sz="2800" dirty="0" err="1" smtClean="0"/>
              <a:t>cHABs</a:t>
            </a:r>
            <a:r>
              <a:rPr lang="en-US" sz="2800" dirty="0" smtClean="0"/>
              <a:t> have high backscatter probabilities which distinguish them from other particles.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/>
              <a:t>Standard absorption models that include package effects do not capture the the shape of high biomass </a:t>
            </a:r>
            <a:r>
              <a:rPr lang="en-US" sz="2800" dirty="0" err="1" smtClean="0"/>
              <a:t>cHAB</a:t>
            </a:r>
            <a:r>
              <a:rPr lang="en-US" sz="2800" dirty="0" smtClean="0"/>
              <a:t> waters.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err="1" smtClean="0"/>
              <a:t>Rrs</a:t>
            </a:r>
            <a:r>
              <a:rPr lang="en-US" sz="2800" dirty="0" smtClean="0"/>
              <a:t> is strongly impacted by these </a:t>
            </a:r>
            <a:r>
              <a:rPr lang="en-US" sz="2800" dirty="0" err="1" smtClean="0"/>
              <a:t>cHAB</a:t>
            </a:r>
            <a:r>
              <a:rPr lang="en-US" sz="2800" dirty="0" smtClean="0"/>
              <a:t> properties, and require different IOP models to represent them for algorithm retrieval.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/>
              <a:t>The variety of optical waters and suitable models would be best suited with a scheme accommodating multiple algorithms (see Moore et al., 2014).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/>
              <a:t>These results have global implications, as </a:t>
            </a:r>
            <a:r>
              <a:rPr lang="en-US" sz="2800" dirty="0" err="1" smtClean="0"/>
              <a:t>cHABs</a:t>
            </a:r>
            <a:r>
              <a:rPr lang="en-US" sz="2800" dirty="0" smtClean="0"/>
              <a:t> are found in many lake systems across all continents.</a:t>
            </a:r>
          </a:p>
          <a:p>
            <a:pPr marL="571500" indent="-571500" algn="just">
              <a:buFont typeface="Arial"/>
              <a:buChar char="•"/>
            </a:pPr>
            <a:endParaRPr lang="en-US" sz="2800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20496474" y="24078588"/>
            <a:ext cx="7307068" cy="5345065"/>
            <a:chOff x="961140" y="273037"/>
            <a:chExt cx="7307068" cy="5345065"/>
          </a:xfrm>
        </p:grpSpPr>
        <p:pic>
          <p:nvPicPr>
            <p:cNvPr id="597" name="Picture 596" descr="Rrs_2013_2014_unh_nrl_region2.jpg"/>
            <p:cNvPicPr>
              <a:picLocks noChangeAspect="1"/>
            </p:cNvPicPr>
            <p:nvPr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329" y="2867318"/>
              <a:ext cx="3462528" cy="2596896"/>
            </a:xfrm>
            <a:prstGeom prst="rect">
              <a:avLst/>
            </a:prstGeom>
          </p:spPr>
        </p:pic>
        <p:pic>
          <p:nvPicPr>
            <p:cNvPr id="598" name="Picture 597" descr="Rrs_2013_2014_unh_nrl_region1.jpg"/>
            <p:cNvPicPr>
              <a:picLocks noChangeAspect="1"/>
            </p:cNvPicPr>
            <p:nvPr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9329" y="273037"/>
              <a:ext cx="3459041" cy="2594281"/>
            </a:xfrm>
            <a:prstGeom prst="rect">
              <a:avLst/>
            </a:prstGeom>
          </p:spPr>
        </p:pic>
        <p:sp>
          <p:nvSpPr>
            <p:cNvPr id="599" name="TextBox 598"/>
            <p:cNvSpPr txBox="1"/>
            <p:nvPr/>
          </p:nvSpPr>
          <p:spPr>
            <a:xfrm>
              <a:off x="2212641" y="5279548"/>
              <a:ext cx="1632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Wavelength (nm)</a:t>
              </a:r>
              <a:endParaRPr lang="en-US" sz="1600" dirty="0"/>
            </a:p>
          </p:txBody>
        </p:sp>
        <p:sp>
          <p:nvSpPr>
            <p:cNvPr id="600" name="TextBox 599"/>
            <p:cNvSpPr txBox="1"/>
            <p:nvPr/>
          </p:nvSpPr>
          <p:spPr>
            <a:xfrm rot="16200000">
              <a:off x="691102" y="1384969"/>
              <a:ext cx="881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Rrs</a:t>
              </a:r>
              <a:r>
                <a:rPr lang="en-US" sz="1600" dirty="0" smtClean="0"/>
                <a:t> (sr</a:t>
              </a:r>
              <a:r>
                <a:rPr lang="en-US" sz="1600" baseline="30000" dirty="0" smtClean="0"/>
                <a:t>-1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601" name="TextBox 600"/>
            <p:cNvSpPr txBox="1"/>
            <p:nvPr/>
          </p:nvSpPr>
          <p:spPr>
            <a:xfrm rot="16200000">
              <a:off x="689581" y="3923598"/>
              <a:ext cx="881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Rrs</a:t>
              </a:r>
              <a:r>
                <a:rPr lang="en-US" sz="1600" dirty="0" smtClean="0"/>
                <a:t> (sr</a:t>
              </a:r>
              <a:r>
                <a:rPr lang="en-US" sz="1600" baseline="30000" dirty="0" smtClean="0"/>
                <a:t>-1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sp>
          <p:nvSpPr>
            <p:cNvPr id="602" name="TextBox 601"/>
            <p:cNvSpPr txBox="1"/>
            <p:nvPr/>
          </p:nvSpPr>
          <p:spPr>
            <a:xfrm>
              <a:off x="1617590" y="492534"/>
              <a:ext cx="69943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WB</a:t>
              </a:r>
              <a:endParaRPr lang="en-US" sz="2800" dirty="0"/>
            </a:p>
          </p:txBody>
        </p:sp>
        <p:sp>
          <p:nvSpPr>
            <p:cNvPr id="603" name="TextBox 602"/>
            <p:cNvSpPr txBox="1"/>
            <p:nvPr/>
          </p:nvSpPr>
          <p:spPr>
            <a:xfrm>
              <a:off x="1617590" y="3088893"/>
              <a:ext cx="57144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CB</a:t>
              </a:r>
              <a:endParaRPr lang="en-US" sz="2800" dirty="0"/>
            </a:p>
          </p:txBody>
        </p:sp>
        <p:pic>
          <p:nvPicPr>
            <p:cNvPr id="604" name="Picture 603" descr="Rrs_2013_2014_unh_nrl_region4.jpg"/>
            <p:cNvPicPr>
              <a:picLocks noChangeAspect="1"/>
            </p:cNvPicPr>
            <p:nvPr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5946" y="273037"/>
              <a:ext cx="3462528" cy="2596896"/>
            </a:xfrm>
            <a:prstGeom prst="rect">
              <a:avLst/>
            </a:prstGeom>
          </p:spPr>
        </p:pic>
        <p:sp>
          <p:nvSpPr>
            <p:cNvPr id="605" name="TextBox 604"/>
            <p:cNvSpPr txBox="1"/>
            <p:nvPr/>
          </p:nvSpPr>
          <p:spPr>
            <a:xfrm>
              <a:off x="5271736" y="507678"/>
              <a:ext cx="60054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DR</a:t>
              </a:r>
              <a:endParaRPr lang="en-US" sz="2800" dirty="0"/>
            </a:p>
          </p:txBody>
        </p:sp>
        <p:sp>
          <p:nvSpPr>
            <p:cNvPr id="606" name="TextBox 605"/>
            <p:cNvSpPr txBox="1"/>
            <p:nvPr/>
          </p:nvSpPr>
          <p:spPr>
            <a:xfrm>
              <a:off x="5982227" y="2624920"/>
              <a:ext cx="1632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Wavelength (nm)</a:t>
              </a:r>
              <a:endParaRPr lang="en-US" sz="1600" dirty="0"/>
            </a:p>
          </p:txBody>
        </p:sp>
        <p:sp>
          <p:nvSpPr>
            <p:cNvPr id="607" name="TextBox 606"/>
            <p:cNvSpPr txBox="1"/>
            <p:nvPr/>
          </p:nvSpPr>
          <p:spPr>
            <a:xfrm>
              <a:off x="2154921" y="2644164"/>
              <a:ext cx="1632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Wavelength (nm)</a:t>
              </a:r>
              <a:endParaRPr lang="en-US" sz="1600" dirty="0"/>
            </a:p>
          </p:txBody>
        </p:sp>
        <p:sp>
          <p:nvSpPr>
            <p:cNvPr id="608" name="TextBox 607"/>
            <p:cNvSpPr txBox="1"/>
            <p:nvPr/>
          </p:nvSpPr>
          <p:spPr>
            <a:xfrm rot="16200000">
              <a:off x="4405890" y="1382891"/>
              <a:ext cx="8816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Rrs</a:t>
              </a:r>
              <a:r>
                <a:rPr lang="en-US" sz="1600" dirty="0" smtClean="0"/>
                <a:t> (sr</a:t>
              </a:r>
              <a:r>
                <a:rPr lang="en-US" sz="1600" baseline="30000" dirty="0" smtClean="0"/>
                <a:t>-1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pic>
          <p:nvPicPr>
            <p:cNvPr id="609" name="Picture 608" descr="Rrs_2013_2014_unh_nrl_rgb1.jpg"/>
            <p:cNvPicPr>
              <a:picLocks noChangeAspect="1"/>
            </p:cNvPicPr>
            <p:nvPr/>
          </p:nvPicPr>
          <p:blipFill rotWithShape="1"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25" t="7182" r="11625" b="10207"/>
            <a:stretch/>
          </p:blipFill>
          <p:spPr>
            <a:xfrm>
              <a:off x="4246456" y="437181"/>
              <a:ext cx="305401" cy="2156184"/>
            </a:xfrm>
            <a:prstGeom prst="rect">
              <a:avLst/>
            </a:prstGeom>
          </p:spPr>
        </p:pic>
        <p:pic>
          <p:nvPicPr>
            <p:cNvPr id="610" name="Picture 609" descr="Rrs_2013_2014_unh_nrl_rgb3.jpg"/>
            <p:cNvPicPr>
              <a:picLocks/>
            </p:cNvPicPr>
            <p:nvPr/>
          </p:nvPicPr>
          <p:blipFill rotWithShape="1"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27" t="6374" r="11667" b="10556"/>
            <a:stretch/>
          </p:blipFill>
          <p:spPr>
            <a:xfrm>
              <a:off x="7975600" y="441733"/>
              <a:ext cx="292608" cy="2157984"/>
            </a:xfrm>
            <a:prstGeom prst="rect">
              <a:avLst/>
            </a:prstGeom>
          </p:spPr>
        </p:pic>
        <p:pic>
          <p:nvPicPr>
            <p:cNvPr id="611" name="Picture 610" descr="Rrs_2013_2014_unh_nrl_rgb2.jpg"/>
            <p:cNvPicPr>
              <a:picLocks/>
            </p:cNvPicPr>
            <p:nvPr/>
          </p:nvPicPr>
          <p:blipFill rotWithShape="1"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028" t="6374" r="11528" b="10186"/>
            <a:stretch/>
          </p:blipFill>
          <p:spPr>
            <a:xfrm>
              <a:off x="4259249" y="3050793"/>
              <a:ext cx="292608" cy="2139696"/>
            </a:xfrm>
            <a:prstGeom prst="rect">
              <a:avLst/>
            </a:prstGeom>
          </p:spPr>
        </p:pic>
      </p:grpSp>
      <p:grpSp>
        <p:nvGrpSpPr>
          <p:cNvPr id="612" name="Group 611"/>
          <p:cNvGrpSpPr/>
          <p:nvPr/>
        </p:nvGrpSpPr>
        <p:grpSpPr>
          <a:xfrm>
            <a:off x="21267321" y="31649547"/>
            <a:ext cx="6321633" cy="4690787"/>
            <a:chOff x="1180707" y="434499"/>
            <a:chExt cx="6321633" cy="4690787"/>
          </a:xfrm>
        </p:grpSpPr>
        <p:pic>
          <p:nvPicPr>
            <p:cNvPr id="613" name="Picture 612" descr="Rrs_Micro_Plankto_compare.jpg"/>
            <p:cNvPicPr>
              <a:picLocks noChangeAspect="1"/>
            </p:cNvPicPr>
            <p:nvPr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47957" y="434499"/>
              <a:ext cx="6254383" cy="4690787"/>
            </a:xfrm>
            <a:prstGeom prst="rect">
              <a:avLst/>
            </a:prstGeom>
          </p:spPr>
        </p:pic>
        <p:sp>
          <p:nvSpPr>
            <p:cNvPr id="614" name="TextBox 613"/>
            <p:cNvSpPr txBox="1"/>
            <p:nvPr/>
          </p:nvSpPr>
          <p:spPr>
            <a:xfrm>
              <a:off x="3375218" y="4739242"/>
              <a:ext cx="16328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Wavelength (nm)</a:t>
              </a:r>
              <a:endParaRPr lang="en-US" sz="1600" dirty="0"/>
            </a:p>
          </p:txBody>
        </p:sp>
        <p:sp>
          <p:nvSpPr>
            <p:cNvPr id="615" name="TextBox 614"/>
            <p:cNvSpPr txBox="1"/>
            <p:nvPr/>
          </p:nvSpPr>
          <p:spPr>
            <a:xfrm rot="16200000">
              <a:off x="934446" y="2517280"/>
              <a:ext cx="83107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R</a:t>
              </a:r>
              <a:r>
                <a:rPr lang="en-US" sz="1600" baseline="-25000" dirty="0" err="1" smtClean="0"/>
                <a:t>rs</a:t>
              </a:r>
              <a:r>
                <a:rPr lang="en-US" sz="1600" dirty="0" smtClean="0"/>
                <a:t> (sr</a:t>
              </a:r>
              <a:r>
                <a:rPr lang="en-US" sz="1600" baseline="30000" dirty="0" smtClean="0"/>
                <a:t>-1</a:t>
              </a:r>
              <a:r>
                <a:rPr lang="en-US" sz="1600" dirty="0" smtClean="0"/>
                <a:t>)</a:t>
              </a:r>
              <a:endParaRPr lang="en-US" sz="1600" dirty="0"/>
            </a:p>
          </p:txBody>
        </p:sp>
        <p:grpSp>
          <p:nvGrpSpPr>
            <p:cNvPr id="616" name="Group 615"/>
            <p:cNvGrpSpPr/>
            <p:nvPr/>
          </p:nvGrpSpPr>
          <p:grpSpPr>
            <a:xfrm>
              <a:off x="2406096" y="1336929"/>
              <a:ext cx="668360" cy="874985"/>
              <a:chOff x="2188879" y="5498098"/>
              <a:chExt cx="668360" cy="874985"/>
            </a:xfrm>
          </p:grpSpPr>
          <p:cxnSp>
            <p:nvCxnSpPr>
              <p:cNvPr id="626" name="Straight Connector 625"/>
              <p:cNvCxnSpPr/>
              <p:nvPr/>
            </p:nvCxnSpPr>
            <p:spPr>
              <a:xfrm>
                <a:off x="2188879" y="5498098"/>
                <a:ext cx="668360" cy="0"/>
              </a:xfrm>
              <a:prstGeom prst="line">
                <a:avLst/>
              </a:prstGeom>
              <a:ln w="28575" cmpd="sng">
                <a:solidFill>
                  <a:srgbClr val="3366FF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7" name="Straight Connector 626"/>
              <p:cNvCxnSpPr/>
              <p:nvPr/>
            </p:nvCxnSpPr>
            <p:spPr>
              <a:xfrm>
                <a:off x="2188879" y="5786185"/>
                <a:ext cx="668360" cy="0"/>
              </a:xfrm>
              <a:prstGeom prst="line">
                <a:avLst/>
              </a:prstGeom>
              <a:ln w="28575" cmpd="sng">
                <a:solidFill>
                  <a:srgbClr val="3366FF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8" name="Straight Connector 627"/>
              <p:cNvCxnSpPr/>
              <p:nvPr/>
            </p:nvCxnSpPr>
            <p:spPr>
              <a:xfrm>
                <a:off x="2188879" y="6084996"/>
                <a:ext cx="668360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9" name="Straight Connector 628"/>
              <p:cNvCxnSpPr/>
              <p:nvPr/>
            </p:nvCxnSpPr>
            <p:spPr>
              <a:xfrm>
                <a:off x="2188879" y="6373083"/>
                <a:ext cx="668360" cy="0"/>
              </a:xfrm>
              <a:prstGeom prst="line">
                <a:avLst/>
              </a:prstGeom>
              <a:ln w="28575" cmpd="sng">
                <a:solidFill>
                  <a:srgbClr val="FF0000"/>
                </a:soli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7" name="TextBox 616"/>
            <p:cNvSpPr txBox="1"/>
            <p:nvPr/>
          </p:nvSpPr>
          <p:spPr>
            <a:xfrm>
              <a:off x="3174710" y="767052"/>
              <a:ext cx="108795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err="1" smtClean="0"/>
                <a:t>Chla</a:t>
              </a:r>
              <a:r>
                <a:rPr lang="en-US" sz="1600" dirty="0" smtClean="0"/>
                <a:t> (</a:t>
              </a:r>
              <a:r>
                <a:rPr lang="en-US" sz="1600" dirty="0" err="1" smtClean="0"/>
                <a:t>ug</a:t>
              </a:r>
              <a:r>
                <a:rPr lang="en-US" sz="1600" dirty="0" smtClean="0"/>
                <a:t>/L)</a:t>
              </a:r>
              <a:endParaRPr lang="en-US" sz="1600" dirty="0"/>
            </a:p>
          </p:txBody>
        </p:sp>
        <p:sp>
          <p:nvSpPr>
            <p:cNvPr id="618" name="TextBox 617"/>
            <p:cNvSpPr txBox="1"/>
            <p:nvPr/>
          </p:nvSpPr>
          <p:spPr>
            <a:xfrm>
              <a:off x="3124583" y="2013362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26.1</a:t>
              </a:r>
              <a:endParaRPr lang="en-US" sz="1600" dirty="0"/>
            </a:p>
          </p:txBody>
        </p:sp>
        <p:sp>
          <p:nvSpPr>
            <p:cNvPr id="619" name="TextBox 618"/>
            <p:cNvSpPr txBox="1"/>
            <p:nvPr/>
          </p:nvSpPr>
          <p:spPr>
            <a:xfrm>
              <a:off x="3124583" y="1739161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16.8</a:t>
              </a:r>
              <a:endParaRPr lang="en-US" sz="1600" dirty="0"/>
            </a:p>
          </p:txBody>
        </p:sp>
        <p:sp>
          <p:nvSpPr>
            <p:cNvPr id="620" name="TextBox 619"/>
            <p:cNvSpPr txBox="1"/>
            <p:nvPr/>
          </p:nvSpPr>
          <p:spPr>
            <a:xfrm>
              <a:off x="3118094" y="1406926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22.5</a:t>
              </a:r>
              <a:endParaRPr lang="en-US" sz="1600" dirty="0"/>
            </a:p>
          </p:txBody>
        </p:sp>
        <p:sp>
          <p:nvSpPr>
            <p:cNvPr id="621" name="TextBox 620"/>
            <p:cNvSpPr txBox="1"/>
            <p:nvPr/>
          </p:nvSpPr>
          <p:spPr>
            <a:xfrm>
              <a:off x="3107874" y="1121988"/>
              <a:ext cx="5484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13.6</a:t>
              </a:r>
              <a:endParaRPr lang="en-US" sz="1600" dirty="0"/>
            </a:p>
          </p:txBody>
        </p:sp>
        <p:sp>
          <p:nvSpPr>
            <p:cNvPr id="622" name="TextBox 621"/>
            <p:cNvSpPr txBox="1"/>
            <p:nvPr/>
          </p:nvSpPr>
          <p:spPr>
            <a:xfrm>
              <a:off x="3719618" y="1255684"/>
              <a:ext cx="15288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/>
                <a:t>Planktothrix</a:t>
              </a:r>
              <a:r>
                <a:rPr lang="en-US" sz="1600" i="1" dirty="0" smtClean="0"/>
                <a:t> sp.</a:t>
              </a:r>
              <a:endParaRPr lang="en-US" sz="1600" i="1" dirty="0"/>
            </a:p>
          </p:txBody>
        </p:sp>
        <p:sp>
          <p:nvSpPr>
            <p:cNvPr id="623" name="TextBox 622"/>
            <p:cNvSpPr txBox="1"/>
            <p:nvPr/>
          </p:nvSpPr>
          <p:spPr>
            <a:xfrm>
              <a:off x="3721984" y="1843398"/>
              <a:ext cx="145162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 err="1" smtClean="0"/>
                <a:t>Microcystis</a:t>
              </a:r>
              <a:r>
                <a:rPr lang="en-US" sz="1600" i="1" dirty="0" smtClean="0"/>
                <a:t> sp.</a:t>
              </a:r>
              <a:endParaRPr lang="en-US" sz="1600" i="1" dirty="0"/>
            </a:p>
          </p:txBody>
        </p:sp>
        <p:sp>
          <p:nvSpPr>
            <p:cNvPr id="624" name="Right Brace 623"/>
            <p:cNvSpPr/>
            <p:nvPr/>
          </p:nvSpPr>
          <p:spPr>
            <a:xfrm>
              <a:off x="3659384" y="1348851"/>
              <a:ext cx="125199" cy="284938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25" name="Right Brace 624"/>
            <p:cNvSpPr/>
            <p:nvPr/>
          </p:nvSpPr>
          <p:spPr>
            <a:xfrm>
              <a:off x="3659384" y="1945680"/>
              <a:ext cx="125199" cy="284938"/>
            </a:xfrm>
            <a:prstGeom prst="rightBrace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3786547" y="15077773"/>
            <a:ext cx="4898904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Western Lake Erie is </a:t>
            </a:r>
            <a:r>
              <a:rPr lang="en-US" sz="2800" dirty="0" smtClean="0"/>
              <a:t>&gt; </a:t>
            </a:r>
            <a:r>
              <a:rPr lang="en-US" sz="2800" dirty="0" smtClean="0"/>
              <a:t>600 km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 with an average water depth of 8m.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It receives freshwater input from the Maumee River (southwest corner) and Detroit River (northwest corner).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Maumee River </a:t>
            </a:r>
            <a:r>
              <a:rPr lang="en-US" sz="2800" dirty="0" smtClean="0"/>
              <a:t>contributes </a:t>
            </a:r>
            <a:r>
              <a:rPr lang="en-US" sz="2800" dirty="0" smtClean="0"/>
              <a:t>&lt;10% of water volume input, but &gt;50% of nutrient load.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Mean flow is west to east.</a:t>
            </a:r>
            <a:endParaRPr lang="en-US" sz="2800" dirty="0"/>
          </a:p>
        </p:txBody>
      </p:sp>
      <p:sp>
        <p:nvSpPr>
          <p:cNvPr id="630" name="TextBox 629"/>
          <p:cNvSpPr txBox="1"/>
          <p:nvPr/>
        </p:nvSpPr>
        <p:spPr>
          <a:xfrm>
            <a:off x="572325" y="21262430"/>
            <a:ext cx="7924699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We collected field data from: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 smtClean="0"/>
              <a:t> MASCOT profiles (ac9, CTD, LISST, ECO-VSF, </a:t>
            </a:r>
            <a:r>
              <a:rPr lang="en-US" sz="2800" dirty="0" smtClean="0"/>
              <a:t>BB9).</a:t>
            </a: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Discrete water samples (</a:t>
            </a:r>
            <a:r>
              <a:rPr lang="en-US" sz="2800" dirty="0" err="1" smtClean="0"/>
              <a:t>aph</a:t>
            </a:r>
            <a:r>
              <a:rPr lang="en-US" sz="2800" dirty="0" smtClean="0"/>
              <a:t>, ad, </a:t>
            </a:r>
            <a:r>
              <a:rPr lang="en-US" sz="2800" dirty="0" err="1" smtClean="0"/>
              <a:t>ap</a:t>
            </a:r>
            <a:r>
              <a:rPr lang="en-US" sz="2800" dirty="0" smtClean="0"/>
              <a:t>, CDOM, TSM, PC, nutrients, phytoplankton counts).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Dolphin Tow package with ac9, bb3, PC &amp; CDOM fluorescence, CTD.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HOLOCAM profiling imager.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Radiometry with an ASD </a:t>
            </a:r>
            <a:r>
              <a:rPr lang="en-US" sz="2800" dirty="0" err="1" smtClean="0"/>
              <a:t>FieldSpec</a:t>
            </a:r>
            <a:r>
              <a:rPr lang="en-US" sz="2800" dirty="0" smtClean="0"/>
              <a:t> Pro.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A total of 36 discrete stations and 2 Dolphin Tows in August 2013 and August 2014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24 additional stations with AOPs and IOPs were contributed by overlapping cruise by NRL (</a:t>
            </a:r>
            <a:r>
              <a:rPr lang="en-US" sz="2800" dirty="0" err="1" smtClean="0"/>
              <a:t>Weidemann</a:t>
            </a:r>
            <a:r>
              <a:rPr lang="en-US" sz="2800" dirty="0" smtClean="0"/>
              <a:t>).</a:t>
            </a:r>
            <a:endParaRPr lang="en-US" sz="2800" dirty="0" smtClean="0"/>
          </a:p>
        </p:txBody>
      </p:sp>
      <p:sp>
        <p:nvSpPr>
          <p:cNvPr id="2" name="Rectangle 1"/>
          <p:cNvSpPr/>
          <p:nvPr/>
        </p:nvSpPr>
        <p:spPr>
          <a:xfrm>
            <a:off x="283419" y="33994941"/>
            <a:ext cx="17500356" cy="1542183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Rectangle 630"/>
          <p:cNvSpPr/>
          <p:nvPr/>
        </p:nvSpPr>
        <p:spPr>
          <a:xfrm>
            <a:off x="8944544" y="5509651"/>
            <a:ext cx="10893925" cy="27245583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TextBox 631"/>
          <p:cNvSpPr txBox="1"/>
          <p:nvPr/>
        </p:nvSpPr>
        <p:spPr>
          <a:xfrm>
            <a:off x="8134593" y="35328690"/>
            <a:ext cx="8803816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he overall variability of relative absorption was driven by phytoplankton absorption in the study area.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/>
              <a:t>The relative absorption for the DR subgroup was more evenly distributed across phytoplankton, non-algal </a:t>
            </a:r>
            <a:r>
              <a:rPr lang="en-US" sz="2800" dirty="0" smtClean="0"/>
              <a:t>particles </a:t>
            </a:r>
            <a:r>
              <a:rPr lang="en-US" sz="2800" dirty="0" smtClean="0"/>
              <a:t>and CDOM.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/>
              <a:t>Strong phytoplankton absorption and package effects occurred in the western basin, impacting </a:t>
            </a:r>
            <a:r>
              <a:rPr lang="en-US" sz="2800" dirty="0" err="1" smtClean="0"/>
              <a:t>aph</a:t>
            </a:r>
            <a:r>
              <a:rPr lang="en-US" sz="2800" dirty="0" smtClean="0"/>
              <a:t>*.</a:t>
            </a:r>
          </a:p>
          <a:p>
            <a:pPr marL="571500" indent="-571500" algn="just">
              <a:buFont typeface="Arial"/>
              <a:buChar char="•"/>
            </a:pPr>
            <a:r>
              <a:rPr lang="en-US" sz="2800" dirty="0" smtClean="0"/>
              <a:t>Based on the Bricaud95 ocean model, the high absorbing 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 environments exceeded the model range which couldn’t account for the spectral absorption in the WB, although it worked reasonably well in other areas (DR, CB).</a:t>
            </a:r>
          </a:p>
          <a:p>
            <a:pPr marL="571500" indent="-571500" algn="just">
              <a:buFont typeface="Arial"/>
              <a:buChar char="•"/>
            </a:pPr>
            <a:endParaRPr lang="en-US" sz="2800" dirty="0" smtClean="0"/>
          </a:p>
        </p:txBody>
      </p:sp>
      <p:pic>
        <p:nvPicPr>
          <p:cNvPr id="634" name="Picture 633" descr="IMG_20130820_125842_354.jpg"/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086" y="26801158"/>
            <a:ext cx="2521196" cy="1710066"/>
          </a:xfrm>
          <a:prstGeom prst="rect">
            <a:avLst/>
          </a:prstGeom>
        </p:spPr>
      </p:pic>
      <p:sp>
        <p:nvSpPr>
          <p:cNvPr id="635" name="TextBox 634"/>
          <p:cNvSpPr txBox="1"/>
          <p:nvPr/>
        </p:nvSpPr>
        <p:spPr>
          <a:xfrm>
            <a:off x="6908758" y="28421771"/>
            <a:ext cx="10160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MASCOT</a:t>
            </a:r>
            <a:endParaRPr lang="en-US" sz="1600" dirty="0"/>
          </a:p>
        </p:txBody>
      </p:sp>
      <p:pic>
        <p:nvPicPr>
          <p:cNvPr id="637" name="Picture 636" descr="dolphin.JPG"/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881" y="31283455"/>
            <a:ext cx="1344602" cy="1731349"/>
          </a:xfrm>
          <a:prstGeom prst="rect">
            <a:avLst/>
          </a:prstGeom>
        </p:spPr>
      </p:pic>
      <p:sp>
        <p:nvSpPr>
          <p:cNvPr id="638" name="TextBox 637"/>
          <p:cNvSpPr txBox="1"/>
          <p:nvPr/>
        </p:nvSpPr>
        <p:spPr>
          <a:xfrm>
            <a:off x="6847234" y="32975143"/>
            <a:ext cx="836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Dolphin</a:t>
            </a:r>
            <a:endParaRPr lang="en-US" sz="1600" dirty="0"/>
          </a:p>
        </p:txBody>
      </p:sp>
      <p:pic>
        <p:nvPicPr>
          <p:cNvPr id="639" name="Picture 638" descr="holocam_pic.JPG"/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8830" y="28997739"/>
            <a:ext cx="2288195" cy="1716146"/>
          </a:xfrm>
          <a:prstGeom prst="rect">
            <a:avLst/>
          </a:prstGeom>
        </p:spPr>
      </p:pic>
      <p:sp>
        <p:nvSpPr>
          <p:cNvPr id="640" name="TextBox 639"/>
          <p:cNvSpPr txBox="1"/>
          <p:nvPr/>
        </p:nvSpPr>
        <p:spPr>
          <a:xfrm>
            <a:off x="6728558" y="30637559"/>
            <a:ext cx="10740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HOLOCAM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487343" y="31373333"/>
            <a:ext cx="56987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 smtClean="0"/>
              <a:t>Stations were grouped by geography/hydrography for comparative analysis reasons: Western Basin (WB), Central Basin (CB), and Detroit River (DR).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1848631" y="39596498"/>
            <a:ext cx="4753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Ternary absorption plot: WB: circles; </a:t>
            </a:r>
          </a:p>
          <a:p>
            <a:r>
              <a:rPr lang="en-US" sz="2400" dirty="0" smtClean="0"/>
              <a:t>DR: squares; CB: diamonds.</a:t>
            </a:r>
            <a:endParaRPr lang="en-US" sz="2400" dirty="0"/>
          </a:p>
        </p:txBody>
      </p:sp>
      <p:sp>
        <p:nvSpPr>
          <p:cNvPr id="20" name="TextBox 19"/>
          <p:cNvSpPr txBox="1"/>
          <p:nvPr/>
        </p:nvSpPr>
        <p:spPr>
          <a:xfrm>
            <a:off x="506452" y="47262267"/>
            <a:ext cx="74489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Top left (A): Phytoplankton absorption; bottom left (B): zoom of phytoplankton absorption; top right (C): aph44 vs. </a:t>
            </a:r>
            <a:r>
              <a:rPr lang="en-US" sz="2800" dirty="0" err="1" smtClean="0"/>
              <a:t>Chla</a:t>
            </a:r>
            <a:r>
              <a:rPr lang="en-US" sz="2800" dirty="0" smtClean="0"/>
              <a:t>; bottom right (D): </a:t>
            </a:r>
            <a:r>
              <a:rPr lang="en-US" sz="2800" dirty="0" err="1" smtClean="0"/>
              <a:t>aph</a:t>
            </a:r>
            <a:r>
              <a:rPr lang="en-US" sz="2800" dirty="0" smtClean="0"/>
              <a:t>*443 (aph443/</a:t>
            </a:r>
            <a:r>
              <a:rPr lang="en-US" sz="2800" dirty="0" err="1" smtClean="0"/>
              <a:t>Chla</a:t>
            </a:r>
            <a:r>
              <a:rPr lang="en-US" sz="2800" dirty="0" smtClean="0"/>
              <a:t>) vs. </a:t>
            </a:r>
            <a:r>
              <a:rPr lang="en-US" sz="2800" dirty="0" err="1" smtClean="0"/>
              <a:t>Chla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21" name="TextBox 20"/>
          <p:cNvSpPr txBox="1"/>
          <p:nvPr/>
        </p:nvSpPr>
        <p:spPr>
          <a:xfrm>
            <a:off x="11335767" y="41285778"/>
            <a:ext cx="3290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Bricaud95 </a:t>
            </a:r>
            <a:r>
              <a:rPr lang="en-US" sz="2800" dirty="0" err="1" smtClean="0"/>
              <a:t>aph</a:t>
            </a:r>
            <a:r>
              <a:rPr lang="en-US" sz="2800" dirty="0" smtClean="0"/>
              <a:t> model</a:t>
            </a:r>
            <a:endParaRPr lang="en-US" sz="2800" dirty="0"/>
          </a:p>
        </p:txBody>
      </p:sp>
      <p:sp>
        <p:nvSpPr>
          <p:cNvPr id="633" name="TextBox 632"/>
          <p:cNvSpPr txBox="1"/>
          <p:nvPr/>
        </p:nvSpPr>
        <p:spPr>
          <a:xfrm>
            <a:off x="9695008" y="12976065"/>
            <a:ext cx="95024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High particle backscattering values for 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 waters (WB), moderate for  </a:t>
            </a:r>
            <a:r>
              <a:rPr lang="en-US" sz="2800" i="1" dirty="0" err="1" smtClean="0"/>
              <a:t>Planktothrix</a:t>
            </a:r>
            <a:r>
              <a:rPr lang="en-US" sz="2800" dirty="0" smtClean="0"/>
              <a:t> waters (CB), low for Detroit River (DR).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Single scatter albedo high for DR (no </a:t>
            </a:r>
            <a:r>
              <a:rPr lang="en-US" sz="2800" dirty="0" err="1" smtClean="0"/>
              <a:t>cyanos</a:t>
            </a:r>
            <a:r>
              <a:rPr lang="en-US" sz="2800" dirty="0" smtClean="0"/>
              <a:t>) and WB (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), low for CB (</a:t>
            </a:r>
            <a:r>
              <a:rPr lang="en-US" sz="2800" i="1" dirty="0" err="1" smtClean="0"/>
              <a:t>Planktothrix</a:t>
            </a:r>
            <a:r>
              <a:rPr lang="en-US" sz="2800" dirty="0" smtClean="0"/>
              <a:t>)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High backscatter probability for </a:t>
            </a:r>
            <a:r>
              <a:rPr lang="en-US" sz="2800" i="1" dirty="0" err="1" smtClean="0"/>
              <a:t>Microcystis</a:t>
            </a:r>
            <a:r>
              <a:rPr lang="en-US" sz="2800" dirty="0"/>
              <a:t> </a:t>
            </a:r>
            <a:r>
              <a:rPr lang="en-US" sz="2800" dirty="0" smtClean="0"/>
              <a:t>and </a:t>
            </a:r>
            <a:r>
              <a:rPr lang="en-US" sz="2800" i="1" dirty="0" err="1" smtClean="0"/>
              <a:t>Planktothrix</a:t>
            </a:r>
            <a:r>
              <a:rPr lang="en-US" sz="2800" dirty="0" smtClean="0"/>
              <a:t> waters.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err="1" smtClean="0"/>
              <a:t>Microcystis</a:t>
            </a:r>
            <a:r>
              <a:rPr lang="en-US" sz="2800" dirty="0" smtClean="0"/>
              <a:t>  and </a:t>
            </a:r>
            <a:r>
              <a:rPr lang="en-US" sz="2800" i="1" dirty="0" err="1" smtClean="0"/>
              <a:t>Planktothrix</a:t>
            </a:r>
            <a:r>
              <a:rPr lang="en-US" sz="2800" dirty="0" smtClean="0"/>
              <a:t> scattering enhanced by gas vacuoles, leading to very high backscattering efficiency.</a:t>
            </a:r>
          </a:p>
        </p:txBody>
      </p:sp>
      <p:sp>
        <p:nvSpPr>
          <p:cNvPr id="636" name="TextBox 635"/>
          <p:cNvSpPr txBox="1"/>
          <p:nvPr/>
        </p:nvSpPr>
        <p:spPr>
          <a:xfrm>
            <a:off x="23097351" y="12356636"/>
            <a:ext cx="5706249" cy="6555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/>
              <a:t>T</a:t>
            </a:r>
            <a:r>
              <a:rPr lang="en-US" sz="2800" dirty="0" smtClean="0"/>
              <a:t>ransitions of water properties occurred along a 12km transect from Detroit River into HAB-containing waters crossing a front  </a:t>
            </a:r>
            <a:r>
              <a:rPr lang="en-US" sz="2800" dirty="0"/>
              <a:t>(enhanced </a:t>
            </a:r>
            <a:r>
              <a:rPr lang="en-US" sz="2800" dirty="0" err="1"/>
              <a:t>phycocyanin</a:t>
            </a:r>
            <a:r>
              <a:rPr lang="en-US" sz="2800" dirty="0"/>
              <a:t> and scattering into the WB</a:t>
            </a:r>
            <a:r>
              <a:rPr lang="en-US" sz="2800" dirty="0" smtClean="0"/>
              <a:t>).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Sharper and earlier shift in backscatter probability (</a:t>
            </a:r>
            <a:r>
              <a:rPr lang="en-US" sz="2800" i="1" dirty="0" err="1" smtClean="0"/>
              <a:t>bbprat</a:t>
            </a:r>
            <a:r>
              <a:rPr lang="en-US" sz="2800" dirty="0" smtClean="0"/>
              <a:t>) than either </a:t>
            </a:r>
            <a:r>
              <a:rPr lang="en-US" sz="2800" dirty="0" err="1" smtClean="0"/>
              <a:t>phycocyanin</a:t>
            </a:r>
            <a:r>
              <a:rPr lang="en-US" sz="2800" dirty="0" smtClean="0"/>
              <a:t> or backscattering, indicating strong sensitivity to  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 for </a:t>
            </a:r>
            <a:r>
              <a:rPr lang="en-US" sz="2800" i="1" dirty="0" err="1" smtClean="0"/>
              <a:t>bbprat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This resulted in significant differences in the remote sensing reflectance.</a:t>
            </a:r>
            <a:endParaRPr lang="en-US" sz="2800" dirty="0"/>
          </a:p>
        </p:txBody>
      </p:sp>
      <p:sp>
        <p:nvSpPr>
          <p:cNvPr id="641" name="TextBox 640"/>
          <p:cNvSpPr txBox="1"/>
          <p:nvPr/>
        </p:nvSpPr>
        <p:spPr>
          <a:xfrm>
            <a:off x="12211252" y="17238700"/>
            <a:ext cx="46404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smtClean="0"/>
              <a:t>HOLOCAM Insights</a:t>
            </a:r>
          </a:p>
          <a:p>
            <a:pPr marL="1143000" indent="-1143000">
              <a:buFont typeface="Arial"/>
              <a:buChar char="•"/>
            </a:pPr>
            <a:endParaRPr lang="en-US" sz="2400" dirty="0"/>
          </a:p>
        </p:txBody>
      </p:sp>
      <p:sp>
        <p:nvSpPr>
          <p:cNvPr id="642" name="TextBox 641"/>
          <p:cNvSpPr txBox="1"/>
          <p:nvPr/>
        </p:nvSpPr>
        <p:spPr>
          <a:xfrm>
            <a:off x="9827677" y="25409103"/>
            <a:ext cx="8709565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HOLOCAM </a:t>
            </a:r>
            <a:r>
              <a:rPr lang="en-US" sz="2800" dirty="0" smtClean="0"/>
              <a:t>profiles and records 3-D video </a:t>
            </a:r>
            <a:r>
              <a:rPr lang="en-US" sz="2800" dirty="0" smtClean="0"/>
              <a:t>of particles undisturbed </a:t>
            </a:r>
            <a:r>
              <a:rPr lang="en-US" sz="2800" dirty="0" smtClean="0"/>
              <a:t>in the water </a:t>
            </a:r>
            <a:r>
              <a:rPr lang="en-US" sz="2800" dirty="0" smtClean="0"/>
              <a:t>column down to 1 </a:t>
            </a:r>
            <a:r>
              <a:rPr lang="en-US" sz="2800" dirty="0" err="1" smtClean="0"/>
              <a:t>uM</a:t>
            </a:r>
            <a:r>
              <a:rPr lang="en-US" sz="2800" dirty="0" smtClean="0"/>
              <a:t>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Select surface HOLOCAM </a:t>
            </a:r>
            <a:r>
              <a:rPr lang="en-US" sz="2800" dirty="0" smtClean="0"/>
              <a:t>data from 3 different regions </a:t>
            </a:r>
            <a:r>
              <a:rPr lang="en-US" sz="2800" dirty="0" smtClean="0"/>
              <a:t>(see Aug. 20, 2014 </a:t>
            </a:r>
            <a:r>
              <a:rPr lang="en-US" sz="2800" dirty="0"/>
              <a:t>t</a:t>
            </a:r>
            <a:r>
              <a:rPr lang="en-US" sz="2800" dirty="0" smtClean="0"/>
              <a:t>ru</a:t>
            </a:r>
            <a:r>
              <a:rPr lang="en-US" sz="2800" dirty="0" smtClean="0"/>
              <a:t>e color image</a:t>
            </a:r>
            <a:r>
              <a:rPr lang="en-US" sz="2800" dirty="0" smtClean="0"/>
              <a:t>) revealed </a:t>
            </a:r>
            <a:r>
              <a:rPr lang="en-US" sz="2800" dirty="0" smtClean="0"/>
              <a:t>aspects of phytoplankton composition and size distributions.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Western </a:t>
            </a:r>
            <a:r>
              <a:rPr lang="en-US" sz="2800" dirty="0" smtClean="0"/>
              <a:t>Basin (WB) dominated by 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, Central Basin (CB) stations dominated by </a:t>
            </a:r>
            <a:r>
              <a:rPr lang="en-US" sz="2800" i="1" dirty="0" err="1" smtClean="0"/>
              <a:t>Planktothrix</a:t>
            </a:r>
            <a:r>
              <a:rPr lang="en-US" sz="2800" dirty="0" smtClean="0"/>
              <a:t>, Detroit River (DR) had no cyanobacteria.</a:t>
            </a:r>
          </a:p>
          <a:p>
            <a:pPr marL="457200" indent="-457200">
              <a:buFont typeface="Arial"/>
              <a:buChar char="•"/>
            </a:pPr>
            <a:endParaRPr lang="en-US" sz="2800" dirty="0" smtClean="0"/>
          </a:p>
          <a:p>
            <a:pPr marL="457200" indent="-457200">
              <a:buFont typeface="Arial"/>
              <a:buChar char="•"/>
            </a:pPr>
            <a:r>
              <a:rPr lang="en-US" sz="2800" dirty="0" smtClean="0"/>
              <a:t>In </a:t>
            </a:r>
            <a:r>
              <a:rPr lang="en-US" sz="2800" dirty="0" smtClean="0"/>
              <a:t>the WB, the 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-dominated sample showed a size peak at 200uM, which has been noted as the optimal colony size for maximum vertical velocity (</a:t>
            </a:r>
            <a:r>
              <a:rPr lang="en-US" sz="2800" dirty="0" err="1" smtClean="0"/>
              <a:t>Visser</a:t>
            </a:r>
            <a:r>
              <a:rPr lang="en-US" sz="2800" dirty="0" smtClean="0"/>
              <a:t> et al., 1997</a:t>
            </a:r>
            <a:r>
              <a:rPr lang="en-US" sz="2800" dirty="0" smtClean="0"/>
              <a:t>) and suggest that cells were actively migrating.</a:t>
            </a:r>
            <a:endParaRPr lang="en-US" sz="2800" dirty="0"/>
          </a:p>
        </p:txBody>
      </p:sp>
      <p:pic>
        <p:nvPicPr>
          <p:cNvPr id="28" name="Picture 27" descr="cleo_web_header.jpg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36" y="2880980"/>
            <a:ext cx="7200000" cy="960000"/>
          </a:xfrm>
          <a:prstGeom prst="rect">
            <a:avLst/>
          </a:prstGeom>
        </p:spPr>
      </p:pic>
      <p:pic>
        <p:nvPicPr>
          <p:cNvPr id="30" name="Picture 29" descr="school_logo_uri.jpg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6747" y="2702514"/>
            <a:ext cx="1062948" cy="1080000"/>
          </a:xfrm>
          <a:prstGeom prst="rect">
            <a:avLst/>
          </a:prstGeom>
        </p:spPr>
      </p:pic>
      <p:pic>
        <p:nvPicPr>
          <p:cNvPr id="31" name="Picture 30" descr="harbor-branch-oceanographic-institution-squarelogo-1461241786712.png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761" y="2691851"/>
            <a:ext cx="1080000" cy="1080000"/>
          </a:xfrm>
          <a:prstGeom prst="rect">
            <a:avLst/>
          </a:prstGeom>
        </p:spPr>
      </p:pic>
      <p:sp>
        <p:nvSpPr>
          <p:cNvPr id="40" name="Notched Right Arrow 39"/>
          <p:cNvSpPr/>
          <p:nvPr/>
        </p:nvSpPr>
        <p:spPr>
          <a:xfrm>
            <a:off x="19239317" y="21195287"/>
            <a:ext cx="1589546" cy="781672"/>
          </a:xfrm>
          <a:prstGeom prst="notchedRightArrow">
            <a:avLst/>
          </a:prstGeom>
          <a:solidFill>
            <a:schemeClr val="accent4">
              <a:lumMod val="40000"/>
              <a:lumOff val="60000"/>
            </a:schemeClr>
          </a:solidFill>
          <a:ln w="12700" cmpd="sng">
            <a:solidFill>
              <a:schemeClr val="tx1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2746723" y="19772468"/>
            <a:ext cx="645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Rrs</a:t>
            </a:r>
            <a:endParaRPr lang="en-US" sz="2800" dirty="0"/>
          </a:p>
        </p:txBody>
      </p:sp>
      <p:sp>
        <p:nvSpPr>
          <p:cNvPr id="644" name="TextBox 643"/>
          <p:cNvSpPr txBox="1"/>
          <p:nvPr/>
        </p:nvSpPr>
        <p:spPr>
          <a:xfrm>
            <a:off x="18424318" y="46607084"/>
            <a:ext cx="964011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u="sng" dirty="0" smtClean="0"/>
              <a:t>References</a:t>
            </a:r>
          </a:p>
          <a:p>
            <a:pPr algn="just"/>
            <a:endParaRPr lang="en-US" sz="2000" b="1" u="sng" dirty="0" smtClean="0"/>
          </a:p>
          <a:p>
            <a:pPr marL="269875" indent="-269875" algn="just"/>
            <a:r>
              <a:rPr lang="en-US" sz="2000" dirty="0"/>
              <a:t>Moore, T.S., M.D. Dowell, S. </a:t>
            </a:r>
            <a:r>
              <a:rPr lang="en-US" sz="2000" dirty="0" err="1"/>
              <a:t>Bradt</a:t>
            </a:r>
            <a:r>
              <a:rPr lang="en-US" sz="2000" dirty="0"/>
              <a:t> and A. Ruiz-</a:t>
            </a:r>
            <a:r>
              <a:rPr lang="en-US" sz="2000" dirty="0" err="1"/>
              <a:t>Verdu</a:t>
            </a:r>
            <a:r>
              <a:rPr lang="en-US" sz="2000" dirty="0"/>
              <a:t>.  (2014).  A framework for selecting and blending ocean color products in coastal zones and lakes,  Remote Sensing of Environment, 143:97-111</a:t>
            </a:r>
            <a:r>
              <a:rPr lang="en-US" sz="2000" dirty="0" smtClean="0"/>
              <a:t>.</a:t>
            </a:r>
          </a:p>
          <a:p>
            <a:pPr marL="269875" indent="-269875" algn="just"/>
            <a:r>
              <a:rPr lang="en-US" sz="2000" dirty="0" err="1" smtClean="0"/>
              <a:t>Visser</a:t>
            </a:r>
            <a:r>
              <a:rPr lang="en-US" sz="2000" dirty="0" smtClean="0"/>
              <a:t>, P.M., </a:t>
            </a:r>
            <a:r>
              <a:rPr lang="en-US" sz="2000" dirty="0" err="1" smtClean="0"/>
              <a:t>Passarge</a:t>
            </a:r>
            <a:r>
              <a:rPr lang="en-US" sz="2000" dirty="0" smtClean="0"/>
              <a:t>, J. and Mur, L.R. (1997).  </a:t>
            </a:r>
            <a:r>
              <a:rPr lang="en-US" sz="2000" dirty="0" err="1" smtClean="0"/>
              <a:t>Modelling</a:t>
            </a:r>
            <a:r>
              <a:rPr lang="en-US" sz="2000" dirty="0" smtClean="0"/>
              <a:t> vertical migration of the </a:t>
            </a:r>
            <a:r>
              <a:rPr lang="en-US" sz="2000" dirty="0" err="1" smtClean="0"/>
              <a:t>cyanobacterium</a:t>
            </a:r>
            <a:r>
              <a:rPr lang="en-US" sz="2000" dirty="0" smtClean="0"/>
              <a:t> </a:t>
            </a:r>
            <a:r>
              <a:rPr lang="en-US" sz="2000" i="1" dirty="0" err="1" smtClean="0"/>
              <a:t>Microcystis</a:t>
            </a:r>
            <a:r>
              <a:rPr lang="en-US" sz="2000" dirty="0" smtClean="0"/>
              <a:t>, </a:t>
            </a:r>
            <a:r>
              <a:rPr lang="en-US" sz="2000" dirty="0" err="1" smtClean="0"/>
              <a:t>Hydrobiologia</a:t>
            </a:r>
            <a:r>
              <a:rPr lang="en-US" sz="2000" dirty="0" smtClean="0"/>
              <a:t>, 349: 99-109.</a:t>
            </a:r>
          </a:p>
          <a:p>
            <a:pPr marL="269875" indent="-269875" algn="just"/>
            <a:endParaRPr lang="en-US" sz="2000" dirty="0" smtClean="0"/>
          </a:p>
        </p:txBody>
      </p:sp>
      <p:pic>
        <p:nvPicPr>
          <p:cNvPr id="647" name="Picture 646" descr="erie_map_bbprat443_wnrl.jpg"/>
          <p:cNvPicPr>
            <a:picLocks noChangeAspect="1"/>
          </p:cNvPicPr>
          <p:nvPr/>
        </p:nvPicPr>
        <p:blipFill rotWithShape="1"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1" t="5859" r="21704"/>
          <a:stretch/>
        </p:blipFill>
        <p:spPr>
          <a:xfrm>
            <a:off x="14049423" y="9697159"/>
            <a:ext cx="3227824" cy="2794199"/>
          </a:xfrm>
          <a:prstGeom prst="rect">
            <a:avLst/>
          </a:prstGeom>
        </p:spPr>
      </p:pic>
      <p:pic>
        <p:nvPicPr>
          <p:cNvPr id="648" name="Picture 647" descr="erie_map_bbp443_wnrl.jpg"/>
          <p:cNvPicPr>
            <a:picLocks noChangeAspect="1"/>
          </p:cNvPicPr>
          <p:nvPr/>
        </p:nvPicPr>
        <p:blipFill rotWithShape="1"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r="21766"/>
          <a:stretch/>
        </p:blipFill>
        <p:spPr>
          <a:xfrm>
            <a:off x="14107094" y="6779077"/>
            <a:ext cx="3170152" cy="2918084"/>
          </a:xfrm>
          <a:prstGeom prst="rect">
            <a:avLst/>
          </a:prstGeom>
        </p:spPr>
      </p:pic>
      <p:sp>
        <p:nvSpPr>
          <p:cNvPr id="650" name="TextBox 649"/>
          <p:cNvSpPr txBox="1"/>
          <p:nvPr/>
        </p:nvSpPr>
        <p:spPr>
          <a:xfrm rot="5400000">
            <a:off x="17285274" y="7990946"/>
            <a:ext cx="1174288" cy="318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</a:t>
            </a:r>
            <a:r>
              <a:rPr lang="en-US" sz="1400" baseline="-25000" dirty="0" err="1" smtClean="0"/>
              <a:t>bp</a:t>
            </a:r>
            <a:r>
              <a:rPr lang="en-US" sz="1400" dirty="0" smtClean="0"/>
              <a:t> (443) m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  <p:sp>
        <p:nvSpPr>
          <p:cNvPr id="651" name="TextBox 650"/>
          <p:cNvSpPr txBox="1"/>
          <p:nvPr/>
        </p:nvSpPr>
        <p:spPr>
          <a:xfrm>
            <a:off x="12171842" y="6943118"/>
            <a:ext cx="298383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</a:t>
            </a:r>
            <a:endParaRPr lang="en-US" sz="1400" dirty="0"/>
          </a:p>
        </p:txBody>
      </p:sp>
      <p:sp>
        <p:nvSpPr>
          <p:cNvPr id="652" name="TextBox 651"/>
          <p:cNvSpPr txBox="1"/>
          <p:nvPr/>
        </p:nvSpPr>
        <p:spPr>
          <a:xfrm>
            <a:off x="15860118" y="6943118"/>
            <a:ext cx="291947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</a:t>
            </a:r>
            <a:endParaRPr lang="en-US" sz="1400" dirty="0"/>
          </a:p>
        </p:txBody>
      </p:sp>
      <p:sp>
        <p:nvSpPr>
          <p:cNvPr id="653" name="TextBox 652"/>
          <p:cNvSpPr txBox="1"/>
          <p:nvPr/>
        </p:nvSpPr>
        <p:spPr>
          <a:xfrm>
            <a:off x="15860118" y="9726838"/>
            <a:ext cx="305182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</a:t>
            </a:r>
            <a:endParaRPr lang="en-US" sz="1400" dirty="0"/>
          </a:p>
        </p:txBody>
      </p:sp>
      <p:grpSp>
        <p:nvGrpSpPr>
          <p:cNvPr id="654" name="Group 653"/>
          <p:cNvGrpSpPr/>
          <p:nvPr/>
        </p:nvGrpSpPr>
        <p:grpSpPr>
          <a:xfrm>
            <a:off x="10731219" y="9295050"/>
            <a:ext cx="2956263" cy="329698"/>
            <a:chOff x="4766137" y="2750289"/>
            <a:chExt cx="2858822" cy="311235"/>
          </a:xfrm>
        </p:grpSpPr>
        <p:sp>
          <p:nvSpPr>
            <p:cNvPr id="697" name="TextBox 696"/>
            <p:cNvSpPr txBox="1"/>
            <p:nvPr/>
          </p:nvSpPr>
          <p:spPr>
            <a:xfrm>
              <a:off x="4766137" y="2750289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400</a:t>
              </a:r>
              <a:endParaRPr lang="en-US" sz="1400" dirty="0"/>
            </a:p>
          </p:txBody>
        </p:sp>
        <p:sp>
          <p:nvSpPr>
            <p:cNvPr id="698" name="TextBox 697"/>
            <p:cNvSpPr txBox="1"/>
            <p:nvPr/>
          </p:nvSpPr>
          <p:spPr>
            <a:xfrm>
              <a:off x="5544882" y="275374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5</a:t>
              </a:r>
              <a:r>
                <a:rPr lang="en-US" sz="1400" dirty="0" smtClean="0"/>
                <a:t>00</a:t>
              </a:r>
              <a:endParaRPr lang="en-US" sz="1400" dirty="0"/>
            </a:p>
          </p:txBody>
        </p:sp>
        <p:sp>
          <p:nvSpPr>
            <p:cNvPr id="699" name="TextBox 698"/>
            <p:cNvSpPr txBox="1"/>
            <p:nvPr/>
          </p:nvSpPr>
          <p:spPr>
            <a:xfrm>
              <a:off x="6361012" y="2753747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600</a:t>
              </a:r>
              <a:endParaRPr lang="en-US" sz="1400" dirty="0"/>
            </a:p>
          </p:txBody>
        </p:sp>
        <p:sp>
          <p:nvSpPr>
            <p:cNvPr id="700" name="TextBox 699"/>
            <p:cNvSpPr txBox="1"/>
            <p:nvPr/>
          </p:nvSpPr>
          <p:spPr>
            <a:xfrm>
              <a:off x="7167307" y="2751594"/>
              <a:ext cx="4576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700</a:t>
              </a:r>
              <a:endParaRPr lang="en-US" sz="1400" dirty="0"/>
            </a:p>
          </p:txBody>
        </p:sp>
      </p:grpSp>
      <p:sp>
        <p:nvSpPr>
          <p:cNvPr id="655" name="TextBox 654"/>
          <p:cNvSpPr txBox="1"/>
          <p:nvPr/>
        </p:nvSpPr>
        <p:spPr>
          <a:xfrm>
            <a:off x="10560925" y="8737339"/>
            <a:ext cx="4119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</a:t>
            </a:r>
            <a:endParaRPr lang="en-US" sz="1400" dirty="0"/>
          </a:p>
        </p:txBody>
      </p:sp>
      <p:sp>
        <p:nvSpPr>
          <p:cNvPr id="656" name="TextBox 655"/>
          <p:cNvSpPr txBox="1"/>
          <p:nvPr/>
        </p:nvSpPr>
        <p:spPr>
          <a:xfrm>
            <a:off x="10544746" y="6873709"/>
            <a:ext cx="429660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0.5</a:t>
            </a:r>
            <a:endParaRPr lang="en-US" sz="1400" dirty="0"/>
          </a:p>
        </p:txBody>
      </p:sp>
      <p:sp>
        <p:nvSpPr>
          <p:cNvPr id="657" name="TextBox 656"/>
          <p:cNvSpPr txBox="1"/>
          <p:nvPr/>
        </p:nvSpPr>
        <p:spPr>
          <a:xfrm>
            <a:off x="10549682" y="8275777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</a:t>
            </a:r>
            <a:endParaRPr lang="en-US" sz="1400" dirty="0"/>
          </a:p>
        </p:txBody>
      </p:sp>
      <p:sp>
        <p:nvSpPr>
          <p:cNvPr id="659" name="TextBox 658"/>
          <p:cNvSpPr txBox="1"/>
          <p:nvPr/>
        </p:nvSpPr>
        <p:spPr>
          <a:xfrm>
            <a:off x="11589617" y="9394890"/>
            <a:ext cx="1468884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wavelength (nm)</a:t>
            </a:r>
            <a:endParaRPr lang="en-US" sz="1400" dirty="0"/>
          </a:p>
        </p:txBody>
      </p:sp>
      <p:sp>
        <p:nvSpPr>
          <p:cNvPr id="669" name="TextBox 668"/>
          <p:cNvSpPr txBox="1"/>
          <p:nvPr/>
        </p:nvSpPr>
        <p:spPr>
          <a:xfrm>
            <a:off x="17182895" y="9607910"/>
            <a:ext cx="522838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0.04</a:t>
            </a:r>
            <a:endParaRPr lang="en-US" sz="1400" dirty="0"/>
          </a:p>
        </p:txBody>
      </p:sp>
      <p:sp>
        <p:nvSpPr>
          <p:cNvPr id="670" name="TextBox 669"/>
          <p:cNvSpPr txBox="1"/>
          <p:nvPr/>
        </p:nvSpPr>
        <p:spPr>
          <a:xfrm>
            <a:off x="17186179" y="10831000"/>
            <a:ext cx="522838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0.03</a:t>
            </a:r>
            <a:endParaRPr lang="en-US" sz="1400" dirty="0"/>
          </a:p>
        </p:txBody>
      </p:sp>
      <p:sp>
        <p:nvSpPr>
          <p:cNvPr id="671" name="TextBox 670"/>
          <p:cNvSpPr txBox="1"/>
          <p:nvPr/>
        </p:nvSpPr>
        <p:spPr>
          <a:xfrm>
            <a:off x="17181466" y="10187220"/>
            <a:ext cx="616935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0.035</a:t>
            </a:r>
            <a:endParaRPr lang="en-US" sz="1400" dirty="0"/>
          </a:p>
        </p:txBody>
      </p:sp>
      <p:sp>
        <p:nvSpPr>
          <p:cNvPr id="672" name="TextBox 671"/>
          <p:cNvSpPr txBox="1"/>
          <p:nvPr/>
        </p:nvSpPr>
        <p:spPr>
          <a:xfrm>
            <a:off x="17194304" y="8909550"/>
            <a:ext cx="522838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0.05</a:t>
            </a:r>
            <a:endParaRPr lang="en-US" sz="1400" dirty="0"/>
          </a:p>
        </p:txBody>
      </p:sp>
      <p:sp>
        <p:nvSpPr>
          <p:cNvPr id="673" name="TextBox 672"/>
          <p:cNvSpPr txBox="1"/>
          <p:nvPr/>
        </p:nvSpPr>
        <p:spPr>
          <a:xfrm>
            <a:off x="17197394" y="8558311"/>
            <a:ext cx="429660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</a:t>
            </a:r>
            <a:endParaRPr lang="en-US" sz="1400" dirty="0"/>
          </a:p>
        </p:txBody>
      </p:sp>
      <p:sp>
        <p:nvSpPr>
          <p:cNvPr id="674" name="TextBox 673"/>
          <p:cNvSpPr txBox="1"/>
          <p:nvPr/>
        </p:nvSpPr>
        <p:spPr>
          <a:xfrm>
            <a:off x="17205861" y="8135078"/>
            <a:ext cx="522838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0.15</a:t>
            </a:r>
            <a:endParaRPr lang="en-US" sz="1400" dirty="0"/>
          </a:p>
        </p:txBody>
      </p:sp>
      <p:sp>
        <p:nvSpPr>
          <p:cNvPr id="675" name="TextBox 674"/>
          <p:cNvSpPr txBox="1"/>
          <p:nvPr/>
        </p:nvSpPr>
        <p:spPr>
          <a:xfrm>
            <a:off x="17200870" y="7705653"/>
            <a:ext cx="429660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</a:t>
            </a:r>
            <a:endParaRPr lang="en-US" sz="1400" dirty="0"/>
          </a:p>
        </p:txBody>
      </p:sp>
      <p:sp>
        <p:nvSpPr>
          <p:cNvPr id="676" name="TextBox 675"/>
          <p:cNvSpPr txBox="1"/>
          <p:nvPr/>
        </p:nvSpPr>
        <p:spPr>
          <a:xfrm>
            <a:off x="17190356" y="7300726"/>
            <a:ext cx="522838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0.25</a:t>
            </a:r>
            <a:endParaRPr lang="en-US" sz="1400" dirty="0"/>
          </a:p>
        </p:txBody>
      </p:sp>
      <p:sp>
        <p:nvSpPr>
          <p:cNvPr id="677" name="TextBox 676"/>
          <p:cNvSpPr txBox="1"/>
          <p:nvPr/>
        </p:nvSpPr>
        <p:spPr>
          <a:xfrm>
            <a:off x="17195542" y="6848180"/>
            <a:ext cx="429660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0.3</a:t>
            </a:r>
            <a:endParaRPr lang="en-US" sz="1400" dirty="0"/>
          </a:p>
        </p:txBody>
      </p:sp>
      <p:sp>
        <p:nvSpPr>
          <p:cNvPr id="678" name="TextBox 677"/>
          <p:cNvSpPr txBox="1"/>
          <p:nvPr/>
        </p:nvSpPr>
        <p:spPr>
          <a:xfrm>
            <a:off x="17182896" y="11405769"/>
            <a:ext cx="616935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0.025</a:t>
            </a:r>
            <a:endParaRPr lang="en-US" sz="1400" dirty="0"/>
          </a:p>
        </p:txBody>
      </p:sp>
      <p:sp>
        <p:nvSpPr>
          <p:cNvPr id="679" name="TextBox 678"/>
          <p:cNvSpPr txBox="1"/>
          <p:nvPr/>
        </p:nvSpPr>
        <p:spPr>
          <a:xfrm>
            <a:off x="17190076" y="11958033"/>
            <a:ext cx="522838" cy="3260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0.02</a:t>
            </a:r>
            <a:endParaRPr lang="en-US" sz="1400" dirty="0"/>
          </a:p>
        </p:txBody>
      </p:sp>
      <p:graphicFrame>
        <p:nvGraphicFramePr>
          <p:cNvPr id="680" name="Object 6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949141"/>
              </p:ext>
            </p:extLst>
          </p:nvPr>
        </p:nvGraphicFramePr>
        <p:xfrm>
          <a:off x="14227136" y="9909587"/>
          <a:ext cx="118196" cy="1748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4" name="Equation" r:id="rId51" imgW="114300" imgH="165100" progId="Equation.3">
                  <p:embed/>
                </p:oleObj>
              </mc:Choice>
              <mc:Fallback>
                <p:oleObj name="Equation" r:id="rId51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2"/>
                      <a:stretch>
                        <a:fillRect/>
                      </a:stretch>
                    </p:blipFill>
                    <p:spPr>
                      <a:xfrm>
                        <a:off x="14227136" y="9909587"/>
                        <a:ext cx="118196" cy="1748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81" name="Group 680"/>
          <p:cNvGrpSpPr/>
          <p:nvPr/>
        </p:nvGrpSpPr>
        <p:grpSpPr>
          <a:xfrm>
            <a:off x="17687255" y="10596151"/>
            <a:ext cx="353288" cy="470224"/>
            <a:chOff x="7973459" y="3962417"/>
            <a:chExt cx="341643" cy="443892"/>
          </a:xfrm>
        </p:grpSpPr>
        <p:graphicFrame>
          <p:nvGraphicFramePr>
            <p:cNvPr id="689" name="Object 68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93481290"/>
                </p:ext>
              </p:extLst>
            </p:nvPr>
          </p:nvGraphicFramePr>
          <p:xfrm>
            <a:off x="7986542" y="4128446"/>
            <a:ext cx="316911" cy="277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5" name="Equation" r:id="rId53" imgW="203200" imgH="228600" progId="Equation.3">
                    <p:embed/>
                  </p:oleObj>
                </mc:Choice>
                <mc:Fallback>
                  <p:oleObj name="Equation" r:id="rId53" imgW="203200" imgH="2286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4"/>
                        <a:stretch>
                          <a:fillRect/>
                        </a:stretch>
                      </p:blipFill>
                      <p:spPr>
                        <a:xfrm>
                          <a:off x="7986542" y="4128446"/>
                          <a:ext cx="316911" cy="277863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90" name="TextBox 689"/>
            <p:cNvSpPr txBox="1"/>
            <p:nvPr/>
          </p:nvSpPr>
          <p:spPr>
            <a:xfrm>
              <a:off x="7973459" y="3962417"/>
              <a:ext cx="34164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>
                  <a:latin typeface="Times New Roman"/>
                  <a:cs typeface="Times New Roman"/>
                </a:rPr>
                <a:t>~</a:t>
              </a:r>
              <a:endParaRPr lang="en-US" sz="1400" i="1" dirty="0">
                <a:latin typeface="Times New Roman"/>
                <a:cs typeface="Times New Roman"/>
              </a:endParaRPr>
            </a:p>
          </p:txBody>
        </p:sp>
      </p:grpSp>
      <p:sp>
        <p:nvSpPr>
          <p:cNvPr id="682" name="TextBox 681"/>
          <p:cNvSpPr txBox="1"/>
          <p:nvPr/>
        </p:nvSpPr>
        <p:spPr>
          <a:xfrm rot="16200000">
            <a:off x="9652422" y="7973697"/>
            <a:ext cx="1174288" cy="3182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b</a:t>
            </a:r>
            <a:r>
              <a:rPr lang="en-US" sz="1400" baseline="-25000" dirty="0" err="1" smtClean="0"/>
              <a:t>bp</a:t>
            </a:r>
            <a:r>
              <a:rPr lang="en-US" sz="1400" dirty="0" smtClean="0"/>
              <a:t> (443) m</a:t>
            </a:r>
            <a:r>
              <a:rPr lang="en-US" sz="1400" baseline="30000" dirty="0" smtClean="0"/>
              <a:t>-1</a:t>
            </a:r>
            <a:endParaRPr lang="en-US" sz="1400" baseline="30000" dirty="0"/>
          </a:p>
        </p:txBody>
      </p:sp>
      <p:pic>
        <p:nvPicPr>
          <p:cNvPr id="684" name="Picture 683" descr="wle_bbp_wnrl_byregion.jpg"/>
          <p:cNvPicPr>
            <a:picLocks noChangeAspect="1"/>
          </p:cNvPicPr>
          <p:nvPr/>
        </p:nvPicPr>
        <p:blipFill rotWithShape="1"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78" b="10803"/>
          <a:stretch/>
        </p:blipFill>
        <p:spPr>
          <a:xfrm>
            <a:off x="10865120" y="6792867"/>
            <a:ext cx="3290445" cy="2585318"/>
          </a:xfrm>
          <a:prstGeom prst="rect">
            <a:avLst/>
          </a:prstGeom>
        </p:spPr>
      </p:pic>
      <p:sp>
        <p:nvSpPr>
          <p:cNvPr id="685" name="TextBox 684"/>
          <p:cNvSpPr txBox="1"/>
          <p:nvPr/>
        </p:nvSpPr>
        <p:spPr>
          <a:xfrm>
            <a:off x="10548913" y="778937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0.3</a:t>
            </a:r>
            <a:endParaRPr lang="en-US" sz="1400" dirty="0"/>
          </a:p>
        </p:txBody>
      </p:sp>
      <p:sp>
        <p:nvSpPr>
          <p:cNvPr id="686" name="TextBox 685"/>
          <p:cNvSpPr txBox="1"/>
          <p:nvPr/>
        </p:nvSpPr>
        <p:spPr>
          <a:xfrm>
            <a:off x="10540404" y="7314309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0.4</a:t>
            </a:r>
            <a:endParaRPr lang="en-US" sz="1400" dirty="0"/>
          </a:p>
        </p:txBody>
      </p:sp>
      <p:pic>
        <p:nvPicPr>
          <p:cNvPr id="702" name="Picture 701" descr="wle_ssa_wnrl_byregion.jpg"/>
          <p:cNvPicPr>
            <a:picLocks noChangeAspect="1"/>
          </p:cNvPicPr>
          <p:nvPr/>
        </p:nvPicPr>
        <p:blipFill rotWithShape="1"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6" t="6324" r="8532" b="10108"/>
          <a:stretch/>
        </p:blipFill>
        <p:spPr>
          <a:xfrm>
            <a:off x="10871032" y="9727799"/>
            <a:ext cx="2971967" cy="2392048"/>
          </a:xfrm>
          <a:prstGeom prst="rect">
            <a:avLst/>
          </a:prstGeom>
        </p:spPr>
      </p:pic>
      <p:sp>
        <p:nvSpPr>
          <p:cNvPr id="704" name="TextBox 703"/>
          <p:cNvSpPr txBox="1"/>
          <p:nvPr/>
        </p:nvSpPr>
        <p:spPr>
          <a:xfrm rot="16200000">
            <a:off x="10269907" y="10660984"/>
            <a:ext cx="414202" cy="34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ϖ</a:t>
            </a:r>
            <a:endParaRPr lang="en-US" sz="1400" dirty="0"/>
          </a:p>
        </p:txBody>
      </p:sp>
      <p:grpSp>
        <p:nvGrpSpPr>
          <p:cNvPr id="705" name="Group 704"/>
          <p:cNvGrpSpPr/>
          <p:nvPr/>
        </p:nvGrpSpPr>
        <p:grpSpPr>
          <a:xfrm>
            <a:off x="10469058" y="9607910"/>
            <a:ext cx="568246" cy="2625925"/>
            <a:chOff x="1460133" y="3189206"/>
            <a:chExt cx="513259" cy="2334920"/>
          </a:xfrm>
        </p:grpSpPr>
        <p:sp>
          <p:nvSpPr>
            <p:cNvPr id="706" name="TextBox 705"/>
            <p:cNvSpPr txBox="1"/>
            <p:nvPr/>
          </p:nvSpPr>
          <p:spPr>
            <a:xfrm>
              <a:off x="1460133" y="5216349"/>
              <a:ext cx="50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0.75</a:t>
              </a:r>
              <a:endParaRPr lang="en-US" sz="1400" dirty="0"/>
            </a:p>
          </p:txBody>
        </p:sp>
        <p:sp>
          <p:nvSpPr>
            <p:cNvPr id="707" name="TextBox 706"/>
            <p:cNvSpPr txBox="1"/>
            <p:nvPr/>
          </p:nvSpPr>
          <p:spPr>
            <a:xfrm>
              <a:off x="1464066" y="4839805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0.80</a:t>
              </a:r>
              <a:endParaRPr lang="en-US" sz="1400" dirty="0"/>
            </a:p>
          </p:txBody>
        </p:sp>
        <p:sp>
          <p:nvSpPr>
            <p:cNvPr id="708" name="TextBox 707"/>
            <p:cNvSpPr txBox="1"/>
            <p:nvPr/>
          </p:nvSpPr>
          <p:spPr>
            <a:xfrm>
              <a:off x="1464066" y="4417473"/>
              <a:ext cx="50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0.85</a:t>
              </a:r>
              <a:endParaRPr lang="en-US" sz="1400" dirty="0"/>
            </a:p>
          </p:txBody>
        </p:sp>
        <p:sp>
          <p:nvSpPr>
            <p:cNvPr id="709" name="TextBox 708"/>
            <p:cNvSpPr txBox="1"/>
            <p:nvPr/>
          </p:nvSpPr>
          <p:spPr>
            <a:xfrm>
              <a:off x="1466483" y="4002606"/>
              <a:ext cx="50526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0.90</a:t>
              </a:r>
              <a:endParaRPr lang="en-US" sz="1400" dirty="0"/>
            </a:p>
          </p:txBody>
        </p:sp>
        <p:sp>
          <p:nvSpPr>
            <p:cNvPr id="710" name="TextBox 709"/>
            <p:cNvSpPr txBox="1"/>
            <p:nvPr/>
          </p:nvSpPr>
          <p:spPr>
            <a:xfrm>
              <a:off x="1470417" y="3591348"/>
              <a:ext cx="5029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0.95</a:t>
              </a:r>
              <a:endParaRPr lang="en-US" sz="1400" dirty="0"/>
            </a:p>
          </p:txBody>
        </p:sp>
        <p:sp>
          <p:nvSpPr>
            <p:cNvPr id="711" name="TextBox 710"/>
            <p:cNvSpPr txBox="1"/>
            <p:nvPr/>
          </p:nvSpPr>
          <p:spPr>
            <a:xfrm>
              <a:off x="1517283" y="3189206"/>
              <a:ext cx="41549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1.0</a:t>
              </a:r>
              <a:endParaRPr lang="en-US" sz="1400" dirty="0"/>
            </a:p>
          </p:txBody>
        </p:sp>
      </p:grpSp>
      <p:sp>
        <p:nvSpPr>
          <p:cNvPr id="712" name="TextBox 711"/>
          <p:cNvSpPr txBox="1"/>
          <p:nvPr/>
        </p:nvSpPr>
        <p:spPr>
          <a:xfrm>
            <a:off x="20594003" y="29439905"/>
            <a:ext cx="772775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800" dirty="0" err="1" smtClean="0"/>
              <a:t>Rrs</a:t>
            </a:r>
            <a:r>
              <a:rPr lang="en-US" sz="2800" dirty="0" smtClean="0"/>
              <a:t> spectra similar within the 3 </a:t>
            </a:r>
            <a:r>
              <a:rPr lang="en-US" sz="2800" dirty="0" smtClean="0"/>
              <a:t>sub-regions</a:t>
            </a:r>
            <a:r>
              <a:rPr lang="en-US" sz="2800" dirty="0" smtClean="0"/>
              <a:t>, but different between them.</a:t>
            </a:r>
          </a:p>
          <a:p>
            <a:pPr marL="457200" indent="-457200">
              <a:buFont typeface="Arial"/>
              <a:buChar char="•"/>
            </a:pPr>
            <a:r>
              <a:rPr lang="en-US" sz="2800" i="1" dirty="0" err="1" smtClean="0"/>
              <a:t>Planktothrix</a:t>
            </a:r>
            <a:r>
              <a:rPr lang="en-US" sz="2800" dirty="0" smtClean="0"/>
              <a:t> </a:t>
            </a:r>
            <a:r>
              <a:rPr lang="en-US" sz="2800" dirty="0" smtClean="0"/>
              <a:t>(CB) and </a:t>
            </a:r>
            <a:r>
              <a:rPr lang="en-US" sz="2800" i="1" dirty="0" err="1" smtClean="0"/>
              <a:t>Microcystis</a:t>
            </a:r>
            <a:r>
              <a:rPr lang="en-US" sz="2800" dirty="0" smtClean="0"/>
              <a:t> waters (WB) show different spectral shape and magnitude (above) even at similar biomass levels (below).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81566" y="17935027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A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4" name="TextBox 423"/>
          <p:cNvSpPr txBox="1"/>
          <p:nvPr/>
        </p:nvSpPr>
        <p:spPr>
          <a:xfrm>
            <a:off x="1253112" y="18700616"/>
            <a:ext cx="3924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B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25" name="TextBox 424"/>
          <p:cNvSpPr txBox="1"/>
          <p:nvPr/>
        </p:nvSpPr>
        <p:spPr>
          <a:xfrm>
            <a:off x="2529279" y="19114626"/>
            <a:ext cx="376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C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1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34112</TotalTime>
  <Words>1482</Words>
  <Application>Microsoft Macintosh PowerPoint</Application>
  <PresentationFormat>Custom</PresentationFormat>
  <Paragraphs>255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Equation</vt:lpstr>
      <vt:lpstr>PowerPoint Presentation</vt:lpstr>
    </vt:vector>
  </TitlesOfParts>
  <Company>UNH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Moore</dc:creator>
  <cp:lastModifiedBy>Tim Moore</cp:lastModifiedBy>
  <cp:revision>215</cp:revision>
  <dcterms:created xsi:type="dcterms:W3CDTF">2013-05-16T15:38:17Z</dcterms:created>
  <dcterms:modified xsi:type="dcterms:W3CDTF">2016-08-31T16:54:32Z</dcterms:modified>
</cp:coreProperties>
</file>