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6576000" cy="292608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1"/>
    <a:srgbClr val="96C8F5"/>
    <a:srgbClr val="BDD7FF"/>
    <a:srgbClr val="C8E2FA"/>
    <a:srgbClr val="BDD7F5"/>
    <a:srgbClr val="DEEBF7"/>
    <a:srgbClr val="5B9BD5"/>
    <a:srgbClr val="BDD7DC"/>
    <a:srgbClr val="64AFC8"/>
    <a:srgbClr val="BDD7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191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40" cy="50256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CA" sz="1400" b="0" i="0" u="none" strike="noStrike" kern="1200" cap="none">
              <a:ln>
                <a:noFill/>
              </a:ln>
              <a:latin typeface="Liberation Sans" pitchFamily="18"/>
              <a:ea typeface="Droid Sans Fallback" pitchFamily="2"/>
              <a:cs typeface="FreeSans" pitchFamily="2"/>
            </a:endParaRPr>
          </a:p>
        </p:txBody>
      </p:sp>
      <p:sp>
        <p:nvSpPr>
          <p:cNvPr id="3" name="Date Placeholder 2"/>
          <p:cNvSpPr txBox="1">
            <a:spLocks noGrp="1"/>
          </p:cNvSpPr>
          <p:nvPr>
            <p:ph type="dt" sz="quarter" idx="1"/>
          </p:nvPr>
        </p:nvSpPr>
        <p:spPr>
          <a:xfrm>
            <a:off x="4399200" y="0"/>
            <a:ext cx="3372840" cy="50256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CA" sz="1400" b="0" i="0" u="none" strike="noStrike" kern="1200" cap="none">
              <a:ln>
                <a:noFill/>
              </a:ln>
              <a:latin typeface="Liberation Sans" pitchFamily="18"/>
              <a:ea typeface="Droid Sans Fallback" pitchFamily="2"/>
              <a:cs typeface="FreeSans" pitchFamily="2"/>
            </a:endParaRPr>
          </a:p>
        </p:txBody>
      </p:sp>
      <p:sp>
        <p:nvSpPr>
          <p:cNvPr id="4" name="Footer Placeholder 3"/>
          <p:cNvSpPr txBox="1">
            <a:spLocks noGrp="1"/>
          </p:cNvSpPr>
          <p:nvPr>
            <p:ph type="ftr" sz="quarter" idx="2"/>
          </p:nvPr>
        </p:nvSpPr>
        <p:spPr>
          <a:xfrm>
            <a:off x="0" y="9555480"/>
            <a:ext cx="3372840" cy="50256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CA" sz="1400" b="0" i="0" u="none" strike="noStrike" kern="1200" cap="none">
              <a:ln>
                <a:noFill/>
              </a:ln>
              <a:latin typeface="Liberation Sans" pitchFamily="18"/>
              <a:ea typeface="Droid Sans Fallback" pitchFamily="2"/>
              <a:cs typeface="FreeSans" pitchFamily="2"/>
            </a:endParaRPr>
          </a:p>
        </p:txBody>
      </p:sp>
      <p:sp>
        <p:nvSpPr>
          <p:cNvPr id="5" name="Slide Number Placeholder 4"/>
          <p:cNvSpPr txBox="1">
            <a:spLocks noGrp="1"/>
          </p:cNvSpPr>
          <p:nvPr>
            <p:ph type="sldNum" sz="quarter" idx="3"/>
          </p:nvPr>
        </p:nvSpPr>
        <p:spPr>
          <a:xfrm>
            <a:off x="4399200" y="9555480"/>
            <a:ext cx="3372840" cy="50256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6979D80E-EA4D-40DD-999C-CFC97EAFDEEE}" type="slidenum">
              <a:t>‹#›</a:t>
            </a:fld>
            <a:endParaRPr lang="en-CA" sz="1400" b="0" i="0" u="none" strike="noStrike" kern="1200" cap="none">
              <a:ln>
                <a:noFill/>
              </a:ln>
              <a:latin typeface="Liberation Sans" pitchFamily="18"/>
              <a:ea typeface="Droid Sans Fallback" pitchFamily="2"/>
              <a:cs typeface="FreeSans" pitchFamily="2"/>
            </a:endParaRPr>
          </a:p>
        </p:txBody>
      </p:sp>
    </p:spTree>
    <p:extLst>
      <p:ext uri="{BB962C8B-B14F-4D97-AF65-F5344CB8AC3E}">
        <p14:creationId xmlns:p14="http://schemas.microsoft.com/office/powerpoint/2010/main" val="602920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371599" y="764280"/>
            <a:ext cx="5028480" cy="3771360"/>
          </a:xfrm>
          <a:prstGeom prst="rect">
            <a:avLst/>
          </a:prstGeom>
          <a:noFill/>
          <a:ln>
            <a:noFill/>
            <a:prstDash val="solid"/>
          </a:ln>
        </p:spPr>
      </p:sp>
      <p:sp>
        <p:nvSpPr>
          <p:cNvPr id="3" name="Notes Placeholder 2"/>
          <p:cNvSpPr txBox="1">
            <a:spLocks noGrp="1"/>
          </p:cNvSpPr>
          <p:nvPr>
            <p:ph type="body" sz="quarter" idx="3"/>
          </p:nvPr>
        </p:nvSpPr>
        <p:spPr>
          <a:xfrm>
            <a:off x="777239" y="4777560"/>
            <a:ext cx="6217560" cy="4525920"/>
          </a:xfrm>
          <a:prstGeom prst="rect">
            <a:avLst/>
          </a:prstGeom>
          <a:noFill/>
          <a:ln>
            <a:noFill/>
          </a:ln>
        </p:spPr>
        <p:txBody>
          <a:bodyPr lIns="0" tIns="0" rIns="0" bIns="0"/>
          <a:lstStyle/>
          <a:p>
            <a:endParaRPr lang="en-CA"/>
          </a:p>
        </p:txBody>
      </p:sp>
      <p:sp>
        <p:nvSpPr>
          <p:cNvPr id="4" name="Header Placeholder 3"/>
          <p:cNvSpPr txBox="1">
            <a:spLocks noGrp="1"/>
          </p:cNvSpPr>
          <p:nvPr>
            <p:ph type="hdr" sz="quarter"/>
          </p:nvPr>
        </p:nvSpPr>
        <p:spPr>
          <a:xfrm>
            <a:off x="0" y="0"/>
            <a:ext cx="3372840" cy="502560"/>
          </a:xfrm>
          <a:prstGeom prst="rect">
            <a:avLst/>
          </a:prstGeom>
          <a:noFill/>
          <a:ln>
            <a:noFill/>
          </a:ln>
        </p:spPr>
        <p:txBody>
          <a:bodyPr lIns="0" tIns="0" rIns="0" bIns="0" anchorCtr="0">
            <a:noAutofit/>
          </a:bodyPr>
          <a:lstStyle>
            <a:lvl1pPr lvl="0" rtl="0" hangingPunct="0">
              <a:buNone/>
              <a:tabLst/>
              <a:defRPr lang="en-CA" sz="1400" kern="1200">
                <a:latin typeface="Liberation Serif" pitchFamily="18"/>
                <a:ea typeface="DejaVu Sans" pitchFamily="2"/>
                <a:cs typeface="DejaVu Sans" pitchFamily="2"/>
              </a:defRPr>
            </a:lvl1pPr>
          </a:lstStyle>
          <a:p>
            <a:pPr lvl="0"/>
            <a:endParaRPr lang="en-CA"/>
          </a:p>
        </p:txBody>
      </p:sp>
      <p:sp>
        <p:nvSpPr>
          <p:cNvPr id="5" name="Date Placeholder 4"/>
          <p:cNvSpPr txBox="1">
            <a:spLocks noGrp="1"/>
          </p:cNvSpPr>
          <p:nvPr>
            <p:ph type="dt" idx="1"/>
          </p:nvPr>
        </p:nvSpPr>
        <p:spPr>
          <a:xfrm>
            <a:off x="4399200" y="0"/>
            <a:ext cx="3372840" cy="502560"/>
          </a:xfrm>
          <a:prstGeom prst="rect">
            <a:avLst/>
          </a:prstGeom>
          <a:noFill/>
          <a:ln>
            <a:noFill/>
          </a:ln>
        </p:spPr>
        <p:txBody>
          <a:bodyPr lIns="0" tIns="0" rIns="0" bIns="0" anchorCtr="0">
            <a:noAutofit/>
          </a:bodyPr>
          <a:lstStyle>
            <a:lvl1pPr lvl="0" algn="r" rtl="0" hangingPunct="0">
              <a:buNone/>
              <a:tabLst/>
              <a:defRPr lang="en-CA" sz="1400" kern="1200">
                <a:latin typeface="Liberation Serif" pitchFamily="18"/>
                <a:ea typeface="DejaVu Sans" pitchFamily="2"/>
                <a:cs typeface="DejaVu Sans" pitchFamily="2"/>
              </a:defRPr>
            </a:lvl1pPr>
          </a:lstStyle>
          <a:p>
            <a:pPr lvl="0"/>
            <a:endParaRPr lang="en-CA"/>
          </a:p>
        </p:txBody>
      </p:sp>
      <p:sp>
        <p:nvSpPr>
          <p:cNvPr id="6" name="Footer Placeholder 5"/>
          <p:cNvSpPr txBox="1">
            <a:spLocks noGrp="1"/>
          </p:cNvSpPr>
          <p:nvPr>
            <p:ph type="ftr" sz="quarter" idx="4"/>
          </p:nvPr>
        </p:nvSpPr>
        <p:spPr>
          <a:xfrm>
            <a:off x="0" y="9555480"/>
            <a:ext cx="3372840" cy="502560"/>
          </a:xfrm>
          <a:prstGeom prst="rect">
            <a:avLst/>
          </a:prstGeom>
          <a:noFill/>
          <a:ln>
            <a:noFill/>
          </a:ln>
        </p:spPr>
        <p:txBody>
          <a:bodyPr lIns="0" tIns="0" rIns="0" bIns="0" anchor="b" anchorCtr="0">
            <a:noAutofit/>
          </a:bodyPr>
          <a:lstStyle>
            <a:lvl1pPr lvl="0" rtl="0" hangingPunct="0">
              <a:buNone/>
              <a:tabLst/>
              <a:defRPr lang="en-CA" sz="1400" kern="1200">
                <a:latin typeface="Liberation Serif" pitchFamily="18"/>
                <a:ea typeface="DejaVu Sans" pitchFamily="2"/>
                <a:cs typeface="DejaVu Sans" pitchFamily="2"/>
              </a:defRPr>
            </a:lvl1pPr>
          </a:lstStyle>
          <a:p>
            <a:pPr lvl="0"/>
            <a:endParaRPr lang="en-CA"/>
          </a:p>
        </p:txBody>
      </p:sp>
      <p:sp>
        <p:nvSpPr>
          <p:cNvPr id="7" name="Slide Number Placeholder 6"/>
          <p:cNvSpPr txBox="1">
            <a:spLocks noGrp="1"/>
          </p:cNvSpPr>
          <p:nvPr>
            <p:ph type="sldNum" sz="quarter" idx="5"/>
          </p:nvPr>
        </p:nvSpPr>
        <p:spPr>
          <a:xfrm>
            <a:off x="4399200" y="9555480"/>
            <a:ext cx="3372840" cy="502560"/>
          </a:xfrm>
          <a:prstGeom prst="rect">
            <a:avLst/>
          </a:prstGeom>
          <a:noFill/>
          <a:ln>
            <a:noFill/>
          </a:ln>
        </p:spPr>
        <p:txBody>
          <a:bodyPr lIns="0" tIns="0" rIns="0" bIns="0" anchor="b" anchorCtr="0">
            <a:noAutofit/>
          </a:bodyPr>
          <a:lstStyle>
            <a:lvl1pPr lvl="0" algn="r" rtl="0" hangingPunct="0">
              <a:buNone/>
              <a:tabLst/>
              <a:defRPr lang="en-CA" sz="1400" kern="1200">
                <a:latin typeface="Liberation Serif" pitchFamily="18"/>
                <a:ea typeface="DejaVu Sans" pitchFamily="2"/>
                <a:cs typeface="DejaVu Sans" pitchFamily="2"/>
              </a:defRPr>
            </a:lvl1pPr>
          </a:lstStyle>
          <a:p>
            <a:pPr lvl="0"/>
            <a:fld id="{8472C6FD-7E80-4B20-9B5F-AD1DE3D28EC9}" type="slidenum">
              <a:t>‹#›</a:t>
            </a:fld>
            <a:endParaRPr lang="en-CA"/>
          </a:p>
        </p:txBody>
      </p:sp>
    </p:spTree>
    <p:extLst>
      <p:ext uri="{BB962C8B-B14F-4D97-AF65-F5344CB8AC3E}">
        <p14:creationId xmlns:p14="http://schemas.microsoft.com/office/powerpoint/2010/main" val="2156596048"/>
      </p:ext>
    </p:extLst>
  </p:cSld>
  <p:clrMap bg1="lt1" tx1="dk1" bg2="lt2" tx2="dk2" accent1="accent1" accent2="accent2" accent3="accent3" accent4="accent4" accent5="accent5" accent6="accent6" hlink="hlink" folHlink="folHlink"/>
  <p:notesStyle>
    <a:lvl1pPr marL="216000" marR="0" indent="-216000" rtl="0" hangingPunct="0">
      <a:tabLst/>
      <a:defRPr lang="en-CA" sz="2000" b="0" i="0" u="none" strike="noStrike" kern="1200" cap="none">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425C8065-C86B-41C7-B46D-B58908BF4B5E}" type="slidenum">
              <a:t>1</a:t>
            </a:fld>
            <a:endParaRPr lang="en-CA"/>
          </a:p>
        </p:txBody>
      </p:sp>
      <p:sp>
        <p:nvSpPr>
          <p:cNvPr id="2" name="Slide Image Placeholder 1"/>
          <p:cNvSpPr>
            <a:spLocks noGrp="1" noRot="1" noChangeAspect="1" noResize="1"/>
          </p:cNvSpPr>
          <p:nvPr>
            <p:ph type="sldImg"/>
          </p:nvPr>
        </p:nvSpPr>
        <p:spPr>
          <a:xfrm>
            <a:off x="1528763" y="763588"/>
            <a:ext cx="4714875" cy="3771900"/>
          </a:xfrm>
          <a:solidFill>
            <a:srgbClr val="729FCF"/>
          </a:solidFill>
          <a:ln w="25400">
            <a:solidFill>
              <a:srgbClr val="3465A4"/>
            </a:solidFill>
            <a:prstDash val="solid"/>
          </a:ln>
        </p:spPr>
      </p:sp>
      <p:sp>
        <p:nvSpPr>
          <p:cNvPr id="3" name="Notes Placeholder 2"/>
          <p:cNvSpPr txBox="1">
            <a:spLocks noGrp="1"/>
          </p:cNvSpPr>
          <p:nvPr>
            <p:ph type="body" sz="quarter" idx="1"/>
          </p:nvPr>
        </p:nvSpPr>
        <p:spPr/>
        <p:txBody>
          <a:bodyPr>
            <a:spAutoFit/>
          </a:bodyPr>
          <a:lstStyle/>
          <a:p>
            <a:endParaRPr lang="en-CA"/>
          </a:p>
        </p:txBody>
      </p:sp>
    </p:spTree>
    <p:extLst>
      <p:ext uri="{BB962C8B-B14F-4D97-AF65-F5344CB8AC3E}">
        <p14:creationId xmlns:p14="http://schemas.microsoft.com/office/powerpoint/2010/main" val="117511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4789488"/>
            <a:ext cx="27432000" cy="10186987"/>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4572000" y="15368588"/>
            <a:ext cx="27432000" cy="70643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CA"/>
          </a:p>
        </p:txBody>
      </p:sp>
      <p:sp>
        <p:nvSpPr>
          <p:cNvPr id="5" name="Footer Placeholder 4"/>
          <p:cNvSpPr>
            <a:spLocks noGrp="1"/>
          </p:cNvSpPr>
          <p:nvPr>
            <p:ph type="ftr" sz="quarter" idx="11"/>
          </p:nvPr>
        </p:nvSpPr>
        <p:spPr/>
        <p:txBody>
          <a:bodyPr/>
          <a:lstStyle/>
          <a:p>
            <a:pPr lvl="0"/>
            <a:endParaRPr lang="en-CA"/>
          </a:p>
        </p:txBody>
      </p:sp>
      <p:sp>
        <p:nvSpPr>
          <p:cNvPr id="6" name="Slide Number Placeholder 5"/>
          <p:cNvSpPr>
            <a:spLocks noGrp="1"/>
          </p:cNvSpPr>
          <p:nvPr>
            <p:ph type="sldNum" sz="quarter" idx="12"/>
          </p:nvPr>
        </p:nvSpPr>
        <p:spPr/>
        <p:txBody>
          <a:bodyPr/>
          <a:lstStyle/>
          <a:p>
            <a:pPr lvl="0"/>
            <a:fld id="{0B876FBB-87B8-4F5E-B1AB-622AB506F950}" type="slidenum">
              <a:t>‹#›</a:t>
            </a:fld>
            <a:endParaRPr lang="en-CA"/>
          </a:p>
        </p:txBody>
      </p:sp>
    </p:spTree>
    <p:extLst>
      <p:ext uri="{BB962C8B-B14F-4D97-AF65-F5344CB8AC3E}">
        <p14:creationId xmlns:p14="http://schemas.microsoft.com/office/powerpoint/2010/main" val="104760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CA"/>
          </a:p>
        </p:txBody>
      </p:sp>
      <p:sp>
        <p:nvSpPr>
          <p:cNvPr id="5" name="Footer Placeholder 4"/>
          <p:cNvSpPr>
            <a:spLocks noGrp="1"/>
          </p:cNvSpPr>
          <p:nvPr>
            <p:ph type="ftr" sz="quarter" idx="11"/>
          </p:nvPr>
        </p:nvSpPr>
        <p:spPr/>
        <p:txBody>
          <a:bodyPr/>
          <a:lstStyle/>
          <a:p>
            <a:pPr lvl="0"/>
            <a:endParaRPr lang="en-CA"/>
          </a:p>
        </p:txBody>
      </p:sp>
      <p:sp>
        <p:nvSpPr>
          <p:cNvPr id="6" name="Slide Number Placeholder 5"/>
          <p:cNvSpPr>
            <a:spLocks noGrp="1"/>
          </p:cNvSpPr>
          <p:nvPr>
            <p:ph type="sldNum" sz="quarter" idx="12"/>
          </p:nvPr>
        </p:nvSpPr>
        <p:spPr/>
        <p:txBody>
          <a:bodyPr/>
          <a:lstStyle/>
          <a:p>
            <a:pPr lvl="0"/>
            <a:fld id="{63172B34-ADA1-4EF8-BDE2-ECEABAB7FE70}" type="slidenum">
              <a:t>‹#›</a:t>
            </a:fld>
            <a:endParaRPr lang="en-CA"/>
          </a:p>
        </p:txBody>
      </p:sp>
    </p:spTree>
    <p:extLst>
      <p:ext uri="{BB962C8B-B14F-4D97-AF65-F5344CB8AC3E}">
        <p14:creationId xmlns:p14="http://schemas.microsoft.com/office/powerpoint/2010/main" val="304437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311225" y="1497013"/>
            <a:ext cx="8023225" cy="22091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39963" y="1497013"/>
            <a:ext cx="23918862" cy="22091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CA"/>
          </a:p>
        </p:txBody>
      </p:sp>
      <p:sp>
        <p:nvSpPr>
          <p:cNvPr id="5" name="Footer Placeholder 4"/>
          <p:cNvSpPr>
            <a:spLocks noGrp="1"/>
          </p:cNvSpPr>
          <p:nvPr>
            <p:ph type="ftr" sz="quarter" idx="11"/>
          </p:nvPr>
        </p:nvSpPr>
        <p:spPr/>
        <p:txBody>
          <a:bodyPr/>
          <a:lstStyle/>
          <a:p>
            <a:pPr lvl="0"/>
            <a:endParaRPr lang="en-CA"/>
          </a:p>
        </p:txBody>
      </p:sp>
      <p:sp>
        <p:nvSpPr>
          <p:cNvPr id="6" name="Slide Number Placeholder 5"/>
          <p:cNvSpPr>
            <a:spLocks noGrp="1"/>
          </p:cNvSpPr>
          <p:nvPr>
            <p:ph type="sldNum" sz="quarter" idx="12"/>
          </p:nvPr>
        </p:nvSpPr>
        <p:spPr/>
        <p:txBody>
          <a:bodyPr/>
          <a:lstStyle/>
          <a:p>
            <a:pPr lvl="0"/>
            <a:fld id="{EE83319B-3ADB-4393-B4C7-BEAF24CD8A68}" type="slidenum">
              <a:t>‹#›</a:t>
            </a:fld>
            <a:endParaRPr lang="en-CA"/>
          </a:p>
        </p:txBody>
      </p:sp>
    </p:spTree>
    <p:extLst>
      <p:ext uri="{BB962C8B-B14F-4D97-AF65-F5344CB8AC3E}">
        <p14:creationId xmlns:p14="http://schemas.microsoft.com/office/powerpoint/2010/main" val="54747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CA"/>
          </a:p>
        </p:txBody>
      </p:sp>
      <p:sp>
        <p:nvSpPr>
          <p:cNvPr id="5" name="Footer Placeholder 4"/>
          <p:cNvSpPr>
            <a:spLocks noGrp="1"/>
          </p:cNvSpPr>
          <p:nvPr>
            <p:ph type="ftr" sz="quarter" idx="11"/>
          </p:nvPr>
        </p:nvSpPr>
        <p:spPr/>
        <p:txBody>
          <a:bodyPr/>
          <a:lstStyle/>
          <a:p>
            <a:pPr lvl="0"/>
            <a:endParaRPr lang="en-CA"/>
          </a:p>
        </p:txBody>
      </p:sp>
      <p:sp>
        <p:nvSpPr>
          <p:cNvPr id="6" name="Slide Number Placeholder 5"/>
          <p:cNvSpPr>
            <a:spLocks noGrp="1"/>
          </p:cNvSpPr>
          <p:nvPr>
            <p:ph type="sldNum" sz="quarter" idx="12"/>
          </p:nvPr>
        </p:nvSpPr>
        <p:spPr/>
        <p:txBody>
          <a:bodyPr/>
          <a:lstStyle/>
          <a:p>
            <a:pPr lvl="0"/>
            <a:fld id="{34D763F4-794A-4562-BAFA-E9CFB1F8B2D5}" type="slidenum">
              <a:t>‹#›</a:t>
            </a:fld>
            <a:endParaRPr lang="en-CA"/>
          </a:p>
        </p:txBody>
      </p:sp>
    </p:spTree>
    <p:extLst>
      <p:ext uri="{BB962C8B-B14F-4D97-AF65-F5344CB8AC3E}">
        <p14:creationId xmlns:p14="http://schemas.microsoft.com/office/powerpoint/2010/main" val="422192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7294563"/>
            <a:ext cx="31546800" cy="12171362"/>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2495550" y="19581813"/>
            <a:ext cx="31546800" cy="64008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CA"/>
          </a:p>
        </p:txBody>
      </p:sp>
      <p:sp>
        <p:nvSpPr>
          <p:cNvPr id="5" name="Footer Placeholder 4"/>
          <p:cNvSpPr>
            <a:spLocks noGrp="1"/>
          </p:cNvSpPr>
          <p:nvPr>
            <p:ph type="ftr" sz="quarter" idx="11"/>
          </p:nvPr>
        </p:nvSpPr>
        <p:spPr/>
        <p:txBody>
          <a:bodyPr/>
          <a:lstStyle/>
          <a:p>
            <a:pPr lvl="0"/>
            <a:endParaRPr lang="en-CA"/>
          </a:p>
        </p:txBody>
      </p:sp>
      <p:sp>
        <p:nvSpPr>
          <p:cNvPr id="6" name="Slide Number Placeholder 5"/>
          <p:cNvSpPr>
            <a:spLocks noGrp="1"/>
          </p:cNvSpPr>
          <p:nvPr>
            <p:ph type="sldNum" sz="quarter" idx="12"/>
          </p:nvPr>
        </p:nvSpPr>
        <p:spPr/>
        <p:txBody>
          <a:bodyPr/>
          <a:lstStyle/>
          <a:p>
            <a:pPr lvl="0"/>
            <a:fld id="{8EAA4B21-8677-4B5C-9EBF-D50872C568E4}" type="slidenum">
              <a:t>‹#›</a:t>
            </a:fld>
            <a:endParaRPr lang="en-CA"/>
          </a:p>
        </p:txBody>
      </p:sp>
    </p:spTree>
    <p:extLst>
      <p:ext uri="{BB962C8B-B14F-4D97-AF65-F5344CB8AC3E}">
        <p14:creationId xmlns:p14="http://schemas.microsoft.com/office/powerpoint/2010/main" val="29118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39963" y="7038975"/>
            <a:ext cx="15970250" cy="1654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8362613" y="7038975"/>
            <a:ext cx="15971837" cy="1654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CA"/>
          </a:p>
        </p:txBody>
      </p:sp>
      <p:sp>
        <p:nvSpPr>
          <p:cNvPr id="6" name="Footer Placeholder 5"/>
          <p:cNvSpPr>
            <a:spLocks noGrp="1"/>
          </p:cNvSpPr>
          <p:nvPr>
            <p:ph type="ftr" sz="quarter" idx="11"/>
          </p:nvPr>
        </p:nvSpPr>
        <p:spPr/>
        <p:txBody>
          <a:bodyPr/>
          <a:lstStyle/>
          <a:p>
            <a:pPr lvl="0"/>
            <a:endParaRPr lang="en-CA"/>
          </a:p>
        </p:txBody>
      </p:sp>
      <p:sp>
        <p:nvSpPr>
          <p:cNvPr id="7" name="Slide Number Placeholder 6"/>
          <p:cNvSpPr>
            <a:spLocks noGrp="1"/>
          </p:cNvSpPr>
          <p:nvPr>
            <p:ph type="sldNum" sz="quarter" idx="12"/>
          </p:nvPr>
        </p:nvSpPr>
        <p:spPr/>
        <p:txBody>
          <a:bodyPr/>
          <a:lstStyle/>
          <a:p>
            <a:pPr lvl="0"/>
            <a:fld id="{05F944FA-C737-4117-A256-5E95286566DB}" type="slidenum">
              <a:t>‹#›</a:t>
            </a:fld>
            <a:endParaRPr lang="en-CA"/>
          </a:p>
        </p:txBody>
      </p:sp>
    </p:spTree>
    <p:extLst>
      <p:ext uri="{BB962C8B-B14F-4D97-AF65-F5344CB8AC3E}">
        <p14:creationId xmlns:p14="http://schemas.microsoft.com/office/powerpoint/2010/main" val="2526497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557338"/>
            <a:ext cx="31546800" cy="565626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519363" y="7172325"/>
            <a:ext cx="15473362" cy="35163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19363" y="10688638"/>
            <a:ext cx="15473362" cy="15721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16600" y="7172325"/>
            <a:ext cx="15549563" cy="35163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8516600" y="10688638"/>
            <a:ext cx="15549563" cy="157210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CA"/>
          </a:p>
        </p:txBody>
      </p:sp>
      <p:sp>
        <p:nvSpPr>
          <p:cNvPr id="8" name="Footer Placeholder 7"/>
          <p:cNvSpPr>
            <a:spLocks noGrp="1"/>
          </p:cNvSpPr>
          <p:nvPr>
            <p:ph type="ftr" sz="quarter" idx="11"/>
          </p:nvPr>
        </p:nvSpPr>
        <p:spPr/>
        <p:txBody>
          <a:bodyPr/>
          <a:lstStyle/>
          <a:p>
            <a:pPr lvl="0"/>
            <a:endParaRPr lang="en-CA"/>
          </a:p>
        </p:txBody>
      </p:sp>
      <p:sp>
        <p:nvSpPr>
          <p:cNvPr id="9" name="Slide Number Placeholder 8"/>
          <p:cNvSpPr>
            <a:spLocks noGrp="1"/>
          </p:cNvSpPr>
          <p:nvPr>
            <p:ph type="sldNum" sz="quarter" idx="12"/>
          </p:nvPr>
        </p:nvSpPr>
        <p:spPr/>
        <p:txBody>
          <a:bodyPr/>
          <a:lstStyle/>
          <a:p>
            <a:pPr lvl="0"/>
            <a:fld id="{0C1C1CC9-B28B-4C7C-9807-2CA48F875237}" type="slidenum">
              <a:t>‹#›</a:t>
            </a:fld>
            <a:endParaRPr lang="en-CA"/>
          </a:p>
        </p:txBody>
      </p:sp>
    </p:spTree>
    <p:extLst>
      <p:ext uri="{BB962C8B-B14F-4D97-AF65-F5344CB8AC3E}">
        <p14:creationId xmlns:p14="http://schemas.microsoft.com/office/powerpoint/2010/main" val="2356128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CA"/>
          </a:p>
        </p:txBody>
      </p:sp>
      <p:sp>
        <p:nvSpPr>
          <p:cNvPr id="4" name="Footer Placeholder 3"/>
          <p:cNvSpPr>
            <a:spLocks noGrp="1"/>
          </p:cNvSpPr>
          <p:nvPr>
            <p:ph type="ftr" sz="quarter" idx="11"/>
          </p:nvPr>
        </p:nvSpPr>
        <p:spPr/>
        <p:txBody>
          <a:bodyPr/>
          <a:lstStyle/>
          <a:p>
            <a:pPr lvl="0"/>
            <a:endParaRPr lang="en-CA"/>
          </a:p>
        </p:txBody>
      </p:sp>
      <p:sp>
        <p:nvSpPr>
          <p:cNvPr id="5" name="Slide Number Placeholder 4"/>
          <p:cNvSpPr>
            <a:spLocks noGrp="1"/>
          </p:cNvSpPr>
          <p:nvPr>
            <p:ph type="sldNum" sz="quarter" idx="12"/>
          </p:nvPr>
        </p:nvSpPr>
        <p:spPr/>
        <p:txBody>
          <a:bodyPr/>
          <a:lstStyle/>
          <a:p>
            <a:pPr lvl="0"/>
            <a:fld id="{D2994E37-7116-4936-BC8C-DD1EC9FC5002}" type="slidenum">
              <a:t>‹#›</a:t>
            </a:fld>
            <a:endParaRPr lang="en-CA"/>
          </a:p>
        </p:txBody>
      </p:sp>
    </p:spTree>
    <p:extLst>
      <p:ext uri="{BB962C8B-B14F-4D97-AF65-F5344CB8AC3E}">
        <p14:creationId xmlns:p14="http://schemas.microsoft.com/office/powerpoint/2010/main" val="237865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CA"/>
          </a:p>
        </p:txBody>
      </p:sp>
      <p:sp>
        <p:nvSpPr>
          <p:cNvPr id="3" name="Footer Placeholder 2"/>
          <p:cNvSpPr>
            <a:spLocks noGrp="1"/>
          </p:cNvSpPr>
          <p:nvPr>
            <p:ph type="ftr" sz="quarter" idx="11"/>
          </p:nvPr>
        </p:nvSpPr>
        <p:spPr/>
        <p:txBody>
          <a:bodyPr/>
          <a:lstStyle/>
          <a:p>
            <a:pPr lvl="0"/>
            <a:endParaRPr lang="en-CA"/>
          </a:p>
        </p:txBody>
      </p:sp>
      <p:sp>
        <p:nvSpPr>
          <p:cNvPr id="4" name="Slide Number Placeholder 3"/>
          <p:cNvSpPr>
            <a:spLocks noGrp="1"/>
          </p:cNvSpPr>
          <p:nvPr>
            <p:ph type="sldNum" sz="quarter" idx="12"/>
          </p:nvPr>
        </p:nvSpPr>
        <p:spPr/>
        <p:txBody>
          <a:bodyPr/>
          <a:lstStyle/>
          <a:p>
            <a:pPr lvl="0"/>
            <a:fld id="{7C390BD3-62D8-4429-A9A5-80DACDC97024}" type="slidenum">
              <a:t>‹#›</a:t>
            </a:fld>
            <a:endParaRPr lang="en-CA"/>
          </a:p>
        </p:txBody>
      </p:sp>
    </p:spTree>
    <p:extLst>
      <p:ext uri="{BB962C8B-B14F-4D97-AF65-F5344CB8AC3E}">
        <p14:creationId xmlns:p14="http://schemas.microsoft.com/office/powerpoint/2010/main" val="3890736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951038"/>
            <a:ext cx="11796712" cy="6827837"/>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15549563" y="4213225"/>
            <a:ext cx="18516600" cy="20794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9363" y="8778875"/>
            <a:ext cx="11796712" cy="162623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CA"/>
          </a:p>
        </p:txBody>
      </p:sp>
      <p:sp>
        <p:nvSpPr>
          <p:cNvPr id="6" name="Footer Placeholder 5"/>
          <p:cNvSpPr>
            <a:spLocks noGrp="1"/>
          </p:cNvSpPr>
          <p:nvPr>
            <p:ph type="ftr" sz="quarter" idx="11"/>
          </p:nvPr>
        </p:nvSpPr>
        <p:spPr/>
        <p:txBody>
          <a:bodyPr/>
          <a:lstStyle/>
          <a:p>
            <a:pPr lvl="0"/>
            <a:endParaRPr lang="en-CA"/>
          </a:p>
        </p:txBody>
      </p:sp>
      <p:sp>
        <p:nvSpPr>
          <p:cNvPr id="7" name="Slide Number Placeholder 6"/>
          <p:cNvSpPr>
            <a:spLocks noGrp="1"/>
          </p:cNvSpPr>
          <p:nvPr>
            <p:ph type="sldNum" sz="quarter" idx="12"/>
          </p:nvPr>
        </p:nvSpPr>
        <p:spPr/>
        <p:txBody>
          <a:bodyPr/>
          <a:lstStyle/>
          <a:p>
            <a:pPr lvl="0"/>
            <a:fld id="{27106A3C-EF4C-4F55-B987-1A2BAE66DB6E}" type="slidenum">
              <a:t>‹#›</a:t>
            </a:fld>
            <a:endParaRPr lang="en-CA"/>
          </a:p>
        </p:txBody>
      </p:sp>
    </p:spTree>
    <p:extLst>
      <p:ext uri="{BB962C8B-B14F-4D97-AF65-F5344CB8AC3E}">
        <p14:creationId xmlns:p14="http://schemas.microsoft.com/office/powerpoint/2010/main" val="4291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951038"/>
            <a:ext cx="11796712" cy="6827837"/>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15549563" y="4213225"/>
            <a:ext cx="18516600" cy="20794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19363" y="8778875"/>
            <a:ext cx="11796712" cy="162623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CA"/>
          </a:p>
        </p:txBody>
      </p:sp>
      <p:sp>
        <p:nvSpPr>
          <p:cNvPr id="6" name="Footer Placeholder 5"/>
          <p:cNvSpPr>
            <a:spLocks noGrp="1"/>
          </p:cNvSpPr>
          <p:nvPr>
            <p:ph type="ftr" sz="quarter" idx="11"/>
          </p:nvPr>
        </p:nvSpPr>
        <p:spPr/>
        <p:txBody>
          <a:bodyPr/>
          <a:lstStyle/>
          <a:p>
            <a:pPr lvl="0"/>
            <a:endParaRPr lang="en-CA"/>
          </a:p>
        </p:txBody>
      </p:sp>
      <p:sp>
        <p:nvSpPr>
          <p:cNvPr id="7" name="Slide Number Placeholder 6"/>
          <p:cNvSpPr>
            <a:spLocks noGrp="1"/>
          </p:cNvSpPr>
          <p:nvPr>
            <p:ph type="sldNum" sz="quarter" idx="12"/>
          </p:nvPr>
        </p:nvSpPr>
        <p:spPr/>
        <p:txBody>
          <a:bodyPr/>
          <a:lstStyle/>
          <a:p>
            <a:pPr lvl="0"/>
            <a:fld id="{EA50C142-B718-4696-9A80-FCDE425ADBFB}" type="slidenum">
              <a:t>‹#›</a:t>
            </a:fld>
            <a:endParaRPr lang="en-CA"/>
          </a:p>
        </p:txBody>
      </p:sp>
    </p:spTree>
    <p:extLst>
      <p:ext uri="{BB962C8B-B14F-4D97-AF65-F5344CB8AC3E}">
        <p14:creationId xmlns:p14="http://schemas.microsoft.com/office/powerpoint/2010/main" val="1605219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2240280" y="1497240"/>
            <a:ext cx="32093640" cy="4764960"/>
          </a:xfrm>
          <a:prstGeom prst="rect">
            <a:avLst/>
          </a:prstGeom>
          <a:noFill/>
          <a:ln>
            <a:noFill/>
          </a:ln>
        </p:spPr>
        <p:txBody>
          <a:bodyPr lIns="0" tIns="0" rIns="0" bIns="0" anchor="ctr"/>
          <a:lstStyle/>
          <a:p>
            <a:endParaRPr lang="en-CA"/>
          </a:p>
        </p:txBody>
      </p:sp>
      <p:sp>
        <p:nvSpPr>
          <p:cNvPr id="3" name="Text Placeholder 2"/>
          <p:cNvSpPr txBox="1">
            <a:spLocks noGrp="1"/>
          </p:cNvSpPr>
          <p:nvPr>
            <p:ph type="body" idx="1"/>
          </p:nvPr>
        </p:nvSpPr>
        <p:spPr>
          <a:xfrm>
            <a:off x="2240280" y="7038360"/>
            <a:ext cx="32093640" cy="16551000"/>
          </a:xfrm>
          <a:prstGeom prst="rect">
            <a:avLst/>
          </a:prstGeom>
          <a:noFill/>
          <a:ln>
            <a:noFill/>
          </a:ln>
        </p:spPr>
        <p:txBody>
          <a:bodyPr lIns="0" tIns="0" rIns="0" bIns="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txBox="1">
            <a:spLocks noGrp="1"/>
          </p:cNvSpPr>
          <p:nvPr>
            <p:ph type="dt" sz="half" idx="2"/>
          </p:nvPr>
        </p:nvSpPr>
        <p:spPr>
          <a:xfrm>
            <a:off x="2240280" y="26360640"/>
            <a:ext cx="8307000" cy="1968119"/>
          </a:xfrm>
          <a:prstGeom prst="rect">
            <a:avLst/>
          </a:prstGeom>
          <a:noFill/>
          <a:ln>
            <a:noFill/>
          </a:ln>
        </p:spPr>
        <p:txBody>
          <a:bodyPr lIns="0" tIns="0" rIns="0" bIns="0" anchorCtr="0">
            <a:noAutofit/>
          </a:bodyPr>
          <a:lstStyle>
            <a:lvl1pPr lvl="0" rtl="0" hangingPunct="0">
              <a:buNone/>
              <a:tabLst/>
              <a:defRPr lang="en-CA" sz="1400" kern="1200">
                <a:latin typeface="Liberation Serif" pitchFamily="18"/>
                <a:ea typeface="DejaVu Sans" pitchFamily="2"/>
                <a:cs typeface="DejaVu Sans" pitchFamily="2"/>
              </a:defRPr>
            </a:lvl1pPr>
          </a:lstStyle>
          <a:p>
            <a:pPr lvl="0"/>
            <a:endParaRPr lang="en-CA"/>
          </a:p>
        </p:txBody>
      </p:sp>
      <p:sp>
        <p:nvSpPr>
          <p:cNvPr id="5" name="Footer Placeholder 4"/>
          <p:cNvSpPr txBox="1">
            <a:spLocks noGrp="1"/>
          </p:cNvSpPr>
          <p:nvPr>
            <p:ph type="ftr" sz="quarter" idx="3"/>
          </p:nvPr>
        </p:nvSpPr>
        <p:spPr>
          <a:xfrm>
            <a:off x="12652560" y="26360640"/>
            <a:ext cx="11303280" cy="1968119"/>
          </a:xfrm>
          <a:prstGeom prst="rect">
            <a:avLst/>
          </a:prstGeom>
          <a:noFill/>
          <a:ln>
            <a:noFill/>
          </a:ln>
        </p:spPr>
        <p:txBody>
          <a:bodyPr lIns="0" tIns="0" rIns="0" bIns="0" anchorCtr="0">
            <a:noAutofit/>
          </a:bodyPr>
          <a:lstStyle>
            <a:lvl1pPr lvl="0" algn="ctr" rtl="0" hangingPunct="0">
              <a:buNone/>
              <a:tabLst/>
              <a:defRPr lang="en-CA" sz="1400" kern="1200">
                <a:latin typeface="Liberation Serif" pitchFamily="18"/>
                <a:ea typeface="DejaVu Sans" pitchFamily="2"/>
                <a:cs typeface="DejaVu Sans" pitchFamily="2"/>
              </a:defRPr>
            </a:lvl1pPr>
          </a:lstStyle>
          <a:p>
            <a:pPr lvl="0"/>
            <a:endParaRPr lang="en-CA"/>
          </a:p>
        </p:txBody>
      </p:sp>
      <p:sp>
        <p:nvSpPr>
          <p:cNvPr id="6" name="Slide Number Placeholder 5"/>
          <p:cNvSpPr txBox="1">
            <a:spLocks noGrp="1"/>
          </p:cNvSpPr>
          <p:nvPr>
            <p:ph type="sldNum" sz="quarter" idx="4"/>
          </p:nvPr>
        </p:nvSpPr>
        <p:spPr>
          <a:xfrm>
            <a:off x="26024760" y="26360640"/>
            <a:ext cx="8307000" cy="1968119"/>
          </a:xfrm>
          <a:prstGeom prst="rect">
            <a:avLst/>
          </a:prstGeom>
          <a:noFill/>
          <a:ln>
            <a:noFill/>
          </a:ln>
        </p:spPr>
        <p:txBody>
          <a:bodyPr lIns="0" tIns="0" rIns="0" bIns="0" anchorCtr="0">
            <a:noAutofit/>
          </a:bodyPr>
          <a:lstStyle>
            <a:lvl1pPr lvl="0" algn="r" rtl="0" hangingPunct="0">
              <a:buNone/>
              <a:tabLst/>
              <a:defRPr lang="en-CA" sz="1400" kern="1200">
                <a:latin typeface="Liberation Serif" pitchFamily="18"/>
                <a:ea typeface="DejaVu Sans" pitchFamily="2"/>
                <a:cs typeface="DejaVu Sans" pitchFamily="2"/>
              </a:defRPr>
            </a:lvl1pPr>
          </a:lstStyle>
          <a:p>
            <a:pPr lvl="0"/>
            <a:fld id="{70C4E126-405B-4730-AA02-0556A8254408}" type="slidenum">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CA" sz="16610" b="0" i="0" u="none" strike="noStrike" kern="1200" cap="none">
          <a:ln>
            <a:noFill/>
          </a:ln>
          <a:latin typeface="Liberation Sans" pitchFamily="18"/>
        </a:defRPr>
      </a:lvl1pPr>
    </p:titleStyle>
    <p:bodyStyle>
      <a:lvl1pPr marL="0" marR="0" indent="0" rtl="0" hangingPunct="0">
        <a:spcBef>
          <a:spcPts val="0"/>
        </a:spcBef>
        <a:spcAft>
          <a:spcPts val="5349"/>
        </a:spcAft>
        <a:tabLst/>
        <a:defRPr lang="en-CA" sz="1207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ti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flip="none" rotWithShape="1">
          <a:gsLst>
            <a:gs pos="0">
              <a:schemeClr val="accent1">
                <a:lumMod val="5000"/>
                <a:lumOff val="95000"/>
              </a:schemeClr>
            </a:gs>
            <a:gs pos="35000">
              <a:schemeClr val="accent1">
                <a:lumMod val="45000"/>
                <a:lumOff val="55000"/>
              </a:schemeClr>
            </a:gs>
            <a:gs pos="72000">
              <a:schemeClr val="accent1">
                <a:lumMod val="45000"/>
                <a:lumOff val="55000"/>
              </a:schemeClr>
            </a:gs>
            <a:gs pos="100000">
              <a:srgbClr val="003591"/>
            </a:gs>
          </a:gsLst>
          <a:lin ang="5400000" scaled="0"/>
          <a:tileRect/>
        </a:gradFill>
        <a:effectLst/>
      </p:bgPr>
    </p:bg>
    <p:spTree>
      <p:nvGrpSpPr>
        <p:cNvPr id="1" name=""/>
        <p:cNvGrpSpPr/>
        <p:nvPr/>
      </p:nvGrpSpPr>
      <p:grpSpPr>
        <a:xfrm>
          <a:off x="0" y="0"/>
          <a:ext cx="0" cy="0"/>
          <a:chOff x="0" y="0"/>
          <a:chExt cx="0" cy="0"/>
        </a:xfrm>
      </p:grpSpPr>
      <p:sp>
        <p:nvSpPr>
          <p:cNvPr id="4" name="Freeform 3"/>
          <p:cNvSpPr/>
          <p:nvPr/>
        </p:nvSpPr>
        <p:spPr>
          <a:xfrm>
            <a:off x="302053" y="360000"/>
            <a:ext cx="35902232" cy="28540800"/>
          </a:xfrm>
          <a:custGeom>
            <a:avLst>
              <a:gd name="f0" fmla="val 164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chemeClr val="bg1"/>
          </a:solidFill>
          <a:ln w="190440">
            <a:solidFill>
              <a:srgbClr val="003591"/>
            </a:solidFill>
            <a:prstDash val="solid"/>
          </a:ln>
        </p:spPr>
        <p:txBody>
          <a:bodyPr vert="horz" wrap="none" lIns="183600" tIns="138600" rIns="183600" bIns="138600" anchor="ctr" anchorCtr="0" compatLnSpc="0">
            <a:noAutofit/>
          </a:bodyPr>
          <a:lstStyle/>
          <a:p>
            <a:pPr lvl="0" algn="ctr" hangingPunct="0">
              <a:defRPr b="0" u="sng">
                <a:uFillTx/>
              </a:defRPr>
            </a:pPr>
            <a:endParaRPr lang="en-CA" sz="6000" b="1" u="sng" dirty="0">
              <a:latin typeface="Liberation Sans" pitchFamily="18"/>
              <a:ea typeface="Droid Sans Fallback" pitchFamily="2"/>
              <a:cs typeface="FreeSans" pitchFamily="2"/>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9657029"/>
            <a:ext cx="32004000" cy="3531089"/>
          </a:xfrm>
          <a:prstGeom prst="rect">
            <a:avLst/>
          </a:prstGeom>
          <a:ln w="127000">
            <a:solidFill>
              <a:srgbClr val="003591"/>
            </a:solidFill>
          </a:ln>
        </p:spPr>
      </p:pic>
      <p:sp>
        <p:nvSpPr>
          <p:cNvPr id="2" name="Subtitle 1"/>
          <p:cNvSpPr txBox="1">
            <a:spLocks noGrp="1"/>
          </p:cNvSpPr>
          <p:nvPr>
            <p:ph type="subTitle" idx="4294967295"/>
          </p:nvPr>
        </p:nvSpPr>
        <p:spPr>
          <a:xfrm>
            <a:off x="2145477" y="584567"/>
            <a:ext cx="32285047" cy="2413481"/>
          </a:xfrm>
          <a:solidFill>
            <a:schemeClr val="accent1">
              <a:lumMod val="20000"/>
              <a:lumOff val="80000"/>
            </a:schemeClr>
          </a:solidFill>
          <a:ln>
            <a:solidFill>
              <a:srgbClr val="003591"/>
            </a:solidFill>
          </a:ln>
        </p:spPr>
        <p:txBody>
          <a:bodyPr wrap="square" anchor="ctr">
            <a:spAutoFit/>
          </a:bodyPr>
          <a:lstStyle/>
          <a:p>
            <a:pPr lvl="0" algn="ctr">
              <a:spcAft>
                <a:spcPts val="2500"/>
              </a:spcAft>
            </a:pPr>
            <a:r>
              <a:rPr lang="en-CA" sz="9600" u="sng" dirty="0"/>
              <a:t>Development of </a:t>
            </a:r>
            <a:r>
              <a:rPr lang="en-CA" sz="9600" u="sng" dirty="0" smtClean="0"/>
              <a:t>the N.E.A.T Boundary </a:t>
            </a:r>
            <a:r>
              <a:rPr lang="en-CA" sz="9600" u="sng" dirty="0"/>
              <a:t>Layer Wind </a:t>
            </a:r>
            <a:r>
              <a:rPr lang="en-CA" sz="9600" u="sng" dirty="0" smtClean="0"/>
              <a:t>Tunnel</a:t>
            </a:r>
            <a:endParaRPr lang="en-CA" sz="900" u="sng" dirty="0" smtClean="0"/>
          </a:p>
          <a:p>
            <a:pPr lvl="0" algn="ctr">
              <a:spcAft>
                <a:spcPts val="1500"/>
              </a:spcAft>
            </a:pPr>
            <a:r>
              <a:rPr lang="en-CA" sz="4000" dirty="0" smtClean="0">
                <a:solidFill>
                  <a:srgbClr val="003591"/>
                </a:solidFill>
              </a:rPr>
              <a:t>D. </a:t>
            </a:r>
            <a:r>
              <a:rPr lang="en-CA" sz="4000" dirty="0" err="1" smtClean="0">
                <a:solidFill>
                  <a:srgbClr val="003591"/>
                </a:solidFill>
              </a:rPr>
              <a:t>Biles</a:t>
            </a:r>
            <a:r>
              <a:rPr lang="en-CA" sz="4000" dirty="0" smtClean="0">
                <a:solidFill>
                  <a:srgbClr val="003591"/>
                </a:solidFill>
              </a:rPr>
              <a:t>, A. </a:t>
            </a:r>
            <a:r>
              <a:rPr lang="en-CA" sz="4000" dirty="0" err="1" smtClean="0">
                <a:solidFill>
                  <a:srgbClr val="003591"/>
                </a:solidFill>
              </a:rPr>
              <a:t>Ebadi</a:t>
            </a:r>
            <a:r>
              <a:rPr lang="en-CA" sz="4000" dirty="0" smtClean="0">
                <a:solidFill>
                  <a:srgbClr val="003591"/>
                </a:solidFill>
              </a:rPr>
              <a:t>, M. Allard, and C. White</a:t>
            </a:r>
            <a:endParaRPr lang="en-CA" sz="4000" dirty="0">
              <a:solidFill>
                <a:srgbClr val="003591"/>
              </a:solidFill>
            </a:endParaRPr>
          </a:p>
        </p:txBody>
      </p:sp>
      <p:sp>
        <p:nvSpPr>
          <p:cNvPr id="25" name="TextBox 24"/>
          <p:cNvSpPr txBox="1"/>
          <p:nvPr/>
        </p:nvSpPr>
        <p:spPr>
          <a:xfrm>
            <a:off x="15133134" y="2960975"/>
            <a:ext cx="20609990" cy="2745195"/>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CA" sz="6000" b="1" i="0" u="sng" strike="noStrike" kern="1200" cap="none" dirty="0" smtClean="0">
                <a:ln>
                  <a:noFill/>
                </a:ln>
                <a:solidFill>
                  <a:srgbClr val="003591"/>
                </a:solidFill>
                <a:uFillTx/>
                <a:latin typeface="Liberation Sans" pitchFamily="18"/>
                <a:ea typeface="Droid Sans Fallback" pitchFamily="2"/>
                <a:cs typeface="FreeSans" pitchFamily="2"/>
              </a:rPr>
              <a:t>Why is it im</a:t>
            </a:r>
            <a:r>
              <a:rPr lang="en-CA" sz="6000" b="1" u="sng" dirty="0" smtClean="0">
                <a:solidFill>
                  <a:srgbClr val="003591"/>
                </a:solidFill>
                <a:latin typeface="Liberation Sans" pitchFamily="18"/>
                <a:ea typeface="Droid Sans Fallback" pitchFamily="2"/>
                <a:cs typeface="FreeSans" pitchFamily="2"/>
              </a:rPr>
              <a:t>portant</a:t>
            </a:r>
            <a:r>
              <a:rPr lang="en-CA" sz="6000" b="1" i="0" u="sng" strike="noStrike" kern="1200" cap="none" dirty="0" smtClean="0">
                <a:ln>
                  <a:noFill/>
                </a:ln>
                <a:solidFill>
                  <a:srgbClr val="003591"/>
                </a:solidFill>
                <a:uFillTx/>
                <a:latin typeface="Liberation Sans" pitchFamily="18"/>
                <a:ea typeface="Droid Sans Fallback" pitchFamily="2"/>
                <a:cs typeface="FreeSans" pitchFamily="2"/>
              </a:rPr>
              <a:t>?</a:t>
            </a:r>
            <a:endParaRPr lang="en-CA" sz="6000" b="1" i="0" u="sng" strike="noStrike" kern="1200" cap="none" dirty="0">
              <a:ln>
                <a:noFill/>
              </a:ln>
              <a:solidFill>
                <a:srgbClr val="003591"/>
              </a:solidFill>
              <a:uFillTx/>
              <a:latin typeface="Liberation Sans" pitchFamily="18"/>
              <a:ea typeface="Droid Sans Fallback" pitchFamily="2"/>
              <a:cs typeface="FreeSans" pitchFamily="2"/>
            </a:endParaRPr>
          </a:p>
          <a:p>
            <a:pPr lvl="0" algn="ctr" hangingPunct="0"/>
            <a:r>
              <a:rPr lang="en-CA" sz="4000" b="0" i="0" u="none" strike="noStrike" kern="1200" cap="none" dirty="0" smtClean="0">
                <a:ln>
                  <a:noFill/>
                </a:ln>
                <a:latin typeface="Liberation Sans"/>
                <a:ea typeface="Droid Sans Fallback" pitchFamily="2"/>
                <a:cs typeface="FreeSans" pitchFamily="2"/>
              </a:rPr>
              <a:t>	Boundary layers are omnipresent from our atmosphere to our oceans. They provide the dominant method for mixing </a:t>
            </a:r>
            <a:r>
              <a:rPr lang="en-US" sz="4000" dirty="0" smtClean="0">
                <a:latin typeface="Liberation Sans"/>
              </a:rPr>
              <a:t>of temperature</a:t>
            </a:r>
            <a:r>
              <a:rPr lang="en-US" sz="4000" dirty="0">
                <a:latin typeface="Liberation Sans"/>
              </a:rPr>
              <a:t>, nutrients, </a:t>
            </a:r>
            <a:r>
              <a:rPr lang="en-US" sz="4000" dirty="0" smtClean="0">
                <a:latin typeface="Liberation Sans"/>
              </a:rPr>
              <a:t>pollution</a:t>
            </a:r>
            <a:r>
              <a:rPr lang="en-CA" sz="4000" b="0" i="0" u="none" strike="noStrike" kern="1200" cap="none" dirty="0" smtClean="0">
                <a:ln>
                  <a:noFill/>
                </a:ln>
                <a:latin typeface="Liberation Sans"/>
                <a:ea typeface="Droid Sans Fallback" pitchFamily="2"/>
                <a:cs typeface="FreeSans" pitchFamily="2"/>
              </a:rPr>
              <a:t> and other passive fields. Boundary layers also control important engineering parameters such as drag and heat transfer.</a:t>
            </a:r>
            <a:endParaRPr lang="en-CA" sz="4000" b="0" i="0" u="none" strike="noStrike" kern="1200" cap="none" dirty="0">
              <a:ln>
                <a:noFill/>
              </a:ln>
              <a:latin typeface="Liberation Sans"/>
              <a:ea typeface="Droid Sans Fallback" pitchFamily="2"/>
              <a:cs typeface="FreeSans" pitchFamily="2"/>
            </a:endParaRPr>
          </a:p>
        </p:txBody>
      </p:sp>
      <p:sp>
        <p:nvSpPr>
          <p:cNvPr id="26" name="TextBox 25"/>
          <p:cNvSpPr txBox="1"/>
          <p:nvPr/>
        </p:nvSpPr>
        <p:spPr>
          <a:xfrm>
            <a:off x="329036" y="2960975"/>
            <a:ext cx="14962150" cy="975673"/>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CA" sz="6000" b="1" i="0" u="sng" strike="noStrike" kern="1200" cap="none" dirty="0" smtClean="0">
                <a:ln>
                  <a:noFill/>
                </a:ln>
                <a:solidFill>
                  <a:srgbClr val="003591"/>
                </a:solidFill>
                <a:uFillTx/>
                <a:latin typeface="Liberation Sans" pitchFamily="18"/>
                <a:ea typeface="Droid Sans Fallback" pitchFamily="2"/>
                <a:cs typeface="FreeSans" pitchFamily="2"/>
              </a:rPr>
              <a:t>What in the world is a Boundary Layer?</a:t>
            </a:r>
            <a:endParaRPr lang="en-CA" sz="3200" b="0" i="0" u="none" strike="noStrike" kern="1200" cap="none" dirty="0">
              <a:ln>
                <a:noFill/>
              </a:ln>
              <a:solidFill>
                <a:srgbClr val="000080"/>
              </a:solidFill>
              <a:latin typeface="Liberation Sans" pitchFamily="18"/>
              <a:ea typeface="Droid Sans Fallback" pitchFamily="2"/>
              <a:cs typeface="FreeSans" pitchFamily="2"/>
            </a:endParaRPr>
          </a:p>
        </p:txBody>
      </p:sp>
      <p:sp>
        <p:nvSpPr>
          <p:cNvPr id="27" name="TextBox 26"/>
          <p:cNvSpPr txBox="1"/>
          <p:nvPr/>
        </p:nvSpPr>
        <p:spPr>
          <a:xfrm>
            <a:off x="1625191" y="24744004"/>
            <a:ext cx="5084318" cy="144753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CA" sz="6000" b="1" i="0" u="sng" strike="noStrike" kern="1200" cap="none" dirty="0">
                <a:ln>
                  <a:noFill/>
                </a:ln>
                <a:solidFill>
                  <a:srgbClr val="003591"/>
                </a:solidFill>
                <a:uFillTx/>
                <a:latin typeface="Liberation Sans" pitchFamily="18"/>
                <a:ea typeface="Droid Sans Fallback" pitchFamily="2"/>
                <a:cs typeface="FreeSans" pitchFamily="2"/>
              </a:rPr>
              <a:t>So Now What</a:t>
            </a:r>
            <a:r>
              <a:rPr lang="en-CA" sz="6000" b="1" i="0" u="sng" strike="noStrike" kern="1200" cap="none" dirty="0" smtClean="0">
                <a:ln>
                  <a:noFill/>
                </a:ln>
                <a:solidFill>
                  <a:srgbClr val="003591"/>
                </a:solidFill>
                <a:uFillTx/>
                <a:latin typeface="Liberation Sans" pitchFamily="18"/>
                <a:ea typeface="Droid Sans Fallback" pitchFamily="2"/>
                <a:cs typeface="FreeSans" pitchFamily="2"/>
              </a:rPr>
              <a:t>?</a:t>
            </a:r>
          </a:p>
          <a:p>
            <a:pPr marL="0" marR="0" lvl="0" indent="0" rtl="0" hangingPunct="0">
              <a:lnSpc>
                <a:spcPct val="100000"/>
              </a:lnSpc>
              <a:spcBef>
                <a:spcPts val="0"/>
              </a:spcBef>
              <a:spcAft>
                <a:spcPts val="0"/>
              </a:spcAft>
              <a:buNone/>
              <a:tabLst/>
            </a:pPr>
            <a:endParaRPr lang="en-CA" sz="3200" b="1" i="0" u="sng" strike="noStrike" kern="1200" cap="none" dirty="0">
              <a:ln>
                <a:noFill/>
              </a:ln>
              <a:solidFill>
                <a:srgbClr val="003591"/>
              </a:solidFill>
              <a:uFillTx/>
              <a:latin typeface="Liberation Sans" pitchFamily="18"/>
              <a:ea typeface="Droid Sans Fallback" pitchFamily="2"/>
              <a:cs typeface="FreeSans" pitchFamily="2"/>
            </a:endParaRPr>
          </a:p>
        </p:txBody>
      </p:sp>
      <p:sp>
        <p:nvSpPr>
          <p:cNvPr id="47" name="Right Brace 46"/>
          <p:cNvSpPr/>
          <p:nvPr/>
        </p:nvSpPr>
        <p:spPr>
          <a:xfrm rot="16200000">
            <a:off x="21413091" y="1907198"/>
            <a:ext cx="766937" cy="16794522"/>
          </a:xfrm>
          <a:prstGeom prst="rightBrace">
            <a:avLst>
              <a:gd name="adj1" fmla="val 8333"/>
              <a:gd name="adj2" fmla="val 1657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traight Connector 8"/>
          <p:cNvSpPr/>
          <p:nvPr/>
        </p:nvSpPr>
        <p:spPr>
          <a:xfrm flipH="1">
            <a:off x="33976688" y="10178047"/>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38" name="Straight Connector 37"/>
          <p:cNvSpPr/>
          <p:nvPr/>
        </p:nvSpPr>
        <p:spPr>
          <a:xfrm flipH="1">
            <a:off x="33976688" y="11325331"/>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39" name="Straight Connector 38"/>
          <p:cNvSpPr/>
          <p:nvPr/>
        </p:nvSpPr>
        <p:spPr>
          <a:xfrm flipH="1">
            <a:off x="33976688" y="12472617"/>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85" name="Straight Connector 84"/>
          <p:cNvSpPr/>
          <p:nvPr/>
        </p:nvSpPr>
        <p:spPr>
          <a:xfrm flipH="1">
            <a:off x="33976688" y="10560475"/>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86" name="Straight Connector 85"/>
          <p:cNvSpPr/>
          <p:nvPr/>
        </p:nvSpPr>
        <p:spPr>
          <a:xfrm flipH="1">
            <a:off x="33976688" y="10942903"/>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87" name="Straight Connector 86"/>
          <p:cNvSpPr/>
          <p:nvPr/>
        </p:nvSpPr>
        <p:spPr>
          <a:xfrm flipH="1">
            <a:off x="33976688" y="11707759"/>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88" name="Straight Connector 87"/>
          <p:cNvSpPr/>
          <p:nvPr/>
        </p:nvSpPr>
        <p:spPr>
          <a:xfrm flipH="1">
            <a:off x="33976688" y="12090187"/>
            <a:ext cx="685800" cy="0"/>
          </a:xfrm>
          <a:prstGeom prst="line">
            <a:avLst/>
          </a:prstGeom>
          <a:noFill/>
          <a:ln w="28575">
            <a:solidFill>
              <a:srgbClr val="000000"/>
            </a:solidFill>
            <a:prstDash val="solid"/>
            <a:tailEnd type="arrow"/>
          </a:ln>
        </p:spPr>
        <p:txBody>
          <a:bodyPr vert="horz" wrap="none" lIns="185040" tIns="140040" rIns="185040" bIns="140040" anchor="ctr" anchorCtr="0" compatLnSpc="0"/>
          <a:lstStyle/>
          <a:p>
            <a:pPr marL="0" marR="0" lvl="0" indent="0" rtl="0" hangingPunct="0">
              <a:lnSpc>
                <a:spcPct val="100000"/>
              </a:lnSpc>
              <a:spcBef>
                <a:spcPts val="0"/>
              </a:spcBef>
              <a:spcAft>
                <a:spcPts val="0"/>
              </a:spcAft>
              <a:buNone/>
              <a:tabLst/>
            </a:pPr>
            <a:endParaRPr lang="en-CA" sz="1800" b="0" i="0" u="none" strike="noStrike" kern="1200" cap="none">
              <a:ln>
                <a:noFill/>
              </a:ln>
              <a:latin typeface="Liberation Sans" pitchFamily="18"/>
              <a:ea typeface="Droid Sans Fallback" pitchFamily="2"/>
              <a:cs typeface="FreeSans" pitchFamily="2"/>
            </a:endParaRPr>
          </a:p>
        </p:txBody>
      </p:sp>
      <p:sp>
        <p:nvSpPr>
          <p:cNvPr id="48" name="TextBox 47"/>
          <p:cNvSpPr txBox="1"/>
          <p:nvPr/>
        </p:nvSpPr>
        <p:spPr>
          <a:xfrm>
            <a:off x="531877" y="13559434"/>
            <a:ext cx="9518181" cy="2393645"/>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smtClean="0">
                <a:ln>
                  <a:noFill/>
                </a:ln>
                <a:uFillTx/>
                <a:latin typeface="Liberation Sans" pitchFamily="18"/>
                <a:ea typeface="Droid Sans Fallback" pitchFamily="2"/>
                <a:cs typeface="FreeSans" pitchFamily="2"/>
              </a:rPr>
              <a:t>Rotor-Stator (R-S) Mechanism</a:t>
            </a:r>
            <a:endParaRPr lang="en-CA" sz="5400" b="1" i="0" u="sng" strike="noStrike" kern="1200" cap="none" dirty="0">
              <a:ln>
                <a:noFill/>
              </a:ln>
              <a:uFillTx/>
              <a:latin typeface="Liberation Sans" pitchFamily="18"/>
              <a:ea typeface="Droid Sans Fallback" pitchFamily="2"/>
              <a:cs typeface="FreeSans" pitchFamily="2"/>
            </a:endParaRPr>
          </a:p>
          <a:p>
            <a:pPr marL="0" marR="0" lvl="0" indent="0" algn="ctr" rtl="0" hangingPunct="0">
              <a:lnSpc>
                <a:spcPct val="100000"/>
              </a:lnSpc>
              <a:spcBef>
                <a:spcPts val="0"/>
              </a:spcBef>
              <a:spcAft>
                <a:spcPts val="0"/>
              </a:spcAft>
              <a:buNone/>
              <a:tabLst/>
            </a:pPr>
            <a:r>
              <a:rPr lang="en-CA" sz="3200" b="0" i="0" u="none" strike="noStrike" kern="1200" cap="none" dirty="0" smtClean="0">
                <a:ln>
                  <a:noFill/>
                </a:ln>
                <a:latin typeface="Liberation Sans" pitchFamily="18"/>
                <a:ea typeface="Droid Sans Fallback" pitchFamily="2"/>
                <a:cs typeface="FreeSans" pitchFamily="2"/>
              </a:rPr>
              <a:t>The R-S mechanism can be used to </a:t>
            </a:r>
            <a:r>
              <a:rPr lang="en-CA" sz="3200" dirty="0" smtClean="0">
                <a:latin typeface="Liberation Sans" pitchFamily="18"/>
                <a:ea typeface="Droid Sans Fallback" pitchFamily="2"/>
                <a:cs typeface="FreeSans" pitchFamily="2"/>
              </a:rPr>
              <a:t>modulated the pressure gradient within the tunnel and create </a:t>
            </a:r>
            <a:r>
              <a:rPr lang="en-CA" sz="3200" dirty="0" err="1" smtClean="0">
                <a:latin typeface="Liberation Sans" pitchFamily="18"/>
                <a:ea typeface="Droid Sans Fallback" pitchFamily="2"/>
                <a:cs typeface="FreeSans" pitchFamily="2"/>
              </a:rPr>
              <a:t>sinusoidally</a:t>
            </a:r>
            <a:r>
              <a:rPr lang="en-CA" sz="3200" dirty="0" smtClean="0">
                <a:latin typeface="Liberation Sans" pitchFamily="18"/>
                <a:ea typeface="Droid Sans Fallback" pitchFamily="2"/>
                <a:cs typeface="FreeSans" pitchFamily="2"/>
              </a:rPr>
              <a:t> varying mean velocity.</a:t>
            </a:r>
            <a:endParaRPr lang="en-CA" sz="3200" b="0" i="0" u="none" strike="noStrike" kern="1200" cap="none" dirty="0">
              <a:ln>
                <a:noFill/>
              </a:ln>
              <a:latin typeface="Liberation Sans" pitchFamily="18"/>
              <a:ea typeface="Droid Sans Fallback" pitchFamily="2"/>
              <a:cs typeface="FreeSans" pitchFamily="2"/>
            </a:endParaRPr>
          </a:p>
        </p:txBody>
      </p:sp>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8591" y="16411617"/>
            <a:ext cx="4611961" cy="1828800"/>
          </a:xfrm>
          <a:prstGeom prst="rect">
            <a:avLst/>
          </a:prstGeom>
          <a:ln w="19050">
            <a:solidFill>
              <a:schemeClr val="tx1"/>
            </a:solidFill>
          </a:ln>
        </p:spPr>
      </p:pic>
      <p:pic>
        <p:nvPicPr>
          <p:cNvPr id="76" name="Picture 75"/>
          <p:cNvPicPr>
            <a:picLocks noChangeAspect="1"/>
          </p:cNvPicPr>
          <p:nvPr/>
        </p:nvPicPr>
        <p:blipFill>
          <a:blip r:embed="rId5"/>
          <a:stretch>
            <a:fillRect/>
          </a:stretch>
        </p:blipFill>
        <p:spPr>
          <a:xfrm>
            <a:off x="480232" y="16395127"/>
            <a:ext cx="5678259" cy="1828800"/>
          </a:xfrm>
          <a:prstGeom prst="rect">
            <a:avLst/>
          </a:prstGeom>
          <a:ln w="19050">
            <a:solidFill>
              <a:schemeClr val="tx1"/>
            </a:solidFill>
          </a:ln>
        </p:spPr>
      </p:pic>
      <p:sp>
        <p:nvSpPr>
          <p:cNvPr id="22" name="TextBox 21"/>
          <p:cNvSpPr txBox="1"/>
          <p:nvPr/>
        </p:nvSpPr>
        <p:spPr>
          <a:xfrm>
            <a:off x="10238305" y="13559786"/>
            <a:ext cx="4734044" cy="2718093"/>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a:ln>
                  <a:noFill/>
                </a:ln>
                <a:uFillTx/>
                <a:latin typeface="Liberation Sans" pitchFamily="18"/>
                <a:ea typeface="Droid Sans Fallback" pitchFamily="2"/>
                <a:cs typeface="FreeSans" pitchFamily="2"/>
              </a:rPr>
              <a:t>Thermal Wall </a:t>
            </a:r>
            <a:r>
              <a:rPr lang="en-CA" sz="5400" b="1" i="0" u="sng" strike="noStrike" kern="1200" cap="none" dirty="0" smtClean="0">
                <a:ln>
                  <a:noFill/>
                </a:ln>
                <a:uFillTx/>
                <a:latin typeface="Liberation Sans" pitchFamily="18"/>
                <a:ea typeface="Droid Sans Fallback" pitchFamily="2"/>
                <a:cs typeface="FreeSans" pitchFamily="2"/>
              </a:rPr>
              <a:t>Plate</a:t>
            </a:r>
          </a:p>
          <a:p>
            <a:pPr marL="0" marR="0" lvl="0" indent="0" algn="ctr" rtl="0" hangingPunct="0">
              <a:lnSpc>
                <a:spcPct val="100000"/>
              </a:lnSpc>
              <a:spcBef>
                <a:spcPts val="0"/>
              </a:spcBef>
              <a:spcAft>
                <a:spcPts val="0"/>
              </a:spcAft>
              <a:buNone/>
              <a:tabLst/>
            </a:pPr>
            <a:r>
              <a:rPr lang="en-CA" sz="3200" b="0" i="0" u="none" strike="noStrike" kern="1200" cap="none" dirty="0" smtClean="0">
                <a:ln>
                  <a:noFill/>
                </a:ln>
                <a:latin typeface="Liberation Sans" pitchFamily="18"/>
                <a:ea typeface="Droid Sans Fallback" pitchFamily="2"/>
                <a:cs typeface="FreeSans" pitchFamily="2"/>
              </a:rPr>
              <a:t>Sets the temperature of the floor of the wind tunnel.</a:t>
            </a:r>
            <a:endParaRPr lang="en-CA" sz="3200" b="0" i="0" u="none" strike="noStrike" kern="1200" cap="none" dirty="0">
              <a:ln>
                <a:noFill/>
              </a:ln>
              <a:latin typeface="Liberation Sans" pitchFamily="18"/>
              <a:ea typeface="Droid Sans Fallback" pitchFamily="2"/>
              <a:cs typeface="FreeSans" pitchFamily="2"/>
            </a:endParaRPr>
          </a:p>
        </p:txBody>
      </p:sp>
      <p:sp>
        <p:nvSpPr>
          <p:cNvPr id="58" name="TextBox 57"/>
          <p:cNvSpPr txBox="1"/>
          <p:nvPr/>
        </p:nvSpPr>
        <p:spPr>
          <a:xfrm>
            <a:off x="7536299" y="18781617"/>
            <a:ext cx="7720884" cy="1125478"/>
          </a:xfrm>
          <a:prstGeom prst="rect">
            <a:avLst/>
          </a:prstGeom>
          <a:solidFill>
            <a:srgbClr val="96C8F5"/>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Spatial temperature distribution as measured by an IR camera</a:t>
            </a:r>
            <a:endParaRPr lang="en-CA" sz="3200" i="0" strike="noStrike" kern="1200" cap="none" dirty="0" smtClean="0">
              <a:ln>
                <a:noFill/>
              </a:ln>
              <a:uFillTx/>
              <a:latin typeface="Liberation Sans" pitchFamily="18"/>
              <a:ea typeface="Droid Sans Fallback" pitchFamily="2"/>
              <a:cs typeface="FreeSans" pitchFamily="2"/>
            </a:endParaRPr>
          </a:p>
        </p:txBody>
      </p:sp>
      <p:sp>
        <p:nvSpPr>
          <p:cNvPr id="59" name="TextBox 58"/>
          <p:cNvSpPr txBox="1"/>
          <p:nvPr/>
        </p:nvSpPr>
        <p:spPr>
          <a:xfrm>
            <a:off x="15877399" y="19253477"/>
            <a:ext cx="6788786" cy="653618"/>
          </a:xfrm>
          <a:prstGeom prst="rect">
            <a:avLst/>
          </a:prstGeom>
          <a:solidFill>
            <a:srgbClr val="96C8F5"/>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Thermocouple temperature profile </a:t>
            </a:r>
            <a:endParaRPr lang="en-CA" sz="3200" i="0" strike="noStrike" kern="1200" cap="none" dirty="0" smtClean="0">
              <a:ln>
                <a:noFill/>
              </a:ln>
              <a:uFillTx/>
              <a:latin typeface="Liberation Sans" pitchFamily="18"/>
              <a:ea typeface="Droid Sans Fallback" pitchFamily="2"/>
              <a:cs typeface="FreeSans" pitchFamily="2"/>
            </a:endParaRPr>
          </a:p>
        </p:txBody>
      </p:sp>
      <p:sp>
        <p:nvSpPr>
          <p:cNvPr id="20" name="TextBox 19"/>
          <p:cNvSpPr txBox="1"/>
          <p:nvPr/>
        </p:nvSpPr>
        <p:spPr>
          <a:xfrm>
            <a:off x="27760356" y="13586239"/>
            <a:ext cx="4183551" cy="4458121"/>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a:ln>
                  <a:noFill/>
                </a:ln>
                <a:uFillTx/>
                <a:latin typeface="Liberation Sans" pitchFamily="18"/>
                <a:ea typeface="Droid Sans Fallback" pitchFamily="2"/>
                <a:cs typeface="FreeSans" pitchFamily="2"/>
              </a:rPr>
              <a:t>Turbulent Management Section</a:t>
            </a:r>
          </a:p>
          <a:p>
            <a:pPr marL="0" marR="0" lvl="0" indent="0" algn="ctr" rtl="0" hangingPunct="0">
              <a:lnSpc>
                <a:spcPct val="100000"/>
              </a:lnSpc>
              <a:spcBef>
                <a:spcPts val="0"/>
              </a:spcBef>
              <a:spcAft>
                <a:spcPts val="0"/>
              </a:spcAft>
              <a:buNone/>
              <a:tabLst/>
            </a:pPr>
            <a:r>
              <a:rPr lang="en-CA" sz="3200" b="0" i="0" u="none" strike="noStrike" kern="1200" cap="none" dirty="0" smtClean="0">
                <a:ln>
                  <a:noFill/>
                </a:ln>
                <a:latin typeface="Liberation Sans" pitchFamily="18"/>
                <a:ea typeface="Droid Sans Fallback" pitchFamily="2"/>
                <a:cs typeface="FreeSans" pitchFamily="2"/>
              </a:rPr>
              <a:t>A series of honeycomb screens to straighten and condition the incoming air flow.</a:t>
            </a:r>
            <a:endParaRPr lang="en-CA" sz="3200" b="0" i="0" u="none" strike="noStrike" kern="1200" cap="none" dirty="0">
              <a:ln>
                <a:noFill/>
              </a:ln>
              <a:latin typeface="Liberation Sans" pitchFamily="18"/>
              <a:ea typeface="Droid Sans Fallback" pitchFamily="2"/>
              <a:cs typeface="FreeSans" pitchFamily="2"/>
            </a:endParaRPr>
          </a:p>
        </p:txBody>
      </p:sp>
      <p:sp>
        <p:nvSpPr>
          <p:cNvPr id="56" name="TextBox 55"/>
          <p:cNvSpPr txBox="1"/>
          <p:nvPr/>
        </p:nvSpPr>
        <p:spPr>
          <a:xfrm>
            <a:off x="28557164" y="6911783"/>
            <a:ext cx="7242309" cy="2393645"/>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smtClean="0">
                <a:ln>
                  <a:noFill/>
                </a:ln>
                <a:uFillTx/>
                <a:latin typeface="Liberation Sans" pitchFamily="18"/>
                <a:ea typeface="Droid Sans Fallback" pitchFamily="2"/>
                <a:cs typeface="FreeSans" pitchFamily="2"/>
              </a:rPr>
              <a:t>Resistive Heater</a:t>
            </a:r>
          </a:p>
          <a:p>
            <a:pPr marL="0" marR="0" lvl="0" indent="0" algn="ctr" rtl="0" hangingPunct="0">
              <a:lnSpc>
                <a:spcPct val="100000"/>
              </a:lnSpc>
              <a:spcBef>
                <a:spcPts val="0"/>
              </a:spcBef>
              <a:spcAft>
                <a:spcPts val="0"/>
              </a:spcAft>
              <a:buNone/>
              <a:tabLst/>
            </a:pPr>
            <a:r>
              <a:rPr lang="en-CA" sz="3200" b="0" i="0" u="none" strike="noStrike" kern="1200" cap="none" dirty="0" smtClean="0">
                <a:ln>
                  <a:noFill/>
                </a:ln>
                <a:latin typeface="Liberation Sans" pitchFamily="18"/>
                <a:ea typeface="Droid Sans Fallback" pitchFamily="2"/>
                <a:cs typeface="FreeSans" pitchFamily="2"/>
              </a:rPr>
              <a:t>Resistive finned heaters controlled with an SCR for heating/controlling the incoming air temperature.</a:t>
            </a:r>
            <a:endParaRPr lang="en-CA" sz="3200" b="0" i="0" u="none" strike="noStrike" kern="1200" cap="none" dirty="0">
              <a:ln>
                <a:noFill/>
              </a:ln>
              <a:latin typeface="Liberation Sans" pitchFamily="18"/>
              <a:ea typeface="Droid Sans Fallback" pitchFamily="2"/>
              <a:cs typeface="FreeSans" pitchFamily="2"/>
            </a:endParaRPr>
          </a:p>
        </p:txBody>
      </p:sp>
      <p:sp>
        <p:nvSpPr>
          <p:cNvPr id="74" name="Right Brace 73"/>
          <p:cNvSpPr/>
          <p:nvPr/>
        </p:nvSpPr>
        <p:spPr>
          <a:xfrm rot="16200000" flipH="1">
            <a:off x="32194253" y="12129378"/>
            <a:ext cx="258082" cy="1182622"/>
          </a:xfrm>
          <a:prstGeom prst="rightBrace">
            <a:avLst>
              <a:gd name="adj1" fmla="val 8333"/>
              <a:gd name="adj2" fmla="val 16914"/>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ight Brace 74"/>
          <p:cNvSpPr/>
          <p:nvPr/>
        </p:nvSpPr>
        <p:spPr>
          <a:xfrm rot="16200000">
            <a:off x="30703588" y="9199425"/>
            <a:ext cx="312467" cy="1423815"/>
          </a:xfrm>
          <a:prstGeom prst="rightBrace">
            <a:avLst>
              <a:gd name="adj1" fmla="val 8333"/>
              <a:gd name="adj2" fmla="val 16914"/>
            </a:avLst>
          </a:prstGeom>
          <a:ln w="19050" cmpd="sng">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5" name="Straight Connector 94"/>
          <p:cNvCxnSpPr/>
          <p:nvPr/>
        </p:nvCxnSpPr>
        <p:spPr>
          <a:xfrm flipH="1">
            <a:off x="531877" y="11581729"/>
            <a:ext cx="11881824" cy="2013970"/>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0056803" y="11575223"/>
            <a:ext cx="2356898" cy="2011016"/>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10202642" y="11655480"/>
            <a:ext cx="8371063" cy="1903894"/>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2" idx="3"/>
          </p:cNvCxnSpPr>
          <p:nvPr/>
        </p:nvCxnSpPr>
        <p:spPr>
          <a:xfrm flipH="1">
            <a:off x="14951608" y="11698051"/>
            <a:ext cx="3664506" cy="1903894"/>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27760356" y="12893730"/>
            <a:ext cx="4167925" cy="692509"/>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14" idx="4"/>
          </p:cNvCxnSpPr>
          <p:nvPr/>
        </p:nvCxnSpPr>
        <p:spPr>
          <a:xfrm flipH="1">
            <a:off x="31927417" y="12995701"/>
            <a:ext cx="863" cy="599998"/>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endCxn id="115" idx="6"/>
          </p:cNvCxnSpPr>
          <p:nvPr/>
        </p:nvCxnSpPr>
        <p:spPr>
          <a:xfrm flipH="1" flipV="1">
            <a:off x="33430465" y="12517383"/>
            <a:ext cx="2494736" cy="1068857"/>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15" idx="3"/>
          </p:cNvCxnSpPr>
          <p:nvPr/>
        </p:nvCxnSpPr>
        <p:spPr>
          <a:xfrm flipV="1">
            <a:off x="32147781" y="12582041"/>
            <a:ext cx="1126586" cy="977393"/>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76331" y="7295156"/>
            <a:ext cx="5865920" cy="2010272"/>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6000" b="1" i="0" u="sng" strike="noStrike" kern="1200" cap="none" dirty="0" smtClean="0">
                <a:ln>
                  <a:noFill/>
                </a:ln>
                <a:uFillTx/>
                <a:latin typeface="Liberation Sans" pitchFamily="18"/>
                <a:ea typeface="Droid Sans Fallback" pitchFamily="2"/>
                <a:cs typeface="FreeSans" pitchFamily="2"/>
              </a:rPr>
              <a:t>Fan</a:t>
            </a:r>
          </a:p>
          <a:p>
            <a:pPr marL="0" marR="0" lvl="0" indent="0" algn="ctr" rtl="0" hangingPunct="0">
              <a:lnSpc>
                <a:spcPct val="100000"/>
              </a:lnSpc>
              <a:spcBef>
                <a:spcPts val="0"/>
              </a:spcBef>
              <a:spcAft>
                <a:spcPts val="0"/>
              </a:spcAft>
              <a:buNone/>
              <a:tabLst/>
            </a:pPr>
            <a:r>
              <a:rPr lang="en-CA" sz="3200" b="0" i="0" strike="noStrike" kern="1200" cap="none" dirty="0" smtClean="0">
                <a:ln>
                  <a:noFill/>
                </a:ln>
                <a:uFillTx/>
                <a:latin typeface="Liberation Sans" pitchFamily="18"/>
                <a:ea typeface="Droid Sans Fallback" pitchFamily="2"/>
                <a:cs typeface="FreeSans" pitchFamily="2"/>
              </a:rPr>
              <a:t>Centrifugal fan capable of  a</a:t>
            </a:r>
            <a:r>
              <a:rPr lang="en-CA" sz="3200" dirty="0" smtClean="0">
                <a:latin typeface="Liberation Sans" pitchFamily="18"/>
                <a:ea typeface="Droid Sans Fallback" pitchFamily="2"/>
                <a:cs typeface="FreeSans" pitchFamily="2"/>
              </a:rPr>
              <a:t>chieve speeds of 0.5 – 10 m/sec</a:t>
            </a:r>
            <a:endParaRPr lang="en-CA" sz="3200" b="0" i="0" strike="noStrike" kern="1200" cap="none" dirty="0" smtClean="0">
              <a:ln>
                <a:noFill/>
              </a:ln>
              <a:uFillTx/>
              <a:latin typeface="Liberation Sans" pitchFamily="18"/>
              <a:ea typeface="Droid Sans Fallback" pitchFamily="2"/>
              <a:cs typeface="FreeSans" pitchFamily="2"/>
            </a:endParaRPr>
          </a:p>
        </p:txBody>
      </p:sp>
      <p:sp>
        <p:nvSpPr>
          <p:cNvPr id="31" name="TextBox 30"/>
          <p:cNvSpPr txBox="1"/>
          <p:nvPr/>
        </p:nvSpPr>
        <p:spPr>
          <a:xfrm>
            <a:off x="15021355" y="6351436"/>
            <a:ext cx="4439625" cy="2953992"/>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6000" b="1" i="0" u="sng" strike="noStrike" kern="1200" cap="none" dirty="0" smtClean="0">
                <a:ln>
                  <a:noFill/>
                </a:ln>
                <a:uFillTx/>
                <a:latin typeface="Liberation Sans" pitchFamily="18"/>
                <a:ea typeface="Droid Sans Fallback" pitchFamily="2"/>
                <a:cs typeface="FreeSans" pitchFamily="2"/>
              </a:rPr>
              <a:t>Test Section</a:t>
            </a:r>
          </a:p>
          <a:p>
            <a:pPr algn="ctr" hangingPunct="0"/>
            <a:r>
              <a:rPr lang="en-CA" sz="3200" i="0" strike="noStrike" kern="1200" cap="none" dirty="0" smtClean="0">
                <a:ln>
                  <a:noFill/>
                </a:ln>
                <a:uFillTx/>
                <a:latin typeface="Liberation Sans" pitchFamily="18"/>
                <a:ea typeface="Droid Sans Fallback" pitchFamily="2"/>
                <a:cs typeface="FreeSans" pitchFamily="2"/>
              </a:rPr>
              <a:t>Development length of 2.74m with a cross section of 303mm by 111mm</a:t>
            </a:r>
            <a:endParaRPr lang="en-CA" sz="3200" i="0" strike="noStrike" kern="1200" cap="none" dirty="0">
              <a:ln>
                <a:noFill/>
              </a:ln>
              <a:uFillTx/>
              <a:latin typeface="Liberation Sans" pitchFamily="18"/>
              <a:ea typeface="Droid Sans Fallback" pitchFamily="2"/>
              <a:cs typeface="FreeSans" pitchFamily="2"/>
            </a:endParaRPr>
          </a:p>
        </p:txBody>
      </p:sp>
      <p:sp>
        <p:nvSpPr>
          <p:cNvPr id="52" name="TextBox 51"/>
          <p:cNvSpPr txBox="1"/>
          <p:nvPr/>
        </p:nvSpPr>
        <p:spPr>
          <a:xfrm>
            <a:off x="8022234" y="7767017"/>
            <a:ext cx="5519138" cy="1538411"/>
          </a:xfrm>
          <a:prstGeom prst="rect">
            <a:avLst/>
          </a:prstGeom>
          <a:solidFill>
            <a:srgbClr val="BDD7FF"/>
          </a:solidFill>
          <a:ln w="57150">
            <a:solidFill>
              <a:srgbClr val="003591"/>
            </a:solidFill>
            <a:prstDash val="solid"/>
          </a:ln>
        </p:spPr>
        <p:txBody>
          <a:bodyPr vert="horz" wrap="non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6000" b="1" i="0" u="sng" strike="noStrike" kern="1200" cap="none" dirty="0" smtClean="0">
                <a:ln>
                  <a:noFill/>
                </a:ln>
                <a:uFillTx/>
                <a:latin typeface="Liberation Sans" pitchFamily="18"/>
                <a:ea typeface="Droid Sans Fallback" pitchFamily="2"/>
                <a:cs typeface="FreeSans" pitchFamily="2"/>
              </a:rPr>
              <a:t>Diffuser</a:t>
            </a:r>
          </a:p>
          <a:p>
            <a:pPr marL="0" marR="0" lvl="0" indent="0" rtl="0" hangingPunct="0">
              <a:lnSpc>
                <a:spcPct val="100000"/>
              </a:lnSpc>
              <a:spcBef>
                <a:spcPts val="0"/>
              </a:spcBef>
              <a:spcAft>
                <a:spcPts val="0"/>
              </a:spcAft>
              <a:buNone/>
              <a:tabLst/>
            </a:pPr>
            <a:r>
              <a:rPr lang="en-CA" sz="3200" b="0" i="0" strike="noStrike" kern="1200" cap="none" dirty="0" smtClean="0">
                <a:ln>
                  <a:noFill/>
                </a:ln>
                <a:uFillTx/>
                <a:latin typeface="Liberation Sans" pitchFamily="18"/>
                <a:ea typeface="Droid Sans Fallback" pitchFamily="2"/>
                <a:cs typeface="FreeSans" pitchFamily="2"/>
              </a:rPr>
              <a:t>Rectangl</a:t>
            </a:r>
            <a:r>
              <a:rPr lang="en-CA" sz="3200" dirty="0" smtClean="0">
                <a:latin typeface="Liberation Sans" pitchFamily="18"/>
                <a:ea typeface="Droid Sans Fallback" pitchFamily="2"/>
                <a:cs typeface="FreeSans" pitchFamily="2"/>
              </a:rPr>
              <a:t>e – to – Round diffuser</a:t>
            </a:r>
            <a:endParaRPr lang="en-CA" sz="3200" b="0" i="0" strike="noStrike" kern="1200" cap="none" dirty="0">
              <a:ln>
                <a:noFill/>
              </a:ln>
              <a:uFillTx/>
              <a:latin typeface="Liberation Sans" pitchFamily="18"/>
              <a:ea typeface="Droid Sans Fallback" pitchFamily="2"/>
              <a:cs typeface="FreeSans" pitchFamily="2"/>
            </a:endParaRPr>
          </a:p>
        </p:txBody>
      </p:sp>
      <p:sp>
        <p:nvSpPr>
          <p:cNvPr id="53" name="TextBox 52"/>
          <p:cNvSpPr txBox="1"/>
          <p:nvPr/>
        </p:nvSpPr>
        <p:spPr>
          <a:xfrm>
            <a:off x="32132155" y="13559434"/>
            <a:ext cx="3793046" cy="4133674"/>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smtClean="0">
                <a:ln>
                  <a:noFill/>
                </a:ln>
                <a:uFillTx/>
                <a:latin typeface="Liberation Sans" pitchFamily="18"/>
                <a:ea typeface="Droid Sans Fallback" pitchFamily="2"/>
                <a:cs typeface="FreeSans" pitchFamily="2"/>
              </a:rPr>
              <a:t>Seeding Manifold</a:t>
            </a:r>
          </a:p>
          <a:p>
            <a:pPr marL="0" marR="0" lvl="0" indent="0" algn="ctr" rtl="0" hangingPunct="0">
              <a:lnSpc>
                <a:spcPct val="100000"/>
              </a:lnSpc>
              <a:spcBef>
                <a:spcPts val="0"/>
              </a:spcBef>
              <a:spcAft>
                <a:spcPts val="0"/>
              </a:spcAft>
              <a:buNone/>
              <a:tabLst/>
            </a:pPr>
            <a:r>
              <a:rPr lang="en-CA" sz="3200" b="0" i="0" u="none" strike="noStrike" kern="1200" cap="none" dirty="0" smtClean="0">
                <a:ln>
                  <a:noFill/>
                </a:ln>
                <a:latin typeface="Liberation Sans" pitchFamily="18"/>
                <a:ea typeface="Droid Sans Fallback" pitchFamily="2"/>
                <a:cs typeface="FreeSans" pitchFamily="2"/>
              </a:rPr>
              <a:t>Manifold for introducing oil droplets into the flow for velocity measurements</a:t>
            </a:r>
            <a:endParaRPr lang="en-CA" sz="3200" b="0" i="0" u="none" strike="noStrike" kern="1200" cap="none" dirty="0">
              <a:ln>
                <a:noFill/>
              </a:ln>
              <a:latin typeface="Liberation Sans" pitchFamily="18"/>
              <a:ea typeface="Droid Sans Fallback" pitchFamily="2"/>
              <a:cs typeface="FreeSans" pitchFamily="2"/>
            </a:endParaRPr>
          </a:p>
        </p:txBody>
      </p:sp>
      <p:cxnSp>
        <p:nvCxnSpPr>
          <p:cNvPr id="119" name="Straight Connector 118"/>
          <p:cNvCxnSpPr>
            <a:stCxn id="70" idx="2"/>
          </p:cNvCxnSpPr>
          <p:nvPr/>
        </p:nvCxnSpPr>
        <p:spPr>
          <a:xfrm flipH="1" flipV="1">
            <a:off x="28550051" y="9326776"/>
            <a:ext cx="5062678" cy="551352"/>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V="1">
            <a:off x="33754613" y="9295999"/>
            <a:ext cx="2044860" cy="591198"/>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0940962" y="9337973"/>
            <a:ext cx="9447844" cy="426443"/>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7077182" y="9316646"/>
            <a:ext cx="3298329" cy="462929"/>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15052914" y="9314591"/>
            <a:ext cx="1106880" cy="607508"/>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16157508" y="9314591"/>
            <a:ext cx="3340065" cy="624025"/>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8036496" y="9314591"/>
            <a:ext cx="1360624" cy="1295004"/>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9329682" y="9300252"/>
            <a:ext cx="4238204" cy="1301452"/>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4668" y="3988032"/>
            <a:ext cx="10950887" cy="3146366"/>
          </a:xfrm>
          <a:prstGeom prst="rect">
            <a:avLst/>
          </a:prstGeom>
          <a:ln>
            <a:solidFill>
              <a:schemeClr val="tx1"/>
            </a:solidFill>
          </a:ln>
        </p:spPr>
      </p:pic>
      <p:cxnSp>
        <p:nvCxnSpPr>
          <p:cNvPr id="91" name="Straight Connector 90"/>
          <p:cNvCxnSpPr/>
          <p:nvPr/>
        </p:nvCxnSpPr>
        <p:spPr>
          <a:xfrm flipH="1" flipV="1">
            <a:off x="630168" y="9385152"/>
            <a:ext cx="3905414" cy="882195"/>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422496" y="9314591"/>
            <a:ext cx="2128972" cy="952755"/>
          </a:xfrm>
          <a:prstGeom prst="line">
            <a:avLst/>
          </a:prstGeom>
          <a:ln w="28575">
            <a:solidFill>
              <a:srgbClr val="003591"/>
            </a:solidFill>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33612729" y="9786688"/>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380114" y="10147101"/>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9293624" y="10478099"/>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12267904" y="11460960"/>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18589332" y="11541953"/>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16081531" y="9810548"/>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31836840" y="12812821"/>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33247585" y="12425943"/>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0284255" y="9663514"/>
            <a:ext cx="182880" cy="1828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79907" y="25755174"/>
            <a:ext cx="36146523" cy="2922103"/>
          </a:xfrm>
          <a:prstGeom prst="rect">
            <a:avLst/>
          </a:prstGeom>
          <a:noFill/>
          <a:ln>
            <a:noFill/>
          </a:ln>
        </p:spPr>
        <p:txBody>
          <a:bodyPr vert="horz" wrap="square" lIns="90000" tIns="45000" rIns="90000" bIns="45000" anchorCtr="0" compatLnSpc="0">
            <a:spAutoFit/>
          </a:bodyPr>
          <a:lstStyle/>
          <a:p>
            <a:pPr marL="0" marR="0" lvl="0" indent="0" algn="ctr" rtl="0" hangingPunct="0">
              <a:lnSpc>
                <a:spcPct val="100000"/>
              </a:lnSpc>
              <a:spcBef>
                <a:spcPts val="0"/>
              </a:spcBef>
              <a:spcAft>
                <a:spcPts val="0"/>
              </a:spcAft>
              <a:buNone/>
              <a:tabLst/>
            </a:pPr>
            <a:r>
              <a:rPr lang="en-CA" sz="4000" i="0" strike="noStrike" kern="1200" cap="none" dirty="0" smtClean="0">
                <a:ln>
                  <a:noFill/>
                </a:ln>
                <a:uFillTx/>
                <a:latin typeface="Liberation Sans" pitchFamily="18"/>
                <a:ea typeface="Droid Sans Fallback" pitchFamily="2"/>
                <a:cs typeface="FreeSans" pitchFamily="2"/>
              </a:rPr>
              <a:t>	With the validation of the N.E.A.T. boundary layer tunnel complete, experimental investigations can now be performed, tackling two large areas of interest:</a:t>
            </a:r>
          </a:p>
          <a:p>
            <a:pPr marL="514350" lvl="0" indent="-514350" algn="ctr" hangingPunct="0">
              <a:buAutoNum type="arabicParenR"/>
            </a:pPr>
            <a:r>
              <a:rPr lang="en-CA" sz="4000" b="1" dirty="0" smtClean="0">
                <a:latin typeface="Liberation Sans" pitchFamily="18"/>
                <a:ea typeface="Droid Sans Fallback" pitchFamily="2"/>
                <a:cs typeface="FreeSans" pitchFamily="2"/>
              </a:rPr>
              <a:t>Non-equilibrium Fluid </a:t>
            </a:r>
            <a:r>
              <a:rPr lang="en-CA" sz="4000" b="1" dirty="0">
                <a:latin typeface="Liberation Sans" pitchFamily="18"/>
                <a:ea typeface="Droid Sans Fallback" pitchFamily="2"/>
                <a:cs typeface="FreeSans" pitchFamily="2"/>
              </a:rPr>
              <a:t>Flow </a:t>
            </a:r>
            <a:r>
              <a:rPr lang="en-CA" sz="4000" b="1" dirty="0" smtClean="0">
                <a:latin typeface="Liberation Sans" pitchFamily="18"/>
                <a:ea typeface="Droid Sans Fallback" pitchFamily="2"/>
                <a:cs typeface="FreeSans" pitchFamily="2"/>
              </a:rPr>
              <a:t>		2) Near Wall Heat Transfer</a:t>
            </a:r>
          </a:p>
          <a:p>
            <a:pPr marR="0" lvl="0" algn="ctr" rtl="0" hangingPunct="0">
              <a:lnSpc>
                <a:spcPct val="100000"/>
              </a:lnSpc>
              <a:spcBef>
                <a:spcPts val="0"/>
              </a:spcBef>
              <a:spcAft>
                <a:spcPts val="0"/>
              </a:spcAft>
              <a:tabLst/>
            </a:pPr>
            <a:r>
              <a:rPr lang="en-CA" sz="4000" dirty="0" smtClean="0">
                <a:latin typeface="Liberation Sans" pitchFamily="18"/>
                <a:ea typeface="Droid Sans Fallback" pitchFamily="2"/>
                <a:cs typeface="FreeSans" pitchFamily="2"/>
              </a:rPr>
              <a:t>	Little experimental data exists for analyzing the above two important areas of research. This data will help inform physics based models to be implemented in the engineering design process. Systems such as gas turbines or internal combustion engines will increase in efficiency because of more informed models.</a:t>
            </a:r>
            <a:endParaRPr lang="en-CA" sz="3200" i="0" strike="noStrike" kern="1200" cap="none" dirty="0">
              <a:ln>
                <a:noFill/>
              </a:ln>
              <a:solidFill>
                <a:srgbClr val="003591"/>
              </a:solidFill>
              <a:uFillTx/>
              <a:latin typeface="Liberation Sans" pitchFamily="18"/>
              <a:ea typeface="Droid Sans Fallback" pitchFamily="2"/>
              <a:cs typeface="FreeSans" pitchFamily="2"/>
            </a:endParaRPr>
          </a:p>
          <a:p>
            <a:pPr marR="0" lvl="0" rtl="0" hangingPunct="0">
              <a:lnSpc>
                <a:spcPct val="100000"/>
              </a:lnSpc>
              <a:spcBef>
                <a:spcPts val="0"/>
              </a:spcBef>
              <a:spcAft>
                <a:spcPts val="0"/>
              </a:spcAft>
              <a:tabLst/>
            </a:pPr>
            <a:endParaRPr lang="en-CA" sz="3200" i="0" strike="noStrike" kern="1200" cap="none" dirty="0">
              <a:ln>
                <a:noFill/>
              </a:ln>
              <a:solidFill>
                <a:srgbClr val="003591"/>
              </a:solidFill>
              <a:uFillTx/>
              <a:latin typeface="Liberation Sans" pitchFamily="18"/>
              <a:ea typeface="Droid Sans Fallback" pitchFamily="2"/>
              <a:cs typeface="FreeSans" pitchFamily="2"/>
            </a:endParaRPr>
          </a:p>
        </p:txBody>
      </p:sp>
      <p:pic>
        <p:nvPicPr>
          <p:cNvPr id="122" name="Picture 121"/>
          <p:cNvPicPr>
            <a:picLocks noChangeAspect="1"/>
          </p:cNvPicPr>
          <p:nvPr/>
        </p:nvPicPr>
        <p:blipFill rotWithShape="1">
          <a:blip r:embed="rId7"/>
          <a:srcRect r="604"/>
          <a:stretch/>
        </p:blipFill>
        <p:spPr>
          <a:xfrm>
            <a:off x="15160596" y="13503900"/>
            <a:ext cx="12411513" cy="2814135"/>
          </a:xfrm>
          <a:prstGeom prst="rect">
            <a:avLst/>
          </a:prstGeom>
          <a:ln>
            <a:noFill/>
          </a:ln>
        </p:spPr>
      </p:pic>
      <p:sp>
        <p:nvSpPr>
          <p:cNvPr id="128" name="TextBox 127"/>
          <p:cNvSpPr txBox="1"/>
          <p:nvPr/>
        </p:nvSpPr>
        <p:spPr>
          <a:xfrm>
            <a:off x="10325955" y="28457981"/>
            <a:ext cx="15924089" cy="417720"/>
          </a:xfrm>
          <a:prstGeom prst="rect">
            <a:avLst/>
          </a:prstGeom>
          <a:noFill/>
          <a:ln w="57150">
            <a:noFill/>
            <a:prstDash val="solid"/>
          </a:ln>
        </p:spPr>
        <p:txBody>
          <a:bodyPr vert="horz" wrap="square" lIns="135000" tIns="90000" rIns="135000" bIns="90000" anchorCtr="0" compatLnSpc="0">
            <a:spAutoFit/>
          </a:bodyPr>
          <a:lstStyle/>
          <a:p>
            <a:pPr lvl="0" algn="ctr" hangingPunct="0"/>
            <a:r>
              <a:rPr lang="en-US" sz="1600" dirty="0" smtClean="0">
                <a:latin typeface="Liberation Sans" pitchFamily="18"/>
                <a:ea typeface="Droid Sans Fallback" pitchFamily="2"/>
                <a:cs typeface="FreeSans" pitchFamily="2"/>
              </a:rPr>
              <a:t>This work is supported by an NSF/DOE  partnership, award’s: </a:t>
            </a:r>
            <a:r>
              <a:rPr lang="en-US" sz="1600" dirty="0">
                <a:latin typeface="Liberation Sans" pitchFamily="18"/>
                <a:ea typeface="Droid Sans Fallback" pitchFamily="2"/>
                <a:cs typeface="FreeSans" pitchFamily="2"/>
              </a:rPr>
              <a:t>1258702, 1258594, 1258697</a:t>
            </a:r>
            <a:endParaRPr lang="en-CA" sz="1600" i="0" strike="noStrike" kern="1200" cap="none" dirty="0" smtClean="0">
              <a:ln>
                <a:noFill/>
              </a:ln>
              <a:uFillTx/>
              <a:latin typeface="Liberation Sans" pitchFamily="18"/>
              <a:ea typeface="Droid Sans Fallback" pitchFamily="2"/>
              <a:cs typeface="FreeSans" pitchFamily="2"/>
            </a:endParaRPr>
          </a:p>
        </p:txBody>
      </p:sp>
      <p:sp>
        <p:nvSpPr>
          <p:cNvPr id="129" name="TextBox 128"/>
          <p:cNvSpPr txBox="1"/>
          <p:nvPr/>
        </p:nvSpPr>
        <p:spPr>
          <a:xfrm>
            <a:off x="20940963" y="7383642"/>
            <a:ext cx="6136219" cy="1921786"/>
          </a:xfrm>
          <a:prstGeom prst="rect">
            <a:avLst/>
          </a:prstGeom>
          <a:solidFill>
            <a:srgbClr val="BDD7FF"/>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5400" b="1" i="0" u="sng" strike="noStrike" kern="1200" cap="none" dirty="0" smtClean="0">
                <a:ln>
                  <a:noFill/>
                </a:ln>
                <a:uFillTx/>
                <a:latin typeface="Liberation Sans" pitchFamily="18"/>
                <a:ea typeface="Droid Sans Fallback" pitchFamily="2"/>
                <a:cs typeface="FreeSans" pitchFamily="2"/>
              </a:rPr>
              <a:t>Contraction</a:t>
            </a:r>
          </a:p>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¼ reduction in cross-sectional area using a 5</a:t>
            </a:r>
            <a:r>
              <a:rPr lang="en-CA" sz="3200" baseline="30000" dirty="0" smtClean="0">
                <a:latin typeface="Liberation Sans" pitchFamily="18"/>
                <a:ea typeface="Droid Sans Fallback" pitchFamily="2"/>
                <a:cs typeface="FreeSans" pitchFamily="2"/>
              </a:rPr>
              <a:t>th</a:t>
            </a:r>
            <a:r>
              <a:rPr lang="en-CA" sz="3200" dirty="0" smtClean="0">
                <a:latin typeface="Liberation Sans" pitchFamily="18"/>
                <a:ea typeface="Droid Sans Fallback" pitchFamily="2"/>
                <a:cs typeface="FreeSans" pitchFamily="2"/>
              </a:rPr>
              <a:t> order polynomial</a:t>
            </a:r>
            <a:endParaRPr lang="en-CA" sz="3200" i="0" strike="noStrike" kern="1200" cap="none" dirty="0" smtClean="0">
              <a:ln>
                <a:noFill/>
              </a:ln>
              <a:uFillTx/>
              <a:latin typeface="Liberation Sans" pitchFamily="18"/>
              <a:ea typeface="Droid Sans Fallback" pitchFamily="2"/>
              <a:cs typeface="FreeSans" pitchFamily="2"/>
            </a:endParaRPr>
          </a:p>
        </p:txBody>
      </p:sp>
      <p:pic>
        <p:nvPicPr>
          <p:cNvPr id="132" name="Picture 1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709602" y="20173931"/>
            <a:ext cx="6096000" cy="4572000"/>
          </a:xfrm>
          <a:prstGeom prst="rect">
            <a:avLst/>
          </a:prstGeom>
          <a:ln>
            <a:solidFill>
              <a:schemeClr val="tx1"/>
            </a:solidFill>
          </a:ln>
        </p:spPr>
      </p:pic>
      <p:pic>
        <p:nvPicPr>
          <p:cNvPr id="140" name="Picture 139"/>
          <p:cNvPicPr>
            <a:picLocks noChangeAspect="1"/>
          </p:cNvPicPr>
          <p:nvPr/>
        </p:nvPicPr>
        <p:blipFill>
          <a:blip r:embed="rId9"/>
          <a:stretch>
            <a:fillRect/>
          </a:stretch>
        </p:blipFill>
        <p:spPr>
          <a:xfrm>
            <a:off x="718628" y="10196606"/>
            <a:ext cx="1286326" cy="1391406"/>
          </a:xfrm>
          <a:prstGeom prst="rect">
            <a:avLst/>
          </a:prstGeom>
        </p:spPr>
      </p:pic>
      <p:sp>
        <p:nvSpPr>
          <p:cNvPr id="71" name="Freeform 70"/>
          <p:cNvSpPr/>
          <p:nvPr/>
        </p:nvSpPr>
        <p:spPr>
          <a:xfrm>
            <a:off x="336884" y="360000"/>
            <a:ext cx="35902232" cy="28540800"/>
          </a:xfrm>
          <a:custGeom>
            <a:avLst>
              <a:gd name="f0" fmla="val 1646"/>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190440">
            <a:solidFill>
              <a:srgbClr val="003591"/>
            </a:solidFill>
            <a:prstDash val="solid"/>
          </a:ln>
        </p:spPr>
        <p:txBody>
          <a:bodyPr vert="horz" wrap="none" lIns="183600" tIns="138600" rIns="183600" bIns="138600" anchor="ctr" anchorCtr="0" compatLnSpc="0">
            <a:noAutofit/>
          </a:bodyPr>
          <a:lstStyle/>
          <a:p>
            <a:pPr lvl="0" algn="ctr" hangingPunct="0">
              <a:defRPr b="0" u="sng">
                <a:uFillTx/>
              </a:defRPr>
            </a:pPr>
            <a:endParaRPr lang="en-CA" sz="6000" b="1" u="sng" dirty="0">
              <a:latin typeface="Liberation Sans" pitchFamily="18"/>
              <a:ea typeface="Droid Sans Fallback" pitchFamily="2"/>
              <a:cs typeface="FreeSans" pitchFamily="2"/>
            </a:endParaRPr>
          </a:p>
        </p:txBody>
      </p:sp>
      <p:pic>
        <p:nvPicPr>
          <p:cNvPr id="37" name="Picture 36"/>
          <p:cNvPicPr>
            <a:picLocks noChangeAspect="1"/>
          </p:cNvPicPr>
          <p:nvPr/>
        </p:nvPicPr>
        <p:blipFill rotWithShape="1">
          <a:blip r:embed="rId10">
            <a:extLst>
              <a:ext uri="{28A0092B-C50C-407E-A947-70E740481C1C}">
                <a14:useLocalDpi xmlns:a14="http://schemas.microsoft.com/office/drawing/2010/main" val="0"/>
              </a:ext>
            </a:extLst>
          </a:blip>
          <a:srcRect t="1" r="78106" b="-5992"/>
          <a:stretch/>
        </p:blipFill>
        <p:spPr>
          <a:xfrm>
            <a:off x="336884" y="360000"/>
            <a:ext cx="1537451" cy="1951601"/>
          </a:xfrm>
          <a:prstGeom prst="rect">
            <a:avLst/>
          </a:prstGeom>
        </p:spPr>
      </p:pic>
      <p:sp>
        <p:nvSpPr>
          <p:cNvPr id="5" name="TextBox 4"/>
          <p:cNvSpPr txBox="1"/>
          <p:nvPr/>
        </p:nvSpPr>
        <p:spPr>
          <a:xfrm>
            <a:off x="9592232" y="17135831"/>
            <a:ext cx="17213373" cy="1015663"/>
          </a:xfrm>
          <a:prstGeom prst="rect">
            <a:avLst/>
          </a:prstGeom>
          <a:noFill/>
          <a:ln>
            <a:noFill/>
          </a:ln>
        </p:spPr>
        <p:txBody>
          <a:bodyPr wrap="square" rtlCol="0">
            <a:spAutoFit/>
          </a:bodyPr>
          <a:lstStyle/>
          <a:p>
            <a:pPr algn="ctr"/>
            <a:r>
              <a:rPr lang="en-US" sz="6000" b="1" u="sng" dirty="0" smtClean="0">
                <a:solidFill>
                  <a:srgbClr val="003591"/>
                </a:solidFill>
              </a:rPr>
              <a:t>Validation</a:t>
            </a:r>
            <a:endParaRPr lang="en-US" sz="6000" b="1" u="sng" dirty="0">
              <a:solidFill>
                <a:srgbClr val="003591"/>
              </a:solidFill>
            </a:endParaRPr>
          </a:p>
        </p:txBody>
      </p:sp>
      <p:cxnSp>
        <p:nvCxnSpPr>
          <p:cNvPr id="10" name="Straight Connector 9"/>
          <p:cNvCxnSpPr/>
          <p:nvPr/>
        </p:nvCxnSpPr>
        <p:spPr>
          <a:xfrm flipV="1">
            <a:off x="1735350" y="18482812"/>
            <a:ext cx="32927138" cy="92585"/>
          </a:xfrm>
          <a:prstGeom prst="line">
            <a:avLst/>
          </a:prstGeom>
          <a:ln w="38100">
            <a:solidFill>
              <a:srgbClr val="00359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4795498" y="14910967"/>
            <a:ext cx="723224" cy="0"/>
          </a:xfrm>
          <a:prstGeom prst="straightConnector1">
            <a:avLst/>
          </a:prstGeom>
          <a:ln w="57150">
            <a:solidFill>
              <a:srgbClr val="00359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3995677" y="15928846"/>
            <a:ext cx="1295291" cy="407513"/>
          </a:xfrm>
          <a:prstGeom prst="straightConnector1">
            <a:avLst/>
          </a:prstGeom>
          <a:ln w="57150">
            <a:solidFill>
              <a:srgbClr val="00359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5299519" y="15962539"/>
            <a:ext cx="1386264" cy="355496"/>
          </a:xfrm>
          <a:prstGeom prst="straightConnector1">
            <a:avLst/>
          </a:prstGeom>
          <a:ln w="57150">
            <a:solidFill>
              <a:srgbClr val="00359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23697442" y="18798283"/>
            <a:ext cx="4677227" cy="1125478"/>
          </a:xfrm>
          <a:prstGeom prst="rect">
            <a:avLst/>
          </a:prstGeom>
          <a:solidFill>
            <a:srgbClr val="96C8F5"/>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Particle </a:t>
            </a:r>
            <a:r>
              <a:rPr lang="en-CA" sz="3200" dirty="0">
                <a:latin typeface="Liberation Sans" pitchFamily="18"/>
                <a:ea typeface="Droid Sans Fallback" pitchFamily="2"/>
                <a:cs typeface="FreeSans" pitchFamily="2"/>
              </a:rPr>
              <a:t>i</a:t>
            </a:r>
            <a:r>
              <a:rPr lang="en-CA" sz="3200" dirty="0" smtClean="0">
                <a:latin typeface="Liberation Sans" pitchFamily="18"/>
                <a:ea typeface="Droid Sans Fallback" pitchFamily="2"/>
                <a:cs typeface="FreeSans" pitchFamily="2"/>
              </a:rPr>
              <a:t>mage </a:t>
            </a:r>
            <a:r>
              <a:rPr lang="en-CA" sz="3200" dirty="0">
                <a:latin typeface="Liberation Sans" pitchFamily="18"/>
                <a:ea typeface="Droid Sans Fallback" pitchFamily="2"/>
                <a:cs typeface="FreeSans" pitchFamily="2"/>
              </a:rPr>
              <a:t>v</a:t>
            </a:r>
            <a:r>
              <a:rPr lang="en-CA" sz="3200" dirty="0" smtClean="0">
                <a:latin typeface="Liberation Sans" pitchFamily="18"/>
                <a:ea typeface="Droid Sans Fallback" pitchFamily="2"/>
                <a:cs typeface="FreeSans" pitchFamily="2"/>
              </a:rPr>
              <a:t>elocimetry </a:t>
            </a:r>
            <a:r>
              <a:rPr lang="en-CA" sz="3200" dirty="0">
                <a:latin typeface="Liberation Sans" pitchFamily="18"/>
                <a:ea typeface="Droid Sans Fallback" pitchFamily="2"/>
                <a:cs typeface="FreeSans" pitchFamily="2"/>
              </a:rPr>
              <a:t>v</a:t>
            </a:r>
            <a:r>
              <a:rPr lang="en-CA" sz="3200" dirty="0" smtClean="0">
                <a:latin typeface="Liberation Sans" pitchFamily="18"/>
                <a:ea typeface="Droid Sans Fallback" pitchFamily="2"/>
                <a:cs typeface="FreeSans" pitchFamily="2"/>
              </a:rPr>
              <a:t>elocity profiles</a:t>
            </a:r>
            <a:endParaRPr lang="en-CA" sz="3200" i="0" strike="noStrike" kern="1200" cap="none" dirty="0" smtClean="0">
              <a:ln>
                <a:noFill/>
              </a:ln>
              <a:uFillTx/>
              <a:latin typeface="Liberation Sans" pitchFamily="18"/>
              <a:ea typeface="Droid Sans Fallback" pitchFamily="2"/>
              <a:cs typeface="FreeSans" pitchFamily="2"/>
            </a:endParaRPr>
          </a:p>
        </p:txBody>
      </p:sp>
      <p:sp>
        <p:nvSpPr>
          <p:cNvPr id="153" name="TextBox 152"/>
          <p:cNvSpPr txBox="1"/>
          <p:nvPr/>
        </p:nvSpPr>
        <p:spPr>
          <a:xfrm>
            <a:off x="30388068" y="18798283"/>
            <a:ext cx="4739067" cy="1125478"/>
          </a:xfrm>
          <a:prstGeom prst="rect">
            <a:avLst/>
          </a:prstGeom>
          <a:solidFill>
            <a:srgbClr val="96C8F5"/>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Air temperature probability density function</a:t>
            </a:r>
            <a:endParaRPr lang="en-CA" sz="3200" i="0" strike="noStrike" kern="1200" cap="none" dirty="0" smtClean="0">
              <a:ln>
                <a:noFill/>
              </a:ln>
              <a:uFillTx/>
              <a:latin typeface="Liberation Sans" pitchFamily="18"/>
              <a:ea typeface="Droid Sans Fallback" pitchFamily="2"/>
              <a:cs typeface="FreeSans" pitchFamily="2"/>
            </a:endParaRPr>
          </a:p>
        </p:txBody>
      </p:sp>
      <p:sp>
        <p:nvSpPr>
          <p:cNvPr id="154" name="TextBox 153"/>
          <p:cNvSpPr txBox="1"/>
          <p:nvPr/>
        </p:nvSpPr>
        <p:spPr>
          <a:xfrm>
            <a:off x="927790" y="19270143"/>
            <a:ext cx="5363000" cy="653618"/>
          </a:xfrm>
          <a:prstGeom prst="rect">
            <a:avLst/>
          </a:prstGeom>
          <a:solidFill>
            <a:srgbClr val="96C8F5"/>
          </a:solidFill>
          <a:ln w="57150">
            <a:solidFill>
              <a:srgbClr val="003591"/>
            </a:solid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3200" dirty="0" smtClean="0">
                <a:latin typeface="Liberation Sans" pitchFamily="18"/>
                <a:ea typeface="Droid Sans Fallback" pitchFamily="2"/>
                <a:cs typeface="FreeSans" pitchFamily="2"/>
              </a:rPr>
              <a:t>Mean velocity time series</a:t>
            </a:r>
            <a:endParaRPr lang="en-CA" sz="3200" i="0" strike="noStrike" kern="1200" cap="none" dirty="0" smtClean="0">
              <a:ln>
                <a:noFill/>
              </a:ln>
              <a:uFillTx/>
              <a:latin typeface="Liberation Sans" pitchFamily="18"/>
              <a:ea typeface="Droid Sans Fallback" pitchFamily="2"/>
              <a:cs typeface="FreeSans" pitchFamily="2"/>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1714" y="27380992"/>
            <a:ext cx="1371600" cy="1371600"/>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32685" y="27539288"/>
            <a:ext cx="1371600" cy="1357313"/>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6171" y="20173931"/>
            <a:ext cx="6006239" cy="4572000"/>
          </a:xfrm>
          <a:prstGeom prst="rect">
            <a:avLst/>
          </a:prstGeom>
          <a:ln>
            <a:solidFill>
              <a:schemeClr val="tx1"/>
            </a:solidFill>
          </a:ln>
        </p:spPr>
      </p:pic>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181073" y="20173931"/>
            <a:ext cx="6181439" cy="4572000"/>
          </a:xfrm>
          <a:prstGeom prst="rect">
            <a:avLst/>
          </a:prstGeom>
          <a:ln>
            <a:solidFill>
              <a:schemeClr val="tx1"/>
            </a:solidFill>
          </a:ln>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410451" y="20173931"/>
            <a:ext cx="5251211" cy="4572000"/>
          </a:xfrm>
          <a:prstGeom prst="rect">
            <a:avLst/>
          </a:prstGeom>
          <a:ln>
            <a:solidFill>
              <a:schemeClr val="tx1"/>
            </a:solidFill>
          </a:ln>
        </p:spPr>
      </p:pic>
      <p:sp>
        <p:nvSpPr>
          <p:cNvPr id="82" name="TextBox 81"/>
          <p:cNvSpPr txBox="1"/>
          <p:nvPr/>
        </p:nvSpPr>
        <p:spPr>
          <a:xfrm rot="16200000">
            <a:off x="22742720" y="21119928"/>
            <a:ext cx="2168222" cy="307777"/>
          </a:xfrm>
          <a:prstGeom prst="rect">
            <a:avLst/>
          </a:prstGeom>
          <a:noFill/>
        </p:spPr>
        <p:txBody>
          <a:bodyPr wrap="none" rtlCol="0">
            <a:spAutoFit/>
          </a:bodyPr>
          <a:lstStyle/>
          <a:p>
            <a:r>
              <a:rPr lang="en-US" sz="1400" dirty="0" smtClean="0"/>
              <a:t>(normalized mean velocity)</a:t>
            </a:r>
            <a:endParaRPr lang="en-US" sz="1400" dirty="0"/>
          </a:p>
        </p:txBody>
      </p:sp>
      <p:sp>
        <p:nvSpPr>
          <p:cNvPr id="8" name="TextBox 7"/>
          <p:cNvSpPr txBox="1"/>
          <p:nvPr/>
        </p:nvSpPr>
        <p:spPr>
          <a:xfrm>
            <a:off x="26197106" y="24491201"/>
            <a:ext cx="2464556" cy="292388"/>
          </a:xfrm>
          <a:prstGeom prst="rect">
            <a:avLst/>
          </a:prstGeom>
          <a:noFill/>
        </p:spPr>
        <p:txBody>
          <a:bodyPr wrap="square" rtlCol="0">
            <a:spAutoFit/>
          </a:bodyPr>
          <a:lstStyle/>
          <a:p>
            <a:r>
              <a:rPr lang="en-US" sz="1300" dirty="0" smtClean="0"/>
              <a:t>(normalized wall normal position)</a:t>
            </a:r>
            <a:endParaRPr lang="en-US" sz="1300" dirty="0"/>
          </a:p>
        </p:txBody>
      </p:sp>
      <p:pic>
        <p:nvPicPr>
          <p:cNvPr id="16" name="Picture 15"/>
          <p:cNvPicPr>
            <a:picLocks noChangeAspect="1"/>
          </p:cNvPicPr>
          <p:nvPr/>
        </p:nvPicPr>
        <p:blipFill rotWithShape="1">
          <a:blip r:embed="rId16">
            <a:extLst>
              <a:ext uri="{28A0092B-C50C-407E-A947-70E740481C1C}">
                <a14:useLocalDpi xmlns:a14="http://schemas.microsoft.com/office/drawing/2010/main" val="0"/>
              </a:ext>
            </a:extLst>
          </a:blip>
          <a:srcRect l="13602" t="4653" r="8794" b="43263"/>
          <a:stretch/>
        </p:blipFill>
        <p:spPr>
          <a:xfrm>
            <a:off x="7660349" y="20579196"/>
            <a:ext cx="7472785" cy="3761470"/>
          </a:xfrm>
          <a:prstGeom prst="rect">
            <a:avLst/>
          </a:prstGeom>
          <a:ln>
            <a:solidFill>
              <a:schemeClr val="tx1"/>
            </a:solidFill>
          </a:ln>
        </p:spPr>
      </p:pic>
      <p:sp>
        <p:nvSpPr>
          <p:cNvPr id="93" name="TextBox 92"/>
          <p:cNvSpPr txBox="1"/>
          <p:nvPr/>
        </p:nvSpPr>
        <p:spPr>
          <a:xfrm>
            <a:off x="13038230" y="1910597"/>
            <a:ext cx="5551102" cy="535637"/>
          </a:xfrm>
          <a:prstGeom prst="rect">
            <a:avLst/>
          </a:prstGeom>
          <a:noFill/>
          <a:ln w="57150">
            <a:noFill/>
            <a:prstDash val="solid"/>
          </a:ln>
        </p:spPr>
        <p:txBody>
          <a:bodyPr vert="horz" wrap="square" lIns="135000" tIns="90000" rIns="135000" bIns="90000" anchorCtr="0" compatLnSpc="0">
            <a:spAutoFit/>
          </a:bodyPr>
          <a:lstStyle/>
          <a:p>
            <a:pPr marL="0" marR="0" lvl="0" indent="0" algn="ctr" rtl="0" hangingPunct="0">
              <a:lnSpc>
                <a:spcPct val="100000"/>
              </a:lnSpc>
              <a:spcBef>
                <a:spcPts val="0"/>
              </a:spcBef>
              <a:spcAft>
                <a:spcPts val="0"/>
              </a:spcAft>
              <a:buNone/>
              <a:tabLst/>
            </a:pPr>
            <a:r>
              <a:rPr lang="en-CA" sz="2400" b="1" i="0" u="sng" strike="noStrike" kern="1200" cap="none" dirty="0" smtClean="0">
                <a:ln>
                  <a:noFill/>
                </a:ln>
                <a:uFillTx/>
                <a:latin typeface="Liberation Sans" pitchFamily="18"/>
                <a:ea typeface="Droid Sans Fallback" pitchFamily="2"/>
                <a:cs typeface="FreeSans" pitchFamily="2"/>
              </a:rPr>
              <a:t>(Non-Equilibrium And Thermal)</a:t>
            </a:r>
            <a:endParaRPr lang="en-CA" sz="2400" i="0" strike="noStrike" kern="1200" cap="none" dirty="0">
              <a:ln>
                <a:noFill/>
              </a:ln>
              <a:uFillTx/>
              <a:latin typeface="Liberation Sans" pitchFamily="18"/>
              <a:ea typeface="Droid Sans Fallback" pitchFamily="2"/>
              <a:cs typeface="FreeSans" pitchFamily="2"/>
            </a:endParaRPr>
          </a:p>
        </p:txBody>
      </p:sp>
      <p:sp>
        <p:nvSpPr>
          <p:cNvPr id="83" name="TextBox 82"/>
          <p:cNvSpPr txBox="1"/>
          <p:nvPr/>
        </p:nvSpPr>
        <p:spPr>
          <a:xfrm>
            <a:off x="19638725" y="24466093"/>
            <a:ext cx="2464556" cy="292388"/>
          </a:xfrm>
          <a:prstGeom prst="rect">
            <a:avLst/>
          </a:prstGeom>
          <a:noFill/>
        </p:spPr>
        <p:txBody>
          <a:bodyPr wrap="square" rtlCol="0">
            <a:spAutoFit/>
          </a:bodyPr>
          <a:lstStyle/>
          <a:p>
            <a:r>
              <a:rPr lang="en-US" sz="1300" dirty="0" smtClean="0"/>
              <a:t>(normalized wall normal position)</a:t>
            </a:r>
            <a:endParaRPr lang="en-US" sz="1300" dirty="0"/>
          </a:p>
        </p:txBody>
      </p:sp>
      <p:pic>
        <p:nvPicPr>
          <p:cNvPr id="94" name="Picture 93"/>
          <p:cNvPicPr>
            <a:picLocks noChangeAspect="1"/>
          </p:cNvPicPr>
          <p:nvPr/>
        </p:nvPicPr>
        <p:blipFill rotWithShape="1">
          <a:blip r:embed="rId15">
            <a:extLst>
              <a:ext uri="{28A0092B-C50C-407E-A947-70E740481C1C}">
                <a14:useLocalDpi xmlns:a14="http://schemas.microsoft.com/office/drawing/2010/main" val="0"/>
              </a:ext>
            </a:extLst>
          </a:blip>
          <a:srcRect l="47199" t="93334" r="45546"/>
          <a:stretch/>
        </p:blipFill>
        <p:spPr>
          <a:xfrm>
            <a:off x="19183248" y="24444071"/>
            <a:ext cx="381000" cy="304801"/>
          </a:xfrm>
          <a:prstGeom prst="rect">
            <a:avLst/>
          </a:prstGeom>
          <a:ln>
            <a:noFill/>
          </a:ln>
        </p:spPr>
      </p:pic>
      <p:sp>
        <p:nvSpPr>
          <p:cNvPr id="97" name="TextBox 96"/>
          <p:cNvSpPr txBox="1"/>
          <p:nvPr/>
        </p:nvSpPr>
        <p:spPr>
          <a:xfrm rot="16200000">
            <a:off x="15536024" y="21135317"/>
            <a:ext cx="2187907" cy="276999"/>
          </a:xfrm>
          <a:prstGeom prst="rect">
            <a:avLst/>
          </a:prstGeom>
          <a:noFill/>
        </p:spPr>
        <p:txBody>
          <a:bodyPr wrap="none" rtlCol="0">
            <a:spAutoFit/>
          </a:bodyPr>
          <a:lstStyle/>
          <a:p>
            <a:r>
              <a:rPr lang="en-US" sz="1200" dirty="0" smtClean="0"/>
              <a:t>(normalized mean temperature)</a:t>
            </a:r>
            <a:endParaRPr lang="en-US" sz="1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2524</TotalTime>
  <Words>243</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DejaVu Sans</vt:lpstr>
      <vt:lpstr>Droid Sans Fallback</vt:lpstr>
      <vt:lpstr>FreeSans</vt:lpstr>
      <vt:lpstr>Liberation Sans</vt:lpstr>
      <vt:lpstr>Liberation Serif</vt:lpstr>
      <vt:lpstr>Default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ME_7</dc:creator>
  <cp:lastModifiedBy>ME_7</cp:lastModifiedBy>
  <cp:revision>63</cp:revision>
  <dcterms:created xsi:type="dcterms:W3CDTF">2016-09-18T21:10:44Z</dcterms:created>
  <dcterms:modified xsi:type="dcterms:W3CDTF">2016-09-29T20:59:16Z</dcterms:modified>
</cp:coreProperties>
</file>