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handoutMasterIdLst>
    <p:handoutMasterId r:id="rId4"/>
  </p:handoutMasterIdLst>
  <p:sldIdLst>
    <p:sldId id="256" r:id="rId2"/>
  </p:sldIdLst>
  <p:sldSz cx="43891200" cy="32918400"/>
  <p:notesSz cx="6715125" cy="9239250"/>
  <p:defaultTextStyle>
    <a:defPPr>
      <a:defRPr lang="en-US"/>
    </a:defPPr>
    <a:lvl1pPr algn="l" rtl="0" eaLnBrk="0" fontAlgn="base" hangingPunct="0">
      <a:spcBef>
        <a:spcPct val="0"/>
      </a:spcBef>
      <a:spcAft>
        <a:spcPct val="0"/>
      </a:spcAft>
      <a:defRPr sz="86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8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8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8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8600" kern="1200">
        <a:solidFill>
          <a:schemeClr val="tx1"/>
        </a:solidFill>
        <a:latin typeface="Arial" panose="020B0604020202020204" pitchFamily="34" charset="0"/>
        <a:ea typeface="+mn-ea"/>
        <a:cs typeface="+mn-cs"/>
      </a:defRPr>
    </a:lvl5pPr>
    <a:lvl6pPr marL="2286000" algn="l" defTabSz="914400" rtl="0" eaLnBrk="1" latinLnBrk="0" hangingPunct="1">
      <a:defRPr sz="8600" kern="1200">
        <a:solidFill>
          <a:schemeClr val="tx1"/>
        </a:solidFill>
        <a:latin typeface="Arial" panose="020B0604020202020204" pitchFamily="34" charset="0"/>
        <a:ea typeface="+mn-ea"/>
        <a:cs typeface="+mn-cs"/>
      </a:defRPr>
    </a:lvl6pPr>
    <a:lvl7pPr marL="2743200" algn="l" defTabSz="914400" rtl="0" eaLnBrk="1" latinLnBrk="0" hangingPunct="1">
      <a:defRPr sz="8600" kern="1200">
        <a:solidFill>
          <a:schemeClr val="tx1"/>
        </a:solidFill>
        <a:latin typeface="Arial" panose="020B0604020202020204" pitchFamily="34" charset="0"/>
        <a:ea typeface="+mn-ea"/>
        <a:cs typeface="+mn-cs"/>
      </a:defRPr>
    </a:lvl7pPr>
    <a:lvl8pPr marL="3200400" algn="l" defTabSz="914400" rtl="0" eaLnBrk="1" latinLnBrk="0" hangingPunct="1">
      <a:defRPr sz="8600" kern="1200">
        <a:solidFill>
          <a:schemeClr val="tx1"/>
        </a:solidFill>
        <a:latin typeface="Arial" panose="020B0604020202020204" pitchFamily="34" charset="0"/>
        <a:ea typeface="+mn-ea"/>
        <a:cs typeface="+mn-cs"/>
      </a:defRPr>
    </a:lvl8pPr>
    <a:lvl9pPr marL="3657600" algn="l" defTabSz="914400" rtl="0" eaLnBrk="1" latinLnBrk="0" hangingPunct="1">
      <a:defRPr sz="86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4836">
          <p15:clr>
            <a:srgbClr val="A4A3A4"/>
          </p15:clr>
        </p15:guide>
        <p15:guide id="2" orient="horz" pos="20196">
          <p15:clr>
            <a:srgbClr val="A4A3A4"/>
          </p15:clr>
        </p15:guide>
        <p15:guide id="3" orient="horz" pos="2148">
          <p15:clr>
            <a:srgbClr val="A4A3A4"/>
          </p15:clr>
        </p15:guide>
        <p15:guide id="4" pos="6912">
          <p15:clr>
            <a:srgbClr val="A4A3A4"/>
          </p15:clr>
        </p15:guide>
        <p15:guide id="5" pos="2073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D2"/>
    <a:srgbClr val="CC8686"/>
    <a:srgbClr val="FAE9C6"/>
    <a:srgbClr val="EFB43D"/>
    <a:srgbClr val="C0DACA"/>
    <a:srgbClr val="EAEAEA"/>
    <a:srgbClr val="C0C0C0"/>
    <a:srgbClr val="FF0000"/>
    <a:srgbClr val="698E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914" autoAdjust="0"/>
    <p:restoredTop sz="94660"/>
  </p:normalViewPr>
  <p:slideViewPr>
    <p:cSldViewPr snapToGrid="0">
      <p:cViewPr>
        <p:scale>
          <a:sx n="33" d="100"/>
          <a:sy n="33" d="100"/>
        </p:scale>
        <p:origin x="828" y="-462"/>
      </p:cViewPr>
      <p:guideLst>
        <p:guide orient="horz" pos="4836"/>
        <p:guide orient="horz" pos="20196"/>
        <p:guide orient="horz" pos="2148"/>
        <p:guide pos="6912"/>
        <p:guide pos="2073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09888" cy="463550"/>
          </a:xfrm>
          <a:prstGeom prst="rect">
            <a:avLst/>
          </a:prstGeom>
        </p:spPr>
        <p:txBody>
          <a:bodyPr vert="horz" lIns="91440" tIns="45720" rIns="91440" bIns="45720" rtlCol="0"/>
          <a:lstStyle>
            <a:lvl1pPr algn="l">
              <a:defRPr sz="1200" smtClean="0">
                <a:latin typeface="Arial" charset="0"/>
              </a:defRPr>
            </a:lvl1pPr>
          </a:lstStyle>
          <a:p>
            <a:pPr>
              <a:defRPr/>
            </a:pPr>
            <a:endParaRPr lang="en-US"/>
          </a:p>
        </p:txBody>
      </p:sp>
      <p:sp>
        <p:nvSpPr>
          <p:cNvPr id="3" name="Date Placeholder 2"/>
          <p:cNvSpPr>
            <a:spLocks noGrp="1"/>
          </p:cNvSpPr>
          <p:nvPr>
            <p:ph type="dt" sz="quarter" idx="1"/>
          </p:nvPr>
        </p:nvSpPr>
        <p:spPr>
          <a:xfrm>
            <a:off x="3803650" y="0"/>
            <a:ext cx="2909888" cy="463550"/>
          </a:xfrm>
          <a:prstGeom prst="rect">
            <a:avLst/>
          </a:prstGeom>
        </p:spPr>
        <p:txBody>
          <a:bodyPr vert="horz" lIns="91440" tIns="45720" rIns="91440" bIns="45720" rtlCol="0"/>
          <a:lstStyle>
            <a:lvl1pPr algn="r">
              <a:defRPr sz="1200" smtClean="0">
                <a:latin typeface="Arial" charset="0"/>
              </a:defRPr>
            </a:lvl1pPr>
          </a:lstStyle>
          <a:p>
            <a:pPr>
              <a:defRPr/>
            </a:pPr>
            <a:fld id="{72A74B11-EB5D-4F06-AF2B-DB10E5EAB64B}" type="datetimeFigureOut">
              <a:rPr lang="en-US"/>
              <a:pPr>
                <a:defRPr/>
              </a:pPr>
              <a:t>10/25/2016</a:t>
            </a:fld>
            <a:endParaRPr lang="en-US"/>
          </a:p>
        </p:txBody>
      </p:sp>
      <p:sp>
        <p:nvSpPr>
          <p:cNvPr id="4" name="Footer Placeholder 3"/>
          <p:cNvSpPr>
            <a:spLocks noGrp="1"/>
          </p:cNvSpPr>
          <p:nvPr>
            <p:ph type="ftr" sz="quarter" idx="2"/>
          </p:nvPr>
        </p:nvSpPr>
        <p:spPr>
          <a:xfrm>
            <a:off x="0" y="8775700"/>
            <a:ext cx="2909888" cy="463550"/>
          </a:xfrm>
          <a:prstGeom prst="rect">
            <a:avLst/>
          </a:prstGeom>
        </p:spPr>
        <p:txBody>
          <a:bodyPr vert="horz" lIns="91440" tIns="45720" rIns="91440" bIns="45720" rtlCol="0" anchor="b"/>
          <a:lstStyle>
            <a:lvl1pPr algn="l">
              <a:defRPr sz="1200" smtClean="0">
                <a:latin typeface="Arial" charset="0"/>
              </a:defRPr>
            </a:lvl1pPr>
          </a:lstStyle>
          <a:p>
            <a:pPr>
              <a:defRPr/>
            </a:pPr>
            <a:endParaRPr lang="en-US"/>
          </a:p>
        </p:txBody>
      </p:sp>
      <p:sp>
        <p:nvSpPr>
          <p:cNvPr id="5" name="Slide Number Placeholder 4"/>
          <p:cNvSpPr>
            <a:spLocks noGrp="1"/>
          </p:cNvSpPr>
          <p:nvPr>
            <p:ph type="sldNum" sz="quarter" idx="3"/>
          </p:nvPr>
        </p:nvSpPr>
        <p:spPr>
          <a:xfrm>
            <a:off x="3803650" y="8775700"/>
            <a:ext cx="2909888" cy="463550"/>
          </a:xfrm>
          <a:prstGeom prst="rect">
            <a:avLst/>
          </a:prstGeom>
        </p:spPr>
        <p:txBody>
          <a:bodyPr vert="horz" lIns="91440" tIns="45720" rIns="91440" bIns="45720" rtlCol="0" anchor="b"/>
          <a:lstStyle>
            <a:lvl1pPr algn="r">
              <a:defRPr sz="1200" smtClean="0">
                <a:latin typeface="Arial" charset="0"/>
              </a:defRPr>
            </a:lvl1pPr>
          </a:lstStyle>
          <a:p>
            <a:pPr>
              <a:defRPr/>
            </a:pPr>
            <a:fld id="{A3F2658E-3D67-4F0D-8371-F4F9FA457FF9}"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09888"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en-US"/>
          </a:p>
        </p:txBody>
      </p:sp>
      <p:sp>
        <p:nvSpPr>
          <p:cNvPr id="3075" name="Rectangle 3"/>
          <p:cNvSpPr>
            <a:spLocks noGrp="1" noChangeArrowheads="1"/>
          </p:cNvSpPr>
          <p:nvPr>
            <p:ph type="dt" idx="1"/>
          </p:nvPr>
        </p:nvSpPr>
        <p:spPr bwMode="auto">
          <a:xfrm>
            <a:off x="3803650" y="0"/>
            <a:ext cx="2909888"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047750" y="692150"/>
            <a:ext cx="4621213" cy="3465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71513" y="4389438"/>
            <a:ext cx="5372100" cy="41576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775700"/>
            <a:ext cx="2909888" cy="4619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en-US"/>
          </a:p>
        </p:txBody>
      </p:sp>
      <p:sp>
        <p:nvSpPr>
          <p:cNvPr id="3079" name="Rectangle 7"/>
          <p:cNvSpPr>
            <a:spLocks noGrp="1" noChangeArrowheads="1"/>
          </p:cNvSpPr>
          <p:nvPr>
            <p:ph type="sldNum" sz="quarter" idx="5"/>
          </p:nvPr>
        </p:nvSpPr>
        <p:spPr bwMode="auto">
          <a:xfrm>
            <a:off x="3803650" y="8775700"/>
            <a:ext cx="2909888" cy="4619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68AFB108-7D15-4ED3-901C-363BBF71C47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2C7F231-CC85-4E9A-A939-28994F1C1C81}" type="slidenum">
              <a:rPr lang="en-US" altLang="en-US" smtClean="0"/>
              <a:pPr>
                <a:spcBef>
                  <a:spcPct val="0"/>
                </a:spcBef>
              </a:pPr>
              <a:t>1</a:t>
            </a:fld>
            <a:endParaRPr lang="en-US" altLang="en-US"/>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8778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vmlDrawing" Target="../drawings/vmlDrawing1.vml"/><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1.wmf"/><Relationship Id="rId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12"/>
          <p:cNvGraphicFramePr>
            <a:graphicFrameLocks noChangeAspect="1"/>
          </p:cNvGraphicFramePr>
          <p:nvPr userDrawn="1"/>
        </p:nvGraphicFramePr>
        <p:xfrm>
          <a:off x="35814000" y="32385000"/>
          <a:ext cx="6759575" cy="212725"/>
        </p:xfrm>
        <a:graphic>
          <a:graphicData uri="http://schemas.openxmlformats.org/presentationml/2006/ole">
            <mc:AlternateContent xmlns:mc="http://schemas.openxmlformats.org/markup-compatibility/2006">
              <mc:Choice xmlns:v="urn:schemas-microsoft-com:vml" Requires="v">
                <p:oleObj spid="_x0000_s1067" name="CorelDRAW" r:id="rId4" imgW="8833104" imgH="310896" progId="">
                  <p:embed/>
                </p:oleObj>
              </mc:Choice>
              <mc:Fallback>
                <p:oleObj name="CorelDRAW" r:id="rId4" imgW="8833104" imgH="310896" progId="">
                  <p:embed/>
                  <p:pic>
                    <p:nvPicPr>
                      <p:cNvPr id="0"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0" y="32385000"/>
                        <a:ext cx="6759575" cy="21272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3649" r:id="rId1"/>
  </p:sldLayoutIdLst>
  <p:txStyles>
    <p:titleStyle>
      <a:lvl1pPr algn="ctr" defTabSz="4389438" rtl="0" eaLnBrk="0" fontAlgn="base" hangingPunct="0">
        <a:spcBef>
          <a:spcPct val="0"/>
        </a:spcBef>
        <a:spcAft>
          <a:spcPct val="0"/>
        </a:spcAft>
        <a:defRPr sz="21100">
          <a:solidFill>
            <a:schemeClr val="tx2"/>
          </a:solidFill>
          <a:latin typeface="+mj-lt"/>
          <a:ea typeface="+mj-ea"/>
          <a:cs typeface="+mj-cs"/>
        </a:defRPr>
      </a:lvl1pPr>
      <a:lvl2pPr algn="ctr" defTabSz="4389438" rtl="0" eaLnBrk="0" fontAlgn="base" hangingPunct="0">
        <a:spcBef>
          <a:spcPct val="0"/>
        </a:spcBef>
        <a:spcAft>
          <a:spcPct val="0"/>
        </a:spcAft>
        <a:defRPr sz="21100">
          <a:solidFill>
            <a:schemeClr val="tx2"/>
          </a:solidFill>
          <a:latin typeface="Arial" charset="0"/>
        </a:defRPr>
      </a:lvl2pPr>
      <a:lvl3pPr algn="ctr" defTabSz="4389438" rtl="0" eaLnBrk="0" fontAlgn="base" hangingPunct="0">
        <a:spcBef>
          <a:spcPct val="0"/>
        </a:spcBef>
        <a:spcAft>
          <a:spcPct val="0"/>
        </a:spcAft>
        <a:defRPr sz="21100">
          <a:solidFill>
            <a:schemeClr val="tx2"/>
          </a:solidFill>
          <a:latin typeface="Arial" charset="0"/>
        </a:defRPr>
      </a:lvl3pPr>
      <a:lvl4pPr algn="ctr" defTabSz="4389438" rtl="0" eaLnBrk="0" fontAlgn="base" hangingPunct="0">
        <a:spcBef>
          <a:spcPct val="0"/>
        </a:spcBef>
        <a:spcAft>
          <a:spcPct val="0"/>
        </a:spcAft>
        <a:defRPr sz="21100">
          <a:solidFill>
            <a:schemeClr val="tx2"/>
          </a:solidFill>
          <a:latin typeface="Arial" charset="0"/>
        </a:defRPr>
      </a:lvl4pPr>
      <a:lvl5pPr algn="ctr" defTabSz="4389438" rtl="0" eaLnBrk="0" fontAlgn="base" hangingPunct="0">
        <a:spcBef>
          <a:spcPct val="0"/>
        </a:spcBef>
        <a:spcAft>
          <a:spcPct val="0"/>
        </a:spcAft>
        <a:defRPr sz="21100">
          <a:solidFill>
            <a:schemeClr val="tx2"/>
          </a:solidFill>
          <a:latin typeface="Arial" charset="0"/>
        </a:defRPr>
      </a:lvl5pPr>
      <a:lvl6pPr marL="457200" algn="ctr" defTabSz="4389438" rtl="0" fontAlgn="base">
        <a:spcBef>
          <a:spcPct val="0"/>
        </a:spcBef>
        <a:spcAft>
          <a:spcPct val="0"/>
        </a:spcAft>
        <a:defRPr sz="21100">
          <a:solidFill>
            <a:schemeClr val="tx2"/>
          </a:solidFill>
          <a:latin typeface="Arial" charset="0"/>
        </a:defRPr>
      </a:lvl6pPr>
      <a:lvl7pPr marL="914400" algn="ctr" defTabSz="4389438" rtl="0" fontAlgn="base">
        <a:spcBef>
          <a:spcPct val="0"/>
        </a:spcBef>
        <a:spcAft>
          <a:spcPct val="0"/>
        </a:spcAft>
        <a:defRPr sz="21100">
          <a:solidFill>
            <a:schemeClr val="tx2"/>
          </a:solidFill>
          <a:latin typeface="Arial" charset="0"/>
        </a:defRPr>
      </a:lvl7pPr>
      <a:lvl8pPr marL="1371600" algn="ctr" defTabSz="4389438" rtl="0" fontAlgn="base">
        <a:spcBef>
          <a:spcPct val="0"/>
        </a:spcBef>
        <a:spcAft>
          <a:spcPct val="0"/>
        </a:spcAft>
        <a:defRPr sz="21100">
          <a:solidFill>
            <a:schemeClr val="tx2"/>
          </a:solidFill>
          <a:latin typeface="Arial" charset="0"/>
        </a:defRPr>
      </a:lvl8pPr>
      <a:lvl9pPr marL="1828800" algn="ctr" defTabSz="4389438" rtl="0" fontAlgn="base">
        <a:spcBef>
          <a:spcPct val="0"/>
        </a:spcBef>
        <a:spcAft>
          <a:spcPct val="0"/>
        </a:spcAft>
        <a:defRPr sz="21100">
          <a:solidFill>
            <a:schemeClr val="tx2"/>
          </a:solidFill>
          <a:latin typeface="Arial" charset="0"/>
        </a:defRPr>
      </a:lvl9pPr>
    </p:titleStyle>
    <p:bodyStyle>
      <a:lvl1pPr marL="1646238" indent="-1646238" algn="l" defTabSz="4389438" rtl="0" eaLnBrk="0" fontAlgn="base" hangingPunct="0">
        <a:spcBef>
          <a:spcPct val="20000"/>
        </a:spcBef>
        <a:spcAft>
          <a:spcPct val="0"/>
        </a:spcAft>
        <a:buChar char="•"/>
        <a:defRPr sz="15400">
          <a:solidFill>
            <a:schemeClr val="tx1"/>
          </a:solidFill>
          <a:latin typeface="+mn-lt"/>
          <a:ea typeface="+mn-ea"/>
          <a:cs typeface="+mn-cs"/>
        </a:defRPr>
      </a:lvl1pPr>
      <a:lvl2pPr marL="3565525" indent="-1371600" algn="l" defTabSz="4389438" rtl="0" eaLnBrk="0" fontAlgn="base" hangingPunct="0">
        <a:spcBef>
          <a:spcPct val="20000"/>
        </a:spcBef>
        <a:spcAft>
          <a:spcPct val="0"/>
        </a:spcAft>
        <a:buChar char="–"/>
        <a:defRPr sz="13400">
          <a:solidFill>
            <a:schemeClr val="tx1"/>
          </a:solidFill>
          <a:latin typeface="+mn-lt"/>
        </a:defRPr>
      </a:lvl2pPr>
      <a:lvl3pPr marL="5486400" indent="-1096963" algn="l" defTabSz="4389438" rtl="0" eaLnBrk="0" fontAlgn="base" hangingPunct="0">
        <a:spcBef>
          <a:spcPct val="20000"/>
        </a:spcBef>
        <a:spcAft>
          <a:spcPct val="0"/>
        </a:spcAft>
        <a:buChar char="•"/>
        <a:defRPr sz="11500">
          <a:solidFill>
            <a:schemeClr val="tx1"/>
          </a:solidFill>
          <a:latin typeface="+mn-lt"/>
        </a:defRPr>
      </a:lvl3pPr>
      <a:lvl4pPr marL="7680325" indent="-1096963" algn="l" defTabSz="4389438" rtl="0" eaLnBrk="0" fontAlgn="base" hangingPunct="0">
        <a:spcBef>
          <a:spcPct val="20000"/>
        </a:spcBef>
        <a:spcAft>
          <a:spcPct val="0"/>
        </a:spcAft>
        <a:buChar char="–"/>
        <a:defRPr sz="9600">
          <a:solidFill>
            <a:schemeClr val="tx1"/>
          </a:solidFill>
          <a:latin typeface="+mn-lt"/>
        </a:defRPr>
      </a:lvl4pPr>
      <a:lvl5pPr marL="9875838" indent="-1096963" algn="l" defTabSz="4389438" rtl="0" eaLnBrk="0" fontAlgn="base" hangingPunct="0">
        <a:spcBef>
          <a:spcPct val="20000"/>
        </a:spcBef>
        <a:spcAft>
          <a:spcPct val="0"/>
        </a:spcAft>
        <a:buChar char="»"/>
        <a:defRPr sz="9600">
          <a:solidFill>
            <a:schemeClr val="tx1"/>
          </a:solidFill>
          <a:latin typeface="+mn-lt"/>
        </a:defRPr>
      </a:lvl5pPr>
      <a:lvl6pPr marL="10333038" indent="-1096963" algn="l" defTabSz="4389438" rtl="0" fontAlgn="base">
        <a:spcBef>
          <a:spcPct val="20000"/>
        </a:spcBef>
        <a:spcAft>
          <a:spcPct val="0"/>
        </a:spcAft>
        <a:buChar char="»"/>
        <a:defRPr sz="9600">
          <a:solidFill>
            <a:schemeClr val="tx1"/>
          </a:solidFill>
          <a:latin typeface="+mn-lt"/>
        </a:defRPr>
      </a:lvl6pPr>
      <a:lvl7pPr marL="10790238" indent="-1096963" algn="l" defTabSz="4389438" rtl="0" fontAlgn="base">
        <a:spcBef>
          <a:spcPct val="20000"/>
        </a:spcBef>
        <a:spcAft>
          <a:spcPct val="0"/>
        </a:spcAft>
        <a:buChar char="»"/>
        <a:defRPr sz="9600">
          <a:solidFill>
            <a:schemeClr val="tx1"/>
          </a:solidFill>
          <a:latin typeface="+mn-lt"/>
        </a:defRPr>
      </a:lvl7pPr>
      <a:lvl8pPr marL="11247438" indent="-1096963" algn="l" defTabSz="4389438" rtl="0" fontAlgn="base">
        <a:spcBef>
          <a:spcPct val="20000"/>
        </a:spcBef>
        <a:spcAft>
          <a:spcPct val="0"/>
        </a:spcAft>
        <a:buChar char="»"/>
        <a:defRPr sz="9600">
          <a:solidFill>
            <a:schemeClr val="tx1"/>
          </a:solidFill>
          <a:latin typeface="+mn-lt"/>
        </a:defRPr>
      </a:lvl8pPr>
      <a:lvl9pPr marL="11704638" indent="-1096963" algn="l" defTabSz="4389438" rtl="0" fontAlgn="base">
        <a:spcBef>
          <a:spcPct val="20000"/>
        </a:spcBef>
        <a:spcAft>
          <a:spcPct val="0"/>
        </a:spcAft>
        <a:buChar char="»"/>
        <a:defRPr sz="9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hyperlink" Target="http://doi.org/10.1038/nphys1807" TargetMode="External"/><Relationship Id="rId18" Type="http://schemas.openxmlformats.org/officeDocument/2006/relationships/image" Target="../media/image11.png"/><Relationship Id="rId26" Type="http://schemas.openxmlformats.org/officeDocument/2006/relationships/image" Target="../media/image19.png"/><Relationship Id="rId3" Type="http://schemas.openxmlformats.org/officeDocument/2006/relationships/image" Target="../media/image2.png"/><Relationship Id="rId21" Type="http://schemas.openxmlformats.org/officeDocument/2006/relationships/image" Target="../media/image14.png"/><Relationship Id="rId7" Type="http://schemas.openxmlformats.org/officeDocument/2006/relationships/image" Target="../media/image6.png"/><Relationship Id="rId12" Type="http://schemas.openxmlformats.org/officeDocument/2006/relationships/hyperlink" Target="http://doi.org/g" TargetMode="External"/><Relationship Id="rId17" Type="http://schemas.openxmlformats.org/officeDocument/2006/relationships/image" Target="../media/image10.png"/><Relationship Id="rId25"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9.png"/><Relationship Id="rId20" Type="http://schemas.openxmlformats.org/officeDocument/2006/relationships/image" Target="../media/image13.png"/><Relationship Id="rId29" Type="http://schemas.openxmlformats.org/officeDocument/2006/relationships/image" Target="../media/image22.emf"/><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hyperlink" Target="http://doi.org/10.1021/jp907062n" TargetMode="External"/><Relationship Id="rId24" Type="http://schemas.openxmlformats.org/officeDocument/2006/relationships/image" Target="../media/image17.png"/><Relationship Id="rId32" Type="http://schemas.openxmlformats.org/officeDocument/2006/relationships/image" Target="../media/image25.png"/><Relationship Id="rId5" Type="http://schemas.openxmlformats.org/officeDocument/2006/relationships/image" Target="../media/image4.png"/><Relationship Id="rId15" Type="http://schemas.openxmlformats.org/officeDocument/2006/relationships/hyperlink" Target="http://doi.org/10.1039/c5cs00811e" TargetMode="External"/><Relationship Id="rId23" Type="http://schemas.openxmlformats.org/officeDocument/2006/relationships/image" Target="../media/image16.png"/><Relationship Id="rId28" Type="http://schemas.openxmlformats.org/officeDocument/2006/relationships/image" Target="../media/image21.png"/><Relationship Id="rId10" Type="http://schemas.openxmlformats.org/officeDocument/2006/relationships/hyperlink" Target="http://doi.org/10.1109/JPROC.2012.2190168" TargetMode="External"/><Relationship Id="rId19" Type="http://schemas.openxmlformats.org/officeDocument/2006/relationships/image" Target="../media/image12.png"/><Relationship Id="rId31" Type="http://schemas.openxmlformats.org/officeDocument/2006/relationships/image" Target="../media/image24.png"/><Relationship Id="rId4" Type="http://schemas.openxmlformats.org/officeDocument/2006/relationships/image" Target="../media/image3.tif"/><Relationship Id="rId9" Type="http://schemas.openxmlformats.org/officeDocument/2006/relationships/image" Target="../media/image8.jpeg"/><Relationship Id="rId14" Type="http://schemas.openxmlformats.org/officeDocument/2006/relationships/hyperlink" Target="http://doi.org/10.1038/nnano.2015.188" TargetMode="External"/><Relationship Id="rId22" Type="http://schemas.openxmlformats.org/officeDocument/2006/relationships/image" Target="../media/image15.png"/><Relationship Id="rId27" Type="http://schemas.openxmlformats.org/officeDocument/2006/relationships/image" Target="../media/image20.png"/><Relationship Id="rId30"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40000"/>
          </a:blip>
          <a:srcRect/>
          <a:stretch>
            <a:fillRect/>
          </a:stretch>
        </a:blipFill>
        <a:effectLst/>
      </p:bgPr>
    </p:bg>
    <p:spTree>
      <p:nvGrpSpPr>
        <p:cNvPr id="1" name=""/>
        <p:cNvGrpSpPr/>
        <p:nvPr/>
      </p:nvGrpSpPr>
      <p:grpSpPr>
        <a:xfrm>
          <a:off x="0" y="0"/>
          <a:ext cx="0" cy="0"/>
          <a:chOff x="0" y="0"/>
          <a:chExt cx="0" cy="0"/>
        </a:xfrm>
      </p:grpSpPr>
      <p:grpSp>
        <p:nvGrpSpPr>
          <p:cNvPr id="320" name="Group 319"/>
          <p:cNvGrpSpPr/>
          <p:nvPr/>
        </p:nvGrpSpPr>
        <p:grpSpPr>
          <a:xfrm>
            <a:off x="31364240" y="5323078"/>
            <a:ext cx="11912853" cy="8359133"/>
            <a:chOff x="31497588" y="5499958"/>
            <a:chExt cx="11929736" cy="8173180"/>
          </a:xfrm>
        </p:grpSpPr>
        <p:grpSp>
          <p:nvGrpSpPr>
            <p:cNvPr id="321" name="Group 320"/>
            <p:cNvGrpSpPr/>
            <p:nvPr/>
          </p:nvGrpSpPr>
          <p:grpSpPr>
            <a:xfrm>
              <a:off x="31497588" y="5529263"/>
              <a:ext cx="11887200" cy="8143875"/>
              <a:chOff x="31497588" y="5529263"/>
              <a:chExt cx="11887200" cy="8143875"/>
            </a:xfrm>
          </p:grpSpPr>
          <p:sp>
            <p:nvSpPr>
              <p:cNvPr id="336" name="AutoShape 30"/>
              <p:cNvSpPr>
                <a:spLocks noChangeArrowheads="1"/>
              </p:cNvSpPr>
              <p:nvPr/>
            </p:nvSpPr>
            <p:spPr bwMode="auto">
              <a:xfrm>
                <a:off x="31497588" y="5529263"/>
                <a:ext cx="11887200" cy="8143875"/>
              </a:xfrm>
              <a:prstGeom prst="roundRect">
                <a:avLst>
                  <a:gd name="adj" fmla="val 7000"/>
                </a:avLst>
              </a:prstGeom>
              <a:solidFill>
                <a:schemeClr val="bg1">
                  <a:alpha val="79999"/>
                </a:schemeClr>
              </a:solidFill>
              <a:ln w="9525">
                <a:solidFill>
                  <a:schemeClr val="tx1"/>
                </a:solidFill>
                <a:round/>
                <a:headEnd/>
                <a:tailEnd/>
              </a:ln>
            </p:spPr>
            <p:txBody>
              <a:bodyPr wrap="none" anchor="ct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algn="ctr" eaLnBrk="1" hangingPunct="1"/>
                <a:endParaRPr lang="en-US" altLang="en-US" dirty="0"/>
              </a:p>
            </p:txBody>
          </p:sp>
          <p:cxnSp>
            <p:nvCxnSpPr>
              <p:cNvPr id="337" name="Straight Arrow Connector 336"/>
              <p:cNvCxnSpPr/>
              <p:nvPr/>
            </p:nvCxnSpPr>
            <p:spPr bwMode="auto">
              <a:xfrm flipV="1">
                <a:off x="39414893" y="7195124"/>
                <a:ext cx="0" cy="2579279"/>
              </a:xfrm>
              <a:prstGeom prst="straightConnector1">
                <a:avLst/>
              </a:prstGeom>
              <a:solidFill>
                <a:schemeClr val="bg1"/>
              </a:solidFill>
              <a:ln w="9525" cap="flat" cmpd="sng" algn="ctr">
                <a:solidFill>
                  <a:schemeClr val="tx1"/>
                </a:solidFill>
                <a:prstDash val="solid"/>
                <a:round/>
                <a:headEnd type="none" w="med" len="med"/>
                <a:tailEnd type="triangle"/>
              </a:ln>
              <a:effectLst/>
            </p:spPr>
          </p:cxnSp>
        </p:grpSp>
        <p:grpSp>
          <p:nvGrpSpPr>
            <p:cNvPr id="322" name="Group 321"/>
            <p:cNvGrpSpPr/>
            <p:nvPr/>
          </p:nvGrpSpPr>
          <p:grpSpPr>
            <a:xfrm>
              <a:off x="31606059" y="5499958"/>
              <a:ext cx="11821265" cy="7914922"/>
              <a:chOff x="31606059" y="5499958"/>
              <a:chExt cx="11821265" cy="7914922"/>
            </a:xfrm>
          </p:grpSpPr>
          <p:cxnSp>
            <p:nvCxnSpPr>
              <p:cNvPr id="323" name="Curved Connector 263"/>
              <p:cNvCxnSpPr>
                <a:stCxn id="328" idx="0"/>
                <a:endCxn id="333" idx="0"/>
              </p:cNvCxnSpPr>
              <p:nvPr/>
            </p:nvCxnSpPr>
            <p:spPr bwMode="auto">
              <a:xfrm rot="5400000" flipH="1" flipV="1">
                <a:off x="41429956" y="6506465"/>
                <a:ext cx="87586" cy="1958299"/>
              </a:xfrm>
              <a:prstGeom prst="curvedConnector3">
                <a:avLst>
                  <a:gd name="adj1" fmla="val 361001"/>
                </a:avLst>
              </a:prstGeom>
              <a:solidFill>
                <a:schemeClr val="bg1"/>
              </a:solidFill>
              <a:ln w="9525" cap="flat" cmpd="sng" algn="ctr">
                <a:solidFill>
                  <a:schemeClr val="tx1"/>
                </a:solidFill>
                <a:prstDash val="solid"/>
                <a:round/>
                <a:headEnd type="none" w="med" len="med"/>
                <a:tailEnd type="triangle"/>
              </a:ln>
              <a:effectLst/>
            </p:spPr>
          </p:cxnSp>
          <p:grpSp>
            <p:nvGrpSpPr>
              <p:cNvPr id="324" name="Group 323"/>
              <p:cNvGrpSpPr/>
              <p:nvPr/>
            </p:nvGrpSpPr>
            <p:grpSpPr>
              <a:xfrm>
                <a:off x="31606059" y="5499958"/>
                <a:ext cx="11821265" cy="7914922"/>
                <a:chOff x="31606059" y="5499958"/>
                <a:chExt cx="11821265" cy="7914922"/>
              </a:xfrm>
            </p:grpSpPr>
            <p:sp>
              <p:nvSpPr>
                <p:cNvPr id="325" name="Text Box 43"/>
                <p:cNvSpPr txBox="1">
                  <a:spLocks noChangeArrowheads="1"/>
                </p:cNvSpPr>
                <p:nvPr/>
              </p:nvSpPr>
              <p:spPr bwMode="auto">
                <a:xfrm>
                  <a:off x="31606059" y="5499958"/>
                  <a:ext cx="11821265" cy="902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389438">
                    <a:defRPr sz="8600">
                      <a:solidFill>
                        <a:schemeClr val="tx1"/>
                      </a:solidFill>
                      <a:latin typeface="Arial" panose="020B0604020202020204" pitchFamily="34" charset="0"/>
                    </a:defRPr>
                  </a:lvl1pPr>
                  <a:lvl2pPr marL="742950" indent="-285750" defTabSz="4389438">
                    <a:defRPr sz="8600">
                      <a:solidFill>
                        <a:schemeClr val="tx1"/>
                      </a:solidFill>
                      <a:latin typeface="Arial" panose="020B0604020202020204" pitchFamily="34" charset="0"/>
                    </a:defRPr>
                  </a:lvl2pPr>
                  <a:lvl3pPr marL="1143000" indent="-228600" defTabSz="4389438">
                    <a:defRPr sz="8600">
                      <a:solidFill>
                        <a:schemeClr val="tx1"/>
                      </a:solidFill>
                      <a:latin typeface="Arial" panose="020B0604020202020204" pitchFamily="34" charset="0"/>
                    </a:defRPr>
                  </a:lvl3pPr>
                  <a:lvl4pPr marL="1600200" indent="-228600" defTabSz="4389438">
                    <a:defRPr sz="8600">
                      <a:solidFill>
                        <a:schemeClr val="tx1"/>
                      </a:solidFill>
                      <a:latin typeface="Arial" panose="020B0604020202020204" pitchFamily="34" charset="0"/>
                    </a:defRPr>
                  </a:lvl4pPr>
                  <a:lvl5pPr marL="2057400" indent="-228600" defTabSz="4389438">
                    <a:defRPr sz="8600">
                      <a:solidFill>
                        <a:schemeClr val="tx1"/>
                      </a:solidFill>
                      <a:latin typeface="Arial" panose="020B0604020202020204" pitchFamily="34" charset="0"/>
                    </a:defRPr>
                  </a:lvl5pPr>
                  <a:lvl6pPr marL="2514600" indent="-228600" defTabSz="4389438" eaLnBrk="0" fontAlgn="base" hangingPunct="0">
                    <a:spcBef>
                      <a:spcPct val="0"/>
                    </a:spcBef>
                    <a:spcAft>
                      <a:spcPct val="0"/>
                    </a:spcAft>
                    <a:defRPr sz="8600">
                      <a:solidFill>
                        <a:schemeClr val="tx1"/>
                      </a:solidFill>
                      <a:latin typeface="Arial" panose="020B0604020202020204" pitchFamily="34" charset="0"/>
                    </a:defRPr>
                  </a:lvl6pPr>
                  <a:lvl7pPr marL="2971800" indent="-228600" defTabSz="4389438" eaLnBrk="0" fontAlgn="base" hangingPunct="0">
                    <a:spcBef>
                      <a:spcPct val="0"/>
                    </a:spcBef>
                    <a:spcAft>
                      <a:spcPct val="0"/>
                    </a:spcAft>
                    <a:defRPr sz="8600">
                      <a:solidFill>
                        <a:schemeClr val="tx1"/>
                      </a:solidFill>
                      <a:latin typeface="Arial" panose="020B0604020202020204" pitchFamily="34" charset="0"/>
                    </a:defRPr>
                  </a:lvl7pPr>
                  <a:lvl8pPr marL="3429000" indent="-228600" defTabSz="4389438" eaLnBrk="0" fontAlgn="base" hangingPunct="0">
                    <a:spcBef>
                      <a:spcPct val="0"/>
                    </a:spcBef>
                    <a:spcAft>
                      <a:spcPct val="0"/>
                    </a:spcAft>
                    <a:defRPr sz="8600">
                      <a:solidFill>
                        <a:schemeClr val="tx1"/>
                      </a:solidFill>
                      <a:latin typeface="Arial" panose="020B0604020202020204" pitchFamily="34" charset="0"/>
                    </a:defRPr>
                  </a:lvl8pPr>
                  <a:lvl9pPr marL="3886200" indent="-228600" defTabSz="4389438" eaLnBrk="0" fontAlgn="base" hangingPunct="0">
                    <a:spcBef>
                      <a:spcPct val="0"/>
                    </a:spcBef>
                    <a:spcAft>
                      <a:spcPct val="0"/>
                    </a:spcAft>
                    <a:defRPr sz="8600">
                      <a:solidFill>
                        <a:schemeClr val="tx1"/>
                      </a:solidFill>
                      <a:latin typeface="Arial" panose="020B0604020202020204" pitchFamily="34" charset="0"/>
                    </a:defRPr>
                  </a:lvl9pPr>
                </a:lstStyle>
                <a:p>
                  <a:pPr algn="ctr" eaLnBrk="1" hangingPunct="1">
                    <a:spcBef>
                      <a:spcPct val="50000"/>
                    </a:spcBef>
                  </a:pPr>
                  <a:r>
                    <a:rPr lang="en-US" altLang="en-US" sz="5400" b="1"/>
                    <a:t>Black Phosphorus </a:t>
                  </a:r>
                  <a:r>
                    <a:rPr lang="en-US" altLang="en-US" sz="5400" b="1" dirty="0"/>
                    <a:t>in Chemistry</a:t>
                  </a:r>
                </a:p>
              </p:txBody>
            </p:sp>
            <p:sp>
              <p:nvSpPr>
                <p:cNvPr id="326" name="TextBox 1"/>
                <p:cNvSpPr txBox="1">
                  <a:spLocks noChangeArrowheads="1"/>
                </p:cNvSpPr>
                <p:nvPr/>
              </p:nvSpPr>
              <p:spPr bwMode="auto">
                <a:xfrm>
                  <a:off x="31693621" y="6591300"/>
                  <a:ext cx="737039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eaLnBrk="1" hangingPunct="1"/>
                  <a:r>
                    <a:rPr lang="en-US" altLang="en-US" sz="2700" dirty="0">
                      <a:latin typeface="Calibri Light" panose="020F0302020204030204" pitchFamily="34" charset="0"/>
                    </a:rPr>
                    <a:t>Black phosphorus that has been exfoliated down to the “quantum dot” regime has been shown to possess photo-physical properties that are desirable for catalytic systems.</a:t>
                  </a:r>
                  <a:r>
                    <a:rPr lang="en-US" altLang="en-US" sz="2700" baseline="30000" dirty="0">
                      <a:latin typeface="Calibri Light" panose="020F0302020204030204" pitchFamily="34" charset="0"/>
                    </a:rPr>
                    <a:t>[8]</a:t>
                  </a:r>
                  <a:r>
                    <a:rPr lang="en-US" altLang="en-US" sz="2700" dirty="0">
                      <a:latin typeface="Calibri Light" panose="020F0302020204030204" pitchFamily="34" charset="0"/>
                    </a:rPr>
                    <a:t> When these materials are irradiated with light, electrons from the valence band get excited into the conduction band and can then be transferred to target molecules (or a co-catalyst) to drive chemical reactions</a:t>
                  </a:r>
                  <a:endParaRPr lang="en-US" altLang="en-US" sz="2700" dirty="0">
                    <a:solidFill>
                      <a:srgbClr val="FF0000"/>
                    </a:solidFill>
                    <a:latin typeface="Calibri Light" panose="020F0302020204030204" pitchFamily="34" charset="0"/>
                  </a:endParaRPr>
                </a:p>
              </p:txBody>
            </p:sp>
            <p:sp>
              <p:nvSpPr>
                <p:cNvPr id="327" name="Rectangle 326"/>
                <p:cNvSpPr/>
                <p:nvPr/>
              </p:nvSpPr>
              <p:spPr bwMode="auto">
                <a:xfrm>
                  <a:off x="39559110" y="8884878"/>
                  <a:ext cx="1870980" cy="660981"/>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VB</a:t>
                  </a:r>
                </a:p>
              </p:txBody>
            </p:sp>
            <p:sp>
              <p:nvSpPr>
                <p:cNvPr id="328" name="Rectangle 327"/>
                <p:cNvSpPr/>
                <p:nvPr/>
              </p:nvSpPr>
              <p:spPr bwMode="auto">
                <a:xfrm>
                  <a:off x="39559110" y="7529407"/>
                  <a:ext cx="1870980" cy="660981"/>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CB</a:t>
                  </a:r>
                </a:p>
              </p:txBody>
            </p:sp>
            <p:sp>
              <p:nvSpPr>
                <p:cNvPr id="329" name="TextBox 328"/>
                <p:cNvSpPr txBox="1"/>
                <p:nvPr/>
              </p:nvSpPr>
              <p:spPr>
                <a:xfrm>
                  <a:off x="38957693" y="8052161"/>
                  <a:ext cx="553998" cy="937436"/>
                </a:xfrm>
                <a:prstGeom prst="rect">
                  <a:avLst/>
                </a:prstGeom>
                <a:noFill/>
              </p:spPr>
              <p:txBody>
                <a:bodyPr vert="vert270" wrap="none" rtlCol="0">
                  <a:spAutoFit/>
                </a:bodyPr>
                <a:lstStyle/>
                <a:p>
                  <a:r>
                    <a:rPr lang="en-US" sz="2400" dirty="0">
                      <a:latin typeface="Calibri Light" panose="020F0302020204030204" pitchFamily="34" charset="0"/>
                    </a:rPr>
                    <a:t>Energy</a:t>
                  </a:r>
                </a:p>
              </p:txBody>
            </p:sp>
            <p:cxnSp>
              <p:nvCxnSpPr>
                <p:cNvPr id="330" name="Curved Connector 3161"/>
                <p:cNvCxnSpPr>
                  <a:stCxn id="331" idx="1"/>
                </p:cNvCxnSpPr>
                <p:nvPr/>
              </p:nvCxnSpPr>
              <p:spPr bwMode="auto">
                <a:xfrm rot="10800000">
                  <a:off x="40733663" y="8530371"/>
                  <a:ext cx="1402918" cy="459226"/>
                </a:xfrm>
                <a:prstGeom prst="curvedConnector3">
                  <a:avLst>
                    <a:gd name="adj1" fmla="val 46211"/>
                  </a:avLst>
                </a:prstGeom>
                <a:solidFill>
                  <a:schemeClr val="bg1"/>
                </a:solidFill>
                <a:ln w="9525" cap="flat" cmpd="sng" algn="ctr">
                  <a:solidFill>
                    <a:schemeClr val="tx1"/>
                  </a:solidFill>
                  <a:prstDash val="solid"/>
                  <a:round/>
                  <a:headEnd type="none" w="med" len="med"/>
                  <a:tailEnd type="triangle"/>
                </a:ln>
                <a:effectLst/>
              </p:spPr>
            </p:cxnSp>
            <p:sp>
              <p:nvSpPr>
                <p:cNvPr id="331" name="TextBox 330"/>
                <p:cNvSpPr txBox="1"/>
                <p:nvPr/>
              </p:nvSpPr>
              <p:spPr>
                <a:xfrm>
                  <a:off x="42136581" y="8789542"/>
                  <a:ext cx="1143968" cy="400110"/>
                </a:xfrm>
                <a:prstGeom prst="rect">
                  <a:avLst/>
                </a:prstGeom>
                <a:noFill/>
              </p:spPr>
              <p:txBody>
                <a:bodyPr wrap="none" rtlCol="0">
                  <a:spAutoFit/>
                </a:bodyPr>
                <a:lstStyle/>
                <a:p>
                  <a:r>
                    <a:rPr lang="en-US" sz="2000" dirty="0">
                      <a:latin typeface="Calibri Light" panose="020F0302020204030204" pitchFamily="34" charset="0"/>
                    </a:rPr>
                    <a:t>Light (h</a:t>
                  </a:r>
                  <a:r>
                    <a:rPr lang="el-GR" sz="2000" dirty="0">
                      <a:latin typeface="Calibri" panose="020F0502020204030204" pitchFamily="34" charset="0"/>
                    </a:rPr>
                    <a:t>ν</a:t>
                  </a:r>
                  <a:r>
                    <a:rPr lang="en-US" sz="2000" dirty="0">
                      <a:latin typeface="Calibri Light" panose="020F0302020204030204" pitchFamily="34" charset="0"/>
                    </a:rPr>
                    <a:t>)</a:t>
                  </a:r>
                </a:p>
              </p:txBody>
            </p:sp>
            <p:sp>
              <p:nvSpPr>
                <p:cNvPr id="332" name="TextBox 331"/>
                <p:cNvSpPr txBox="1"/>
                <p:nvPr/>
              </p:nvSpPr>
              <p:spPr>
                <a:xfrm>
                  <a:off x="40119059" y="8243879"/>
                  <a:ext cx="453970" cy="553998"/>
                </a:xfrm>
                <a:prstGeom prst="rect">
                  <a:avLst/>
                </a:prstGeom>
                <a:noFill/>
              </p:spPr>
              <p:txBody>
                <a:bodyPr wrap="none" rtlCol="0">
                  <a:spAutoFit/>
                </a:bodyPr>
                <a:lstStyle/>
                <a:p>
                  <a:r>
                    <a:rPr lang="en-US" sz="3000" dirty="0">
                      <a:latin typeface="Calibri Light" panose="020F0302020204030204" pitchFamily="34" charset="0"/>
                    </a:rPr>
                    <a:t>e</a:t>
                  </a:r>
                  <a:r>
                    <a:rPr lang="en-US" sz="3000" baseline="30000" dirty="0">
                      <a:latin typeface="Calibri Light" panose="020F0302020204030204" pitchFamily="34" charset="0"/>
                    </a:rPr>
                    <a:t>-</a:t>
                  </a:r>
                  <a:endParaRPr lang="en-US" sz="3000" dirty="0">
                    <a:latin typeface="Calibri Light" panose="020F0302020204030204" pitchFamily="34" charset="0"/>
                  </a:endParaRPr>
                </a:p>
              </p:txBody>
            </p:sp>
            <p:sp>
              <p:nvSpPr>
                <p:cNvPr id="333" name="TextBox 332"/>
                <p:cNvSpPr txBox="1"/>
                <p:nvPr/>
              </p:nvSpPr>
              <p:spPr>
                <a:xfrm>
                  <a:off x="41504162" y="7441821"/>
                  <a:ext cx="1897473" cy="707886"/>
                </a:xfrm>
                <a:prstGeom prst="rect">
                  <a:avLst/>
                </a:prstGeom>
                <a:noFill/>
              </p:spPr>
              <p:txBody>
                <a:bodyPr wrap="square" rtlCol="0">
                  <a:spAutoFit/>
                </a:bodyPr>
                <a:lstStyle/>
                <a:p>
                  <a:r>
                    <a:rPr lang="en-US" sz="2000" dirty="0">
                      <a:latin typeface="Calibri Light" panose="020F0302020204030204" pitchFamily="34" charset="0"/>
                    </a:rPr>
                    <a:t>Target molecule or co-catalyst</a:t>
                  </a:r>
                </a:p>
              </p:txBody>
            </p:sp>
            <p:sp>
              <p:nvSpPr>
                <p:cNvPr id="334" name="TextBox 1"/>
                <p:cNvSpPr txBox="1">
                  <a:spLocks noChangeArrowheads="1"/>
                </p:cNvSpPr>
                <p:nvPr/>
              </p:nvSpPr>
              <p:spPr bwMode="auto">
                <a:xfrm>
                  <a:off x="35729694" y="10193674"/>
                  <a:ext cx="7370398"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eaLnBrk="1" hangingPunct="1"/>
                  <a:r>
                    <a:rPr lang="en-US" altLang="en-US" sz="2700" dirty="0">
                      <a:latin typeface="Calibri Light" panose="020F0302020204030204" pitchFamily="34" charset="0"/>
                    </a:rPr>
                    <a:t>Samples are generated by grinding bulk black phosphorus and suspending it NMP followed by sonication via probe (high power) and/or bath (low power) </a:t>
                  </a:r>
                  <a:r>
                    <a:rPr lang="en-US" altLang="en-US" sz="2700" dirty="0" err="1">
                      <a:latin typeface="Calibri Light" panose="020F0302020204030204" pitchFamily="34" charset="0"/>
                    </a:rPr>
                    <a:t>sonicators</a:t>
                  </a:r>
                  <a:r>
                    <a:rPr lang="en-US" altLang="en-US" sz="2700" dirty="0">
                      <a:latin typeface="Calibri Light" panose="020F0302020204030204" pitchFamily="34" charset="0"/>
                    </a:rPr>
                    <a:t>. Conditions still need to be optimized, however, as current results show samples are comprised of larger-than-desired flakes as shown to the left.</a:t>
                  </a:r>
                  <a:endParaRPr lang="en-US" altLang="en-US" sz="2700" dirty="0">
                    <a:solidFill>
                      <a:srgbClr val="FF0000"/>
                    </a:solidFill>
                    <a:latin typeface="Calibri Light" panose="020F0302020204030204" pitchFamily="34" charset="0"/>
                  </a:endParaRPr>
                </a:p>
              </p:txBody>
            </p:sp>
            <p:pic>
              <p:nvPicPr>
                <p:cNvPr id="335" name="Picture 334"/>
                <p:cNvPicPr>
                  <a:picLocks noChangeAspect="1"/>
                </p:cNvPicPr>
                <p:nvPr/>
              </p:nvPicPr>
              <p:blipFill rotWithShape="1">
                <a:blip r:embed="rId4">
                  <a:extLst>
                    <a:ext uri="{28A0092B-C50C-407E-A947-70E740481C1C}">
                      <a14:useLocalDpi xmlns:a14="http://schemas.microsoft.com/office/drawing/2010/main" val="0"/>
                    </a:ext>
                  </a:extLst>
                </a:blip>
                <a:srcRect b="8340"/>
                <a:stretch/>
              </p:blipFill>
              <p:spPr>
                <a:xfrm>
                  <a:off x="31810950" y="10138890"/>
                  <a:ext cx="3780831" cy="3275990"/>
                </a:xfrm>
                <a:prstGeom prst="rect">
                  <a:avLst/>
                </a:prstGeom>
              </p:spPr>
            </p:pic>
          </p:grpSp>
        </p:grpSp>
      </p:grpSp>
      <p:sp>
        <p:nvSpPr>
          <p:cNvPr id="3074" name="AutoShape 31"/>
          <p:cNvSpPr>
            <a:spLocks noChangeArrowheads="1"/>
          </p:cNvSpPr>
          <p:nvPr/>
        </p:nvSpPr>
        <p:spPr bwMode="auto">
          <a:xfrm>
            <a:off x="12877800" y="5348288"/>
            <a:ext cx="18105438" cy="27265312"/>
          </a:xfrm>
          <a:prstGeom prst="roundRect">
            <a:avLst>
              <a:gd name="adj" fmla="val 7000"/>
            </a:avLst>
          </a:prstGeom>
          <a:solidFill>
            <a:schemeClr val="bg1">
              <a:alpha val="79999"/>
            </a:schemeClr>
          </a:solidFill>
          <a:ln w="9525">
            <a:solidFill>
              <a:schemeClr val="tx1"/>
            </a:solidFill>
            <a:round/>
            <a:headEnd/>
            <a:tailEnd/>
          </a:ln>
        </p:spPr>
        <p:txBody>
          <a:bodyPr wrap="none" anchor="ct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algn="ctr" eaLnBrk="1" hangingPunct="1"/>
            <a:endParaRPr lang="en-US" altLang="en-US"/>
          </a:p>
        </p:txBody>
      </p:sp>
      <p:sp>
        <p:nvSpPr>
          <p:cNvPr id="3076" name="AutoShape 29"/>
          <p:cNvSpPr>
            <a:spLocks noChangeArrowheads="1"/>
          </p:cNvSpPr>
          <p:nvPr/>
        </p:nvSpPr>
        <p:spPr bwMode="auto">
          <a:xfrm>
            <a:off x="609600" y="17645063"/>
            <a:ext cx="11887200" cy="14949487"/>
          </a:xfrm>
          <a:prstGeom prst="roundRect">
            <a:avLst>
              <a:gd name="adj" fmla="val 7000"/>
            </a:avLst>
          </a:prstGeom>
          <a:solidFill>
            <a:schemeClr val="bg1">
              <a:alpha val="79999"/>
            </a:schemeClr>
          </a:solidFill>
          <a:ln w="9525">
            <a:solidFill>
              <a:schemeClr val="tx1"/>
            </a:solidFill>
            <a:round/>
            <a:headEnd/>
            <a:tailEnd/>
          </a:ln>
        </p:spPr>
        <p:txBody>
          <a:bodyPr wrap="none" anchor="ct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algn="ctr" eaLnBrk="1" hangingPunct="1"/>
            <a:endParaRPr lang="en-US" altLang="en-US" sz="1800"/>
          </a:p>
        </p:txBody>
      </p:sp>
      <p:sp>
        <p:nvSpPr>
          <p:cNvPr id="3077" name="AutoShape 4"/>
          <p:cNvSpPr>
            <a:spLocks noChangeArrowheads="1"/>
          </p:cNvSpPr>
          <p:nvPr/>
        </p:nvSpPr>
        <p:spPr bwMode="auto">
          <a:xfrm>
            <a:off x="609600" y="5357121"/>
            <a:ext cx="11887200" cy="11975203"/>
          </a:xfrm>
          <a:prstGeom prst="roundRect">
            <a:avLst>
              <a:gd name="adj" fmla="val 7000"/>
            </a:avLst>
          </a:prstGeom>
          <a:solidFill>
            <a:schemeClr val="bg1">
              <a:alpha val="79999"/>
            </a:schemeClr>
          </a:solidFill>
          <a:ln w="9525">
            <a:solidFill>
              <a:schemeClr val="tx1"/>
            </a:solidFill>
            <a:round/>
            <a:headEnd/>
            <a:tailEnd/>
          </a:ln>
        </p:spPr>
        <p:txBody>
          <a:bodyPr wrap="none" anchor="ct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algn="ctr" eaLnBrk="1" hangingPunct="1"/>
            <a:endParaRPr lang="en-US" altLang="en-US"/>
          </a:p>
        </p:txBody>
      </p:sp>
      <p:sp>
        <p:nvSpPr>
          <p:cNvPr id="3078" name="Text Box 10"/>
          <p:cNvSpPr txBox="1">
            <a:spLocks noChangeArrowheads="1"/>
          </p:cNvSpPr>
          <p:nvPr/>
        </p:nvSpPr>
        <p:spPr bwMode="auto">
          <a:xfrm>
            <a:off x="1724025" y="17670463"/>
            <a:ext cx="95948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389438">
              <a:defRPr sz="8600">
                <a:solidFill>
                  <a:schemeClr val="tx1"/>
                </a:solidFill>
                <a:latin typeface="Arial" panose="020B0604020202020204" pitchFamily="34" charset="0"/>
              </a:defRPr>
            </a:lvl1pPr>
            <a:lvl2pPr marL="742950" indent="-285750" defTabSz="4389438">
              <a:defRPr sz="8600">
                <a:solidFill>
                  <a:schemeClr val="tx1"/>
                </a:solidFill>
                <a:latin typeface="Arial" panose="020B0604020202020204" pitchFamily="34" charset="0"/>
              </a:defRPr>
            </a:lvl2pPr>
            <a:lvl3pPr marL="1143000" indent="-228600" defTabSz="4389438">
              <a:defRPr sz="8600">
                <a:solidFill>
                  <a:schemeClr val="tx1"/>
                </a:solidFill>
                <a:latin typeface="Arial" panose="020B0604020202020204" pitchFamily="34" charset="0"/>
              </a:defRPr>
            </a:lvl3pPr>
            <a:lvl4pPr marL="1600200" indent="-228600" defTabSz="4389438">
              <a:defRPr sz="8600">
                <a:solidFill>
                  <a:schemeClr val="tx1"/>
                </a:solidFill>
                <a:latin typeface="Arial" panose="020B0604020202020204" pitchFamily="34" charset="0"/>
              </a:defRPr>
            </a:lvl4pPr>
            <a:lvl5pPr marL="2057400" indent="-228600" defTabSz="4389438">
              <a:defRPr sz="8600">
                <a:solidFill>
                  <a:schemeClr val="tx1"/>
                </a:solidFill>
                <a:latin typeface="Arial" panose="020B0604020202020204" pitchFamily="34" charset="0"/>
              </a:defRPr>
            </a:lvl5pPr>
            <a:lvl6pPr marL="2514600" indent="-228600" defTabSz="4389438" eaLnBrk="0" fontAlgn="base" hangingPunct="0">
              <a:spcBef>
                <a:spcPct val="0"/>
              </a:spcBef>
              <a:spcAft>
                <a:spcPct val="0"/>
              </a:spcAft>
              <a:defRPr sz="8600">
                <a:solidFill>
                  <a:schemeClr val="tx1"/>
                </a:solidFill>
                <a:latin typeface="Arial" panose="020B0604020202020204" pitchFamily="34" charset="0"/>
              </a:defRPr>
            </a:lvl6pPr>
            <a:lvl7pPr marL="2971800" indent="-228600" defTabSz="4389438" eaLnBrk="0" fontAlgn="base" hangingPunct="0">
              <a:spcBef>
                <a:spcPct val="0"/>
              </a:spcBef>
              <a:spcAft>
                <a:spcPct val="0"/>
              </a:spcAft>
              <a:defRPr sz="8600">
                <a:solidFill>
                  <a:schemeClr val="tx1"/>
                </a:solidFill>
                <a:latin typeface="Arial" panose="020B0604020202020204" pitchFamily="34" charset="0"/>
              </a:defRPr>
            </a:lvl7pPr>
            <a:lvl8pPr marL="3429000" indent="-228600" defTabSz="4389438" eaLnBrk="0" fontAlgn="base" hangingPunct="0">
              <a:spcBef>
                <a:spcPct val="0"/>
              </a:spcBef>
              <a:spcAft>
                <a:spcPct val="0"/>
              </a:spcAft>
              <a:defRPr sz="8600">
                <a:solidFill>
                  <a:schemeClr val="tx1"/>
                </a:solidFill>
                <a:latin typeface="Arial" panose="020B0604020202020204" pitchFamily="34" charset="0"/>
              </a:defRPr>
            </a:lvl8pPr>
            <a:lvl9pPr marL="3886200" indent="-228600" defTabSz="4389438" eaLnBrk="0" fontAlgn="base" hangingPunct="0">
              <a:spcBef>
                <a:spcPct val="0"/>
              </a:spcBef>
              <a:spcAft>
                <a:spcPct val="0"/>
              </a:spcAft>
              <a:defRPr sz="8600">
                <a:solidFill>
                  <a:schemeClr val="tx1"/>
                </a:solidFill>
                <a:latin typeface="Arial" panose="020B0604020202020204" pitchFamily="34" charset="0"/>
              </a:defRPr>
            </a:lvl9pPr>
          </a:lstStyle>
          <a:p>
            <a:pPr algn="ctr" eaLnBrk="1" hangingPunct="1">
              <a:spcBef>
                <a:spcPct val="50000"/>
              </a:spcBef>
            </a:pPr>
            <a:r>
              <a:rPr lang="en-US" altLang="en-US" sz="6600" b="1"/>
              <a:t>Methods</a:t>
            </a:r>
          </a:p>
        </p:txBody>
      </p:sp>
      <p:sp>
        <p:nvSpPr>
          <p:cNvPr id="3080" name="AutoShape 13"/>
          <p:cNvSpPr>
            <a:spLocks noChangeArrowheads="1"/>
          </p:cNvSpPr>
          <p:nvPr/>
        </p:nvSpPr>
        <p:spPr bwMode="auto">
          <a:xfrm>
            <a:off x="685800" y="677863"/>
            <a:ext cx="42519600" cy="4338637"/>
          </a:xfrm>
          <a:prstGeom prst="roundRect">
            <a:avLst>
              <a:gd name="adj" fmla="val 10870"/>
            </a:avLst>
          </a:prstGeom>
          <a:gradFill rotWithShape="1">
            <a:gsLst>
              <a:gs pos="0">
                <a:srgbClr val="FAE9C6"/>
              </a:gs>
              <a:gs pos="100000">
                <a:schemeClr val="bg1"/>
              </a:gs>
            </a:gsLst>
            <a:lin ang="5400000" scaled="1"/>
          </a:gradFill>
          <a:ln w="9525">
            <a:solidFill>
              <a:schemeClr val="tx1"/>
            </a:solidFill>
            <a:round/>
            <a:headEnd/>
            <a:tailEnd/>
          </a:ln>
        </p:spPr>
        <p:txBody>
          <a:bodyPr wrap="none" anchor="ctr"/>
          <a:lstStyle>
            <a:lvl1pPr defTabSz="4389438">
              <a:defRPr sz="8600">
                <a:solidFill>
                  <a:schemeClr val="tx1"/>
                </a:solidFill>
                <a:latin typeface="Arial" panose="020B0604020202020204" pitchFamily="34" charset="0"/>
              </a:defRPr>
            </a:lvl1pPr>
            <a:lvl2pPr marL="742950" indent="-285750" defTabSz="4389438">
              <a:defRPr sz="8600">
                <a:solidFill>
                  <a:schemeClr val="tx1"/>
                </a:solidFill>
                <a:latin typeface="Arial" panose="020B0604020202020204" pitchFamily="34" charset="0"/>
              </a:defRPr>
            </a:lvl2pPr>
            <a:lvl3pPr marL="1143000" indent="-228600" defTabSz="4389438">
              <a:defRPr sz="8600">
                <a:solidFill>
                  <a:schemeClr val="tx1"/>
                </a:solidFill>
                <a:latin typeface="Arial" panose="020B0604020202020204" pitchFamily="34" charset="0"/>
              </a:defRPr>
            </a:lvl3pPr>
            <a:lvl4pPr marL="1600200" indent="-228600" defTabSz="4389438">
              <a:defRPr sz="8600">
                <a:solidFill>
                  <a:schemeClr val="tx1"/>
                </a:solidFill>
                <a:latin typeface="Arial" panose="020B0604020202020204" pitchFamily="34" charset="0"/>
              </a:defRPr>
            </a:lvl4pPr>
            <a:lvl5pPr marL="2057400" indent="-228600" defTabSz="4389438">
              <a:defRPr sz="8600">
                <a:solidFill>
                  <a:schemeClr val="tx1"/>
                </a:solidFill>
                <a:latin typeface="Arial" panose="020B0604020202020204" pitchFamily="34" charset="0"/>
              </a:defRPr>
            </a:lvl5pPr>
            <a:lvl6pPr marL="2514600" indent="-228600" defTabSz="4389438" eaLnBrk="0" fontAlgn="base" hangingPunct="0">
              <a:spcBef>
                <a:spcPct val="0"/>
              </a:spcBef>
              <a:spcAft>
                <a:spcPct val="0"/>
              </a:spcAft>
              <a:defRPr sz="8600">
                <a:solidFill>
                  <a:schemeClr val="tx1"/>
                </a:solidFill>
                <a:latin typeface="Arial" panose="020B0604020202020204" pitchFamily="34" charset="0"/>
              </a:defRPr>
            </a:lvl6pPr>
            <a:lvl7pPr marL="2971800" indent="-228600" defTabSz="4389438" eaLnBrk="0" fontAlgn="base" hangingPunct="0">
              <a:spcBef>
                <a:spcPct val="0"/>
              </a:spcBef>
              <a:spcAft>
                <a:spcPct val="0"/>
              </a:spcAft>
              <a:defRPr sz="8600">
                <a:solidFill>
                  <a:schemeClr val="tx1"/>
                </a:solidFill>
                <a:latin typeface="Arial" panose="020B0604020202020204" pitchFamily="34" charset="0"/>
              </a:defRPr>
            </a:lvl7pPr>
            <a:lvl8pPr marL="3429000" indent="-228600" defTabSz="4389438" eaLnBrk="0" fontAlgn="base" hangingPunct="0">
              <a:spcBef>
                <a:spcPct val="0"/>
              </a:spcBef>
              <a:spcAft>
                <a:spcPct val="0"/>
              </a:spcAft>
              <a:defRPr sz="8600">
                <a:solidFill>
                  <a:schemeClr val="tx1"/>
                </a:solidFill>
                <a:latin typeface="Arial" panose="020B0604020202020204" pitchFamily="34" charset="0"/>
              </a:defRPr>
            </a:lvl8pPr>
            <a:lvl9pPr marL="3886200" indent="-228600" defTabSz="4389438" eaLnBrk="0" fontAlgn="base" hangingPunct="0">
              <a:spcBef>
                <a:spcPct val="0"/>
              </a:spcBef>
              <a:spcAft>
                <a:spcPct val="0"/>
              </a:spcAft>
              <a:defRPr sz="8600">
                <a:solidFill>
                  <a:schemeClr val="tx1"/>
                </a:solidFill>
                <a:latin typeface="Arial" panose="020B0604020202020204" pitchFamily="34" charset="0"/>
              </a:defRPr>
            </a:lvl9pPr>
          </a:lstStyle>
          <a:p>
            <a:pPr algn="ctr" eaLnBrk="1" hangingPunct="1"/>
            <a:endParaRPr lang="en-US" altLang="en-US">
              <a:solidFill>
                <a:schemeClr val="bg1"/>
              </a:solidFill>
            </a:endParaRPr>
          </a:p>
        </p:txBody>
      </p:sp>
      <p:sp>
        <p:nvSpPr>
          <p:cNvPr id="3081" name="Text Box 14"/>
          <p:cNvSpPr txBox="1">
            <a:spLocks noChangeArrowheads="1"/>
          </p:cNvSpPr>
          <p:nvPr/>
        </p:nvSpPr>
        <p:spPr bwMode="auto">
          <a:xfrm>
            <a:off x="4116388" y="690563"/>
            <a:ext cx="35169475"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389438">
              <a:defRPr sz="8600">
                <a:solidFill>
                  <a:schemeClr val="tx1"/>
                </a:solidFill>
                <a:latin typeface="Arial" panose="020B0604020202020204" pitchFamily="34" charset="0"/>
              </a:defRPr>
            </a:lvl1pPr>
            <a:lvl2pPr marL="742950" indent="-285750" defTabSz="4389438">
              <a:defRPr sz="8600">
                <a:solidFill>
                  <a:schemeClr val="tx1"/>
                </a:solidFill>
                <a:latin typeface="Arial" panose="020B0604020202020204" pitchFamily="34" charset="0"/>
              </a:defRPr>
            </a:lvl2pPr>
            <a:lvl3pPr marL="1143000" indent="-228600" defTabSz="4389438">
              <a:defRPr sz="8600">
                <a:solidFill>
                  <a:schemeClr val="tx1"/>
                </a:solidFill>
                <a:latin typeface="Arial" panose="020B0604020202020204" pitchFamily="34" charset="0"/>
              </a:defRPr>
            </a:lvl3pPr>
            <a:lvl4pPr marL="1600200" indent="-228600" defTabSz="4389438">
              <a:defRPr sz="8600">
                <a:solidFill>
                  <a:schemeClr val="tx1"/>
                </a:solidFill>
                <a:latin typeface="Arial" panose="020B0604020202020204" pitchFamily="34" charset="0"/>
              </a:defRPr>
            </a:lvl4pPr>
            <a:lvl5pPr marL="2057400" indent="-228600" defTabSz="4389438">
              <a:defRPr sz="8600">
                <a:solidFill>
                  <a:schemeClr val="tx1"/>
                </a:solidFill>
                <a:latin typeface="Arial" panose="020B0604020202020204" pitchFamily="34" charset="0"/>
              </a:defRPr>
            </a:lvl5pPr>
            <a:lvl6pPr marL="2514600" indent="-228600" defTabSz="4389438" eaLnBrk="0" fontAlgn="base" hangingPunct="0">
              <a:spcBef>
                <a:spcPct val="0"/>
              </a:spcBef>
              <a:spcAft>
                <a:spcPct val="0"/>
              </a:spcAft>
              <a:defRPr sz="8600">
                <a:solidFill>
                  <a:schemeClr val="tx1"/>
                </a:solidFill>
                <a:latin typeface="Arial" panose="020B0604020202020204" pitchFamily="34" charset="0"/>
              </a:defRPr>
            </a:lvl6pPr>
            <a:lvl7pPr marL="2971800" indent="-228600" defTabSz="4389438" eaLnBrk="0" fontAlgn="base" hangingPunct="0">
              <a:spcBef>
                <a:spcPct val="0"/>
              </a:spcBef>
              <a:spcAft>
                <a:spcPct val="0"/>
              </a:spcAft>
              <a:defRPr sz="8600">
                <a:solidFill>
                  <a:schemeClr val="tx1"/>
                </a:solidFill>
                <a:latin typeface="Arial" panose="020B0604020202020204" pitchFamily="34" charset="0"/>
              </a:defRPr>
            </a:lvl7pPr>
            <a:lvl8pPr marL="3429000" indent="-228600" defTabSz="4389438" eaLnBrk="0" fontAlgn="base" hangingPunct="0">
              <a:spcBef>
                <a:spcPct val="0"/>
              </a:spcBef>
              <a:spcAft>
                <a:spcPct val="0"/>
              </a:spcAft>
              <a:defRPr sz="8600">
                <a:solidFill>
                  <a:schemeClr val="tx1"/>
                </a:solidFill>
                <a:latin typeface="Arial" panose="020B0604020202020204" pitchFamily="34" charset="0"/>
              </a:defRPr>
            </a:lvl8pPr>
            <a:lvl9pPr marL="3886200" indent="-228600" defTabSz="4389438" eaLnBrk="0" fontAlgn="base" hangingPunct="0">
              <a:spcBef>
                <a:spcPct val="0"/>
              </a:spcBef>
              <a:spcAft>
                <a:spcPct val="0"/>
              </a:spcAft>
              <a:defRPr sz="8600">
                <a:solidFill>
                  <a:schemeClr val="tx1"/>
                </a:solidFill>
                <a:latin typeface="Arial" panose="020B0604020202020204" pitchFamily="34" charset="0"/>
              </a:defRPr>
            </a:lvl9pPr>
          </a:lstStyle>
          <a:p>
            <a:pPr algn="ctr"/>
            <a:r>
              <a:rPr lang="en-US" altLang="en-US" sz="8400" b="1" dirty="0"/>
              <a:t>Defects in Black Phosphorus Probed by Scanning Tunneling Microscopy and Spectroscopy</a:t>
            </a:r>
          </a:p>
          <a:p>
            <a:pPr algn="ctr" eaLnBrk="1" hangingPunct="1"/>
            <a:r>
              <a:rPr lang="en-US" altLang="en-US" sz="4800" b="1" dirty="0"/>
              <a:t>Jake Riffle, Cameron Flynn, Charlie Ayotte, Christine A. Caputo, and Shawna Hollen</a:t>
            </a:r>
            <a:endParaRPr lang="en-US" altLang="en-US" sz="4800" baseline="30000" dirty="0"/>
          </a:p>
          <a:p>
            <a:pPr algn="ctr" eaLnBrk="1" hangingPunct="1"/>
            <a:r>
              <a:rPr lang="en-US" altLang="en-US" sz="4800" i="1" dirty="0"/>
              <a:t>Department of Physics, University of New Hampshire, Durham, NH 03820</a:t>
            </a:r>
            <a:endParaRPr lang="en-US" altLang="en-US" dirty="0"/>
          </a:p>
        </p:txBody>
      </p:sp>
      <p:sp>
        <p:nvSpPr>
          <p:cNvPr id="3082" name="Text Box 36"/>
          <p:cNvSpPr txBox="1">
            <a:spLocks noChangeArrowheads="1"/>
          </p:cNvSpPr>
          <p:nvPr/>
        </p:nvSpPr>
        <p:spPr bwMode="auto">
          <a:xfrm>
            <a:off x="1206500" y="21161375"/>
            <a:ext cx="9197975"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lIns="61170" tIns="30584" rIns="61170" bIns="30584">
            <a:spAutoFit/>
          </a:bodyPr>
          <a:lstStyle>
            <a:lvl1pPr defTabSz="612775">
              <a:defRPr sz="8600">
                <a:solidFill>
                  <a:schemeClr val="tx1"/>
                </a:solidFill>
                <a:latin typeface="Arial" panose="020B0604020202020204" pitchFamily="34" charset="0"/>
              </a:defRPr>
            </a:lvl1pPr>
            <a:lvl2pPr marL="742950" indent="-285750" defTabSz="612775">
              <a:defRPr sz="8600">
                <a:solidFill>
                  <a:schemeClr val="tx1"/>
                </a:solidFill>
                <a:latin typeface="Arial" panose="020B0604020202020204" pitchFamily="34" charset="0"/>
              </a:defRPr>
            </a:lvl2pPr>
            <a:lvl3pPr marL="1143000" indent="-228600" defTabSz="612775">
              <a:defRPr sz="8600">
                <a:solidFill>
                  <a:schemeClr val="tx1"/>
                </a:solidFill>
                <a:latin typeface="Arial" panose="020B0604020202020204" pitchFamily="34" charset="0"/>
              </a:defRPr>
            </a:lvl3pPr>
            <a:lvl4pPr marL="1600200" indent="-228600" defTabSz="612775">
              <a:defRPr sz="8600">
                <a:solidFill>
                  <a:schemeClr val="tx1"/>
                </a:solidFill>
                <a:latin typeface="Arial" panose="020B0604020202020204" pitchFamily="34" charset="0"/>
              </a:defRPr>
            </a:lvl4pPr>
            <a:lvl5pPr marL="2057400" indent="-228600" defTabSz="612775">
              <a:defRPr sz="8600">
                <a:solidFill>
                  <a:schemeClr val="tx1"/>
                </a:solidFill>
                <a:latin typeface="Arial" panose="020B0604020202020204" pitchFamily="34" charset="0"/>
              </a:defRPr>
            </a:lvl5pPr>
            <a:lvl6pPr marL="2514600" indent="-228600" defTabSz="612775" eaLnBrk="0" fontAlgn="base" hangingPunct="0">
              <a:spcBef>
                <a:spcPct val="0"/>
              </a:spcBef>
              <a:spcAft>
                <a:spcPct val="0"/>
              </a:spcAft>
              <a:defRPr sz="8600">
                <a:solidFill>
                  <a:schemeClr val="tx1"/>
                </a:solidFill>
                <a:latin typeface="Arial" panose="020B0604020202020204" pitchFamily="34" charset="0"/>
              </a:defRPr>
            </a:lvl6pPr>
            <a:lvl7pPr marL="2971800" indent="-228600" defTabSz="612775" eaLnBrk="0" fontAlgn="base" hangingPunct="0">
              <a:spcBef>
                <a:spcPct val="0"/>
              </a:spcBef>
              <a:spcAft>
                <a:spcPct val="0"/>
              </a:spcAft>
              <a:defRPr sz="8600">
                <a:solidFill>
                  <a:schemeClr val="tx1"/>
                </a:solidFill>
                <a:latin typeface="Arial" panose="020B0604020202020204" pitchFamily="34" charset="0"/>
              </a:defRPr>
            </a:lvl7pPr>
            <a:lvl8pPr marL="3429000" indent="-228600" defTabSz="612775" eaLnBrk="0" fontAlgn="base" hangingPunct="0">
              <a:spcBef>
                <a:spcPct val="0"/>
              </a:spcBef>
              <a:spcAft>
                <a:spcPct val="0"/>
              </a:spcAft>
              <a:defRPr sz="8600">
                <a:solidFill>
                  <a:schemeClr val="tx1"/>
                </a:solidFill>
                <a:latin typeface="Arial" panose="020B0604020202020204" pitchFamily="34" charset="0"/>
              </a:defRPr>
            </a:lvl8pPr>
            <a:lvl9pPr marL="3886200" indent="-228600" defTabSz="612775" eaLnBrk="0" fontAlgn="base" hangingPunct="0">
              <a:spcBef>
                <a:spcPct val="0"/>
              </a:spcBef>
              <a:spcAft>
                <a:spcPct val="0"/>
              </a:spcAft>
              <a:defRPr sz="8600">
                <a:solidFill>
                  <a:schemeClr val="tx1"/>
                </a:solidFill>
                <a:latin typeface="Arial" panose="020B0604020202020204" pitchFamily="34" charset="0"/>
              </a:defRPr>
            </a:lvl9pPr>
          </a:lstStyle>
          <a:p>
            <a:pPr>
              <a:lnSpc>
                <a:spcPct val="95000"/>
              </a:lnSpc>
            </a:pPr>
            <a:endParaRPr lang="en-US" altLang="en-US" sz="2800">
              <a:latin typeface="Times New Roman" panose="02020603050405020304" pitchFamily="18" charset="0"/>
            </a:endParaRPr>
          </a:p>
          <a:p>
            <a:endParaRPr lang="en-US" altLang="en-US" sz="2000">
              <a:latin typeface="Times New Roman" panose="02020603050405020304" pitchFamily="18" charset="0"/>
            </a:endParaRPr>
          </a:p>
        </p:txBody>
      </p:sp>
      <p:sp>
        <p:nvSpPr>
          <p:cNvPr id="3083" name="Text Box 42"/>
          <p:cNvSpPr txBox="1">
            <a:spLocks noChangeArrowheads="1"/>
          </p:cNvSpPr>
          <p:nvPr/>
        </p:nvSpPr>
        <p:spPr bwMode="auto">
          <a:xfrm>
            <a:off x="1638300" y="5351463"/>
            <a:ext cx="9829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389438">
              <a:defRPr sz="8600">
                <a:solidFill>
                  <a:schemeClr val="tx1"/>
                </a:solidFill>
                <a:latin typeface="Arial" panose="020B0604020202020204" pitchFamily="34" charset="0"/>
              </a:defRPr>
            </a:lvl1pPr>
            <a:lvl2pPr marL="742950" indent="-285750" defTabSz="4389438">
              <a:defRPr sz="8600">
                <a:solidFill>
                  <a:schemeClr val="tx1"/>
                </a:solidFill>
                <a:latin typeface="Arial" panose="020B0604020202020204" pitchFamily="34" charset="0"/>
              </a:defRPr>
            </a:lvl2pPr>
            <a:lvl3pPr marL="1143000" indent="-228600" defTabSz="4389438">
              <a:defRPr sz="8600">
                <a:solidFill>
                  <a:schemeClr val="tx1"/>
                </a:solidFill>
                <a:latin typeface="Arial" panose="020B0604020202020204" pitchFamily="34" charset="0"/>
              </a:defRPr>
            </a:lvl3pPr>
            <a:lvl4pPr marL="1600200" indent="-228600" defTabSz="4389438">
              <a:defRPr sz="8600">
                <a:solidFill>
                  <a:schemeClr val="tx1"/>
                </a:solidFill>
                <a:latin typeface="Arial" panose="020B0604020202020204" pitchFamily="34" charset="0"/>
              </a:defRPr>
            </a:lvl4pPr>
            <a:lvl5pPr marL="2057400" indent="-228600" defTabSz="4389438">
              <a:defRPr sz="8600">
                <a:solidFill>
                  <a:schemeClr val="tx1"/>
                </a:solidFill>
                <a:latin typeface="Arial" panose="020B0604020202020204" pitchFamily="34" charset="0"/>
              </a:defRPr>
            </a:lvl5pPr>
            <a:lvl6pPr marL="2514600" indent="-228600" defTabSz="4389438" eaLnBrk="0" fontAlgn="base" hangingPunct="0">
              <a:spcBef>
                <a:spcPct val="0"/>
              </a:spcBef>
              <a:spcAft>
                <a:spcPct val="0"/>
              </a:spcAft>
              <a:defRPr sz="8600">
                <a:solidFill>
                  <a:schemeClr val="tx1"/>
                </a:solidFill>
                <a:latin typeface="Arial" panose="020B0604020202020204" pitchFamily="34" charset="0"/>
              </a:defRPr>
            </a:lvl6pPr>
            <a:lvl7pPr marL="2971800" indent="-228600" defTabSz="4389438" eaLnBrk="0" fontAlgn="base" hangingPunct="0">
              <a:spcBef>
                <a:spcPct val="0"/>
              </a:spcBef>
              <a:spcAft>
                <a:spcPct val="0"/>
              </a:spcAft>
              <a:defRPr sz="8600">
                <a:solidFill>
                  <a:schemeClr val="tx1"/>
                </a:solidFill>
                <a:latin typeface="Arial" panose="020B0604020202020204" pitchFamily="34" charset="0"/>
              </a:defRPr>
            </a:lvl7pPr>
            <a:lvl8pPr marL="3429000" indent="-228600" defTabSz="4389438" eaLnBrk="0" fontAlgn="base" hangingPunct="0">
              <a:spcBef>
                <a:spcPct val="0"/>
              </a:spcBef>
              <a:spcAft>
                <a:spcPct val="0"/>
              </a:spcAft>
              <a:defRPr sz="8600">
                <a:solidFill>
                  <a:schemeClr val="tx1"/>
                </a:solidFill>
                <a:latin typeface="Arial" panose="020B0604020202020204" pitchFamily="34" charset="0"/>
              </a:defRPr>
            </a:lvl8pPr>
            <a:lvl9pPr marL="3886200" indent="-228600" defTabSz="4389438" eaLnBrk="0" fontAlgn="base" hangingPunct="0">
              <a:spcBef>
                <a:spcPct val="0"/>
              </a:spcBef>
              <a:spcAft>
                <a:spcPct val="0"/>
              </a:spcAft>
              <a:defRPr sz="8600">
                <a:solidFill>
                  <a:schemeClr val="tx1"/>
                </a:solidFill>
                <a:latin typeface="Arial" panose="020B0604020202020204" pitchFamily="34" charset="0"/>
              </a:defRPr>
            </a:lvl9pPr>
          </a:lstStyle>
          <a:p>
            <a:pPr algn="ctr" eaLnBrk="1" hangingPunct="1">
              <a:spcBef>
                <a:spcPct val="50000"/>
              </a:spcBef>
            </a:pPr>
            <a:r>
              <a:rPr lang="en-US" altLang="en-US" sz="6600" b="1" dirty="0"/>
              <a:t>Introduction</a:t>
            </a:r>
          </a:p>
        </p:txBody>
      </p:sp>
      <p:sp>
        <p:nvSpPr>
          <p:cNvPr id="3084" name="Text Box 43"/>
          <p:cNvSpPr txBox="1">
            <a:spLocks noChangeArrowheads="1"/>
          </p:cNvSpPr>
          <p:nvPr/>
        </p:nvSpPr>
        <p:spPr bwMode="auto">
          <a:xfrm>
            <a:off x="15641638" y="5348288"/>
            <a:ext cx="125190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389438">
              <a:defRPr sz="8600">
                <a:solidFill>
                  <a:schemeClr val="tx1"/>
                </a:solidFill>
                <a:latin typeface="Arial" panose="020B0604020202020204" pitchFamily="34" charset="0"/>
              </a:defRPr>
            </a:lvl1pPr>
            <a:lvl2pPr marL="742950" indent="-285750" defTabSz="4389438">
              <a:defRPr sz="8600">
                <a:solidFill>
                  <a:schemeClr val="tx1"/>
                </a:solidFill>
                <a:latin typeface="Arial" panose="020B0604020202020204" pitchFamily="34" charset="0"/>
              </a:defRPr>
            </a:lvl2pPr>
            <a:lvl3pPr marL="1143000" indent="-228600" defTabSz="4389438">
              <a:defRPr sz="8600">
                <a:solidFill>
                  <a:schemeClr val="tx1"/>
                </a:solidFill>
                <a:latin typeface="Arial" panose="020B0604020202020204" pitchFamily="34" charset="0"/>
              </a:defRPr>
            </a:lvl3pPr>
            <a:lvl4pPr marL="1600200" indent="-228600" defTabSz="4389438">
              <a:defRPr sz="8600">
                <a:solidFill>
                  <a:schemeClr val="tx1"/>
                </a:solidFill>
                <a:latin typeface="Arial" panose="020B0604020202020204" pitchFamily="34" charset="0"/>
              </a:defRPr>
            </a:lvl4pPr>
            <a:lvl5pPr marL="2057400" indent="-228600" defTabSz="4389438">
              <a:defRPr sz="8600">
                <a:solidFill>
                  <a:schemeClr val="tx1"/>
                </a:solidFill>
                <a:latin typeface="Arial" panose="020B0604020202020204" pitchFamily="34" charset="0"/>
              </a:defRPr>
            </a:lvl5pPr>
            <a:lvl6pPr marL="2514600" indent="-228600" defTabSz="4389438" eaLnBrk="0" fontAlgn="base" hangingPunct="0">
              <a:spcBef>
                <a:spcPct val="0"/>
              </a:spcBef>
              <a:spcAft>
                <a:spcPct val="0"/>
              </a:spcAft>
              <a:defRPr sz="8600">
                <a:solidFill>
                  <a:schemeClr val="tx1"/>
                </a:solidFill>
                <a:latin typeface="Arial" panose="020B0604020202020204" pitchFamily="34" charset="0"/>
              </a:defRPr>
            </a:lvl6pPr>
            <a:lvl7pPr marL="2971800" indent="-228600" defTabSz="4389438" eaLnBrk="0" fontAlgn="base" hangingPunct="0">
              <a:spcBef>
                <a:spcPct val="0"/>
              </a:spcBef>
              <a:spcAft>
                <a:spcPct val="0"/>
              </a:spcAft>
              <a:defRPr sz="8600">
                <a:solidFill>
                  <a:schemeClr val="tx1"/>
                </a:solidFill>
                <a:latin typeface="Arial" panose="020B0604020202020204" pitchFamily="34" charset="0"/>
              </a:defRPr>
            </a:lvl7pPr>
            <a:lvl8pPr marL="3429000" indent="-228600" defTabSz="4389438" eaLnBrk="0" fontAlgn="base" hangingPunct="0">
              <a:spcBef>
                <a:spcPct val="0"/>
              </a:spcBef>
              <a:spcAft>
                <a:spcPct val="0"/>
              </a:spcAft>
              <a:defRPr sz="8600">
                <a:solidFill>
                  <a:schemeClr val="tx1"/>
                </a:solidFill>
                <a:latin typeface="Arial" panose="020B0604020202020204" pitchFamily="34" charset="0"/>
              </a:defRPr>
            </a:lvl8pPr>
            <a:lvl9pPr marL="3886200" indent="-228600" defTabSz="4389438" eaLnBrk="0" fontAlgn="base" hangingPunct="0">
              <a:spcBef>
                <a:spcPct val="0"/>
              </a:spcBef>
              <a:spcAft>
                <a:spcPct val="0"/>
              </a:spcAft>
              <a:defRPr sz="8600">
                <a:solidFill>
                  <a:schemeClr val="tx1"/>
                </a:solidFill>
                <a:latin typeface="Arial" panose="020B0604020202020204" pitchFamily="34" charset="0"/>
              </a:defRPr>
            </a:lvl9pPr>
          </a:lstStyle>
          <a:p>
            <a:pPr algn="ctr" eaLnBrk="1" hangingPunct="1">
              <a:spcBef>
                <a:spcPct val="50000"/>
              </a:spcBef>
            </a:pPr>
            <a:r>
              <a:rPr lang="en-US" altLang="en-US" sz="6600" b="1"/>
              <a:t>Results</a:t>
            </a:r>
          </a:p>
        </p:txBody>
      </p:sp>
      <p:pic>
        <p:nvPicPr>
          <p:cNvPr id="3085" name="Picture 25" descr="Hollen La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90663" y="1563688"/>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2" descr="Image result for unh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9775" y="1579563"/>
            <a:ext cx="2106613" cy="253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9" name="TextBox 16"/>
          <p:cNvSpPr txBox="1">
            <a:spLocks noChangeArrowheads="1"/>
          </p:cNvSpPr>
          <p:nvPr/>
        </p:nvSpPr>
        <p:spPr bwMode="auto">
          <a:xfrm>
            <a:off x="13011151" y="14631885"/>
            <a:ext cx="10592219" cy="741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marL="457200" indent="-457200" eaLnBrk="1" hangingPunct="1">
              <a:buFont typeface="Arial" charset="0"/>
              <a:buChar char="•"/>
            </a:pPr>
            <a:r>
              <a:rPr lang="en-US" altLang="en-US" sz="2700" dirty="0">
                <a:latin typeface="Calibri Light" panose="020F0302020204030204" pitchFamily="34" charset="0"/>
              </a:rPr>
              <a:t>STM imaging and </a:t>
            </a:r>
            <a:r>
              <a:rPr lang="en-US" altLang="en-US" sz="2700" dirty="0" err="1">
                <a:latin typeface="Calibri Light" panose="020F0302020204030204" pitchFamily="34" charset="0"/>
              </a:rPr>
              <a:t>dI</a:t>
            </a:r>
            <a:r>
              <a:rPr lang="en-US" altLang="en-US" sz="2700" dirty="0">
                <a:latin typeface="Calibri Light" panose="020F0302020204030204" pitchFamily="34" charset="0"/>
              </a:rPr>
              <a:t>/</a:t>
            </a:r>
            <a:r>
              <a:rPr lang="en-US" altLang="en-US" sz="2700" dirty="0" err="1">
                <a:latin typeface="Calibri Light" panose="020F0302020204030204" pitchFamily="34" charset="0"/>
              </a:rPr>
              <a:t>dV</a:t>
            </a:r>
            <a:r>
              <a:rPr lang="en-US" altLang="en-US" sz="2700" dirty="0">
                <a:latin typeface="Calibri Light" panose="020F0302020204030204" pitchFamily="34" charset="0"/>
              </a:rPr>
              <a:t>-map imaging of the black phosphorus surface shows charged defects (Fig 3a-d). Imaged defects consistently appear bright at negative voltages, and dark at positive voltages. From the apparent brightness/darkness of the defects (Fig 5a, c), we can determine that the majority are positively charged.</a:t>
            </a:r>
          </a:p>
          <a:p>
            <a:pPr marL="457200" indent="-457200" eaLnBrk="1" hangingPunct="1">
              <a:buFont typeface="Arial" charset="0"/>
              <a:buChar char="•"/>
            </a:pPr>
            <a:endParaRPr lang="en-US" altLang="en-US" sz="2700" dirty="0">
              <a:latin typeface="Calibri Light" panose="020F0302020204030204" pitchFamily="34" charset="0"/>
            </a:endParaRPr>
          </a:p>
          <a:p>
            <a:pPr marL="457200" indent="-457200" eaLnBrk="1" hangingPunct="1">
              <a:buFont typeface="Arial" charset="0"/>
              <a:buChar char="•"/>
            </a:pPr>
            <a:r>
              <a:rPr lang="en-US" altLang="en-US" sz="2700" dirty="0">
                <a:latin typeface="Calibri Light" panose="020F0302020204030204" pitchFamily="34" charset="0"/>
              </a:rPr>
              <a:t>All of these defects appear with dumbbell shapes and oriented along the rows, or perpendicular to the rows. This can be most clearly seen in Fig 3a. Since STM probes electronic states, in addition to topography, point defects can have a shape that reflects their electronic structure. </a:t>
            </a:r>
            <a:r>
              <a:rPr lang="en-US" altLang="en-US" sz="2700" baseline="30000" dirty="0">
                <a:latin typeface="Calibri Light" panose="020F0302020204030204" pitchFamily="34" charset="0"/>
              </a:rPr>
              <a:t>[5]</a:t>
            </a:r>
          </a:p>
          <a:p>
            <a:pPr marL="457200" indent="-457200" eaLnBrk="1" hangingPunct="1">
              <a:buFont typeface="Arial" charset="0"/>
              <a:buChar char="•"/>
            </a:pPr>
            <a:endParaRPr lang="en-US" altLang="en-US" sz="2700" baseline="30000" dirty="0">
              <a:latin typeface="Calibri Light" panose="020F0302020204030204" pitchFamily="34" charset="0"/>
            </a:endParaRPr>
          </a:p>
          <a:p>
            <a:pPr marL="457200" indent="-457200" eaLnBrk="1" hangingPunct="1">
              <a:buFont typeface="Arial" charset="0"/>
              <a:buChar char="•"/>
            </a:pPr>
            <a:r>
              <a:rPr lang="en-US" altLang="en-US" sz="2700" dirty="0">
                <a:latin typeface="Calibri Light" panose="020F0302020204030204" pitchFamily="34" charset="0"/>
              </a:rPr>
              <a:t>Faint rings can be seen encircling several of the defects in the </a:t>
            </a:r>
            <a:r>
              <a:rPr lang="en-US" altLang="en-US" sz="2700" dirty="0" err="1">
                <a:latin typeface="Calibri Light" panose="020F0302020204030204" pitchFamily="34" charset="0"/>
              </a:rPr>
              <a:t>dI</a:t>
            </a:r>
            <a:r>
              <a:rPr lang="en-US" altLang="en-US" sz="2700" dirty="0">
                <a:latin typeface="Calibri Light" panose="020F0302020204030204" pitchFamily="34" charset="0"/>
              </a:rPr>
              <a:t>/</a:t>
            </a:r>
            <a:r>
              <a:rPr lang="en-US" altLang="en-US" sz="2700" dirty="0" err="1">
                <a:latin typeface="Calibri Light" panose="020F0302020204030204" pitchFamily="34" charset="0"/>
              </a:rPr>
              <a:t>dV</a:t>
            </a:r>
            <a:r>
              <a:rPr lang="en-US" altLang="en-US" sz="2700" dirty="0">
                <a:latin typeface="Calibri Light" panose="020F0302020204030204" pitchFamily="34" charset="0"/>
              </a:rPr>
              <a:t>-map images, Fig 5b, d. These rings are likely signatures of charging and discharging the defects via the STM tunneling current and can be explained through semiconductor band-bending and tunneling models. </a:t>
            </a:r>
            <a:r>
              <a:rPr lang="en-US" altLang="en-US" sz="2700" baseline="30000" dirty="0">
                <a:latin typeface="Calibri Light" panose="020F0302020204030204" pitchFamily="34" charset="0"/>
              </a:rPr>
              <a:t>[6],[7]</a:t>
            </a:r>
            <a:endParaRPr lang="en-US" altLang="en-US" sz="2700" i="1" baseline="30000" dirty="0">
              <a:latin typeface="Calibri Light" panose="020F0302020204030204" pitchFamily="34" charset="0"/>
            </a:endParaRPr>
          </a:p>
          <a:p>
            <a:pPr marL="457200" indent="-457200" eaLnBrk="1" hangingPunct="1">
              <a:buFont typeface="Arial" charset="0"/>
              <a:buChar char="•"/>
            </a:pPr>
            <a:endParaRPr lang="en-US" altLang="en-US" sz="3200" i="1" dirty="0">
              <a:latin typeface="Calibri Light" panose="020F0302020204030204" pitchFamily="34" charset="0"/>
            </a:endParaRPr>
          </a:p>
          <a:p>
            <a:pPr marL="457200" indent="-457200" eaLnBrk="1" hangingPunct="1">
              <a:buFont typeface="Arial" charset="0"/>
              <a:buChar char="•"/>
            </a:pPr>
            <a:endParaRPr lang="en-US" altLang="en-US" sz="3000" dirty="0">
              <a:latin typeface="Calibri Light" panose="020F0302020204030204" pitchFamily="34" charset="0"/>
            </a:endParaRPr>
          </a:p>
        </p:txBody>
      </p:sp>
      <p:sp>
        <p:nvSpPr>
          <p:cNvPr id="3090" name="TextBox 17"/>
          <p:cNvSpPr txBox="1">
            <a:spLocks noChangeArrowheads="1"/>
          </p:cNvSpPr>
          <p:nvPr/>
        </p:nvSpPr>
        <p:spPr bwMode="auto">
          <a:xfrm>
            <a:off x="688975" y="18774626"/>
            <a:ext cx="106299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eaLnBrk="1" hangingPunct="1"/>
            <a:r>
              <a:rPr lang="en-US" altLang="en-US" sz="2700" dirty="0">
                <a:latin typeface="Calibri Light" panose="020F0302020204030204" pitchFamily="34" charset="0"/>
              </a:rPr>
              <a:t>We prepared black phosphorus bulk crystals for these experiments in two different ways.</a:t>
            </a:r>
          </a:p>
        </p:txBody>
      </p:sp>
      <p:sp>
        <p:nvSpPr>
          <p:cNvPr id="3091" name="TextBox 21"/>
          <p:cNvSpPr txBox="1">
            <a:spLocks noChangeArrowheads="1"/>
          </p:cNvSpPr>
          <p:nvPr/>
        </p:nvSpPr>
        <p:spPr bwMode="auto">
          <a:xfrm>
            <a:off x="693555" y="22244038"/>
            <a:ext cx="775028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eaLnBrk="1" hangingPunct="1"/>
            <a:r>
              <a:rPr lang="en-US" altLang="en-US" sz="2700" dirty="0">
                <a:latin typeface="Calibri Light" panose="020F0302020204030204" pitchFamily="34" charset="0"/>
              </a:rPr>
              <a:t>2) Air-prepped samples were mounted with epoxy. Cleaving was still performed in UHV.</a:t>
            </a:r>
            <a:r>
              <a:rPr lang="en-US" altLang="en-US" sz="2700" dirty="0">
                <a:latin typeface="Calibri" panose="020F0502020204030204" pitchFamily="34" charset="0"/>
              </a:rPr>
              <a:t> </a:t>
            </a:r>
            <a:endParaRPr lang="en-US" altLang="en-US" sz="2700" dirty="0">
              <a:latin typeface="Calibri Light" panose="020F0302020204030204" pitchFamily="34" charset="0"/>
            </a:endParaRPr>
          </a:p>
        </p:txBody>
      </p:sp>
      <p:grpSp>
        <p:nvGrpSpPr>
          <p:cNvPr id="3092" name="Group 2048"/>
          <p:cNvGrpSpPr>
            <a:grpSpLocks/>
          </p:cNvGrpSpPr>
          <p:nvPr/>
        </p:nvGrpSpPr>
        <p:grpSpPr bwMode="auto">
          <a:xfrm>
            <a:off x="8542431" y="19883070"/>
            <a:ext cx="3608751" cy="3656596"/>
            <a:chOff x="8001447" y="19554599"/>
            <a:chExt cx="4265750" cy="4323523"/>
          </a:xfrm>
        </p:grpSpPr>
        <p:pic>
          <p:nvPicPr>
            <p:cNvPr id="3149" name="Picture 2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01449" y="19554599"/>
              <a:ext cx="4265748" cy="3195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0" name="TextBox 22"/>
            <p:cNvSpPr txBox="1">
              <a:spLocks noChangeArrowheads="1"/>
            </p:cNvSpPr>
            <p:nvPr/>
          </p:nvSpPr>
          <p:spPr bwMode="auto">
            <a:xfrm>
              <a:off x="8001447" y="22968343"/>
              <a:ext cx="3943923" cy="909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eaLnBrk="1" hangingPunct="1"/>
              <a:r>
                <a:rPr lang="en-US" altLang="en-US" sz="2200" i="1" dirty="0">
                  <a:latin typeface="Calibri Light" panose="020F0302020204030204" pitchFamily="34" charset="0"/>
                </a:rPr>
                <a:t>View of the STM tip approaching the bulk BP</a:t>
              </a:r>
              <a:endParaRPr lang="en-US" altLang="en-US" sz="2200" dirty="0">
                <a:latin typeface="Calibri Light" panose="020F0302020204030204" pitchFamily="34" charset="0"/>
              </a:endParaRPr>
            </a:p>
          </p:txBody>
        </p:sp>
      </p:grpSp>
      <p:sp>
        <p:nvSpPr>
          <p:cNvPr id="3093" name="TextBox 23"/>
          <p:cNvSpPr txBox="1">
            <a:spLocks noChangeArrowheads="1"/>
          </p:cNvSpPr>
          <p:nvPr/>
        </p:nvSpPr>
        <p:spPr bwMode="auto">
          <a:xfrm>
            <a:off x="683081" y="23218508"/>
            <a:ext cx="773843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eaLnBrk="1" hangingPunct="1"/>
            <a:r>
              <a:rPr lang="en-US" altLang="en-US" sz="2700" dirty="0">
                <a:latin typeface="Calibri Light" panose="020F0302020204030204" pitchFamily="34" charset="0"/>
              </a:rPr>
              <a:t>A 9 Kelvin UHV RHK SPM was used to image the surface of BP using platinum-iridium cut tips.</a:t>
            </a:r>
            <a:r>
              <a:rPr lang="en-US" altLang="en-US" sz="2700" dirty="0">
                <a:solidFill>
                  <a:srgbClr val="FF0000"/>
                </a:solidFill>
                <a:latin typeface="Calibri Light" panose="020F0302020204030204" pitchFamily="34" charset="0"/>
              </a:rPr>
              <a:t> </a:t>
            </a:r>
          </a:p>
        </p:txBody>
      </p:sp>
      <p:grpSp>
        <p:nvGrpSpPr>
          <p:cNvPr id="3094" name="Group 2047"/>
          <p:cNvGrpSpPr>
            <a:grpSpLocks/>
          </p:cNvGrpSpPr>
          <p:nvPr/>
        </p:nvGrpSpPr>
        <p:grpSpPr bwMode="auto">
          <a:xfrm>
            <a:off x="6244890" y="28844728"/>
            <a:ext cx="5073985" cy="3542971"/>
            <a:chOff x="4194812" y="28591852"/>
            <a:chExt cx="5073784" cy="3542527"/>
          </a:xfrm>
        </p:grpSpPr>
        <p:pic>
          <p:nvPicPr>
            <p:cNvPr id="3147" name="Picture 2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94812" y="28591852"/>
              <a:ext cx="5073784" cy="314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48" name="TextBox 28"/>
            <p:cNvSpPr txBox="1">
              <a:spLocks noChangeArrowheads="1"/>
            </p:cNvSpPr>
            <p:nvPr/>
          </p:nvSpPr>
          <p:spPr bwMode="auto">
            <a:xfrm>
              <a:off x="4970992" y="31703546"/>
              <a:ext cx="3554550" cy="4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eaLnBrk="1" hangingPunct="1"/>
              <a:r>
                <a:rPr lang="en-US" altLang="en-US" sz="2200" i="1" dirty="0">
                  <a:latin typeface="Calibri Light" panose="020F0302020204030204" pitchFamily="34" charset="0"/>
                </a:rPr>
                <a:t>UVH transportation chamber</a:t>
              </a:r>
              <a:endParaRPr lang="en-US" altLang="en-US" sz="2200" dirty="0">
                <a:latin typeface="Calibri Light" panose="020F0302020204030204" pitchFamily="34" charset="0"/>
              </a:endParaRPr>
            </a:p>
          </p:txBody>
        </p:sp>
      </p:grpSp>
      <p:sp>
        <p:nvSpPr>
          <p:cNvPr id="3095" name="TextBox 2075"/>
          <p:cNvSpPr txBox="1">
            <a:spLocks noChangeArrowheads="1"/>
          </p:cNvSpPr>
          <p:nvPr/>
        </p:nvSpPr>
        <p:spPr bwMode="auto">
          <a:xfrm>
            <a:off x="13088518" y="28882997"/>
            <a:ext cx="9455109"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marL="457200" indent="-457200" eaLnBrk="1" hangingPunct="1">
              <a:buFont typeface="Arial" charset="0"/>
              <a:buChar char="•"/>
            </a:pPr>
            <a:r>
              <a:rPr lang="en-US" altLang="en-US" sz="2700" dirty="0">
                <a:latin typeface="Calibri Light" panose="020F0302020204030204" pitchFamily="34" charset="0"/>
              </a:rPr>
              <a:t>Exposure to air significantly increased defect population density (Fig. 4). Many dark defects appeared, and their contrast does not change with tip-sample bias. These differences are evidence that the new defects are different from the inherent charged defects.</a:t>
            </a:r>
          </a:p>
          <a:p>
            <a:pPr marL="457200" indent="-457200" eaLnBrk="1" hangingPunct="1">
              <a:buFont typeface="Arial" charset="0"/>
              <a:buChar char="•"/>
            </a:pPr>
            <a:r>
              <a:rPr lang="en-US" altLang="en-US" sz="2700" dirty="0">
                <a:latin typeface="Calibri Light" panose="020F0302020204030204" pitchFamily="34" charset="0"/>
              </a:rPr>
              <a:t>These defects are consistent with oxidation of phosphorus, which would show up as ‘pits’ in the STM imaging due to a lower tunneling current.</a:t>
            </a:r>
          </a:p>
        </p:txBody>
      </p:sp>
      <p:sp>
        <p:nvSpPr>
          <p:cNvPr id="3099" name="TextBox 1"/>
          <p:cNvSpPr txBox="1">
            <a:spLocks noChangeArrowheads="1"/>
          </p:cNvSpPr>
          <p:nvPr/>
        </p:nvSpPr>
        <p:spPr bwMode="auto">
          <a:xfrm>
            <a:off x="20563643" y="6448519"/>
            <a:ext cx="9821107"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marL="457200" indent="-457200" eaLnBrk="1" hangingPunct="1">
              <a:buFont typeface="Arial" charset="0"/>
              <a:buChar char="•"/>
            </a:pPr>
            <a:r>
              <a:rPr lang="en-US" altLang="en-US" sz="2700" dirty="0">
                <a:latin typeface="Calibri Light" panose="020F0302020204030204" pitchFamily="34" charset="0"/>
              </a:rPr>
              <a:t>Atomic resolution image (Fig.1) shows the atomic structure of BP. Only alternating atoms in the first layer of the material (cream color in Fig. 1) are imaged due to its buckled geometry.</a:t>
            </a:r>
          </a:p>
          <a:p>
            <a:pPr marL="457200" indent="-457200" eaLnBrk="1" hangingPunct="1">
              <a:buFont typeface="Arial" charset="0"/>
              <a:buChar char="•"/>
            </a:pPr>
            <a:r>
              <a:rPr lang="en-US" altLang="en-US" sz="2700" dirty="0">
                <a:latin typeface="Calibri Light" panose="020F0302020204030204" pitchFamily="34" charset="0"/>
              </a:rPr>
              <a:t>Using </a:t>
            </a:r>
            <a:r>
              <a:rPr lang="en-US" altLang="en-US" sz="2700" dirty="0" err="1">
                <a:latin typeface="Calibri Light" panose="020F0302020204030204" pitchFamily="34" charset="0"/>
              </a:rPr>
              <a:t>dI</a:t>
            </a:r>
            <a:r>
              <a:rPr lang="en-US" altLang="en-US" sz="2700" dirty="0">
                <a:latin typeface="Calibri Light" panose="020F0302020204030204" pitchFamily="34" charset="0"/>
              </a:rPr>
              <a:t>/</a:t>
            </a:r>
            <a:r>
              <a:rPr lang="en-US" altLang="en-US" sz="2700" dirty="0" err="1">
                <a:latin typeface="Calibri Light" panose="020F0302020204030204" pitchFamily="34" charset="0"/>
              </a:rPr>
              <a:t>dV</a:t>
            </a:r>
            <a:r>
              <a:rPr lang="en-US" altLang="en-US" sz="2700" dirty="0">
                <a:latin typeface="Calibri Light" panose="020F0302020204030204" pitchFamily="34" charset="0"/>
              </a:rPr>
              <a:t> spectroscopy, we measured a bandgap of 0.4 eV consistently for both sources of material. </a:t>
            </a:r>
          </a:p>
          <a:p>
            <a:pPr marL="457200" indent="-457200" eaLnBrk="1" hangingPunct="1">
              <a:buFont typeface="Arial" charset="0"/>
              <a:buChar char="•"/>
            </a:pPr>
            <a:r>
              <a:rPr lang="en-US" altLang="en-US" sz="2700" dirty="0">
                <a:latin typeface="Calibri Light" panose="020F0302020204030204" pitchFamily="34" charset="0"/>
              </a:rPr>
              <a:t>We compared </a:t>
            </a:r>
            <a:r>
              <a:rPr lang="en-US" altLang="en-US" sz="2700" dirty="0" err="1">
                <a:latin typeface="Calibri Light" panose="020F0302020204030204" pitchFamily="34" charset="0"/>
              </a:rPr>
              <a:t>dI</a:t>
            </a:r>
            <a:r>
              <a:rPr lang="en-US" altLang="en-US" sz="2700" dirty="0">
                <a:latin typeface="Calibri Light" panose="020F0302020204030204" pitchFamily="34" charset="0"/>
              </a:rPr>
              <a:t>/</a:t>
            </a:r>
            <a:r>
              <a:rPr lang="en-US" altLang="en-US" sz="2700" dirty="0" err="1">
                <a:latin typeface="Calibri Light" panose="020F0302020204030204" pitchFamily="34" charset="0"/>
              </a:rPr>
              <a:t>dV</a:t>
            </a:r>
            <a:r>
              <a:rPr lang="en-US" altLang="en-US" sz="2700" dirty="0">
                <a:latin typeface="Calibri Light" panose="020F0302020204030204" pitchFamily="34" charset="0"/>
              </a:rPr>
              <a:t> spectra of samples before and after the  bulk crystal was exposed to air and found an asymmetry developed  (Fig 2a,b).</a:t>
            </a:r>
          </a:p>
          <a:p>
            <a:pPr marL="457200" indent="-457200" eaLnBrk="1" hangingPunct="1">
              <a:buFont typeface="Arial" charset="0"/>
              <a:buChar char="•"/>
            </a:pPr>
            <a:r>
              <a:rPr lang="en-US" altLang="en-US" sz="2700" dirty="0">
                <a:latin typeface="Calibri Light" panose="020F0302020204030204" pitchFamily="34" charset="0"/>
              </a:rPr>
              <a:t>The calculated band structure of bulk BP is expectedly symmetric      (Fig 2c). </a:t>
            </a:r>
            <a:r>
              <a:rPr lang="en-US" altLang="en-US" sz="2700" baseline="30000" dirty="0">
                <a:latin typeface="Calibri Light" panose="020F0302020204030204" pitchFamily="34" charset="0"/>
              </a:rPr>
              <a:t>[4]</a:t>
            </a:r>
          </a:p>
        </p:txBody>
      </p:sp>
      <p:sp>
        <p:nvSpPr>
          <p:cNvPr id="3101" name="TextBox 6"/>
          <p:cNvSpPr txBox="1">
            <a:spLocks noChangeArrowheads="1"/>
          </p:cNvSpPr>
          <p:nvPr/>
        </p:nvSpPr>
        <p:spPr bwMode="auto">
          <a:xfrm>
            <a:off x="726243" y="6444706"/>
            <a:ext cx="11473695" cy="701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eaLnBrk="1" hangingPunct="1"/>
            <a:r>
              <a:rPr lang="en-US" altLang="en-US" sz="2700" dirty="0">
                <a:latin typeface="Calibri Light" panose="020F0302020204030204" pitchFamily="34" charset="0"/>
              </a:rPr>
              <a:t>Two-dimensional (2D) crystalline materials have the potential for</a:t>
            </a:r>
            <a:r>
              <a:rPr lang="en-US" altLang="en-US" sz="2700" dirty="0">
                <a:solidFill>
                  <a:srgbClr val="FF0000"/>
                </a:solidFill>
                <a:latin typeface="Calibri Light" panose="020F0302020204030204" pitchFamily="34" charset="0"/>
              </a:rPr>
              <a:t> </a:t>
            </a:r>
            <a:r>
              <a:rPr lang="en-US" altLang="en-US" sz="2700" dirty="0">
                <a:latin typeface="Calibri Light" panose="020F0302020204030204" pitchFamily="34" charset="0"/>
              </a:rPr>
              <a:t>flexible components that remain highly conductive. Applications range from circuit components to energy generation.</a:t>
            </a:r>
            <a:r>
              <a:rPr lang="en-US" altLang="en-US" sz="2700" baseline="30000" dirty="0">
                <a:latin typeface="Calibri Light" panose="020F0302020204030204" pitchFamily="34" charset="0"/>
              </a:rPr>
              <a:t>[1]</a:t>
            </a:r>
            <a:r>
              <a:rPr lang="en-US" altLang="en-US" sz="2700" dirty="0">
                <a:latin typeface="Calibri Light" panose="020F0302020204030204" pitchFamily="34" charset="0"/>
              </a:rPr>
              <a:t> Black Phosphorus (BP) is a semiconducting crystal recently isolated in a 2D sheet. The electronic bandgap of bulk BP is 0.3 eV, but it is expected to increase to 2 eV in its 2D form. This </a:t>
            </a:r>
            <a:r>
              <a:rPr lang="en-US" altLang="en-US" sz="2700" dirty="0">
                <a:latin typeface="Calibri Light" panose="020F0302020204030204" pitchFamily="34" charset="0"/>
              </a:rPr>
              <a:t>band gap </a:t>
            </a:r>
            <a:r>
              <a:rPr lang="en-US" altLang="en-US" sz="2700" dirty="0">
                <a:latin typeface="Calibri Light" panose="020F0302020204030204" pitchFamily="34" charset="0"/>
              </a:rPr>
              <a:t>has created an interest for field effect transistor applications. A draw back of black phosphorus is its rapid oxidation in air, which degrade its electrical properties and make the material difficult to work with.</a:t>
            </a:r>
          </a:p>
          <a:p>
            <a:pPr eaLnBrk="1" hangingPunct="1"/>
            <a:endParaRPr lang="en-US" altLang="en-US" sz="2700" dirty="0">
              <a:latin typeface="Calibri Light" panose="020F0302020204030204" pitchFamily="34" charset="0"/>
            </a:endParaRPr>
          </a:p>
          <a:p>
            <a:pPr eaLnBrk="1" hangingPunct="1"/>
            <a:r>
              <a:rPr lang="en-US" altLang="en-US" sz="2700" dirty="0">
                <a:latin typeface="Calibri Light" panose="020F0302020204030204" pitchFamily="34" charset="0"/>
              </a:rPr>
              <a:t>The bandgap of the bulk crystal had discrepancies in measurements by STM, either being a predicted 0.33eV or a “decoupled top-layer” measurement of 2eV. </a:t>
            </a:r>
            <a:r>
              <a:rPr lang="en-US" altLang="en-US" sz="2700" baseline="30000" dirty="0">
                <a:latin typeface="Calibri Light" panose="020F0302020204030204" pitchFamily="34" charset="0"/>
              </a:rPr>
              <a:t>[2],[3]</a:t>
            </a:r>
          </a:p>
          <a:p>
            <a:pPr eaLnBrk="1" hangingPunct="1"/>
            <a:endParaRPr lang="en-US" altLang="en-US" sz="2700" dirty="0">
              <a:latin typeface="Calibri Light" panose="020F0302020204030204" pitchFamily="34" charset="0"/>
            </a:endParaRPr>
          </a:p>
          <a:p>
            <a:pPr eaLnBrk="1" hangingPunct="1"/>
            <a:r>
              <a:rPr lang="en-US" altLang="en-US" sz="2700" dirty="0">
                <a:latin typeface="Calibri Light" panose="020F0302020204030204" pitchFamily="34" charset="0"/>
              </a:rPr>
              <a:t>Using a low-temperature, ultra-high vacuum scanning tunneling microscope (STM) from RHK Technologies, we were able to investigate this bandgap disagreement, while also observing inherent and air-exposure defects within the top few layers of the bulk crystal.</a:t>
            </a:r>
          </a:p>
        </p:txBody>
      </p:sp>
      <p:sp>
        <p:nvSpPr>
          <p:cNvPr id="3102" name="AutoShape 2" descr="Displaying 20161023_151605.jpg"/>
          <p:cNvSpPr>
            <a:spLocks noChangeAspect="1" noChangeArrowheads="1"/>
          </p:cNvSpPr>
          <p:nvPr/>
        </p:nvSpPr>
        <p:spPr bwMode="auto">
          <a:xfrm>
            <a:off x="21793200" y="16306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eaLnBrk="1" hangingPunct="1"/>
            <a:endParaRPr lang="en-US" altLang="en-US"/>
          </a:p>
        </p:txBody>
      </p:sp>
      <p:sp>
        <p:nvSpPr>
          <p:cNvPr id="3103" name="AutoShape 4" descr="Displaying 20161023_151605.jpg"/>
          <p:cNvSpPr>
            <a:spLocks noChangeAspect="1" noChangeArrowheads="1"/>
          </p:cNvSpPr>
          <p:nvPr/>
        </p:nvSpPr>
        <p:spPr bwMode="auto">
          <a:xfrm>
            <a:off x="21945600" y="16459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eaLnBrk="1" hangingPunct="1"/>
            <a:endParaRPr lang="en-US" altLang="en-US"/>
          </a:p>
        </p:txBody>
      </p:sp>
      <p:pic>
        <p:nvPicPr>
          <p:cNvPr id="3104"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992476" y="13238163"/>
            <a:ext cx="62357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5" name="TextBox 12"/>
          <p:cNvSpPr txBox="1">
            <a:spLocks noChangeArrowheads="1"/>
          </p:cNvSpPr>
          <p:nvPr/>
        </p:nvSpPr>
        <p:spPr bwMode="auto">
          <a:xfrm>
            <a:off x="726243" y="13378188"/>
            <a:ext cx="504676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eaLnBrk="1" hangingPunct="1"/>
            <a:r>
              <a:rPr lang="en-US" altLang="en-US" sz="2700" dirty="0">
                <a:latin typeface="Calibri Light" panose="020F0302020204030204" pitchFamily="34" charset="0"/>
              </a:rPr>
              <a:t>We compared samples from two different sources, 2D Semiconductors (BP#1) and </a:t>
            </a:r>
            <a:r>
              <a:rPr lang="en-US" altLang="en-US" sz="2700" dirty="0" err="1">
                <a:latin typeface="Calibri Light" panose="020F0302020204030204" pitchFamily="34" charset="0"/>
              </a:rPr>
              <a:t>HQgraphene</a:t>
            </a:r>
            <a:r>
              <a:rPr lang="en-US" altLang="en-US" sz="2700" dirty="0">
                <a:latin typeface="Calibri Light" panose="020F0302020204030204" pitchFamily="34" charset="0"/>
              </a:rPr>
              <a:t> (BP#2), and found a consistent 0.4 eV bandgap. We also studied inherent defects, which were</a:t>
            </a:r>
            <a:r>
              <a:rPr lang="en-US" altLang="en-US" sz="2700" dirty="0">
                <a:solidFill>
                  <a:srgbClr val="FF0000"/>
                </a:solidFill>
                <a:latin typeface="Calibri Light" panose="020F0302020204030204" pitchFamily="34" charset="0"/>
              </a:rPr>
              <a:t> </a:t>
            </a:r>
            <a:r>
              <a:rPr lang="en-US" altLang="en-US" sz="2700" dirty="0">
                <a:latin typeface="Calibri Light" panose="020F0302020204030204" pitchFamily="34" charset="0"/>
              </a:rPr>
              <a:t>similar in both source materials and charged.</a:t>
            </a:r>
          </a:p>
        </p:txBody>
      </p:sp>
      <p:grpSp>
        <p:nvGrpSpPr>
          <p:cNvPr id="75" name="Group 74"/>
          <p:cNvGrpSpPr/>
          <p:nvPr/>
        </p:nvGrpSpPr>
        <p:grpSpPr>
          <a:xfrm>
            <a:off x="31364238" y="14003108"/>
            <a:ext cx="11887200" cy="9231430"/>
            <a:chOff x="31364238" y="14003108"/>
            <a:chExt cx="11887200" cy="8786235"/>
          </a:xfrm>
        </p:grpSpPr>
        <p:sp>
          <p:nvSpPr>
            <p:cNvPr id="3075" name="AutoShape 30"/>
            <p:cNvSpPr>
              <a:spLocks noChangeArrowheads="1"/>
            </p:cNvSpPr>
            <p:nvPr/>
          </p:nvSpPr>
          <p:spPr bwMode="auto">
            <a:xfrm>
              <a:off x="31364238" y="14003108"/>
              <a:ext cx="11887200" cy="8786235"/>
            </a:xfrm>
            <a:prstGeom prst="roundRect">
              <a:avLst>
                <a:gd name="adj" fmla="val 7000"/>
              </a:avLst>
            </a:prstGeom>
            <a:solidFill>
              <a:schemeClr val="bg1">
                <a:alpha val="79999"/>
              </a:schemeClr>
            </a:solidFill>
            <a:ln w="9525">
              <a:solidFill>
                <a:schemeClr val="tx1"/>
              </a:solidFill>
              <a:round/>
              <a:headEnd/>
              <a:tailEnd/>
            </a:ln>
          </p:spPr>
          <p:txBody>
            <a:bodyPr wrap="none" anchor="ct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algn="ctr" eaLnBrk="1" hangingPunct="1"/>
              <a:endParaRPr lang="en-US" altLang="en-US"/>
            </a:p>
          </p:txBody>
        </p:sp>
        <p:sp>
          <p:nvSpPr>
            <p:cNvPr id="3079" name="Text Box 11"/>
            <p:cNvSpPr txBox="1">
              <a:spLocks noChangeArrowheads="1"/>
            </p:cNvSpPr>
            <p:nvPr/>
          </p:nvSpPr>
          <p:spPr bwMode="auto">
            <a:xfrm>
              <a:off x="32564388" y="14112875"/>
              <a:ext cx="9829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389438">
                <a:defRPr sz="8600">
                  <a:solidFill>
                    <a:schemeClr val="tx1"/>
                  </a:solidFill>
                  <a:latin typeface="Arial" panose="020B0604020202020204" pitchFamily="34" charset="0"/>
                </a:defRPr>
              </a:lvl1pPr>
              <a:lvl2pPr marL="742950" indent="-285750" defTabSz="4389438">
                <a:defRPr sz="8600">
                  <a:solidFill>
                    <a:schemeClr val="tx1"/>
                  </a:solidFill>
                  <a:latin typeface="Arial" panose="020B0604020202020204" pitchFamily="34" charset="0"/>
                </a:defRPr>
              </a:lvl2pPr>
              <a:lvl3pPr marL="1143000" indent="-228600" defTabSz="4389438">
                <a:defRPr sz="8600">
                  <a:solidFill>
                    <a:schemeClr val="tx1"/>
                  </a:solidFill>
                  <a:latin typeface="Arial" panose="020B0604020202020204" pitchFamily="34" charset="0"/>
                </a:defRPr>
              </a:lvl3pPr>
              <a:lvl4pPr marL="1600200" indent="-228600" defTabSz="4389438">
                <a:defRPr sz="8600">
                  <a:solidFill>
                    <a:schemeClr val="tx1"/>
                  </a:solidFill>
                  <a:latin typeface="Arial" panose="020B0604020202020204" pitchFamily="34" charset="0"/>
                </a:defRPr>
              </a:lvl4pPr>
              <a:lvl5pPr marL="2057400" indent="-228600" defTabSz="4389438">
                <a:defRPr sz="8600">
                  <a:solidFill>
                    <a:schemeClr val="tx1"/>
                  </a:solidFill>
                  <a:latin typeface="Arial" panose="020B0604020202020204" pitchFamily="34" charset="0"/>
                </a:defRPr>
              </a:lvl5pPr>
              <a:lvl6pPr marL="2514600" indent="-228600" defTabSz="4389438" eaLnBrk="0" fontAlgn="base" hangingPunct="0">
                <a:spcBef>
                  <a:spcPct val="0"/>
                </a:spcBef>
                <a:spcAft>
                  <a:spcPct val="0"/>
                </a:spcAft>
                <a:defRPr sz="8600">
                  <a:solidFill>
                    <a:schemeClr val="tx1"/>
                  </a:solidFill>
                  <a:latin typeface="Arial" panose="020B0604020202020204" pitchFamily="34" charset="0"/>
                </a:defRPr>
              </a:lvl6pPr>
              <a:lvl7pPr marL="2971800" indent="-228600" defTabSz="4389438" eaLnBrk="0" fontAlgn="base" hangingPunct="0">
                <a:spcBef>
                  <a:spcPct val="0"/>
                </a:spcBef>
                <a:spcAft>
                  <a:spcPct val="0"/>
                </a:spcAft>
                <a:defRPr sz="8600">
                  <a:solidFill>
                    <a:schemeClr val="tx1"/>
                  </a:solidFill>
                  <a:latin typeface="Arial" panose="020B0604020202020204" pitchFamily="34" charset="0"/>
                </a:defRPr>
              </a:lvl7pPr>
              <a:lvl8pPr marL="3429000" indent="-228600" defTabSz="4389438" eaLnBrk="0" fontAlgn="base" hangingPunct="0">
                <a:spcBef>
                  <a:spcPct val="0"/>
                </a:spcBef>
                <a:spcAft>
                  <a:spcPct val="0"/>
                </a:spcAft>
                <a:defRPr sz="8600">
                  <a:solidFill>
                    <a:schemeClr val="tx1"/>
                  </a:solidFill>
                  <a:latin typeface="Arial" panose="020B0604020202020204" pitchFamily="34" charset="0"/>
                </a:defRPr>
              </a:lvl8pPr>
              <a:lvl9pPr marL="3886200" indent="-228600" defTabSz="4389438" eaLnBrk="0" fontAlgn="base" hangingPunct="0">
                <a:spcBef>
                  <a:spcPct val="0"/>
                </a:spcBef>
                <a:spcAft>
                  <a:spcPct val="0"/>
                </a:spcAft>
                <a:defRPr sz="8600">
                  <a:solidFill>
                    <a:schemeClr val="tx1"/>
                  </a:solidFill>
                  <a:latin typeface="Arial" panose="020B0604020202020204" pitchFamily="34" charset="0"/>
                </a:defRPr>
              </a:lvl9pPr>
            </a:lstStyle>
            <a:p>
              <a:pPr algn="ctr" eaLnBrk="1" hangingPunct="1">
                <a:spcBef>
                  <a:spcPct val="50000"/>
                </a:spcBef>
              </a:pPr>
              <a:r>
                <a:rPr lang="en-US" altLang="en-US" sz="6600" b="1" dirty="0"/>
                <a:t>Conclusions</a:t>
              </a:r>
            </a:p>
          </p:txBody>
        </p:sp>
        <p:sp>
          <p:nvSpPr>
            <p:cNvPr id="3108" name="TextBox 2062"/>
            <p:cNvSpPr txBox="1">
              <a:spLocks noChangeArrowheads="1"/>
            </p:cNvSpPr>
            <p:nvPr/>
          </p:nvSpPr>
          <p:spPr bwMode="auto">
            <a:xfrm>
              <a:off x="31559994" y="15159196"/>
              <a:ext cx="11570531" cy="7206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eaLnBrk="1" hangingPunct="1"/>
              <a:r>
                <a:rPr lang="en-US" altLang="en-US" sz="2700" dirty="0">
                  <a:latin typeface="Calibri Light" panose="020F0302020204030204" pitchFamily="34" charset="0"/>
                </a:rPr>
                <a:t>The main conclusions of this project are: </a:t>
              </a:r>
            </a:p>
            <a:p>
              <a:pPr eaLnBrk="1" hangingPunct="1"/>
              <a:endParaRPr lang="en-US" altLang="en-US" sz="2700" dirty="0">
                <a:latin typeface="Calibri Light" panose="020F0302020204030204" pitchFamily="34" charset="0"/>
              </a:endParaRPr>
            </a:p>
            <a:p>
              <a:pPr marL="457200" indent="-457200" eaLnBrk="1" hangingPunct="1">
                <a:buFont typeface="Arial" charset="0"/>
                <a:buChar char="•"/>
              </a:pPr>
              <a:r>
                <a:rPr lang="en-US" altLang="en-US" sz="2700" dirty="0">
                  <a:latin typeface="Calibri Light" panose="020F0302020204030204" pitchFamily="34" charset="0"/>
                </a:rPr>
                <a:t>The bandgap of bulk black phosphorus is 0.4eV, regardless of material source. This is consistent with expectations from band structure calculations.</a:t>
              </a:r>
            </a:p>
            <a:p>
              <a:pPr marL="457200" indent="-457200" eaLnBrk="1" hangingPunct="1">
                <a:buFont typeface="Arial" charset="0"/>
                <a:buChar char="•"/>
              </a:pPr>
              <a:endParaRPr lang="en-US" altLang="en-US" sz="2700" dirty="0">
                <a:latin typeface="Calibri Light" panose="020F0302020204030204" pitchFamily="34" charset="0"/>
              </a:endParaRPr>
            </a:p>
            <a:p>
              <a:pPr marL="457200" indent="-457200" eaLnBrk="1" hangingPunct="1">
                <a:buFont typeface="Arial" charset="0"/>
                <a:buChar char="•"/>
              </a:pPr>
              <a:r>
                <a:rPr lang="en-US" altLang="en-US" sz="2700" dirty="0">
                  <a:latin typeface="Calibri Light" panose="020F0302020204030204" pitchFamily="34" charset="0"/>
                </a:rPr>
                <a:t>Bulk BP#1 unexposed has a symmetric band structure. BP#1 exposed, BP#2 unexposed, and BP#2 exposed show asymmetric spectra.</a:t>
              </a:r>
            </a:p>
            <a:p>
              <a:pPr marL="457200" indent="-457200" eaLnBrk="1" hangingPunct="1">
                <a:buFont typeface="Arial" charset="0"/>
                <a:buChar char="•"/>
              </a:pPr>
              <a:endParaRPr lang="en-US" altLang="en-US" sz="2700" dirty="0">
                <a:latin typeface="Calibri Light" panose="020F0302020204030204" pitchFamily="34" charset="0"/>
              </a:endParaRPr>
            </a:p>
            <a:p>
              <a:pPr marL="457200" indent="-457200" eaLnBrk="1" hangingPunct="1">
                <a:buFont typeface="Arial" charset="0"/>
                <a:buChar char="•"/>
              </a:pPr>
              <a:r>
                <a:rPr lang="en-US" altLang="en-US" sz="2700" dirty="0">
                  <a:latin typeface="Calibri Light" panose="020F0302020204030204" pitchFamily="34" charset="0"/>
                </a:rPr>
                <a:t>Inherent defects are charged and appear dumbbell shaped, with dumbbells aligned with atomic rows. These defects are inherent to the source material.</a:t>
              </a:r>
            </a:p>
            <a:p>
              <a:pPr marL="457200" indent="-457200" eaLnBrk="1" hangingPunct="1">
                <a:buFont typeface="Arial" charset="0"/>
                <a:buChar char="•"/>
              </a:pPr>
              <a:endParaRPr lang="en-US" altLang="en-US" sz="2700" dirty="0">
                <a:latin typeface="Calibri Light" panose="020F0302020204030204" pitchFamily="34" charset="0"/>
              </a:endParaRPr>
            </a:p>
            <a:p>
              <a:pPr marL="457200" indent="-457200" eaLnBrk="1" hangingPunct="1">
                <a:buFont typeface="Arial" charset="0"/>
                <a:buChar char="•"/>
              </a:pPr>
              <a:r>
                <a:rPr lang="en-US" altLang="en-US" sz="2700" dirty="0">
                  <a:latin typeface="Calibri Light" panose="020F0302020204030204" pitchFamily="34" charset="0"/>
                </a:rPr>
                <a:t>New defects were observed with direct air exposure of the surface. These defects are consistently dark, regardless of imaging parameters. </a:t>
              </a:r>
            </a:p>
            <a:p>
              <a:pPr eaLnBrk="1" hangingPunct="1"/>
              <a:endParaRPr lang="en-US" altLang="en-US" sz="2700" dirty="0">
                <a:latin typeface="Calibri Light" panose="020F0302020204030204" pitchFamily="34" charset="0"/>
              </a:endParaRPr>
            </a:p>
            <a:p>
              <a:pPr eaLnBrk="1" hangingPunct="1"/>
              <a:r>
                <a:rPr lang="en-US" altLang="en-US" sz="2700" dirty="0">
                  <a:latin typeface="Calibri Light" panose="020F0302020204030204" pitchFamily="34" charset="0"/>
                </a:rPr>
                <a:t>In future black phosphorus investigations, we plan to image thin, exfoliated BP flakes. We would like to directly compare four-point probe resistance measurements on flakes to STM measurements of the flakes without exposure to air.</a:t>
              </a:r>
            </a:p>
          </p:txBody>
        </p:sp>
      </p:grpSp>
      <p:grpSp>
        <p:nvGrpSpPr>
          <p:cNvPr id="79" name="Group 78"/>
          <p:cNvGrpSpPr/>
          <p:nvPr/>
        </p:nvGrpSpPr>
        <p:grpSpPr>
          <a:xfrm>
            <a:off x="31364238" y="23498672"/>
            <a:ext cx="11887200" cy="9114928"/>
            <a:chOff x="31497588" y="23479622"/>
            <a:chExt cx="11887200" cy="9114928"/>
          </a:xfrm>
        </p:grpSpPr>
        <p:grpSp>
          <p:nvGrpSpPr>
            <p:cNvPr id="78" name="Group 77"/>
            <p:cNvGrpSpPr/>
            <p:nvPr/>
          </p:nvGrpSpPr>
          <p:grpSpPr>
            <a:xfrm>
              <a:off x="31497588" y="23479622"/>
              <a:ext cx="11887200" cy="9114928"/>
              <a:chOff x="31497588" y="23479622"/>
              <a:chExt cx="11887200" cy="9114928"/>
            </a:xfrm>
          </p:grpSpPr>
          <p:grpSp>
            <p:nvGrpSpPr>
              <p:cNvPr id="76" name="Group 75"/>
              <p:cNvGrpSpPr/>
              <p:nvPr/>
            </p:nvGrpSpPr>
            <p:grpSpPr>
              <a:xfrm>
                <a:off x="31497588" y="23479622"/>
                <a:ext cx="11887200" cy="9114928"/>
                <a:chOff x="31497588" y="23479622"/>
                <a:chExt cx="11887200" cy="9114928"/>
              </a:xfrm>
            </p:grpSpPr>
            <p:sp>
              <p:nvSpPr>
                <p:cNvPr id="3087" name="AutoShape 29"/>
                <p:cNvSpPr>
                  <a:spLocks noChangeArrowheads="1"/>
                </p:cNvSpPr>
                <p:nvPr/>
              </p:nvSpPr>
              <p:spPr bwMode="auto">
                <a:xfrm>
                  <a:off x="31497588" y="23479622"/>
                  <a:ext cx="11887200" cy="9114928"/>
                </a:xfrm>
                <a:prstGeom prst="roundRect">
                  <a:avLst>
                    <a:gd name="adj" fmla="val 7000"/>
                  </a:avLst>
                </a:prstGeom>
                <a:solidFill>
                  <a:schemeClr val="bg1">
                    <a:alpha val="79999"/>
                  </a:schemeClr>
                </a:solidFill>
                <a:ln w="9525">
                  <a:solidFill>
                    <a:schemeClr val="tx1"/>
                  </a:solidFill>
                  <a:round/>
                  <a:headEnd/>
                  <a:tailEnd/>
                </a:ln>
              </p:spPr>
              <p:txBody>
                <a:bodyPr wrap="none" anchor="ct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algn="ctr" eaLnBrk="1" hangingPunct="1"/>
                  <a:endParaRPr lang="en-US" altLang="en-US" sz="7200"/>
                </a:p>
              </p:txBody>
            </p:sp>
            <p:sp>
              <p:nvSpPr>
                <p:cNvPr id="3088" name="TextBox 3"/>
                <p:cNvSpPr txBox="1">
                  <a:spLocks noChangeArrowheads="1"/>
                </p:cNvSpPr>
                <p:nvPr/>
              </p:nvSpPr>
              <p:spPr bwMode="auto">
                <a:xfrm>
                  <a:off x="31869426" y="23479622"/>
                  <a:ext cx="1139445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algn="ctr" eaLnBrk="1" hangingPunct="1"/>
                  <a:r>
                    <a:rPr lang="en-US" altLang="en-US" sz="5000" b="1" dirty="0"/>
                    <a:t>References and Acknowledgements</a:t>
                  </a:r>
                </a:p>
              </p:txBody>
            </p:sp>
          </p:grpSp>
          <p:sp>
            <p:nvSpPr>
              <p:cNvPr id="3098" name="Rectangle 52"/>
              <p:cNvSpPr>
                <a:spLocks noChangeArrowheads="1"/>
              </p:cNvSpPr>
              <p:nvPr/>
            </p:nvSpPr>
            <p:spPr bwMode="auto">
              <a:xfrm>
                <a:off x="31810950" y="25874516"/>
                <a:ext cx="11122025" cy="646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eaLnBrk="1" hangingPunct="1">
                  <a:buFont typeface="Arial" panose="020B0604020202020204" pitchFamily="34" charset="0"/>
                  <a:buAutoNum type="arabicPeriod"/>
                </a:pPr>
                <a:r>
                  <a:rPr lang="en-US" sz="1800" dirty="0">
                    <a:effectLst/>
                  </a:rPr>
                  <a:t>Nathan, A., </a:t>
                </a:r>
                <a:r>
                  <a:rPr lang="en-US" sz="1800" dirty="0" err="1">
                    <a:effectLst/>
                  </a:rPr>
                  <a:t>Ahnood</a:t>
                </a:r>
                <a:r>
                  <a:rPr lang="en-US" sz="1800" dirty="0">
                    <a:effectLst/>
                  </a:rPr>
                  <a:t>, A., Cole, M. T., Lee, S., Suzuki, Y., </a:t>
                </a:r>
                <a:r>
                  <a:rPr lang="en-US" sz="1800" dirty="0" err="1">
                    <a:effectLst/>
                  </a:rPr>
                  <a:t>Hiralal</a:t>
                </a:r>
                <a:r>
                  <a:rPr lang="en-US" sz="1800" dirty="0">
                    <a:effectLst/>
                  </a:rPr>
                  <a:t>, P., … Milne, W. I. (2012). Flexible electronics: The next ubiquitous platform. </a:t>
                </a:r>
                <a:r>
                  <a:rPr lang="en-US" sz="1800" i="1" dirty="0">
                    <a:effectLst/>
                  </a:rPr>
                  <a:t>Proceedings of the IEEE</a:t>
                </a:r>
                <a:r>
                  <a:rPr lang="en-US" sz="1800" dirty="0">
                    <a:effectLst/>
                  </a:rPr>
                  <a:t>, </a:t>
                </a:r>
                <a:r>
                  <a:rPr lang="en-US" sz="1800" i="1" dirty="0">
                    <a:effectLst/>
                  </a:rPr>
                  <a:t>100</a:t>
                </a:r>
                <a:r>
                  <a:rPr lang="en-US" sz="1800" dirty="0">
                    <a:effectLst/>
                  </a:rPr>
                  <a:t>(SPL CONTENT), 1486–1517. </a:t>
                </a:r>
                <a:r>
                  <a:rPr lang="en-US" sz="1800" dirty="0">
                    <a:effectLst/>
                    <a:hlinkClick r:id="rId10"/>
                  </a:rPr>
                  <a:t>http://doi.org/10.1109/JPROC.2012.2190168</a:t>
                </a:r>
                <a:endParaRPr lang="en-US" sz="1800" dirty="0">
                  <a:effectLst/>
                </a:endParaRPr>
              </a:p>
              <a:p>
                <a:pPr eaLnBrk="1" hangingPunct="1">
                  <a:buFont typeface="Arial" panose="020B0604020202020204" pitchFamily="34" charset="0"/>
                  <a:buAutoNum type="arabicPeriod"/>
                </a:pPr>
                <a:r>
                  <a:rPr lang="en-US" altLang="en-US" sz="1800" dirty="0"/>
                  <a:t>Zhang, C. D., </a:t>
                </a:r>
                <a:r>
                  <a:rPr lang="en-US" altLang="en-US" sz="1800" dirty="0" err="1"/>
                  <a:t>Lian</a:t>
                </a:r>
                <a:r>
                  <a:rPr lang="en-US" altLang="en-US" sz="1800" dirty="0"/>
                  <a:t>, J. C., Yi, W., Jiang, Y. H., Liu, L. W., Hu, H., … Gao, H. J. (2009). Surface Structures of Black Phosphorus Investigated with Scanning Tunneling Microscopy. </a:t>
                </a:r>
                <a:r>
                  <a:rPr lang="en-US" altLang="en-US" sz="1800" i="1" dirty="0"/>
                  <a:t>The Journal of Physical Chemistry C</a:t>
                </a:r>
                <a:r>
                  <a:rPr lang="en-US" altLang="en-US" sz="1800" dirty="0"/>
                  <a:t>, </a:t>
                </a:r>
                <a:r>
                  <a:rPr lang="en-US" altLang="en-US" sz="1800" i="1" dirty="0"/>
                  <a:t>113</a:t>
                </a:r>
                <a:r>
                  <a:rPr lang="en-US" altLang="en-US" sz="1800" dirty="0"/>
                  <a:t>(43), 18823–18826. </a:t>
                </a:r>
                <a:r>
                  <a:rPr lang="en-US" altLang="en-US" sz="1800" dirty="0">
                    <a:hlinkClick r:id="rId11"/>
                  </a:rPr>
                  <a:t>http://doi.org/10.1021/jp907062n</a:t>
                </a:r>
                <a:endParaRPr lang="en-US" altLang="en-US" sz="1800" dirty="0"/>
              </a:p>
              <a:p>
                <a:pPr eaLnBrk="1" hangingPunct="1">
                  <a:buFont typeface="Arial" panose="020B0604020202020204" pitchFamily="34" charset="0"/>
                  <a:buAutoNum type="arabicPeriod"/>
                </a:pPr>
                <a:r>
                  <a:rPr lang="en-US" altLang="en-US" sz="1800" dirty="0"/>
                  <a:t>Liang, L., Wang, J., Lin, W., </a:t>
                </a:r>
                <a:r>
                  <a:rPr lang="en-US" altLang="en-US" sz="1800" dirty="0" err="1"/>
                  <a:t>Sumpter</a:t>
                </a:r>
                <a:r>
                  <a:rPr lang="en-US" altLang="en-US" sz="1800" dirty="0"/>
                  <a:t>, B. G., </a:t>
                </a:r>
                <a:r>
                  <a:rPr lang="en-US" altLang="en-US" sz="1800" dirty="0" err="1"/>
                  <a:t>Meunier</a:t>
                </a:r>
                <a:r>
                  <a:rPr lang="en-US" altLang="en-US" sz="1800" dirty="0"/>
                  <a:t>, V., &amp; Pan, M. (2014). Electronic bandgap and edge reconstruction in phosphorene materials. </a:t>
                </a:r>
                <a:r>
                  <a:rPr lang="en-US" altLang="en-US" sz="1800" i="1" dirty="0"/>
                  <a:t>Nano Letters</a:t>
                </a:r>
                <a:r>
                  <a:rPr lang="en-US" altLang="en-US" sz="1800" dirty="0"/>
                  <a:t>, </a:t>
                </a:r>
                <a:r>
                  <a:rPr lang="en-US" altLang="en-US" sz="1800" i="1" dirty="0"/>
                  <a:t>14</a:t>
                </a:r>
                <a:r>
                  <a:rPr lang="en-US" altLang="en-US" sz="1800" dirty="0"/>
                  <a:t>(11), 6400–6406. http://doi.org/10.1021/nl502892t</a:t>
                </a:r>
              </a:p>
              <a:p>
                <a:pPr eaLnBrk="1" hangingPunct="1">
                  <a:buFont typeface="Arial" panose="020B0604020202020204" pitchFamily="34" charset="0"/>
                  <a:buAutoNum type="arabicPeriod"/>
                </a:pPr>
                <a:r>
                  <a:rPr lang="en-US" sz="1800" dirty="0" err="1">
                    <a:effectLst/>
                  </a:rPr>
                  <a:t>Qiao</a:t>
                </a:r>
                <a:r>
                  <a:rPr lang="en-US" sz="1800" dirty="0">
                    <a:effectLst/>
                  </a:rPr>
                  <a:t>, J., Kong, X., Hu, Z.-X., Yang, F., &amp; Ji, W. (2014). High-mobility transport anisotropy and linear dichroism in few-layer black phosphorus. </a:t>
                </a:r>
                <a:r>
                  <a:rPr lang="en-US" sz="1800" i="1" dirty="0">
                    <a:effectLst/>
                  </a:rPr>
                  <a:t>Nature Communications</a:t>
                </a:r>
                <a:r>
                  <a:rPr lang="en-US" sz="1800" dirty="0">
                    <a:effectLst/>
                  </a:rPr>
                  <a:t>, </a:t>
                </a:r>
                <a:r>
                  <a:rPr lang="en-US" sz="1800" i="1" dirty="0">
                    <a:effectLst/>
                  </a:rPr>
                  <a:t>5</a:t>
                </a:r>
                <a:r>
                  <a:rPr lang="en-US" sz="1800" dirty="0">
                    <a:effectLst/>
                  </a:rPr>
                  <a:t>, 4475. http://doi.org/10.1038/ncomms5475</a:t>
                </a:r>
              </a:p>
              <a:p>
                <a:pPr eaLnBrk="1" hangingPunct="1">
                  <a:buFont typeface="Arial" panose="020B0604020202020204" pitchFamily="34" charset="0"/>
                  <a:buAutoNum type="arabicPeriod"/>
                </a:pPr>
                <a:r>
                  <a:rPr lang="en-US" sz="1800" dirty="0">
                    <a:effectLst/>
                  </a:rPr>
                  <a:t>Lee, D., &amp; Gupta, J. a. (2011). GaAs with Defect-Induced Band Bending. </a:t>
                </a:r>
                <a:r>
                  <a:rPr lang="en-US" sz="1800" i="1" dirty="0">
                    <a:effectLst/>
                  </a:rPr>
                  <a:t>Nano Letters</a:t>
                </a:r>
                <a:r>
                  <a:rPr lang="en-US" sz="1800" dirty="0">
                    <a:effectLst/>
                  </a:rPr>
                  <a:t>, </a:t>
                </a:r>
                <a:r>
                  <a:rPr lang="en-US" sz="1800" i="1" dirty="0">
                    <a:effectLst/>
                  </a:rPr>
                  <a:t>11</a:t>
                </a:r>
                <a:r>
                  <a:rPr lang="en-US" sz="1800" dirty="0">
                    <a:effectLst/>
                  </a:rPr>
                  <a:t>, 2004. </a:t>
                </a:r>
                <a:r>
                  <a:rPr lang="en-US" sz="1800" dirty="0">
                    <a:effectLst/>
                    <a:hlinkClick r:id="rId12"/>
                  </a:rPr>
                  <a:t>http://doi.org/g</a:t>
                </a:r>
                <a:endParaRPr lang="en-US" sz="1800" dirty="0">
                  <a:effectLst/>
                </a:endParaRPr>
              </a:p>
              <a:p>
                <a:pPr eaLnBrk="1" hangingPunct="1">
                  <a:buFont typeface="Arial" panose="020B0604020202020204" pitchFamily="34" charset="0"/>
                  <a:buAutoNum type="arabicPeriod"/>
                </a:pPr>
                <a:r>
                  <a:rPr lang="en-US" altLang="en-US" sz="1800" dirty="0"/>
                  <a:t>Brar, V. W., Decker, R., </a:t>
                </a:r>
                <a:r>
                  <a:rPr lang="en-US" altLang="en-US" sz="1800" dirty="0" err="1"/>
                  <a:t>Solowan</a:t>
                </a:r>
                <a:r>
                  <a:rPr lang="en-US" altLang="en-US" sz="1800" dirty="0"/>
                  <a:t>, H.-M., Wang, Y., Maserati, L., Chan, K. T., … </a:t>
                </a:r>
                <a:r>
                  <a:rPr lang="en-US" altLang="en-US" sz="1800" dirty="0" err="1"/>
                  <a:t>Crommie</a:t>
                </a:r>
                <a:r>
                  <a:rPr lang="en-US" altLang="en-US" sz="1800" dirty="0"/>
                  <a:t>, M. F. (2011). Gate-controlled ionization and screening of cobalt adatoms on a graphene surface. </a:t>
                </a:r>
                <a:r>
                  <a:rPr lang="en-US" altLang="en-US" sz="1800" i="1" dirty="0"/>
                  <a:t>Nature Physics</a:t>
                </a:r>
                <a:r>
                  <a:rPr lang="en-US" altLang="en-US" sz="1800" dirty="0"/>
                  <a:t>, </a:t>
                </a:r>
                <a:r>
                  <a:rPr lang="en-US" altLang="en-US" sz="1800" i="1" dirty="0"/>
                  <a:t>7</a:t>
                </a:r>
                <a:r>
                  <a:rPr lang="en-US" altLang="en-US" sz="1800" dirty="0"/>
                  <a:t>(October 2010), 43–47. </a:t>
                </a:r>
                <a:r>
                  <a:rPr lang="en-US" altLang="en-US" sz="1800" dirty="0">
                    <a:hlinkClick r:id="rId13"/>
                  </a:rPr>
                  <a:t>http://doi.org/10.1038/nphys1807</a:t>
                </a:r>
                <a:endParaRPr lang="en-US" altLang="en-US" sz="1800" dirty="0"/>
              </a:p>
              <a:p>
                <a:pPr eaLnBrk="1" hangingPunct="1">
                  <a:buFont typeface="Arial" panose="020B0604020202020204" pitchFamily="34" charset="0"/>
                  <a:buAutoNum type="arabicPeriod"/>
                </a:pPr>
                <a:r>
                  <a:rPr lang="en-US" altLang="en-US" sz="1800" dirty="0"/>
                  <a:t>Wong, D., Velasco, J., Ju, L., Lee, J., Kahn, S., Tsai, H.-Z., … </a:t>
                </a:r>
                <a:r>
                  <a:rPr lang="en-US" altLang="en-US" sz="1800" dirty="0" err="1"/>
                  <a:t>Crommie</a:t>
                </a:r>
                <a:r>
                  <a:rPr lang="en-US" altLang="en-US" sz="1800" dirty="0"/>
                  <a:t>, M. F. (2015). Characterization and manipulation of individual defects in insulating hexagonal boron nitride using scanning </a:t>
                </a:r>
                <a:r>
                  <a:rPr lang="en-US" altLang="en-US" sz="1800" dirty="0" err="1"/>
                  <a:t>tunnelling</a:t>
                </a:r>
                <a:r>
                  <a:rPr lang="en-US" altLang="en-US" sz="1800" dirty="0"/>
                  <a:t> microscopy. </a:t>
                </a:r>
                <a:r>
                  <a:rPr lang="en-US" altLang="en-US" sz="1800" i="1" dirty="0"/>
                  <a:t>Nature Nanotechnology</a:t>
                </a:r>
                <a:r>
                  <a:rPr lang="en-US" altLang="en-US" sz="1800" dirty="0"/>
                  <a:t>, </a:t>
                </a:r>
                <a:r>
                  <a:rPr lang="en-US" altLang="en-US" sz="1800" i="1" dirty="0"/>
                  <a:t>10</a:t>
                </a:r>
                <a:r>
                  <a:rPr lang="en-US" altLang="en-US" sz="1800" dirty="0"/>
                  <a:t>(11), 949–53. </a:t>
                </a:r>
                <a:r>
                  <a:rPr lang="en-US" altLang="en-US" sz="1800" dirty="0">
                    <a:hlinkClick r:id="rId14"/>
                  </a:rPr>
                  <a:t>http://doi.org/10.1038/nnano.2015.188</a:t>
                </a:r>
                <a:endParaRPr lang="en-US" altLang="en-US" sz="1800" dirty="0"/>
              </a:p>
              <a:p>
                <a:pPr eaLnBrk="1" hangingPunct="1">
                  <a:buFont typeface="Arial" panose="020B0604020202020204" pitchFamily="34" charset="0"/>
                  <a:buAutoNum type="arabicPeriod"/>
                </a:pPr>
                <a:r>
                  <a:rPr lang="en-US" altLang="en-US" sz="1800" dirty="0"/>
                  <a:t>Wang X., Sun G., Li N., &amp; Chen P. (2016) Quantum dots derived from two-dimensional materials and their applications for catalysis and energy</a:t>
                </a:r>
                <a:r>
                  <a:rPr lang="en-US" altLang="en-US" sz="1800" i="1" dirty="0"/>
                  <a:t>. Chem. Soc. Rev., 45, 2239 </a:t>
                </a:r>
                <a:r>
                  <a:rPr lang="en-US" altLang="en-US" sz="1800" i="1" dirty="0">
                    <a:hlinkClick r:id="rId15"/>
                  </a:rPr>
                  <a:t>http://doi.org/10.1039/c5cs00811e</a:t>
                </a:r>
                <a:r>
                  <a:rPr lang="en-US" altLang="en-US" sz="1800" i="1" dirty="0"/>
                  <a:t> </a:t>
                </a:r>
              </a:p>
            </p:txBody>
          </p:sp>
        </p:grpSp>
        <p:sp>
          <p:nvSpPr>
            <p:cNvPr id="3109" name="TextBox 2062"/>
            <p:cNvSpPr txBox="1">
              <a:spLocks noChangeArrowheads="1"/>
            </p:cNvSpPr>
            <p:nvPr/>
          </p:nvSpPr>
          <p:spPr bwMode="auto">
            <a:xfrm>
              <a:off x="32013837" y="24462406"/>
              <a:ext cx="10988675"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eaLnBrk="1" hangingPunct="1"/>
              <a:r>
                <a:rPr lang="en-US" altLang="en-US" sz="2700" dirty="0">
                  <a:latin typeface="Calibri Light" panose="020F0302020204030204" pitchFamily="34" charset="0"/>
                </a:rPr>
                <a:t>We are glad to acknowledge that funding for this project was provided by the UNH Center for Advanced Manufacturing and Materials Innovations (CAMMI) Seed Grant Program.</a:t>
              </a:r>
            </a:p>
          </p:txBody>
        </p:sp>
      </p:grpSp>
      <p:sp>
        <p:nvSpPr>
          <p:cNvPr id="3" name="TextBox 2"/>
          <p:cNvSpPr txBox="1"/>
          <p:nvPr/>
        </p:nvSpPr>
        <p:spPr>
          <a:xfrm>
            <a:off x="726243" y="28498396"/>
            <a:ext cx="5266233" cy="3954929"/>
          </a:xfrm>
          <a:prstGeom prst="rect">
            <a:avLst/>
          </a:prstGeom>
          <a:noFill/>
        </p:spPr>
        <p:txBody>
          <a:bodyPr wrap="square" rtlCol="0">
            <a:spAutoFit/>
          </a:bodyPr>
          <a:lstStyle/>
          <a:p>
            <a:pPr eaLnBrk="1" hangingPunct="1"/>
            <a:endParaRPr lang="en-US" altLang="en-US" sz="3200" dirty="0">
              <a:latin typeface="Calibri" panose="020F0502020204030204" pitchFamily="34" charset="0"/>
            </a:endParaRPr>
          </a:p>
          <a:p>
            <a:pPr eaLnBrk="1" hangingPunct="1"/>
            <a:r>
              <a:rPr lang="en-US" altLang="en-US" sz="2700" dirty="0">
                <a:latin typeface="Calibri Light" panose="020F0302020204030204" pitchFamily="34" charset="0"/>
              </a:rPr>
              <a:t>Air exposure experiments were done by exposing the crystal surface to a low pressure of air in the UHV chamber load lock. Air pressure was raised to 200mbar for 30 seconds before being pumped back down to vacuum.</a:t>
            </a:r>
          </a:p>
          <a:p>
            <a:endParaRPr lang="en-US" sz="3000" dirty="0">
              <a:latin typeface="Calibri Light" panose="020F0302020204030204" pitchFamily="34" charset="0"/>
            </a:endParaRPr>
          </a:p>
        </p:txBody>
      </p:sp>
      <p:grpSp>
        <p:nvGrpSpPr>
          <p:cNvPr id="3096" name="Group 2"/>
          <p:cNvGrpSpPr>
            <a:grpSpLocks/>
          </p:cNvGrpSpPr>
          <p:nvPr/>
        </p:nvGrpSpPr>
        <p:grpSpPr bwMode="auto">
          <a:xfrm>
            <a:off x="24024344" y="14729582"/>
            <a:ext cx="6623291" cy="8036730"/>
            <a:chOff x="22445562" y="16671985"/>
            <a:chExt cx="8168276" cy="9910734"/>
          </a:xfrm>
        </p:grpSpPr>
        <p:grpSp>
          <p:nvGrpSpPr>
            <p:cNvPr id="3131" name="Group 36"/>
            <p:cNvGrpSpPr>
              <a:grpSpLocks/>
            </p:cNvGrpSpPr>
            <p:nvPr/>
          </p:nvGrpSpPr>
          <p:grpSpPr bwMode="auto">
            <a:xfrm>
              <a:off x="22447214" y="16675333"/>
              <a:ext cx="8166624" cy="9907386"/>
              <a:chOff x="22427676" y="6847268"/>
              <a:chExt cx="8166624" cy="9907386"/>
            </a:xfrm>
          </p:grpSpPr>
          <p:grpSp>
            <p:nvGrpSpPr>
              <p:cNvPr id="3140" name="Group 19"/>
              <p:cNvGrpSpPr>
                <a:grpSpLocks/>
              </p:cNvGrpSpPr>
              <p:nvPr/>
            </p:nvGrpSpPr>
            <p:grpSpPr bwMode="auto">
              <a:xfrm>
                <a:off x="22427676" y="6847268"/>
                <a:ext cx="8166624" cy="9907386"/>
                <a:chOff x="22369806" y="8744354"/>
                <a:chExt cx="8166624" cy="9907386"/>
              </a:xfrm>
            </p:grpSpPr>
            <p:grpSp>
              <p:nvGrpSpPr>
                <p:cNvPr id="3143" name="Group 15"/>
                <p:cNvGrpSpPr>
                  <a:grpSpLocks/>
                </p:cNvGrpSpPr>
                <p:nvPr/>
              </p:nvGrpSpPr>
              <p:grpSpPr bwMode="auto">
                <a:xfrm>
                  <a:off x="26320273" y="8744354"/>
                  <a:ext cx="3972421" cy="7972256"/>
                  <a:chOff x="24806419" y="6924975"/>
                  <a:chExt cx="5396219" cy="10829676"/>
                </a:xfrm>
              </p:grpSpPr>
              <p:pic>
                <p:nvPicPr>
                  <p:cNvPr id="3145" name="Picture 10"/>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4806421" y="6924975"/>
                    <a:ext cx="5396217" cy="5407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46" name="Picture 1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4806419" y="12332920"/>
                    <a:ext cx="5396219" cy="542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44" name="TextBox 18"/>
                <p:cNvSpPr txBox="1">
                  <a:spLocks noChangeArrowheads="1"/>
                </p:cNvSpPr>
                <p:nvPr/>
              </p:nvSpPr>
              <p:spPr bwMode="auto">
                <a:xfrm>
                  <a:off x="22369806" y="16867884"/>
                  <a:ext cx="8166624" cy="1783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eaLnBrk="1" hangingPunct="1"/>
                  <a:r>
                    <a:rPr lang="en-US" altLang="en-US" sz="2200" b="1" i="1" dirty="0">
                      <a:latin typeface="Calibri Light" panose="020F0302020204030204" pitchFamily="34" charset="0"/>
                    </a:rPr>
                    <a:t>Figure 3.</a:t>
                  </a:r>
                  <a:r>
                    <a:rPr lang="en-US" altLang="en-US" sz="2200" i="1" dirty="0">
                      <a:latin typeface="Calibri Light" panose="020F0302020204030204" pitchFamily="34" charset="0"/>
                    </a:rPr>
                    <a:t> (a) Topographical, 100nm image of BP#2 Exposed at -300mV and (b) corresponding </a:t>
                  </a:r>
                  <a:r>
                    <a:rPr lang="en-US" altLang="en-US" sz="2200" i="1" dirty="0" err="1">
                      <a:latin typeface="Calibri Light" panose="020F0302020204030204" pitchFamily="34" charset="0"/>
                    </a:rPr>
                    <a:t>dI</a:t>
                  </a:r>
                  <a:r>
                    <a:rPr lang="en-US" altLang="en-US" sz="2200" i="1" dirty="0">
                      <a:latin typeface="Calibri Light" panose="020F0302020204030204" pitchFamily="34" charset="0"/>
                    </a:rPr>
                    <a:t>/</a:t>
                  </a:r>
                  <a:r>
                    <a:rPr lang="en-US" altLang="en-US" sz="2200" i="1" dirty="0" err="1">
                      <a:latin typeface="Calibri Light" panose="020F0302020204030204" pitchFamily="34" charset="0"/>
                    </a:rPr>
                    <a:t>dV</a:t>
                  </a:r>
                  <a:r>
                    <a:rPr lang="en-US" altLang="en-US" sz="2200" i="1" dirty="0">
                      <a:latin typeface="Calibri Light" panose="020F0302020204030204" pitchFamily="34" charset="0"/>
                    </a:rPr>
                    <a:t>-map. (c) Same 100nm area of BP at +400mV and (d) corresponding </a:t>
                  </a:r>
                  <a:r>
                    <a:rPr lang="en-US" altLang="en-US" sz="2200" i="1" dirty="0" err="1">
                      <a:latin typeface="Calibri Light" panose="020F0302020204030204" pitchFamily="34" charset="0"/>
                    </a:rPr>
                    <a:t>dI</a:t>
                  </a:r>
                  <a:r>
                    <a:rPr lang="en-US" altLang="en-US" sz="2200" i="1" dirty="0">
                      <a:latin typeface="Calibri Light" panose="020F0302020204030204" pitchFamily="34" charset="0"/>
                    </a:rPr>
                    <a:t>/</a:t>
                  </a:r>
                  <a:r>
                    <a:rPr lang="en-US" altLang="en-US" sz="2200" i="1" dirty="0" err="1">
                      <a:latin typeface="Calibri Light" panose="020F0302020204030204" pitchFamily="34" charset="0"/>
                    </a:rPr>
                    <a:t>dV</a:t>
                  </a:r>
                  <a:r>
                    <a:rPr lang="en-US" altLang="en-US" sz="2200" i="1" dirty="0">
                      <a:latin typeface="Calibri Light" panose="020F0302020204030204" pitchFamily="34" charset="0"/>
                    </a:rPr>
                    <a:t>-map.</a:t>
                  </a:r>
                </a:p>
              </p:txBody>
            </p:sp>
          </p:grpSp>
          <p:pic>
            <p:nvPicPr>
              <p:cNvPr id="3141" name="Picture 2077"/>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22427676" y="6849326"/>
                <a:ext cx="3950473" cy="4004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42" name="Picture 34"/>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22427676" y="10828324"/>
                <a:ext cx="3950472" cy="399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32" name="TextBox 38"/>
            <p:cNvSpPr txBox="1">
              <a:spLocks noChangeArrowheads="1"/>
            </p:cNvSpPr>
            <p:nvPr/>
          </p:nvSpPr>
          <p:spPr bwMode="auto">
            <a:xfrm>
              <a:off x="22445562" y="16671985"/>
              <a:ext cx="800100" cy="63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eaLnBrk="1" hangingPunct="1"/>
              <a:r>
                <a:rPr lang="en-US" altLang="en-US" sz="3200" dirty="0">
                  <a:solidFill>
                    <a:schemeClr val="bg1"/>
                  </a:solidFill>
                </a:rPr>
                <a:t>a)</a:t>
              </a:r>
            </a:p>
          </p:txBody>
        </p:sp>
        <p:sp>
          <p:nvSpPr>
            <p:cNvPr id="3133" name="Rectangle 39"/>
            <p:cNvSpPr>
              <a:spLocks noChangeArrowheads="1"/>
            </p:cNvSpPr>
            <p:nvPr/>
          </p:nvSpPr>
          <p:spPr bwMode="auto">
            <a:xfrm>
              <a:off x="26399339" y="16671985"/>
              <a:ext cx="592645" cy="63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eaLnBrk="1" hangingPunct="1"/>
              <a:r>
                <a:rPr lang="en-US" altLang="en-US" sz="3200" dirty="0">
                  <a:solidFill>
                    <a:schemeClr val="bg1"/>
                  </a:solidFill>
                </a:rPr>
                <a:t>b)</a:t>
              </a:r>
            </a:p>
          </p:txBody>
        </p:sp>
        <p:sp>
          <p:nvSpPr>
            <p:cNvPr id="3134" name="Rectangle 40"/>
            <p:cNvSpPr>
              <a:spLocks noChangeArrowheads="1"/>
            </p:cNvSpPr>
            <p:nvPr/>
          </p:nvSpPr>
          <p:spPr bwMode="auto">
            <a:xfrm>
              <a:off x="26399338" y="20656362"/>
              <a:ext cx="592645" cy="63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eaLnBrk="1" hangingPunct="1"/>
              <a:r>
                <a:rPr lang="en-US" altLang="en-US" sz="3200" dirty="0">
                  <a:solidFill>
                    <a:schemeClr val="bg1"/>
                  </a:solidFill>
                </a:rPr>
                <a:t>d)</a:t>
              </a:r>
            </a:p>
          </p:txBody>
        </p:sp>
        <p:sp>
          <p:nvSpPr>
            <p:cNvPr id="3135" name="Rectangle 41"/>
            <p:cNvSpPr>
              <a:spLocks noChangeArrowheads="1"/>
            </p:cNvSpPr>
            <p:nvPr/>
          </p:nvSpPr>
          <p:spPr bwMode="auto">
            <a:xfrm>
              <a:off x="22446448" y="20663035"/>
              <a:ext cx="568399" cy="63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eaLnBrk="1" hangingPunct="1"/>
              <a:r>
                <a:rPr lang="en-US" altLang="en-US" sz="3200" dirty="0">
                  <a:solidFill>
                    <a:schemeClr val="bg1"/>
                  </a:solidFill>
                </a:rPr>
                <a:t>c)</a:t>
              </a:r>
            </a:p>
          </p:txBody>
        </p:sp>
        <p:sp>
          <p:nvSpPr>
            <p:cNvPr id="3136" name="Rectangle 46"/>
            <p:cNvSpPr>
              <a:spLocks noChangeArrowheads="1"/>
            </p:cNvSpPr>
            <p:nvPr/>
          </p:nvSpPr>
          <p:spPr bwMode="auto">
            <a:xfrm>
              <a:off x="24741204" y="20081277"/>
              <a:ext cx="1677833" cy="59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eaLnBrk="1" hangingPunct="1"/>
              <a:r>
                <a:rPr lang="en-US" altLang="en-US" sz="2400" dirty="0">
                  <a:solidFill>
                    <a:schemeClr val="bg1"/>
                  </a:solidFill>
                </a:rPr>
                <a:t>-300mV</a:t>
              </a:r>
            </a:p>
          </p:txBody>
        </p:sp>
        <p:sp>
          <p:nvSpPr>
            <p:cNvPr id="3137" name="Rectangle 47"/>
            <p:cNvSpPr>
              <a:spLocks noChangeArrowheads="1"/>
            </p:cNvSpPr>
            <p:nvPr/>
          </p:nvSpPr>
          <p:spPr bwMode="auto">
            <a:xfrm>
              <a:off x="24741204" y="24055446"/>
              <a:ext cx="1653108" cy="56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eaLnBrk="1" hangingPunct="1"/>
              <a:r>
                <a:rPr lang="en-US" altLang="en-US" sz="2400" dirty="0">
                  <a:solidFill>
                    <a:schemeClr val="bg1"/>
                  </a:solidFill>
                </a:rPr>
                <a:t>+400mV</a:t>
              </a:r>
            </a:p>
          </p:txBody>
        </p:sp>
        <p:sp>
          <p:nvSpPr>
            <p:cNvPr id="3138" name="Rectangle 48"/>
            <p:cNvSpPr>
              <a:spLocks noChangeArrowheads="1"/>
            </p:cNvSpPr>
            <p:nvPr/>
          </p:nvSpPr>
          <p:spPr bwMode="auto">
            <a:xfrm>
              <a:off x="28775308" y="20114132"/>
              <a:ext cx="12634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eaLnBrk="1" hangingPunct="1"/>
              <a:r>
                <a:rPr lang="en-US" altLang="en-US" sz="2400" dirty="0">
                  <a:solidFill>
                    <a:schemeClr val="bg1"/>
                  </a:solidFill>
                </a:rPr>
                <a:t>-300mV</a:t>
              </a:r>
            </a:p>
          </p:txBody>
        </p:sp>
        <p:sp>
          <p:nvSpPr>
            <p:cNvPr id="3139" name="Rectangle 49"/>
            <p:cNvSpPr>
              <a:spLocks noChangeArrowheads="1"/>
            </p:cNvSpPr>
            <p:nvPr/>
          </p:nvSpPr>
          <p:spPr bwMode="auto">
            <a:xfrm>
              <a:off x="28716993" y="24081826"/>
              <a:ext cx="1653108" cy="56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eaLnBrk="1" hangingPunct="1"/>
              <a:r>
                <a:rPr lang="en-US" altLang="en-US" sz="2400" dirty="0">
                  <a:solidFill>
                    <a:schemeClr val="bg1"/>
                  </a:solidFill>
                </a:rPr>
                <a:t>+400mV</a:t>
              </a:r>
            </a:p>
          </p:txBody>
        </p:sp>
      </p:grpSp>
      <p:sp>
        <p:nvSpPr>
          <p:cNvPr id="15" name="TextBox 14"/>
          <p:cNvSpPr txBox="1"/>
          <p:nvPr/>
        </p:nvSpPr>
        <p:spPr>
          <a:xfrm>
            <a:off x="24268677" y="15396766"/>
            <a:ext cx="285656" cy="369332"/>
          </a:xfrm>
          <a:prstGeom prst="rect">
            <a:avLst/>
          </a:prstGeom>
          <a:noFill/>
        </p:spPr>
        <p:txBody>
          <a:bodyPr wrap="none" rtlCol="0">
            <a:spAutoFit/>
          </a:bodyPr>
          <a:lstStyle/>
          <a:p>
            <a:r>
              <a:rPr lang="en-US" sz="1800" b="1" dirty="0">
                <a:solidFill>
                  <a:schemeClr val="bg1"/>
                </a:solidFill>
                <a:latin typeface="Calibri Light" panose="020F0302020204030204" pitchFamily="34" charset="0"/>
              </a:rPr>
              <a:t>y</a:t>
            </a:r>
          </a:p>
        </p:txBody>
      </p:sp>
      <p:sp>
        <p:nvSpPr>
          <p:cNvPr id="16" name="Rectangle 15"/>
          <p:cNvSpPr/>
          <p:nvPr/>
        </p:nvSpPr>
        <p:spPr>
          <a:xfrm>
            <a:off x="25389699" y="16028261"/>
            <a:ext cx="280846" cy="369332"/>
          </a:xfrm>
          <a:prstGeom prst="rect">
            <a:avLst/>
          </a:prstGeom>
        </p:spPr>
        <p:txBody>
          <a:bodyPr wrap="none">
            <a:spAutoFit/>
          </a:bodyPr>
          <a:lstStyle/>
          <a:p>
            <a:r>
              <a:rPr lang="en-US" sz="1800" b="1" dirty="0">
                <a:solidFill>
                  <a:schemeClr val="bg1"/>
                </a:solidFill>
                <a:latin typeface="Calibri Light" panose="020F0302020204030204" pitchFamily="34" charset="0"/>
              </a:rPr>
              <a:t>x</a:t>
            </a:r>
          </a:p>
        </p:txBody>
      </p:sp>
      <p:sp>
        <p:nvSpPr>
          <p:cNvPr id="23" name="Rectangle 22"/>
          <p:cNvSpPr/>
          <p:nvPr/>
        </p:nvSpPr>
        <p:spPr bwMode="auto">
          <a:xfrm>
            <a:off x="726243" y="24264257"/>
            <a:ext cx="11625414" cy="4236805"/>
          </a:xfrm>
          <a:prstGeom prst="rect">
            <a:avLst/>
          </a:prstGeom>
          <a:solidFill>
            <a:schemeClr val="bg1">
              <a:alpha val="5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4389438" eaLnBrk="1" hangingPunct="1"/>
            <a:endParaRPr lang="en-US" sz="2200" dirty="0">
              <a:latin typeface="Arial" charset="0"/>
            </a:endParaRPr>
          </a:p>
        </p:txBody>
      </p:sp>
      <p:cxnSp>
        <p:nvCxnSpPr>
          <p:cNvPr id="259" name="Straight Arrow Connector 258"/>
          <p:cNvCxnSpPr/>
          <p:nvPr/>
        </p:nvCxnSpPr>
        <p:spPr bwMode="auto">
          <a:xfrm flipV="1">
            <a:off x="40426838" y="8111411"/>
            <a:ext cx="0" cy="622052"/>
          </a:xfrm>
          <a:prstGeom prst="straightConnector1">
            <a:avLst/>
          </a:prstGeom>
          <a:solidFill>
            <a:schemeClr val="bg1"/>
          </a:solidFill>
          <a:ln w="9525" cap="flat" cmpd="sng" algn="ctr">
            <a:solidFill>
              <a:schemeClr val="tx1"/>
            </a:solidFill>
            <a:prstDash val="solid"/>
            <a:round/>
            <a:headEnd type="none" w="med" len="med"/>
            <a:tailEnd type="triangle"/>
          </a:ln>
          <a:effectLst/>
        </p:spPr>
      </p:cxnSp>
      <p:grpSp>
        <p:nvGrpSpPr>
          <p:cNvPr id="261" name="Group 260"/>
          <p:cNvGrpSpPr/>
          <p:nvPr/>
        </p:nvGrpSpPr>
        <p:grpSpPr>
          <a:xfrm>
            <a:off x="2027802" y="24448934"/>
            <a:ext cx="4307547" cy="4014488"/>
            <a:chOff x="1509013" y="24257974"/>
            <a:chExt cx="4307547" cy="4014488"/>
          </a:xfrm>
        </p:grpSpPr>
        <p:grpSp>
          <p:nvGrpSpPr>
            <p:cNvPr id="3165" name="Group 3164"/>
            <p:cNvGrpSpPr/>
            <p:nvPr/>
          </p:nvGrpSpPr>
          <p:grpSpPr>
            <a:xfrm>
              <a:off x="1509013" y="24800005"/>
              <a:ext cx="4307547" cy="3472457"/>
              <a:chOff x="1497940" y="24544814"/>
              <a:chExt cx="4307547" cy="3472457"/>
            </a:xfrm>
          </p:grpSpPr>
          <p:grpSp>
            <p:nvGrpSpPr>
              <p:cNvPr id="3151" name="Group 3150"/>
              <p:cNvGrpSpPr/>
              <p:nvPr/>
            </p:nvGrpSpPr>
            <p:grpSpPr>
              <a:xfrm>
                <a:off x="1601758" y="24544814"/>
                <a:ext cx="3142175" cy="2722834"/>
                <a:chOff x="964610" y="24544814"/>
                <a:chExt cx="3503077" cy="3035572"/>
              </a:xfrm>
            </p:grpSpPr>
            <p:grpSp>
              <p:nvGrpSpPr>
                <p:cNvPr id="26" name="Group 25"/>
                <p:cNvGrpSpPr/>
                <p:nvPr/>
              </p:nvGrpSpPr>
              <p:grpSpPr>
                <a:xfrm>
                  <a:off x="964610" y="26759013"/>
                  <a:ext cx="3503077" cy="821373"/>
                  <a:chOff x="1501140" y="26775363"/>
                  <a:chExt cx="3503077" cy="821373"/>
                </a:xfrm>
                <a:solidFill>
                  <a:srgbClr val="CC8686"/>
                </a:solidFill>
              </p:grpSpPr>
              <p:sp>
                <p:nvSpPr>
                  <p:cNvPr id="24" name="Oval 23"/>
                  <p:cNvSpPr/>
                  <p:nvPr/>
                </p:nvSpPr>
                <p:spPr bwMode="auto">
                  <a:xfrm>
                    <a:off x="1501140" y="26775363"/>
                    <a:ext cx="508635" cy="508635"/>
                  </a:xfrm>
                  <a:prstGeom prst="ellipse">
                    <a:avLst/>
                  </a:prstGeom>
                  <a:gr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108" name="Oval 107"/>
                  <p:cNvSpPr/>
                  <p:nvPr/>
                </p:nvSpPr>
                <p:spPr bwMode="auto">
                  <a:xfrm>
                    <a:off x="2045371" y="26775363"/>
                    <a:ext cx="508635" cy="508635"/>
                  </a:xfrm>
                  <a:prstGeom prst="ellipse">
                    <a:avLst/>
                  </a:prstGeom>
                  <a:gr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109" name="Oval 108"/>
                  <p:cNvSpPr/>
                  <p:nvPr/>
                </p:nvSpPr>
                <p:spPr bwMode="auto">
                  <a:xfrm>
                    <a:off x="2593657" y="26775363"/>
                    <a:ext cx="508635" cy="508635"/>
                  </a:xfrm>
                  <a:prstGeom prst="ellipse">
                    <a:avLst/>
                  </a:prstGeom>
                  <a:gr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110" name="Oval 109"/>
                  <p:cNvSpPr/>
                  <p:nvPr/>
                </p:nvSpPr>
                <p:spPr bwMode="auto">
                  <a:xfrm>
                    <a:off x="3141943" y="26775363"/>
                    <a:ext cx="508635" cy="508635"/>
                  </a:xfrm>
                  <a:prstGeom prst="ellipse">
                    <a:avLst/>
                  </a:prstGeom>
                  <a:gr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111" name="Oval 110"/>
                  <p:cNvSpPr/>
                  <p:nvPr/>
                </p:nvSpPr>
                <p:spPr bwMode="auto">
                  <a:xfrm>
                    <a:off x="3690229" y="26775363"/>
                    <a:ext cx="508635" cy="508635"/>
                  </a:xfrm>
                  <a:prstGeom prst="ellipse">
                    <a:avLst/>
                  </a:prstGeom>
                  <a:gr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112" name="Oval 111"/>
                  <p:cNvSpPr/>
                  <p:nvPr/>
                </p:nvSpPr>
                <p:spPr bwMode="auto">
                  <a:xfrm>
                    <a:off x="4238515" y="26775363"/>
                    <a:ext cx="508635" cy="508635"/>
                  </a:xfrm>
                  <a:prstGeom prst="ellipse">
                    <a:avLst/>
                  </a:prstGeom>
                  <a:gr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grpSp>
                <p:nvGrpSpPr>
                  <p:cNvPr id="25" name="Group 24"/>
                  <p:cNvGrpSpPr/>
                  <p:nvPr/>
                </p:nvGrpSpPr>
                <p:grpSpPr>
                  <a:xfrm>
                    <a:off x="1758207" y="26925037"/>
                    <a:ext cx="3246010" cy="508635"/>
                    <a:chOff x="1758207" y="26925037"/>
                    <a:chExt cx="3246010" cy="508635"/>
                  </a:xfrm>
                  <a:grpFill/>
                </p:grpSpPr>
                <p:sp>
                  <p:nvSpPr>
                    <p:cNvPr id="116" name="Oval 115"/>
                    <p:cNvSpPr/>
                    <p:nvPr/>
                  </p:nvSpPr>
                  <p:spPr bwMode="auto">
                    <a:xfrm>
                      <a:off x="1758207" y="26925037"/>
                      <a:ext cx="508635" cy="508635"/>
                    </a:xfrm>
                    <a:prstGeom prst="ellipse">
                      <a:avLst/>
                    </a:prstGeom>
                    <a:gr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117" name="Oval 116"/>
                    <p:cNvSpPr/>
                    <p:nvPr/>
                  </p:nvSpPr>
                  <p:spPr bwMode="auto">
                    <a:xfrm>
                      <a:off x="2302438" y="26925037"/>
                      <a:ext cx="508635" cy="508635"/>
                    </a:xfrm>
                    <a:prstGeom prst="ellipse">
                      <a:avLst/>
                    </a:prstGeom>
                    <a:gr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118" name="Oval 117"/>
                    <p:cNvSpPr/>
                    <p:nvPr/>
                  </p:nvSpPr>
                  <p:spPr bwMode="auto">
                    <a:xfrm>
                      <a:off x="2850724" y="26925037"/>
                      <a:ext cx="508635" cy="508635"/>
                    </a:xfrm>
                    <a:prstGeom prst="ellipse">
                      <a:avLst/>
                    </a:prstGeom>
                    <a:gr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119" name="Oval 118"/>
                    <p:cNvSpPr/>
                    <p:nvPr/>
                  </p:nvSpPr>
                  <p:spPr bwMode="auto">
                    <a:xfrm>
                      <a:off x="3399010" y="26925037"/>
                      <a:ext cx="508635" cy="508635"/>
                    </a:xfrm>
                    <a:prstGeom prst="ellipse">
                      <a:avLst/>
                    </a:prstGeom>
                    <a:gr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120" name="Oval 119"/>
                    <p:cNvSpPr/>
                    <p:nvPr/>
                  </p:nvSpPr>
                  <p:spPr bwMode="auto">
                    <a:xfrm>
                      <a:off x="3947296" y="26925037"/>
                      <a:ext cx="508635" cy="508635"/>
                    </a:xfrm>
                    <a:prstGeom prst="ellipse">
                      <a:avLst/>
                    </a:prstGeom>
                    <a:gr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121" name="Oval 120"/>
                    <p:cNvSpPr/>
                    <p:nvPr/>
                  </p:nvSpPr>
                  <p:spPr bwMode="auto">
                    <a:xfrm>
                      <a:off x="4495582" y="26925037"/>
                      <a:ext cx="508635" cy="508635"/>
                    </a:xfrm>
                    <a:prstGeom prst="ellipse">
                      <a:avLst/>
                    </a:prstGeom>
                    <a:gr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grpSp>
              <p:grpSp>
                <p:nvGrpSpPr>
                  <p:cNvPr id="123" name="Group 122"/>
                  <p:cNvGrpSpPr/>
                  <p:nvPr/>
                </p:nvGrpSpPr>
                <p:grpSpPr>
                  <a:xfrm>
                    <a:off x="1501140" y="27088101"/>
                    <a:ext cx="3246010" cy="508635"/>
                    <a:chOff x="1758207" y="26925037"/>
                    <a:chExt cx="3246010" cy="508635"/>
                  </a:xfrm>
                  <a:grpFill/>
                </p:grpSpPr>
                <p:sp>
                  <p:nvSpPr>
                    <p:cNvPr id="124" name="Oval 123"/>
                    <p:cNvSpPr/>
                    <p:nvPr/>
                  </p:nvSpPr>
                  <p:spPr bwMode="auto">
                    <a:xfrm>
                      <a:off x="1758207" y="26925037"/>
                      <a:ext cx="508635" cy="508635"/>
                    </a:xfrm>
                    <a:prstGeom prst="ellipse">
                      <a:avLst/>
                    </a:prstGeom>
                    <a:gr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125" name="Oval 124"/>
                    <p:cNvSpPr/>
                    <p:nvPr/>
                  </p:nvSpPr>
                  <p:spPr bwMode="auto">
                    <a:xfrm>
                      <a:off x="2302438" y="26925037"/>
                      <a:ext cx="508635" cy="508635"/>
                    </a:xfrm>
                    <a:prstGeom prst="ellipse">
                      <a:avLst/>
                    </a:prstGeom>
                    <a:gr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126" name="Oval 125"/>
                    <p:cNvSpPr/>
                    <p:nvPr/>
                  </p:nvSpPr>
                  <p:spPr bwMode="auto">
                    <a:xfrm>
                      <a:off x="2850724" y="26925037"/>
                      <a:ext cx="508635" cy="508635"/>
                    </a:xfrm>
                    <a:prstGeom prst="ellipse">
                      <a:avLst/>
                    </a:prstGeom>
                    <a:gr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127" name="Oval 126"/>
                    <p:cNvSpPr/>
                    <p:nvPr/>
                  </p:nvSpPr>
                  <p:spPr bwMode="auto">
                    <a:xfrm>
                      <a:off x="3399010" y="26925037"/>
                      <a:ext cx="508635" cy="508635"/>
                    </a:xfrm>
                    <a:prstGeom prst="ellipse">
                      <a:avLst/>
                    </a:prstGeom>
                    <a:gr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128" name="Oval 127"/>
                    <p:cNvSpPr/>
                    <p:nvPr/>
                  </p:nvSpPr>
                  <p:spPr bwMode="auto">
                    <a:xfrm>
                      <a:off x="3947296" y="26925037"/>
                      <a:ext cx="508635" cy="508635"/>
                    </a:xfrm>
                    <a:prstGeom prst="ellipse">
                      <a:avLst/>
                    </a:prstGeom>
                    <a:gr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dirty="0">
                        <a:ln>
                          <a:noFill/>
                        </a:ln>
                        <a:solidFill>
                          <a:schemeClr val="tx1"/>
                        </a:solidFill>
                        <a:effectLst/>
                        <a:latin typeface="Arial" charset="0"/>
                      </a:endParaRPr>
                    </a:p>
                  </p:txBody>
                </p:sp>
                <p:sp>
                  <p:nvSpPr>
                    <p:cNvPr id="129" name="Oval 128"/>
                    <p:cNvSpPr/>
                    <p:nvPr/>
                  </p:nvSpPr>
                  <p:spPr bwMode="auto">
                    <a:xfrm>
                      <a:off x="4495582" y="26925037"/>
                      <a:ext cx="508635" cy="508635"/>
                    </a:xfrm>
                    <a:prstGeom prst="ellipse">
                      <a:avLst/>
                    </a:prstGeom>
                    <a:gr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grpSp>
            </p:grpSp>
            <p:grpSp>
              <p:nvGrpSpPr>
                <p:cNvPr id="31" name="Group 30"/>
                <p:cNvGrpSpPr/>
                <p:nvPr/>
              </p:nvGrpSpPr>
              <p:grpSpPr>
                <a:xfrm>
                  <a:off x="1465855" y="24544814"/>
                  <a:ext cx="2233719" cy="1962847"/>
                  <a:chOff x="1465855" y="24544814"/>
                  <a:chExt cx="2233719" cy="1962847"/>
                </a:xfrm>
              </p:grpSpPr>
              <p:sp>
                <p:nvSpPr>
                  <p:cNvPr id="28" name="Isosceles Triangle 27"/>
                  <p:cNvSpPr/>
                  <p:nvPr/>
                </p:nvSpPr>
                <p:spPr bwMode="auto">
                  <a:xfrm flipV="1">
                    <a:off x="1927013" y="24939314"/>
                    <a:ext cx="1321219" cy="1097385"/>
                  </a:xfrm>
                  <a:prstGeom prst="triangl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grpSp>
                <p:nvGrpSpPr>
                  <p:cNvPr id="30" name="Group 29"/>
                  <p:cNvGrpSpPr/>
                  <p:nvPr/>
                </p:nvGrpSpPr>
                <p:grpSpPr>
                  <a:xfrm>
                    <a:off x="1465855" y="24544814"/>
                    <a:ext cx="2233719" cy="1962847"/>
                    <a:chOff x="1465855" y="24544814"/>
                    <a:chExt cx="2233719" cy="1962847"/>
                  </a:xfrm>
                </p:grpSpPr>
                <p:sp>
                  <p:nvSpPr>
                    <p:cNvPr id="208" name="Oval 207"/>
                    <p:cNvSpPr/>
                    <p:nvPr/>
                  </p:nvSpPr>
                  <p:spPr bwMode="auto">
                    <a:xfrm>
                      <a:off x="1781785" y="24658132"/>
                      <a:ext cx="508635" cy="508635"/>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grpSp>
                  <p:nvGrpSpPr>
                    <p:cNvPr id="29" name="Group 28"/>
                    <p:cNvGrpSpPr/>
                    <p:nvPr/>
                  </p:nvGrpSpPr>
                  <p:grpSpPr>
                    <a:xfrm>
                      <a:off x="1465855" y="24544814"/>
                      <a:ext cx="2233719" cy="1962847"/>
                      <a:chOff x="1465855" y="24544814"/>
                      <a:chExt cx="2233719" cy="1962847"/>
                    </a:xfrm>
                  </p:grpSpPr>
                  <p:sp>
                    <p:nvSpPr>
                      <p:cNvPr id="195" name="Oval 194"/>
                      <p:cNvSpPr/>
                      <p:nvPr/>
                    </p:nvSpPr>
                    <p:spPr bwMode="auto">
                      <a:xfrm>
                        <a:off x="2348948" y="25999026"/>
                        <a:ext cx="508635" cy="508635"/>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196" name="Oval 195"/>
                      <p:cNvSpPr/>
                      <p:nvPr/>
                    </p:nvSpPr>
                    <p:spPr bwMode="auto">
                      <a:xfrm>
                        <a:off x="2618432" y="25514812"/>
                        <a:ext cx="508635" cy="508635"/>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197" name="Oval 196"/>
                      <p:cNvSpPr/>
                      <p:nvPr/>
                    </p:nvSpPr>
                    <p:spPr bwMode="auto">
                      <a:xfrm>
                        <a:off x="2057127" y="25523944"/>
                        <a:ext cx="508635" cy="508635"/>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198" name="Oval 197"/>
                      <p:cNvSpPr/>
                      <p:nvPr/>
                    </p:nvSpPr>
                    <p:spPr bwMode="auto">
                      <a:xfrm>
                        <a:off x="1776202" y="25039729"/>
                        <a:ext cx="508635" cy="508635"/>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199" name="Oval 198"/>
                      <p:cNvSpPr/>
                      <p:nvPr/>
                    </p:nvSpPr>
                    <p:spPr bwMode="auto">
                      <a:xfrm>
                        <a:off x="2323353" y="25039730"/>
                        <a:ext cx="508635" cy="508635"/>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dirty="0">
                          <a:ln>
                            <a:noFill/>
                          </a:ln>
                          <a:solidFill>
                            <a:schemeClr val="tx1"/>
                          </a:solidFill>
                          <a:effectLst/>
                          <a:latin typeface="Arial" charset="0"/>
                        </a:endParaRPr>
                      </a:p>
                    </p:txBody>
                  </p:sp>
                  <p:sp>
                    <p:nvSpPr>
                      <p:cNvPr id="200" name="Oval 199"/>
                      <p:cNvSpPr/>
                      <p:nvPr/>
                    </p:nvSpPr>
                    <p:spPr bwMode="auto">
                      <a:xfrm>
                        <a:off x="2893736" y="25039729"/>
                        <a:ext cx="508635" cy="508635"/>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201" name="Oval 200"/>
                      <p:cNvSpPr/>
                      <p:nvPr/>
                    </p:nvSpPr>
                    <p:spPr bwMode="auto">
                      <a:xfrm>
                        <a:off x="2351779" y="25675827"/>
                        <a:ext cx="508635" cy="508635"/>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202" name="Oval 201"/>
                      <p:cNvSpPr/>
                      <p:nvPr/>
                    </p:nvSpPr>
                    <p:spPr bwMode="auto">
                      <a:xfrm>
                        <a:off x="2600182" y="25189403"/>
                        <a:ext cx="508635" cy="508635"/>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203" name="Oval 202"/>
                      <p:cNvSpPr/>
                      <p:nvPr/>
                    </p:nvSpPr>
                    <p:spPr bwMode="auto">
                      <a:xfrm>
                        <a:off x="2049501" y="25191751"/>
                        <a:ext cx="508635" cy="508635"/>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204" name="Oval 203"/>
                      <p:cNvSpPr/>
                      <p:nvPr/>
                    </p:nvSpPr>
                    <p:spPr bwMode="auto">
                      <a:xfrm>
                        <a:off x="1465855" y="24559550"/>
                        <a:ext cx="508635" cy="508635"/>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205" name="Oval 204"/>
                      <p:cNvSpPr/>
                      <p:nvPr/>
                    </p:nvSpPr>
                    <p:spPr bwMode="auto">
                      <a:xfrm>
                        <a:off x="2048832" y="24550652"/>
                        <a:ext cx="508635" cy="508635"/>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206" name="Oval 205"/>
                      <p:cNvSpPr/>
                      <p:nvPr/>
                    </p:nvSpPr>
                    <p:spPr bwMode="auto">
                      <a:xfrm>
                        <a:off x="2619215" y="24544814"/>
                        <a:ext cx="508635" cy="508635"/>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207" name="Oval 206"/>
                      <p:cNvSpPr/>
                      <p:nvPr/>
                    </p:nvSpPr>
                    <p:spPr bwMode="auto">
                      <a:xfrm>
                        <a:off x="3190939" y="24550651"/>
                        <a:ext cx="508635" cy="508635"/>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209" name="Oval 208"/>
                      <p:cNvSpPr/>
                      <p:nvPr/>
                    </p:nvSpPr>
                    <p:spPr bwMode="auto">
                      <a:xfrm>
                        <a:off x="2324982" y="24684997"/>
                        <a:ext cx="508635" cy="508635"/>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210" name="Oval 209"/>
                      <p:cNvSpPr/>
                      <p:nvPr/>
                    </p:nvSpPr>
                    <p:spPr bwMode="auto">
                      <a:xfrm>
                        <a:off x="2866408" y="24695308"/>
                        <a:ext cx="508635" cy="508635"/>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grpSp>
              </p:grpSp>
            </p:grpSp>
          </p:grpSp>
          <p:sp>
            <p:nvSpPr>
              <p:cNvPr id="3152" name="TextBox 3151"/>
              <p:cNvSpPr txBox="1"/>
              <p:nvPr/>
            </p:nvSpPr>
            <p:spPr>
              <a:xfrm>
                <a:off x="1497940" y="27463273"/>
                <a:ext cx="4307547" cy="553998"/>
              </a:xfrm>
              <a:prstGeom prst="rect">
                <a:avLst/>
              </a:prstGeom>
              <a:noFill/>
            </p:spPr>
            <p:txBody>
              <a:bodyPr wrap="square" rtlCol="0">
                <a:spAutoFit/>
              </a:bodyPr>
              <a:lstStyle/>
              <a:p>
                <a:r>
                  <a:rPr lang="en-US" sz="3000" dirty="0">
                    <a:latin typeface="Calibri Light" panose="020F0302020204030204" pitchFamily="34" charset="0"/>
                  </a:rPr>
                  <a:t>Topography Imaging</a:t>
                </a:r>
              </a:p>
            </p:txBody>
          </p:sp>
          <p:cxnSp>
            <p:nvCxnSpPr>
              <p:cNvPr id="3155" name="Straight Arrow Connector 3154"/>
              <p:cNvCxnSpPr/>
              <p:nvPr/>
            </p:nvCxnSpPr>
            <p:spPr bwMode="auto">
              <a:xfrm>
                <a:off x="3048634" y="26370338"/>
                <a:ext cx="0" cy="441077"/>
              </a:xfrm>
              <a:prstGeom prst="straightConnector1">
                <a:avLst/>
              </a:prstGeom>
              <a:ln>
                <a:solidFill>
                  <a:schemeClr val="tx1"/>
                </a:solidFill>
                <a:headEnd type="none" w="med" len="med"/>
                <a:tailEnd type="triangle"/>
              </a:ln>
            </p:spPr>
            <p:style>
              <a:lnRef idx="3">
                <a:schemeClr val="dk1"/>
              </a:lnRef>
              <a:fillRef idx="0">
                <a:schemeClr val="dk1"/>
              </a:fillRef>
              <a:effectRef idx="2">
                <a:schemeClr val="dk1"/>
              </a:effectRef>
              <a:fontRef idx="minor">
                <a:schemeClr val="tx1"/>
              </a:fontRef>
            </p:style>
          </p:cxnSp>
          <p:sp>
            <p:nvSpPr>
              <p:cNvPr id="3156" name="TextBox 3155"/>
              <p:cNvSpPr txBox="1"/>
              <p:nvPr/>
            </p:nvSpPr>
            <p:spPr>
              <a:xfrm>
                <a:off x="3030512" y="26206455"/>
                <a:ext cx="738966" cy="430887"/>
              </a:xfrm>
              <a:prstGeom prst="rect">
                <a:avLst/>
              </a:prstGeom>
              <a:noFill/>
            </p:spPr>
            <p:txBody>
              <a:bodyPr wrap="square" rtlCol="0">
                <a:spAutoFit/>
              </a:bodyPr>
              <a:lstStyle/>
              <a:p>
                <a:r>
                  <a:rPr lang="en-US" sz="2200" dirty="0">
                    <a:latin typeface="Calibri Light" panose="020F0302020204030204" pitchFamily="34" charset="0"/>
                  </a:rPr>
                  <a:t>e</a:t>
                </a:r>
                <a:r>
                  <a:rPr lang="en-US" sz="2200" baseline="30000" dirty="0">
                    <a:latin typeface="Calibri Light" panose="020F0302020204030204" pitchFamily="34" charset="0"/>
                  </a:rPr>
                  <a:t>-</a:t>
                </a:r>
              </a:p>
            </p:txBody>
          </p:sp>
          <p:cxnSp>
            <p:nvCxnSpPr>
              <p:cNvPr id="3159" name="Straight Arrow Connector 3158"/>
              <p:cNvCxnSpPr/>
              <p:nvPr/>
            </p:nvCxnSpPr>
            <p:spPr bwMode="auto">
              <a:xfrm>
                <a:off x="3760334" y="25559305"/>
                <a:ext cx="1249816" cy="0"/>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grpSp>
        <p:sp>
          <p:nvSpPr>
            <p:cNvPr id="3166" name="TextBox 3165"/>
            <p:cNvSpPr txBox="1"/>
            <p:nvPr/>
          </p:nvSpPr>
          <p:spPr>
            <a:xfrm>
              <a:off x="2264058" y="24257974"/>
              <a:ext cx="2106351" cy="461665"/>
            </a:xfrm>
            <a:prstGeom prst="rect">
              <a:avLst/>
            </a:prstGeom>
            <a:noFill/>
          </p:spPr>
          <p:txBody>
            <a:bodyPr wrap="square" rtlCol="0">
              <a:spAutoFit/>
            </a:bodyPr>
            <a:lstStyle/>
            <a:p>
              <a:r>
                <a:rPr lang="en-US" sz="2400" dirty="0">
                  <a:latin typeface="Calibri Light" panose="020F0302020204030204" pitchFamily="34" charset="0"/>
                </a:rPr>
                <a:t>Z = variable</a:t>
              </a:r>
            </a:p>
          </p:txBody>
        </p:sp>
        <p:sp>
          <p:nvSpPr>
            <p:cNvPr id="260" name="TextBox 259"/>
            <p:cNvSpPr txBox="1"/>
            <p:nvPr/>
          </p:nvSpPr>
          <p:spPr>
            <a:xfrm>
              <a:off x="4120796" y="25333326"/>
              <a:ext cx="1616420" cy="461665"/>
            </a:xfrm>
            <a:prstGeom prst="rect">
              <a:avLst/>
            </a:prstGeom>
            <a:noFill/>
          </p:spPr>
          <p:txBody>
            <a:bodyPr wrap="square" rtlCol="0">
              <a:spAutoFit/>
            </a:bodyPr>
            <a:lstStyle/>
            <a:p>
              <a:r>
                <a:rPr lang="en-US" sz="2400" dirty="0">
                  <a:latin typeface="Calibri Light" panose="020F0302020204030204" pitchFamily="34" charset="0"/>
                </a:rPr>
                <a:t>Scan</a:t>
              </a:r>
            </a:p>
          </p:txBody>
        </p:sp>
      </p:grpSp>
      <p:grpSp>
        <p:nvGrpSpPr>
          <p:cNvPr id="265" name="Group 264"/>
          <p:cNvGrpSpPr/>
          <p:nvPr/>
        </p:nvGrpSpPr>
        <p:grpSpPr>
          <a:xfrm>
            <a:off x="7504914" y="24483907"/>
            <a:ext cx="4179520" cy="4446469"/>
            <a:chOff x="7504914" y="24280707"/>
            <a:chExt cx="4179520" cy="4446469"/>
          </a:xfrm>
        </p:grpSpPr>
        <p:sp>
          <p:nvSpPr>
            <p:cNvPr id="3157" name="Rectangle 3156"/>
            <p:cNvSpPr/>
            <p:nvPr/>
          </p:nvSpPr>
          <p:spPr>
            <a:xfrm>
              <a:off x="9029668" y="26421351"/>
              <a:ext cx="381836" cy="430887"/>
            </a:xfrm>
            <a:prstGeom prst="rect">
              <a:avLst/>
            </a:prstGeom>
          </p:spPr>
          <p:txBody>
            <a:bodyPr wrap="none">
              <a:spAutoFit/>
            </a:bodyPr>
            <a:lstStyle/>
            <a:p>
              <a:r>
                <a:rPr lang="en-US" sz="2200" dirty="0">
                  <a:latin typeface="Calibri Light" panose="020F0302020204030204" pitchFamily="34" charset="0"/>
                </a:rPr>
                <a:t>e</a:t>
              </a:r>
              <a:r>
                <a:rPr lang="en-US" sz="2200" baseline="30000" dirty="0">
                  <a:latin typeface="Calibri Light" panose="020F0302020204030204" pitchFamily="34" charset="0"/>
                </a:rPr>
                <a:t>-</a:t>
              </a:r>
            </a:p>
          </p:txBody>
        </p:sp>
        <p:grpSp>
          <p:nvGrpSpPr>
            <p:cNvPr id="264" name="Group 263"/>
            <p:cNvGrpSpPr/>
            <p:nvPr/>
          </p:nvGrpSpPr>
          <p:grpSpPr>
            <a:xfrm>
              <a:off x="7504914" y="24280707"/>
              <a:ext cx="4179520" cy="4446469"/>
              <a:chOff x="6882877" y="24285771"/>
              <a:chExt cx="4179520" cy="4446469"/>
            </a:xfrm>
          </p:grpSpPr>
          <p:sp>
            <p:nvSpPr>
              <p:cNvPr id="3153" name="TextBox 3152"/>
              <p:cNvSpPr txBox="1"/>
              <p:nvPr/>
            </p:nvSpPr>
            <p:spPr>
              <a:xfrm>
                <a:off x="6882877" y="27716577"/>
                <a:ext cx="4179520" cy="1015663"/>
              </a:xfrm>
              <a:prstGeom prst="rect">
                <a:avLst/>
              </a:prstGeom>
              <a:noFill/>
            </p:spPr>
            <p:txBody>
              <a:bodyPr wrap="square" rtlCol="0">
                <a:spAutoFit/>
              </a:bodyPr>
              <a:lstStyle/>
              <a:p>
                <a:r>
                  <a:rPr lang="en-US" sz="3000" dirty="0">
                    <a:latin typeface="Calibri Light" panose="020F0302020204030204" pitchFamily="34" charset="0"/>
                  </a:rPr>
                  <a:t>Spectroscopy (</a:t>
                </a:r>
                <a:r>
                  <a:rPr lang="en-US" sz="3000" dirty="0" err="1">
                    <a:latin typeface="Calibri Light" panose="020F0302020204030204" pitchFamily="34" charset="0"/>
                  </a:rPr>
                  <a:t>dI</a:t>
                </a:r>
                <a:r>
                  <a:rPr lang="en-US" sz="3000" dirty="0">
                    <a:latin typeface="Calibri Light" panose="020F0302020204030204" pitchFamily="34" charset="0"/>
                  </a:rPr>
                  <a:t>/</a:t>
                </a:r>
                <a:r>
                  <a:rPr lang="en-US" sz="3000" dirty="0" err="1">
                    <a:latin typeface="Calibri Light" panose="020F0302020204030204" pitchFamily="34" charset="0"/>
                  </a:rPr>
                  <a:t>dV</a:t>
                </a:r>
                <a:r>
                  <a:rPr lang="en-US" sz="3000" dirty="0">
                    <a:latin typeface="Calibri Light" panose="020F0302020204030204" pitchFamily="34" charset="0"/>
                  </a:rPr>
                  <a:t>)</a:t>
                </a:r>
              </a:p>
              <a:p>
                <a:endParaRPr lang="en-US" sz="3000" dirty="0">
                  <a:latin typeface="Calibri Light" panose="020F0302020204030204" pitchFamily="34" charset="0"/>
                </a:endParaRPr>
              </a:p>
            </p:txBody>
          </p:sp>
          <p:grpSp>
            <p:nvGrpSpPr>
              <p:cNvPr id="263" name="Group 262"/>
              <p:cNvGrpSpPr/>
              <p:nvPr/>
            </p:nvGrpSpPr>
            <p:grpSpPr>
              <a:xfrm>
                <a:off x="6980583" y="24285771"/>
                <a:ext cx="3126921" cy="3223850"/>
                <a:chOff x="6980583" y="24285771"/>
                <a:chExt cx="3126921" cy="3223850"/>
              </a:xfrm>
            </p:grpSpPr>
            <p:grpSp>
              <p:nvGrpSpPr>
                <p:cNvPr id="216" name="Group 215"/>
                <p:cNvGrpSpPr/>
                <p:nvPr/>
              </p:nvGrpSpPr>
              <p:grpSpPr>
                <a:xfrm>
                  <a:off x="6980583" y="24800005"/>
                  <a:ext cx="3126921" cy="2709616"/>
                  <a:chOff x="964610" y="24544814"/>
                  <a:chExt cx="3503077" cy="3035572"/>
                </a:xfrm>
              </p:grpSpPr>
              <p:grpSp>
                <p:nvGrpSpPr>
                  <p:cNvPr id="217" name="Group 216"/>
                  <p:cNvGrpSpPr/>
                  <p:nvPr/>
                </p:nvGrpSpPr>
                <p:grpSpPr>
                  <a:xfrm>
                    <a:off x="964610" y="26759013"/>
                    <a:ext cx="3503077" cy="821373"/>
                    <a:chOff x="1501140" y="26775363"/>
                    <a:chExt cx="3503077" cy="821373"/>
                  </a:xfrm>
                  <a:solidFill>
                    <a:srgbClr val="CC8686"/>
                  </a:solidFill>
                </p:grpSpPr>
                <p:sp>
                  <p:nvSpPr>
                    <p:cNvPr id="238" name="Oval 237"/>
                    <p:cNvSpPr/>
                    <p:nvPr/>
                  </p:nvSpPr>
                  <p:spPr bwMode="auto">
                    <a:xfrm>
                      <a:off x="1501140" y="26775363"/>
                      <a:ext cx="508635" cy="508635"/>
                    </a:xfrm>
                    <a:prstGeom prst="ellipse">
                      <a:avLst/>
                    </a:prstGeom>
                    <a:gr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239" name="Oval 238"/>
                    <p:cNvSpPr/>
                    <p:nvPr/>
                  </p:nvSpPr>
                  <p:spPr bwMode="auto">
                    <a:xfrm>
                      <a:off x="2045371" y="26775363"/>
                      <a:ext cx="508635" cy="508635"/>
                    </a:xfrm>
                    <a:prstGeom prst="ellipse">
                      <a:avLst/>
                    </a:prstGeom>
                    <a:gr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240" name="Oval 239"/>
                    <p:cNvSpPr/>
                    <p:nvPr/>
                  </p:nvSpPr>
                  <p:spPr bwMode="auto">
                    <a:xfrm>
                      <a:off x="2593657" y="26775363"/>
                      <a:ext cx="508635" cy="508635"/>
                    </a:xfrm>
                    <a:prstGeom prst="ellipse">
                      <a:avLst/>
                    </a:prstGeom>
                    <a:gr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241" name="Oval 240"/>
                    <p:cNvSpPr/>
                    <p:nvPr/>
                  </p:nvSpPr>
                  <p:spPr bwMode="auto">
                    <a:xfrm>
                      <a:off x="3141943" y="26775363"/>
                      <a:ext cx="508635" cy="508635"/>
                    </a:xfrm>
                    <a:prstGeom prst="ellipse">
                      <a:avLst/>
                    </a:prstGeom>
                    <a:gr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242" name="Oval 241"/>
                    <p:cNvSpPr/>
                    <p:nvPr/>
                  </p:nvSpPr>
                  <p:spPr bwMode="auto">
                    <a:xfrm>
                      <a:off x="3690229" y="26775363"/>
                      <a:ext cx="508635" cy="508635"/>
                    </a:xfrm>
                    <a:prstGeom prst="ellipse">
                      <a:avLst/>
                    </a:prstGeom>
                    <a:gr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243" name="Oval 242"/>
                    <p:cNvSpPr/>
                    <p:nvPr/>
                  </p:nvSpPr>
                  <p:spPr bwMode="auto">
                    <a:xfrm>
                      <a:off x="4238515" y="26775363"/>
                      <a:ext cx="508635" cy="508635"/>
                    </a:xfrm>
                    <a:prstGeom prst="ellipse">
                      <a:avLst/>
                    </a:prstGeom>
                    <a:gr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grpSp>
                  <p:nvGrpSpPr>
                    <p:cNvPr id="244" name="Group 243"/>
                    <p:cNvGrpSpPr/>
                    <p:nvPr/>
                  </p:nvGrpSpPr>
                  <p:grpSpPr>
                    <a:xfrm>
                      <a:off x="1758207" y="26925037"/>
                      <a:ext cx="3246010" cy="508635"/>
                      <a:chOff x="1758207" y="26925037"/>
                      <a:chExt cx="3246010" cy="508635"/>
                    </a:xfrm>
                    <a:grpFill/>
                  </p:grpSpPr>
                  <p:sp>
                    <p:nvSpPr>
                      <p:cNvPr id="252" name="Oval 251"/>
                      <p:cNvSpPr/>
                      <p:nvPr/>
                    </p:nvSpPr>
                    <p:spPr bwMode="auto">
                      <a:xfrm>
                        <a:off x="1758207" y="26925037"/>
                        <a:ext cx="508635" cy="508635"/>
                      </a:xfrm>
                      <a:prstGeom prst="ellipse">
                        <a:avLst/>
                      </a:prstGeom>
                      <a:gr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253" name="Oval 252"/>
                      <p:cNvSpPr/>
                      <p:nvPr/>
                    </p:nvSpPr>
                    <p:spPr bwMode="auto">
                      <a:xfrm>
                        <a:off x="2302438" y="26925037"/>
                        <a:ext cx="508635" cy="508635"/>
                      </a:xfrm>
                      <a:prstGeom prst="ellipse">
                        <a:avLst/>
                      </a:prstGeom>
                      <a:gr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254" name="Oval 253"/>
                      <p:cNvSpPr/>
                      <p:nvPr/>
                    </p:nvSpPr>
                    <p:spPr bwMode="auto">
                      <a:xfrm>
                        <a:off x="2850724" y="26925037"/>
                        <a:ext cx="508635" cy="508635"/>
                      </a:xfrm>
                      <a:prstGeom prst="ellipse">
                        <a:avLst/>
                      </a:prstGeom>
                      <a:gr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255" name="Oval 254"/>
                      <p:cNvSpPr/>
                      <p:nvPr/>
                    </p:nvSpPr>
                    <p:spPr bwMode="auto">
                      <a:xfrm>
                        <a:off x="3399010" y="26925037"/>
                        <a:ext cx="508635" cy="508635"/>
                      </a:xfrm>
                      <a:prstGeom prst="ellipse">
                        <a:avLst/>
                      </a:prstGeom>
                      <a:gr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256" name="Oval 255"/>
                      <p:cNvSpPr/>
                      <p:nvPr/>
                    </p:nvSpPr>
                    <p:spPr bwMode="auto">
                      <a:xfrm>
                        <a:off x="3947296" y="26925037"/>
                        <a:ext cx="508635" cy="508635"/>
                      </a:xfrm>
                      <a:prstGeom prst="ellipse">
                        <a:avLst/>
                      </a:prstGeom>
                      <a:gr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257" name="Oval 256"/>
                      <p:cNvSpPr/>
                      <p:nvPr/>
                    </p:nvSpPr>
                    <p:spPr bwMode="auto">
                      <a:xfrm>
                        <a:off x="4495582" y="26925037"/>
                        <a:ext cx="508635" cy="508635"/>
                      </a:xfrm>
                      <a:prstGeom prst="ellipse">
                        <a:avLst/>
                      </a:prstGeom>
                      <a:gr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grpSp>
                <p:grpSp>
                  <p:nvGrpSpPr>
                    <p:cNvPr id="245" name="Group 244"/>
                    <p:cNvGrpSpPr/>
                    <p:nvPr/>
                  </p:nvGrpSpPr>
                  <p:grpSpPr>
                    <a:xfrm>
                      <a:off x="1501140" y="27088101"/>
                      <a:ext cx="3246010" cy="508635"/>
                      <a:chOff x="1758207" y="26925037"/>
                      <a:chExt cx="3246010" cy="508635"/>
                    </a:xfrm>
                    <a:grpFill/>
                  </p:grpSpPr>
                  <p:sp>
                    <p:nvSpPr>
                      <p:cNvPr id="246" name="Oval 245"/>
                      <p:cNvSpPr/>
                      <p:nvPr/>
                    </p:nvSpPr>
                    <p:spPr bwMode="auto">
                      <a:xfrm>
                        <a:off x="1758207" y="26925037"/>
                        <a:ext cx="508635" cy="508635"/>
                      </a:xfrm>
                      <a:prstGeom prst="ellipse">
                        <a:avLst/>
                      </a:prstGeom>
                      <a:gr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247" name="Oval 246"/>
                      <p:cNvSpPr/>
                      <p:nvPr/>
                    </p:nvSpPr>
                    <p:spPr bwMode="auto">
                      <a:xfrm>
                        <a:off x="2302438" y="26925037"/>
                        <a:ext cx="508635" cy="508635"/>
                      </a:xfrm>
                      <a:prstGeom prst="ellipse">
                        <a:avLst/>
                      </a:prstGeom>
                      <a:gr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248" name="Oval 247"/>
                      <p:cNvSpPr/>
                      <p:nvPr/>
                    </p:nvSpPr>
                    <p:spPr bwMode="auto">
                      <a:xfrm>
                        <a:off x="2850724" y="26925037"/>
                        <a:ext cx="508635" cy="508635"/>
                      </a:xfrm>
                      <a:prstGeom prst="ellipse">
                        <a:avLst/>
                      </a:prstGeom>
                      <a:gr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249" name="Oval 248"/>
                      <p:cNvSpPr/>
                      <p:nvPr/>
                    </p:nvSpPr>
                    <p:spPr bwMode="auto">
                      <a:xfrm>
                        <a:off x="3399010" y="26925037"/>
                        <a:ext cx="508635" cy="508635"/>
                      </a:xfrm>
                      <a:prstGeom prst="ellipse">
                        <a:avLst/>
                      </a:prstGeom>
                      <a:gr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250" name="Oval 249"/>
                      <p:cNvSpPr/>
                      <p:nvPr/>
                    </p:nvSpPr>
                    <p:spPr bwMode="auto">
                      <a:xfrm>
                        <a:off x="3947296" y="26925037"/>
                        <a:ext cx="508635" cy="508635"/>
                      </a:xfrm>
                      <a:prstGeom prst="ellipse">
                        <a:avLst/>
                      </a:prstGeom>
                      <a:gr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dirty="0">
                          <a:ln>
                            <a:noFill/>
                          </a:ln>
                          <a:solidFill>
                            <a:schemeClr val="tx1"/>
                          </a:solidFill>
                          <a:effectLst/>
                          <a:latin typeface="Arial" charset="0"/>
                        </a:endParaRPr>
                      </a:p>
                    </p:txBody>
                  </p:sp>
                  <p:sp>
                    <p:nvSpPr>
                      <p:cNvPr id="251" name="Oval 250"/>
                      <p:cNvSpPr/>
                      <p:nvPr/>
                    </p:nvSpPr>
                    <p:spPr bwMode="auto">
                      <a:xfrm>
                        <a:off x="4495582" y="26925037"/>
                        <a:ext cx="508635" cy="508635"/>
                      </a:xfrm>
                      <a:prstGeom prst="ellipse">
                        <a:avLst/>
                      </a:prstGeom>
                      <a:gr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grpSp>
              </p:grpSp>
              <p:grpSp>
                <p:nvGrpSpPr>
                  <p:cNvPr id="218" name="Group 217"/>
                  <p:cNvGrpSpPr/>
                  <p:nvPr/>
                </p:nvGrpSpPr>
                <p:grpSpPr>
                  <a:xfrm>
                    <a:off x="1465855" y="24544814"/>
                    <a:ext cx="2233719" cy="1962847"/>
                    <a:chOff x="1465855" y="24544814"/>
                    <a:chExt cx="2233719" cy="1962847"/>
                  </a:xfrm>
                </p:grpSpPr>
                <p:sp>
                  <p:nvSpPr>
                    <p:cNvPr id="219" name="Isosceles Triangle 218"/>
                    <p:cNvSpPr/>
                    <p:nvPr/>
                  </p:nvSpPr>
                  <p:spPr bwMode="auto">
                    <a:xfrm flipV="1">
                      <a:off x="1927013" y="24939314"/>
                      <a:ext cx="1321219" cy="1097385"/>
                    </a:xfrm>
                    <a:prstGeom prst="triangl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grpSp>
                  <p:nvGrpSpPr>
                    <p:cNvPr id="220" name="Group 219"/>
                    <p:cNvGrpSpPr/>
                    <p:nvPr/>
                  </p:nvGrpSpPr>
                  <p:grpSpPr>
                    <a:xfrm>
                      <a:off x="1465855" y="24544814"/>
                      <a:ext cx="2233719" cy="1962847"/>
                      <a:chOff x="1465855" y="24544814"/>
                      <a:chExt cx="2233719" cy="1962847"/>
                    </a:xfrm>
                  </p:grpSpPr>
                  <p:sp>
                    <p:nvSpPr>
                      <p:cNvPr id="221" name="Oval 220"/>
                      <p:cNvSpPr/>
                      <p:nvPr/>
                    </p:nvSpPr>
                    <p:spPr bwMode="auto">
                      <a:xfrm>
                        <a:off x="1781785" y="24658132"/>
                        <a:ext cx="508635" cy="508635"/>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grpSp>
                    <p:nvGrpSpPr>
                      <p:cNvPr id="222" name="Group 221"/>
                      <p:cNvGrpSpPr/>
                      <p:nvPr/>
                    </p:nvGrpSpPr>
                    <p:grpSpPr>
                      <a:xfrm>
                        <a:off x="1465855" y="24544814"/>
                        <a:ext cx="2233719" cy="1962847"/>
                        <a:chOff x="1465855" y="24544814"/>
                        <a:chExt cx="2233719" cy="1962847"/>
                      </a:xfrm>
                    </p:grpSpPr>
                    <p:sp>
                      <p:nvSpPr>
                        <p:cNvPr id="223" name="Oval 222"/>
                        <p:cNvSpPr/>
                        <p:nvPr/>
                      </p:nvSpPr>
                      <p:spPr bwMode="auto">
                        <a:xfrm>
                          <a:off x="2348948" y="25999026"/>
                          <a:ext cx="508635" cy="508635"/>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224" name="Oval 223"/>
                        <p:cNvSpPr/>
                        <p:nvPr/>
                      </p:nvSpPr>
                      <p:spPr bwMode="auto">
                        <a:xfrm>
                          <a:off x="2618432" y="25514812"/>
                          <a:ext cx="508635" cy="508635"/>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225" name="Oval 224"/>
                        <p:cNvSpPr/>
                        <p:nvPr/>
                      </p:nvSpPr>
                      <p:spPr bwMode="auto">
                        <a:xfrm>
                          <a:off x="2057127" y="25523944"/>
                          <a:ext cx="508635" cy="508635"/>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226" name="Oval 225"/>
                        <p:cNvSpPr/>
                        <p:nvPr/>
                      </p:nvSpPr>
                      <p:spPr bwMode="auto">
                        <a:xfrm>
                          <a:off x="1776202" y="25039729"/>
                          <a:ext cx="508635" cy="508635"/>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227" name="Oval 226"/>
                        <p:cNvSpPr/>
                        <p:nvPr/>
                      </p:nvSpPr>
                      <p:spPr bwMode="auto">
                        <a:xfrm>
                          <a:off x="2323353" y="25039730"/>
                          <a:ext cx="508635" cy="508635"/>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228" name="Oval 227"/>
                        <p:cNvSpPr/>
                        <p:nvPr/>
                      </p:nvSpPr>
                      <p:spPr bwMode="auto">
                        <a:xfrm>
                          <a:off x="2893736" y="25039729"/>
                          <a:ext cx="508635" cy="508635"/>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229" name="Oval 228"/>
                        <p:cNvSpPr/>
                        <p:nvPr/>
                      </p:nvSpPr>
                      <p:spPr bwMode="auto">
                        <a:xfrm>
                          <a:off x="2351779" y="25675827"/>
                          <a:ext cx="508635" cy="508635"/>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230" name="Oval 229"/>
                        <p:cNvSpPr/>
                        <p:nvPr/>
                      </p:nvSpPr>
                      <p:spPr bwMode="auto">
                        <a:xfrm>
                          <a:off x="2600182" y="25189403"/>
                          <a:ext cx="508635" cy="508635"/>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231" name="Oval 230"/>
                        <p:cNvSpPr/>
                        <p:nvPr/>
                      </p:nvSpPr>
                      <p:spPr bwMode="auto">
                        <a:xfrm>
                          <a:off x="2049501" y="25191751"/>
                          <a:ext cx="508635" cy="508635"/>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232" name="Oval 231"/>
                        <p:cNvSpPr/>
                        <p:nvPr/>
                      </p:nvSpPr>
                      <p:spPr bwMode="auto">
                        <a:xfrm>
                          <a:off x="1465855" y="24559550"/>
                          <a:ext cx="508635" cy="508635"/>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233" name="Oval 232"/>
                        <p:cNvSpPr/>
                        <p:nvPr/>
                      </p:nvSpPr>
                      <p:spPr bwMode="auto">
                        <a:xfrm>
                          <a:off x="2048832" y="24550652"/>
                          <a:ext cx="508635" cy="508635"/>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234" name="Oval 233"/>
                        <p:cNvSpPr/>
                        <p:nvPr/>
                      </p:nvSpPr>
                      <p:spPr bwMode="auto">
                        <a:xfrm>
                          <a:off x="2619215" y="24544814"/>
                          <a:ext cx="508635" cy="508635"/>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235" name="Oval 234"/>
                        <p:cNvSpPr/>
                        <p:nvPr/>
                      </p:nvSpPr>
                      <p:spPr bwMode="auto">
                        <a:xfrm>
                          <a:off x="3190939" y="24550651"/>
                          <a:ext cx="508635" cy="508635"/>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236" name="Oval 235"/>
                        <p:cNvSpPr/>
                        <p:nvPr/>
                      </p:nvSpPr>
                      <p:spPr bwMode="auto">
                        <a:xfrm>
                          <a:off x="2324982" y="24684997"/>
                          <a:ext cx="508635" cy="508635"/>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sp>
                      <p:nvSpPr>
                        <p:cNvPr id="237" name="Oval 236"/>
                        <p:cNvSpPr/>
                        <p:nvPr/>
                      </p:nvSpPr>
                      <p:spPr bwMode="auto">
                        <a:xfrm>
                          <a:off x="2866408" y="24695308"/>
                          <a:ext cx="508635" cy="508635"/>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endParaRPr kumimoji="0" lang="en-US" sz="8600" b="0" i="0" u="none" strike="noStrike" cap="none" normalizeH="0" baseline="0">
                            <a:ln>
                              <a:noFill/>
                            </a:ln>
                            <a:solidFill>
                              <a:schemeClr val="tx1"/>
                            </a:solidFill>
                            <a:effectLst/>
                            <a:latin typeface="Arial" charset="0"/>
                          </a:endParaRPr>
                        </a:p>
                      </p:txBody>
                    </p:sp>
                  </p:grpSp>
                </p:grpSp>
              </p:grpSp>
            </p:grpSp>
            <p:sp>
              <p:nvSpPr>
                <p:cNvPr id="3167" name="Rectangle 3166"/>
                <p:cNvSpPr/>
                <p:nvPr/>
              </p:nvSpPr>
              <p:spPr>
                <a:xfrm>
                  <a:off x="7568805" y="24285771"/>
                  <a:ext cx="1681999" cy="461665"/>
                </a:xfrm>
                <a:prstGeom prst="rect">
                  <a:avLst/>
                </a:prstGeom>
              </p:spPr>
              <p:txBody>
                <a:bodyPr wrap="none">
                  <a:spAutoFit/>
                </a:bodyPr>
                <a:lstStyle/>
                <a:p>
                  <a:r>
                    <a:rPr lang="en-US" sz="2400" dirty="0">
                      <a:latin typeface="Calibri Light" panose="020F0302020204030204" pitchFamily="34" charset="0"/>
                    </a:rPr>
                    <a:t>Z = constant</a:t>
                  </a:r>
                </a:p>
              </p:txBody>
            </p:sp>
          </p:grpSp>
        </p:grpSp>
        <p:cxnSp>
          <p:nvCxnSpPr>
            <p:cNvPr id="262" name="Straight Arrow Connector 261"/>
            <p:cNvCxnSpPr/>
            <p:nvPr/>
          </p:nvCxnSpPr>
          <p:spPr bwMode="auto">
            <a:xfrm>
              <a:off x="9062566" y="26597674"/>
              <a:ext cx="0" cy="441077"/>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grpSp>
      <p:grpSp>
        <p:nvGrpSpPr>
          <p:cNvPr id="268" name="Group 267"/>
          <p:cNvGrpSpPr/>
          <p:nvPr/>
        </p:nvGrpSpPr>
        <p:grpSpPr>
          <a:xfrm>
            <a:off x="13011150" y="6591300"/>
            <a:ext cx="7414776" cy="3952502"/>
            <a:chOff x="13011150" y="6591300"/>
            <a:chExt cx="7414776" cy="3952502"/>
          </a:xfrm>
        </p:grpSpPr>
        <p:grpSp>
          <p:nvGrpSpPr>
            <p:cNvPr id="3107" name="Group 2063"/>
            <p:cNvGrpSpPr>
              <a:grpSpLocks/>
            </p:cNvGrpSpPr>
            <p:nvPr/>
          </p:nvGrpSpPr>
          <p:grpSpPr bwMode="auto">
            <a:xfrm>
              <a:off x="13011150" y="6610349"/>
              <a:ext cx="7414776" cy="3933453"/>
              <a:chOff x="12965879" y="7295909"/>
              <a:chExt cx="9417576" cy="4995907"/>
            </a:xfrm>
          </p:grpSpPr>
          <p:grpSp>
            <p:nvGrpSpPr>
              <p:cNvPr id="3111" name="Group 62"/>
              <p:cNvGrpSpPr>
                <a:grpSpLocks/>
              </p:cNvGrpSpPr>
              <p:nvPr/>
            </p:nvGrpSpPr>
            <p:grpSpPr bwMode="auto">
              <a:xfrm>
                <a:off x="13636801" y="7296621"/>
                <a:ext cx="8746654" cy="4995195"/>
                <a:chOff x="13718151" y="6811867"/>
                <a:chExt cx="8746654" cy="4995195"/>
              </a:xfrm>
            </p:grpSpPr>
            <p:pic>
              <p:nvPicPr>
                <p:cNvPr id="3115" name="Picture 53"/>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8167090" y="6811867"/>
                  <a:ext cx="4005072" cy="400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6" name="TextBox 55"/>
                <p:cNvSpPr txBox="1">
                  <a:spLocks noChangeArrowheads="1"/>
                </p:cNvSpPr>
                <p:nvPr/>
              </p:nvSpPr>
              <p:spPr bwMode="auto">
                <a:xfrm>
                  <a:off x="13718151" y="10829791"/>
                  <a:ext cx="8746654" cy="977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eaLnBrk="1" hangingPunct="1"/>
                  <a:r>
                    <a:rPr lang="en-US" altLang="en-US" sz="2200" b="1" i="1" dirty="0">
                      <a:latin typeface="Calibri Light" panose="020F0302020204030204" pitchFamily="34" charset="0"/>
                    </a:rPr>
                    <a:t>Figure 1. </a:t>
                  </a:r>
                  <a:r>
                    <a:rPr lang="en-US" altLang="en-US" sz="2200" i="1" dirty="0">
                      <a:latin typeface="Calibri Light" panose="020F0302020204030204" pitchFamily="34" charset="0"/>
                    </a:rPr>
                    <a:t>(a) Top and cross-sectional view of the BP structure and (b) atomic resolution of BP#2 bulk exposed at 350mV.</a:t>
                  </a:r>
                </a:p>
              </p:txBody>
            </p:sp>
          </p:grpSp>
          <p:sp>
            <p:nvSpPr>
              <p:cNvPr id="3113" name="Rectangle 2059"/>
              <p:cNvSpPr>
                <a:spLocks noChangeArrowheads="1"/>
              </p:cNvSpPr>
              <p:nvPr/>
            </p:nvSpPr>
            <p:spPr bwMode="auto">
              <a:xfrm>
                <a:off x="12965879" y="7295909"/>
                <a:ext cx="696716" cy="74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eaLnBrk="1" hangingPunct="1"/>
                <a:r>
                  <a:rPr lang="en-US" altLang="en-US" sz="3200" dirty="0"/>
                  <a:t>a)</a:t>
                </a:r>
              </a:p>
            </p:txBody>
          </p:sp>
          <p:sp>
            <p:nvSpPr>
              <p:cNvPr id="3114" name="Rectangle 2060"/>
              <p:cNvSpPr>
                <a:spLocks noChangeArrowheads="1"/>
              </p:cNvSpPr>
              <p:nvPr/>
            </p:nvSpPr>
            <p:spPr bwMode="auto">
              <a:xfrm>
                <a:off x="17344175" y="7295909"/>
                <a:ext cx="696716" cy="74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eaLnBrk="1" hangingPunct="1"/>
                <a:r>
                  <a:rPr lang="en-US" altLang="en-US" sz="3200" dirty="0"/>
                  <a:t>b)</a:t>
                </a:r>
              </a:p>
            </p:txBody>
          </p:sp>
        </p:grpSp>
        <p:pic>
          <p:nvPicPr>
            <p:cNvPr id="267" name="Picture 266"/>
            <p:cNvPicPr>
              <a:picLocks noChangeAspect="1"/>
            </p:cNvPicPr>
            <p:nvPr/>
          </p:nvPicPr>
          <p:blipFill>
            <a:blip r:embed="rId21"/>
            <a:stretch>
              <a:fillRect/>
            </a:stretch>
          </p:blipFill>
          <p:spPr>
            <a:xfrm>
              <a:off x="13618359" y="6591300"/>
              <a:ext cx="2828925" cy="3209374"/>
            </a:xfrm>
            <a:prstGeom prst="rect">
              <a:avLst/>
            </a:prstGeom>
          </p:spPr>
        </p:pic>
      </p:grpSp>
      <p:grpSp>
        <p:nvGrpSpPr>
          <p:cNvPr id="274" name="Group 273"/>
          <p:cNvGrpSpPr/>
          <p:nvPr/>
        </p:nvGrpSpPr>
        <p:grpSpPr>
          <a:xfrm>
            <a:off x="13011150" y="10698397"/>
            <a:ext cx="17615574" cy="3784306"/>
            <a:chOff x="12877800" y="10717155"/>
            <a:chExt cx="17615574" cy="3784306"/>
          </a:xfrm>
        </p:grpSpPr>
        <p:grpSp>
          <p:nvGrpSpPr>
            <p:cNvPr id="3106" name="Group 30"/>
            <p:cNvGrpSpPr>
              <a:grpSpLocks/>
            </p:cNvGrpSpPr>
            <p:nvPr/>
          </p:nvGrpSpPr>
          <p:grpSpPr bwMode="auto">
            <a:xfrm>
              <a:off x="12877800" y="10789507"/>
              <a:ext cx="17039343" cy="3711954"/>
              <a:chOff x="13109037" y="12454736"/>
              <a:chExt cx="17039415" cy="3711997"/>
            </a:xfrm>
          </p:grpSpPr>
          <p:sp>
            <p:nvSpPr>
              <p:cNvPr id="3120" name="TextBox 60"/>
              <p:cNvSpPr txBox="1">
                <a:spLocks noChangeArrowheads="1"/>
              </p:cNvSpPr>
              <p:nvPr/>
            </p:nvSpPr>
            <p:spPr bwMode="auto">
              <a:xfrm>
                <a:off x="13711918" y="15397283"/>
                <a:ext cx="16436534" cy="76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eaLnBrk="1" hangingPunct="1"/>
                <a:r>
                  <a:rPr lang="en-US" altLang="en-US" sz="2200" b="1" i="1" dirty="0">
                    <a:latin typeface="Calibri Light" panose="020F0302020204030204" pitchFamily="34" charset="0"/>
                  </a:rPr>
                  <a:t>Figure 2. </a:t>
                </a:r>
                <a:r>
                  <a:rPr lang="en-US" altLang="en-US" sz="2200" i="1" dirty="0">
                    <a:latin typeface="Calibri Light" panose="020F0302020204030204" pitchFamily="34" charset="0"/>
                  </a:rPr>
                  <a:t>Measured </a:t>
                </a:r>
                <a:r>
                  <a:rPr lang="en-US" altLang="en-US" sz="2200" i="1" dirty="0" err="1">
                    <a:latin typeface="Calibri Light" panose="020F0302020204030204" pitchFamily="34" charset="0"/>
                  </a:rPr>
                  <a:t>dI</a:t>
                </a:r>
                <a:r>
                  <a:rPr lang="en-US" altLang="en-US" sz="2200" i="1" dirty="0">
                    <a:latin typeface="Calibri Light" panose="020F0302020204030204" pitchFamily="34" charset="0"/>
                  </a:rPr>
                  <a:t>/</a:t>
                </a:r>
                <a:r>
                  <a:rPr lang="en-US" altLang="en-US" sz="2200" i="1" dirty="0" err="1">
                    <a:latin typeface="Calibri Light" panose="020F0302020204030204" pitchFamily="34" charset="0"/>
                  </a:rPr>
                  <a:t>dV</a:t>
                </a:r>
                <a:r>
                  <a:rPr lang="en-US" altLang="en-US" sz="2200" i="1" dirty="0">
                    <a:latin typeface="Calibri Light" panose="020F0302020204030204" pitchFamily="34" charset="0"/>
                  </a:rPr>
                  <a:t> spectra of (a) BP#1 bulk unexposed and (b) BP#1 bulk exposed to air, showing similar bandgaps, yet significantly different </a:t>
                </a:r>
                <a:r>
                  <a:rPr lang="en-US" altLang="en-US" sz="2200" i="1" dirty="0" err="1">
                    <a:latin typeface="Calibri Light" panose="020F0302020204030204" pitchFamily="34" charset="0"/>
                  </a:rPr>
                  <a:t>dI</a:t>
                </a:r>
                <a:r>
                  <a:rPr lang="en-US" altLang="en-US" sz="2200" i="1" dirty="0">
                    <a:latin typeface="Calibri Light" panose="020F0302020204030204" pitchFamily="34" charset="0"/>
                  </a:rPr>
                  <a:t>/</a:t>
                </a:r>
                <a:r>
                  <a:rPr lang="en-US" altLang="en-US" sz="2200" i="1" dirty="0" err="1">
                    <a:latin typeface="Calibri Light" panose="020F0302020204030204" pitchFamily="34" charset="0"/>
                  </a:rPr>
                  <a:t>dV</a:t>
                </a:r>
                <a:r>
                  <a:rPr lang="en-US" altLang="en-US" sz="2200" i="1" dirty="0">
                    <a:latin typeface="Calibri Light" panose="020F0302020204030204" pitchFamily="34" charset="0"/>
                  </a:rPr>
                  <a:t> curves. (c) The calculated band structure of bulk black phosphorus. </a:t>
                </a:r>
                <a:r>
                  <a:rPr lang="en-US" altLang="en-US" sz="2200" i="1" baseline="30000" dirty="0">
                    <a:latin typeface="Calibri Light" panose="020F0302020204030204" pitchFamily="34" charset="0"/>
                  </a:rPr>
                  <a:t>[4]</a:t>
                </a:r>
              </a:p>
            </p:txBody>
          </p:sp>
          <p:sp>
            <p:nvSpPr>
              <p:cNvPr id="3118" name="Rectangle 27"/>
              <p:cNvSpPr>
                <a:spLocks noChangeArrowheads="1"/>
              </p:cNvSpPr>
              <p:nvPr/>
            </p:nvSpPr>
            <p:spPr bwMode="auto">
              <a:xfrm>
                <a:off x="13109037" y="12457385"/>
                <a:ext cx="548550" cy="58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eaLnBrk="1" hangingPunct="1"/>
                <a:r>
                  <a:rPr lang="en-US" altLang="en-US" sz="3200" dirty="0"/>
                  <a:t>a)</a:t>
                </a:r>
              </a:p>
            </p:txBody>
          </p:sp>
          <p:sp>
            <p:nvSpPr>
              <p:cNvPr id="3119" name="Rectangle 29"/>
              <p:cNvSpPr>
                <a:spLocks noChangeArrowheads="1"/>
              </p:cNvSpPr>
              <p:nvPr/>
            </p:nvSpPr>
            <p:spPr bwMode="auto">
              <a:xfrm>
                <a:off x="19374458" y="12454736"/>
                <a:ext cx="548550" cy="58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eaLnBrk="1" hangingPunct="1"/>
                <a:r>
                  <a:rPr lang="en-US" altLang="en-US" sz="3200" dirty="0"/>
                  <a:t>b)</a:t>
                </a:r>
              </a:p>
            </p:txBody>
          </p:sp>
        </p:grpSp>
        <p:pic>
          <p:nvPicPr>
            <p:cNvPr id="271" name="Picture 270"/>
            <p:cNvPicPr>
              <a:picLocks noChangeAspect="1"/>
            </p:cNvPicPr>
            <p:nvPr/>
          </p:nvPicPr>
          <p:blipFill>
            <a:blip r:embed="rId22"/>
            <a:stretch>
              <a:fillRect/>
            </a:stretch>
          </p:blipFill>
          <p:spPr>
            <a:xfrm>
              <a:off x="25599162" y="10764670"/>
              <a:ext cx="4894212" cy="2936300"/>
            </a:xfrm>
            <a:prstGeom prst="rect">
              <a:avLst/>
            </a:prstGeom>
          </p:spPr>
        </p:pic>
        <p:sp>
          <p:nvSpPr>
            <p:cNvPr id="273" name="Rectangle 272"/>
            <p:cNvSpPr/>
            <p:nvPr/>
          </p:nvSpPr>
          <p:spPr>
            <a:xfrm>
              <a:off x="25100305" y="10717155"/>
              <a:ext cx="526106" cy="584775"/>
            </a:xfrm>
            <a:prstGeom prst="rect">
              <a:avLst/>
            </a:prstGeom>
          </p:spPr>
          <p:txBody>
            <a:bodyPr wrap="none">
              <a:spAutoFit/>
            </a:bodyPr>
            <a:lstStyle/>
            <a:p>
              <a:pPr eaLnBrk="1" hangingPunct="1"/>
              <a:r>
                <a:rPr lang="en-US" altLang="en-US" sz="3200" dirty="0"/>
                <a:t>c)</a:t>
              </a:r>
            </a:p>
          </p:txBody>
        </p:sp>
      </p:grpSp>
      <p:sp>
        <p:nvSpPr>
          <p:cNvPr id="64" name="TextBox 63"/>
          <p:cNvSpPr txBox="1"/>
          <p:nvPr/>
        </p:nvSpPr>
        <p:spPr>
          <a:xfrm>
            <a:off x="23031835" y="23336583"/>
            <a:ext cx="7533864" cy="3831818"/>
          </a:xfrm>
          <a:prstGeom prst="rect">
            <a:avLst/>
          </a:prstGeom>
          <a:noFill/>
        </p:spPr>
        <p:txBody>
          <a:bodyPr wrap="square" rtlCol="0">
            <a:spAutoFit/>
          </a:bodyPr>
          <a:lstStyle/>
          <a:p>
            <a:pPr marL="457200" indent="-457200">
              <a:buFont typeface="Arial" charset="0"/>
              <a:buChar char="•"/>
            </a:pPr>
            <a:r>
              <a:rPr lang="en-US" sz="2700" dirty="0">
                <a:latin typeface="Calibri Light" panose="020F0302020204030204" pitchFamily="34" charset="0"/>
              </a:rPr>
              <a:t>Close-up topography and </a:t>
            </a:r>
            <a:r>
              <a:rPr lang="en-US" sz="2700" dirty="0" err="1">
                <a:latin typeface="Calibri Light" panose="020F0302020204030204" pitchFamily="34" charset="0"/>
              </a:rPr>
              <a:t>dI</a:t>
            </a:r>
            <a:r>
              <a:rPr lang="en-US" sz="2700" dirty="0">
                <a:latin typeface="Calibri Light" panose="020F0302020204030204" pitchFamily="34" charset="0"/>
              </a:rPr>
              <a:t>/</a:t>
            </a:r>
            <a:r>
              <a:rPr lang="en-US" sz="2700" dirty="0" err="1">
                <a:latin typeface="Calibri Light" panose="020F0302020204030204" pitchFamily="34" charset="0"/>
              </a:rPr>
              <a:t>dV</a:t>
            </a:r>
            <a:r>
              <a:rPr lang="en-US" sz="2700" dirty="0">
                <a:latin typeface="Calibri Light" panose="020F0302020204030204" pitchFamily="34" charset="0"/>
              </a:rPr>
              <a:t>-map images of dumbbell defects are shown in Fig 4 at three different voltages. A clear dumbbell shape can be seen in the defects when imaged at a less negative voltage. </a:t>
            </a:r>
          </a:p>
          <a:p>
            <a:pPr marL="457200" indent="-457200">
              <a:buFont typeface="Arial" charset="0"/>
              <a:buChar char="•"/>
            </a:pPr>
            <a:endParaRPr lang="en-US" sz="2700" dirty="0">
              <a:latin typeface="Calibri Light" panose="020F0302020204030204" pitchFamily="34" charset="0"/>
            </a:endParaRPr>
          </a:p>
          <a:p>
            <a:pPr marL="457200" indent="-457200">
              <a:buFont typeface="Arial" charset="0"/>
              <a:buChar char="•"/>
            </a:pPr>
            <a:r>
              <a:rPr lang="en-US" sz="2700" dirty="0">
                <a:latin typeface="Calibri Light" panose="020F0302020204030204" pitchFamily="34" charset="0"/>
              </a:rPr>
              <a:t>Positively-biased tips were found to move the defects as the tip scanned, so our range of workable voltages was limited to the negatives.</a:t>
            </a:r>
          </a:p>
        </p:txBody>
      </p:sp>
      <p:grpSp>
        <p:nvGrpSpPr>
          <p:cNvPr id="10" name="Group 9"/>
          <p:cNvGrpSpPr/>
          <p:nvPr/>
        </p:nvGrpSpPr>
        <p:grpSpPr>
          <a:xfrm>
            <a:off x="13115420" y="20992406"/>
            <a:ext cx="9465413" cy="7889320"/>
            <a:chOff x="13115420" y="21398806"/>
            <a:chExt cx="9465413" cy="7889320"/>
          </a:xfrm>
        </p:grpSpPr>
        <p:grpSp>
          <p:nvGrpSpPr>
            <p:cNvPr id="70" name="Group 69"/>
            <p:cNvGrpSpPr/>
            <p:nvPr/>
          </p:nvGrpSpPr>
          <p:grpSpPr>
            <a:xfrm>
              <a:off x="13115420" y="21402274"/>
              <a:ext cx="9465413" cy="7885852"/>
              <a:chOff x="13115421" y="21631408"/>
              <a:chExt cx="9190382" cy="7656717"/>
            </a:xfrm>
          </p:grpSpPr>
          <p:sp>
            <p:nvSpPr>
              <p:cNvPr id="9" name="TextBox 8"/>
              <p:cNvSpPr txBox="1"/>
              <p:nvPr/>
            </p:nvSpPr>
            <p:spPr>
              <a:xfrm>
                <a:off x="13127998" y="27841575"/>
                <a:ext cx="8856974" cy="1446550"/>
              </a:xfrm>
              <a:prstGeom prst="rect">
                <a:avLst/>
              </a:prstGeom>
              <a:noFill/>
            </p:spPr>
            <p:txBody>
              <a:bodyPr wrap="square" rtlCol="0">
                <a:spAutoFit/>
              </a:bodyPr>
              <a:lstStyle/>
              <a:p>
                <a:r>
                  <a:rPr lang="en-US" sz="2200" b="1" i="1" dirty="0">
                    <a:latin typeface="Calibri Light" panose="020F0302020204030204" pitchFamily="34" charset="0"/>
                  </a:rPr>
                  <a:t>Fig 4. </a:t>
                </a:r>
                <a:r>
                  <a:rPr lang="en-US" sz="2200" i="1" dirty="0">
                    <a:latin typeface="Calibri Light" panose="020F0302020204030204" pitchFamily="34" charset="0"/>
                  </a:rPr>
                  <a:t>(a) </a:t>
                </a:r>
                <a:r>
                  <a:rPr lang="en-US" altLang="en-US" sz="2200" i="1" dirty="0">
                    <a:latin typeface="Calibri Light" panose="020F0302020204030204" pitchFamily="34" charset="0"/>
                  </a:rPr>
                  <a:t>(a) Topographical, 100nm image of BP#1 Exposed at -300mV and (b) corresponding </a:t>
                </a:r>
                <a:r>
                  <a:rPr lang="en-US" altLang="en-US" sz="2200" i="1" dirty="0" err="1">
                    <a:latin typeface="Calibri Light" panose="020F0302020204030204" pitchFamily="34" charset="0"/>
                  </a:rPr>
                  <a:t>dI</a:t>
                </a:r>
                <a:r>
                  <a:rPr lang="en-US" altLang="en-US" sz="2200" i="1" dirty="0">
                    <a:latin typeface="Calibri Light" panose="020F0302020204030204" pitchFamily="34" charset="0"/>
                  </a:rPr>
                  <a:t>/</a:t>
                </a:r>
                <a:r>
                  <a:rPr lang="en-US" altLang="en-US" sz="2200" i="1" dirty="0" err="1">
                    <a:latin typeface="Calibri Light" panose="020F0302020204030204" pitchFamily="34" charset="0"/>
                  </a:rPr>
                  <a:t>dV</a:t>
                </a:r>
                <a:r>
                  <a:rPr lang="en-US" altLang="en-US" sz="2200" i="1" dirty="0">
                    <a:latin typeface="Calibri Light" panose="020F0302020204030204" pitchFamily="34" charset="0"/>
                  </a:rPr>
                  <a:t>-map. (c) Same 100nm area topography image at -400mV with (d) corresponding </a:t>
                </a:r>
                <a:r>
                  <a:rPr lang="en-US" altLang="en-US" sz="2200" i="1" dirty="0" err="1">
                    <a:latin typeface="Calibri Light" panose="020F0302020204030204" pitchFamily="34" charset="0"/>
                  </a:rPr>
                  <a:t>dI</a:t>
                </a:r>
                <a:r>
                  <a:rPr lang="en-US" altLang="en-US" sz="2200" i="1" dirty="0">
                    <a:latin typeface="Calibri Light" panose="020F0302020204030204" pitchFamily="34" charset="0"/>
                  </a:rPr>
                  <a:t>/</a:t>
                </a:r>
                <a:r>
                  <a:rPr lang="en-US" altLang="en-US" sz="2200" i="1" dirty="0" err="1">
                    <a:latin typeface="Calibri Light" panose="020F0302020204030204" pitchFamily="34" charset="0"/>
                  </a:rPr>
                  <a:t>dV</a:t>
                </a:r>
                <a:r>
                  <a:rPr lang="en-US" altLang="en-US" sz="2200" i="1" dirty="0">
                    <a:latin typeface="Calibri Light" panose="020F0302020204030204" pitchFamily="34" charset="0"/>
                  </a:rPr>
                  <a:t>-map and (e) topography image at -200mV with (f) corresponding </a:t>
                </a:r>
                <a:r>
                  <a:rPr lang="en-US" altLang="en-US" sz="2200" i="1" dirty="0" err="1">
                    <a:latin typeface="Calibri Light" panose="020F0302020204030204" pitchFamily="34" charset="0"/>
                  </a:rPr>
                  <a:t>dI</a:t>
                </a:r>
                <a:r>
                  <a:rPr lang="en-US" altLang="en-US" sz="2200" i="1" dirty="0">
                    <a:latin typeface="Calibri Light" panose="020F0302020204030204" pitchFamily="34" charset="0"/>
                  </a:rPr>
                  <a:t>/</a:t>
                </a:r>
                <a:r>
                  <a:rPr lang="en-US" altLang="en-US" sz="2200" i="1" dirty="0" err="1">
                    <a:latin typeface="Calibri Light" panose="020F0302020204030204" pitchFamily="34" charset="0"/>
                  </a:rPr>
                  <a:t>dV</a:t>
                </a:r>
                <a:r>
                  <a:rPr lang="en-US" altLang="en-US" sz="2200" i="1" dirty="0">
                    <a:latin typeface="Calibri Light" panose="020F0302020204030204" pitchFamily="34" charset="0"/>
                  </a:rPr>
                  <a:t>-map.</a:t>
                </a:r>
                <a:r>
                  <a:rPr lang="en-US" sz="2200" i="1" dirty="0">
                    <a:latin typeface="Calibri Light" panose="020F0302020204030204" pitchFamily="34" charset="0"/>
                  </a:rPr>
                  <a:t> </a:t>
                </a:r>
                <a:r>
                  <a:rPr lang="en-US" sz="2200" b="1" i="1" dirty="0">
                    <a:latin typeface="Calibri Light" panose="020F0302020204030204" pitchFamily="34" charset="0"/>
                  </a:rPr>
                  <a:t> </a:t>
                </a:r>
              </a:p>
            </p:txBody>
          </p:sp>
          <p:grpSp>
            <p:nvGrpSpPr>
              <p:cNvPr id="69" name="Group 68"/>
              <p:cNvGrpSpPr/>
              <p:nvPr/>
            </p:nvGrpSpPr>
            <p:grpSpPr>
              <a:xfrm>
                <a:off x="13115421" y="21631408"/>
                <a:ext cx="9190382" cy="6147669"/>
                <a:chOff x="13115421" y="21631408"/>
                <a:chExt cx="9190382" cy="6147669"/>
              </a:xfrm>
            </p:grpSpPr>
            <p:grpSp>
              <p:nvGrpSpPr>
                <p:cNvPr id="21" name="Group 20"/>
                <p:cNvGrpSpPr/>
                <p:nvPr/>
              </p:nvGrpSpPr>
              <p:grpSpPr>
                <a:xfrm>
                  <a:off x="13115421" y="21631408"/>
                  <a:ext cx="6136597" cy="6142697"/>
                  <a:chOff x="13115421" y="21631408"/>
                  <a:chExt cx="6136597" cy="6142697"/>
                </a:xfrm>
              </p:grpSpPr>
              <p:grpSp>
                <p:nvGrpSpPr>
                  <p:cNvPr id="8" name="Group 7"/>
                  <p:cNvGrpSpPr/>
                  <p:nvPr/>
                </p:nvGrpSpPr>
                <p:grpSpPr>
                  <a:xfrm>
                    <a:off x="13115421" y="21631408"/>
                    <a:ext cx="6131621" cy="6141250"/>
                    <a:chOff x="13115421" y="21631408"/>
                    <a:chExt cx="6131621" cy="6141250"/>
                  </a:xfrm>
                </p:grpSpPr>
                <p:grpSp>
                  <p:nvGrpSpPr>
                    <p:cNvPr id="7" name="Group 6"/>
                    <p:cNvGrpSpPr/>
                    <p:nvPr/>
                  </p:nvGrpSpPr>
                  <p:grpSpPr>
                    <a:xfrm>
                      <a:off x="13119841" y="21659017"/>
                      <a:ext cx="6127201" cy="6113641"/>
                      <a:chOff x="13119841" y="21659017"/>
                      <a:chExt cx="6127201" cy="6113641"/>
                    </a:xfrm>
                  </p:grpSpPr>
                  <p:pic>
                    <p:nvPicPr>
                      <p:cNvPr id="2" name="Picture 1"/>
                      <p:cNvPicPr>
                        <a:picLocks noChangeAspect="1"/>
                      </p:cNvPicPr>
                      <p:nvPr/>
                    </p:nvPicPr>
                    <p:blipFill>
                      <a:blip r:embed="rId23"/>
                      <a:stretch>
                        <a:fillRect/>
                      </a:stretch>
                    </p:blipFill>
                    <p:spPr>
                      <a:xfrm>
                        <a:off x="13121500" y="21659018"/>
                        <a:ext cx="3065259" cy="3065259"/>
                      </a:xfrm>
                      <a:prstGeom prst="rect">
                        <a:avLst/>
                      </a:prstGeom>
                    </p:spPr>
                  </p:pic>
                  <p:pic>
                    <p:nvPicPr>
                      <p:cNvPr id="4" name="Picture 3"/>
                      <p:cNvPicPr>
                        <a:picLocks noChangeAspect="1"/>
                      </p:cNvPicPr>
                      <p:nvPr/>
                    </p:nvPicPr>
                    <p:blipFill>
                      <a:blip r:embed="rId24"/>
                      <a:stretch>
                        <a:fillRect/>
                      </a:stretch>
                    </p:blipFill>
                    <p:spPr>
                      <a:xfrm>
                        <a:off x="13119841" y="24707399"/>
                        <a:ext cx="3065259" cy="3065259"/>
                      </a:xfrm>
                      <a:prstGeom prst="rect">
                        <a:avLst/>
                      </a:prstGeom>
                    </p:spPr>
                  </p:pic>
                  <p:pic>
                    <p:nvPicPr>
                      <p:cNvPr id="5" name="Picture 4"/>
                      <p:cNvPicPr>
                        <a:picLocks noChangeAspect="1"/>
                      </p:cNvPicPr>
                      <p:nvPr/>
                    </p:nvPicPr>
                    <p:blipFill>
                      <a:blip r:embed="rId25"/>
                      <a:stretch>
                        <a:fillRect/>
                      </a:stretch>
                    </p:blipFill>
                    <p:spPr>
                      <a:xfrm>
                        <a:off x="16185100" y="21659017"/>
                        <a:ext cx="3059447" cy="3059447"/>
                      </a:xfrm>
                      <a:prstGeom prst="rect">
                        <a:avLst/>
                      </a:prstGeom>
                    </p:spPr>
                  </p:pic>
                  <p:pic>
                    <p:nvPicPr>
                      <p:cNvPr id="6" name="Picture 5"/>
                      <p:cNvPicPr>
                        <a:picLocks noChangeAspect="1"/>
                      </p:cNvPicPr>
                      <p:nvPr/>
                    </p:nvPicPr>
                    <p:blipFill>
                      <a:blip r:embed="rId26"/>
                      <a:stretch>
                        <a:fillRect/>
                      </a:stretch>
                    </p:blipFill>
                    <p:spPr>
                      <a:xfrm>
                        <a:off x="16176714" y="24707399"/>
                        <a:ext cx="3070328" cy="3065259"/>
                      </a:xfrm>
                      <a:prstGeom prst="rect">
                        <a:avLst/>
                      </a:prstGeom>
                    </p:spPr>
                  </p:pic>
                </p:grpSp>
                <p:sp>
                  <p:nvSpPr>
                    <p:cNvPr id="86" name="TextBox 38"/>
                    <p:cNvSpPr txBox="1">
                      <a:spLocks noChangeArrowheads="1"/>
                    </p:cNvSpPr>
                    <p:nvPr/>
                  </p:nvSpPr>
                  <p:spPr bwMode="auto">
                    <a:xfrm>
                      <a:off x="13127998" y="21659018"/>
                      <a:ext cx="616502" cy="4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eaLnBrk="1" hangingPunct="1"/>
                      <a:r>
                        <a:rPr lang="en-US" altLang="en-US" sz="3200" dirty="0">
                          <a:solidFill>
                            <a:schemeClr val="bg1"/>
                          </a:solidFill>
                        </a:rPr>
                        <a:t>a)</a:t>
                      </a:r>
                    </a:p>
                  </p:txBody>
                </p:sp>
                <p:sp>
                  <p:nvSpPr>
                    <p:cNvPr id="87" name="Rectangle 39"/>
                    <p:cNvSpPr>
                      <a:spLocks noChangeArrowheads="1"/>
                    </p:cNvSpPr>
                    <p:nvPr/>
                  </p:nvSpPr>
                  <p:spPr bwMode="auto">
                    <a:xfrm>
                      <a:off x="13115421" y="24707399"/>
                      <a:ext cx="456651" cy="4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eaLnBrk="1" hangingPunct="1"/>
                      <a:r>
                        <a:rPr lang="en-US" altLang="en-US" sz="3200" dirty="0">
                          <a:solidFill>
                            <a:schemeClr val="bg1"/>
                          </a:solidFill>
                        </a:rPr>
                        <a:t>b)</a:t>
                      </a:r>
                    </a:p>
                  </p:txBody>
                </p:sp>
                <p:sp>
                  <p:nvSpPr>
                    <p:cNvPr id="88" name="Rectangle 40"/>
                    <p:cNvSpPr>
                      <a:spLocks noChangeArrowheads="1"/>
                    </p:cNvSpPr>
                    <p:nvPr/>
                  </p:nvSpPr>
                  <p:spPr bwMode="auto">
                    <a:xfrm>
                      <a:off x="16174505" y="24729317"/>
                      <a:ext cx="456651" cy="4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eaLnBrk="1" hangingPunct="1"/>
                      <a:r>
                        <a:rPr lang="en-US" altLang="en-US" sz="3200" dirty="0">
                          <a:solidFill>
                            <a:schemeClr val="bg1"/>
                          </a:solidFill>
                        </a:rPr>
                        <a:t>d)</a:t>
                      </a:r>
                    </a:p>
                  </p:txBody>
                </p:sp>
                <p:sp>
                  <p:nvSpPr>
                    <p:cNvPr id="89" name="Rectangle 41"/>
                    <p:cNvSpPr>
                      <a:spLocks noChangeArrowheads="1"/>
                    </p:cNvSpPr>
                    <p:nvPr/>
                  </p:nvSpPr>
                  <p:spPr bwMode="auto">
                    <a:xfrm>
                      <a:off x="16183845" y="21631408"/>
                      <a:ext cx="437969" cy="48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eaLnBrk="1" hangingPunct="1"/>
                      <a:r>
                        <a:rPr lang="en-US" altLang="en-US" sz="3200" dirty="0">
                          <a:solidFill>
                            <a:schemeClr val="bg1"/>
                          </a:solidFill>
                        </a:rPr>
                        <a:t>c)</a:t>
                      </a:r>
                    </a:p>
                  </p:txBody>
                </p:sp>
              </p:grpSp>
              <p:sp>
                <p:nvSpPr>
                  <p:cNvPr id="17" name="Rectangle 16"/>
                  <p:cNvSpPr/>
                  <p:nvPr/>
                </p:nvSpPr>
                <p:spPr>
                  <a:xfrm>
                    <a:off x="14907760" y="24272794"/>
                    <a:ext cx="1263487" cy="461665"/>
                  </a:xfrm>
                  <a:prstGeom prst="rect">
                    <a:avLst/>
                  </a:prstGeom>
                </p:spPr>
                <p:txBody>
                  <a:bodyPr wrap="none">
                    <a:spAutoFit/>
                  </a:bodyPr>
                  <a:lstStyle/>
                  <a:p>
                    <a:pPr eaLnBrk="1" hangingPunct="1"/>
                    <a:r>
                      <a:rPr lang="en-US" altLang="en-US" sz="2400" dirty="0">
                        <a:solidFill>
                          <a:schemeClr val="bg1"/>
                        </a:solidFill>
                      </a:rPr>
                      <a:t>-700mV</a:t>
                    </a:r>
                  </a:p>
                </p:txBody>
              </p:sp>
              <p:sp>
                <p:nvSpPr>
                  <p:cNvPr id="18" name="Rectangle 17"/>
                  <p:cNvSpPr/>
                  <p:nvPr/>
                </p:nvSpPr>
                <p:spPr>
                  <a:xfrm>
                    <a:off x="14928903" y="27294347"/>
                    <a:ext cx="1263487" cy="461665"/>
                  </a:xfrm>
                  <a:prstGeom prst="rect">
                    <a:avLst/>
                  </a:prstGeom>
                </p:spPr>
                <p:txBody>
                  <a:bodyPr wrap="none">
                    <a:spAutoFit/>
                  </a:bodyPr>
                  <a:lstStyle/>
                  <a:p>
                    <a:pPr eaLnBrk="1" hangingPunct="1"/>
                    <a:r>
                      <a:rPr lang="en-US" altLang="en-US" sz="2400" dirty="0">
                        <a:solidFill>
                          <a:schemeClr val="bg1"/>
                        </a:solidFill>
                      </a:rPr>
                      <a:t>-700mV</a:t>
                    </a:r>
                  </a:p>
                </p:txBody>
              </p:sp>
              <p:sp>
                <p:nvSpPr>
                  <p:cNvPr id="19" name="Rectangle 18"/>
                  <p:cNvSpPr/>
                  <p:nvPr/>
                </p:nvSpPr>
                <p:spPr>
                  <a:xfrm>
                    <a:off x="17979098" y="24238164"/>
                    <a:ext cx="1263487" cy="461665"/>
                  </a:xfrm>
                  <a:prstGeom prst="rect">
                    <a:avLst/>
                  </a:prstGeom>
                </p:spPr>
                <p:txBody>
                  <a:bodyPr wrap="none">
                    <a:spAutoFit/>
                  </a:bodyPr>
                  <a:lstStyle/>
                  <a:p>
                    <a:pPr eaLnBrk="1" hangingPunct="1"/>
                    <a:r>
                      <a:rPr lang="en-US" altLang="en-US" sz="2400" dirty="0">
                        <a:solidFill>
                          <a:schemeClr val="bg1"/>
                        </a:solidFill>
                      </a:rPr>
                      <a:t>-400mV</a:t>
                    </a:r>
                  </a:p>
                </p:txBody>
              </p:sp>
              <p:sp>
                <p:nvSpPr>
                  <p:cNvPr id="20" name="Rectangle 19"/>
                  <p:cNvSpPr/>
                  <p:nvPr/>
                </p:nvSpPr>
                <p:spPr>
                  <a:xfrm>
                    <a:off x="17988531" y="27312440"/>
                    <a:ext cx="1263487" cy="461665"/>
                  </a:xfrm>
                  <a:prstGeom prst="rect">
                    <a:avLst/>
                  </a:prstGeom>
                </p:spPr>
                <p:txBody>
                  <a:bodyPr wrap="none">
                    <a:spAutoFit/>
                  </a:bodyPr>
                  <a:lstStyle/>
                  <a:p>
                    <a:pPr eaLnBrk="1" hangingPunct="1"/>
                    <a:r>
                      <a:rPr lang="en-US" altLang="en-US" sz="2400" dirty="0">
                        <a:solidFill>
                          <a:schemeClr val="bg1"/>
                        </a:solidFill>
                      </a:rPr>
                      <a:t>-400mV</a:t>
                    </a:r>
                  </a:p>
                </p:txBody>
              </p:sp>
            </p:grpSp>
            <p:pic>
              <p:nvPicPr>
                <p:cNvPr id="65" name="Picture 64"/>
                <p:cNvPicPr>
                  <a:picLocks noChangeAspect="1"/>
                </p:cNvPicPr>
                <p:nvPr/>
              </p:nvPicPr>
              <p:blipFill>
                <a:blip r:embed="rId27"/>
                <a:stretch>
                  <a:fillRect/>
                </a:stretch>
              </p:blipFill>
              <p:spPr>
                <a:xfrm>
                  <a:off x="19241423" y="21659015"/>
                  <a:ext cx="3064379" cy="3048272"/>
                </a:xfrm>
                <a:prstGeom prst="rect">
                  <a:avLst/>
                </a:prstGeom>
              </p:spPr>
            </p:pic>
            <p:pic>
              <p:nvPicPr>
                <p:cNvPr id="66" name="Picture 65"/>
                <p:cNvPicPr>
                  <a:picLocks noChangeAspect="1"/>
                </p:cNvPicPr>
                <p:nvPr/>
              </p:nvPicPr>
              <p:blipFill>
                <a:blip r:embed="rId28"/>
                <a:stretch>
                  <a:fillRect/>
                </a:stretch>
              </p:blipFill>
              <p:spPr>
                <a:xfrm>
                  <a:off x="19241423" y="24707288"/>
                  <a:ext cx="3064380" cy="3065370"/>
                </a:xfrm>
                <a:prstGeom prst="rect">
                  <a:avLst/>
                </a:prstGeom>
              </p:spPr>
            </p:pic>
            <p:sp>
              <p:nvSpPr>
                <p:cNvPr id="67" name="Rectangle 66"/>
                <p:cNvSpPr/>
                <p:nvPr/>
              </p:nvSpPr>
              <p:spPr>
                <a:xfrm>
                  <a:off x="21034924" y="24232545"/>
                  <a:ext cx="1263487" cy="461665"/>
                </a:xfrm>
                <a:prstGeom prst="rect">
                  <a:avLst/>
                </a:prstGeom>
              </p:spPr>
              <p:txBody>
                <a:bodyPr wrap="none">
                  <a:spAutoFit/>
                </a:bodyPr>
                <a:lstStyle/>
                <a:p>
                  <a:pPr eaLnBrk="1" hangingPunct="1"/>
                  <a:r>
                    <a:rPr lang="en-US" altLang="en-US" sz="2400" dirty="0">
                      <a:solidFill>
                        <a:schemeClr val="bg1"/>
                      </a:solidFill>
                    </a:rPr>
                    <a:t>-200mV</a:t>
                  </a:r>
                </a:p>
              </p:txBody>
            </p:sp>
            <p:sp>
              <p:nvSpPr>
                <p:cNvPr id="68" name="Rectangle 67"/>
                <p:cNvSpPr/>
                <p:nvPr/>
              </p:nvSpPr>
              <p:spPr>
                <a:xfrm>
                  <a:off x="21034923" y="27317412"/>
                  <a:ext cx="1263487" cy="461665"/>
                </a:xfrm>
                <a:prstGeom prst="rect">
                  <a:avLst/>
                </a:prstGeom>
              </p:spPr>
              <p:txBody>
                <a:bodyPr wrap="none">
                  <a:spAutoFit/>
                </a:bodyPr>
                <a:lstStyle/>
                <a:p>
                  <a:pPr eaLnBrk="1" hangingPunct="1"/>
                  <a:r>
                    <a:rPr lang="en-US" altLang="en-US" sz="2400" dirty="0">
                      <a:solidFill>
                        <a:schemeClr val="bg1"/>
                      </a:solidFill>
                    </a:rPr>
                    <a:t>-200mV</a:t>
                  </a:r>
                </a:p>
              </p:txBody>
            </p:sp>
          </p:grpSp>
        </p:grpSp>
        <p:sp>
          <p:nvSpPr>
            <p:cNvPr id="71" name="Rectangle 70"/>
            <p:cNvSpPr/>
            <p:nvPr/>
          </p:nvSpPr>
          <p:spPr>
            <a:xfrm>
              <a:off x="19410867" y="21398806"/>
              <a:ext cx="548548" cy="584775"/>
            </a:xfrm>
            <a:prstGeom prst="rect">
              <a:avLst/>
            </a:prstGeom>
          </p:spPr>
          <p:txBody>
            <a:bodyPr wrap="none">
              <a:spAutoFit/>
            </a:bodyPr>
            <a:lstStyle/>
            <a:p>
              <a:pPr eaLnBrk="1" hangingPunct="1"/>
              <a:r>
                <a:rPr lang="en-US" altLang="en-US" sz="3200" dirty="0">
                  <a:solidFill>
                    <a:schemeClr val="bg1"/>
                  </a:solidFill>
                </a:rPr>
                <a:t>e)</a:t>
              </a:r>
            </a:p>
          </p:txBody>
        </p:sp>
        <p:sp>
          <p:nvSpPr>
            <p:cNvPr id="72" name="Rectangle 71"/>
            <p:cNvSpPr/>
            <p:nvPr/>
          </p:nvSpPr>
          <p:spPr>
            <a:xfrm>
              <a:off x="19431710" y="24577885"/>
              <a:ext cx="434734" cy="584775"/>
            </a:xfrm>
            <a:prstGeom prst="rect">
              <a:avLst/>
            </a:prstGeom>
          </p:spPr>
          <p:txBody>
            <a:bodyPr wrap="none">
              <a:spAutoFit/>
            </a:bodyPr>
            <a:lstStyle/>
            <a:p>
              <a:pPr eaLnBrk="1" hangingPunct="1"/>
              <a:r>
                <a:rPr lang="en-US" altLang="en-US" sz="3200" dirty="0">
                  <a:solidFill>
                    <a:schemeClr val="bg1"/>
                  </a:solidFill>
                </a:rPr>
                <a:t>f)</a:t>
              </a:r>
            </a:p>
          </p:txBody>
        </p:sp>
      </p:grpSp>
      <p:grpSp>
        <p:nvGrpSpPr>
          <p:cNvPr id="83" name="Group 82"/>
          <p:cNvGrpSpPr/>
          <p:nvPr/>
        </p:nvGrpSpPr>
        <p:grpSpPr>
          <a:xfrm>
            <a:off x="22866864" y="27860625"/>
            <a:ext cx="7686724" cy="4479457"/>
            <a:chOff x="22368474" y="27989789"/>
            <a:chExt cx="7686724" cy="4479457"/>
          </a:xfrm>
        </p:grpSpPr>
        <p:pic>
          <p:nvPicPr>
            <p:cNvPr id="80" name="Picture 79"/>
            <p:cNvPicPr>
              <a:picLocks noChangeAspect="1"/>
            </p:cNvPicPr>
            <p:nvPr/>
          </p:nvPicPr>
          <p:blipFill>
            <a:blip r:embed="rId29"/>
            <a:stretch>
              <a:fillRect/>
            </a:stretch>
          </p:blipFill>
          <p:spPr>
            <a:xfrm>
              <a:off x="22368474" y="27989789"/>
              <a:ext cx="3777241" cy="3779101"/>
            </a:xfrm>
            <a:prstGeom prst="rect">
              <a:avLst/>
            </a:prstGeom>
          </p:spPr>
        </p:pic>
        <p:pic>
          <p:nvPicPr>
            <p:cNvPr id="81" name="Picture 80"/>
            <p:cNvPicPr>
              <a:picLocks noChangeAspect="1"/>
            </p:cNvPicPr>
            <p:nvPr/>
          </p:nvPicPr>
          <p:blipFill>
            <a:blip r:embed="rId30"/>
            <a:stretch>
              <a:fillRect/>
            </a:stretch>
          </p:blipFill>
          <p:spPr>
            <a:xfrm>
              <a:off x="26272042" y="27989789"/>
              <a:ext cx="3777241" cy="3779101"/>
            </a:xfrm>
            <a:prstGeom prst="rect">
              <a:avLst/>
            </a:prstGeom>
          </p:spPr>
        </p:pic>
        <p:grpSp>
          <p:nvGrpSpPr>
            <p:cNvPr id="3100" name="Group 5"/>
            <p:cNvGrpSpPr>
              <a:grpSpLocks/>
            </p:cNvGrpSpPr>
            <p:nvPr/>
          </p:nvGrpSpPr>
          <p:grpSpPr bwMode="auto">
            <a:xfrm>
              <a:off x="22426239" y="28008615"/>
              <a:ext cx="7628959" cy="4460631"/>
              <a:chOff x="13242908" y="26758158"/>
              <a:chExt cx="9365681" cy="5477402"/>
            </a:xfrm>
          </p:grpSpPr>
          <p:sp>
            <p:nvSpPr>
              <p:cNvPr id="3128" name="TextBox 2071"/>
              <p:cNvSpPr txBox="1">
                <a:spLocks noChangeArrowheads="1"/>
              </p:cNvSpPr>
              <p:nvPr/>
            </p:nvSpPr>
            <p:spPr bwMode="auto">
              <a:xfrm>
                <a:off x="13242908" y="31290730"/>
                <a:ext cx="9359905" cy="94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eaLnBrk="1" hangingPunct="1"/>
                <a:r>
                  <a:rPr lang="en-US" altLang="en-US" sz="2200" b="1" i="1" dirty="0">
                    <a:latin typeface="Calibri Light" panose="020F0302020204030204" pitchFamily="34" charset="0"/>
                  </a:rPr>
                  <a:t>Figure 5.</a:t>
                </a:r>
                <a:r>
                  <a:rPr lang="en-US" altLang="en-US" sz="2200" i="1" dirty="0">
                    <a:latin typeface="Calibri Light" panose="020F0302020204030204" pitchFamily="34" charset="0"/>
                  </a:rPr>
                  <a:t> (a) -1V, 100nm image of unexposed surface and (b) -1V, 100nm image of BP surface that has been air-exposed.</a:t>
                </a:r>
                <a:endParaRPr lang="en-US" altLang="en-US" sz="2200" dirty="0">
                  <a:latin typeface="Calibri Light" panose="020F0302020204030204" pitchFamily="34" charset="0"/>
                </a:endParaRPr>
              </a:p>
            </p:txBody>
          </p:sp>
          <p:sp>
            <p:nvSpPr>
              <p:cNvPr id="3125" name="Rectangle 43"/>
              <p:cNvSpPr>
                <a:spLocks noChangeArrowheads="1"/>
              </p:cNvSpPr>
              <p:nvPr/>
            </p:nvSpPr>
            <p:spPr bwMode="auto">
              <a:xfrm>
                <a:off x="18230564" y="26770973"/>
                <a:ext cx="543044" cy="57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eaLnBrk="1" hangingPunct="1"/>
                <a:r>
                  <a:rPr lang="en-US" altLang="en-US" sz="3200" dirty="0">
                    <a:solidFill>
                      <a:schemeClr val="bg1"/>
                    </a:solidFill>
                  </a:rPr>
                  <a:t>b)</a:t>
                </a:r>
              </a:p>
            </p:txBody>
          </p:sp>
          <p:sp>
            <p:nvSpPr>
              <p:cNvPr id="3126" name="Rectangle 50"/>
              <p:cNvSpPr>
                <a:spLocks noChangeArrowheads="1"/>
              </p:cNvSpPr>
              <p:nvPr/>
            </p:nvSpPr>
            <p:spPr bwMode="auto">
              <a:xfrm>
                <a:off x="21793474" y="30808664"/>
                <a:ext cx="815115" cy="566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eaLnBrk="1" hangingPunct="1"/>
                <a:r>
                  <a:rPr lang="en-US" altLang="en-US" sz="2400" dirty="0">
                    <a:solidFill>
                      <a:schemeClr val="bg1"/>
                    </a:solidFill>
                  </a:rPr>
                  <a:t>-1V</a:t>
                </a:r>
              </a:p>
            </p:txBody>
          </p:sp>
          <p:sp>
            <p:nvSpPr>
              <p:cNvPr id="3127" name="Rectangle 4"/>
              <p:cNvSpPr>
                <a:spLocks noChangeArrowheads="1"/>
              </p:cNvSpPr>
              <p:nvPr/>
            </p:nvSpPr>
            <p:spPr bwMode="auto">
              <a:xfrm>
                <a:off x="16994746" y="30810195"/>
                <a:ext cx="815114" cy="566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eaLnBrk="1" hangingPunct="1"/>
                <a:r>
                  <a:rPr lang="en-US" altLang="en-US" sz="2400" dirty="0">
                    <a:solidFill>
                      <a:schemeClr val="bg1"/>
                    </a:solidFill>
                  </a:rPr>
                  <a:t>-1V</a:t>
                </a:r>
                <a:endParaRPr lang="en-US" altLang="en-US" sz="2400" dirty="0"/>
              </a:p>
            </p:txBody>
          </p:sp>
          <p:sp>
            <p:nvSpPr>
              <p:cNvPr id="3124" name="Rectangle 42"/>
              <p:cNvSpPr>
                <a:spLocks noChangeArrowheads="1"/>
              </p:cNvSpPr>
              <p:nvPr/>
            </p:nvSpPr>
            <p:spPr bwMode="auto">
              <a:xfrm>
                <a:off x="13242908" y="26758158"/>
                <a:ext cx="543044" cy="57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eaLnBrk="1" hangingPunct="1"/>
                <a:r>
                  <a:rPr lang="en-US" altLang="en-US" sz="3200" dirty="0">
                    <a:solidFill>
                      <a:schemeClr val="bg1"/>
                    </a:solidFill>
                  </a:rPr>
                  <a:t>a)</a:t>
                </a:r>
              </a:p>
            </p:txBody>
          </p:sp>
        </p:grpSp>
      </p:grpSp>
      <p:sp>
        <p:nvSpPr>
          <p:cNvPr id="258" name="TextBox 17"/>
          <p:cNvSpPr txBox="1">
            <a:spLocks noChangeArrowheads="1"/>
          </p:cNvSpPr>
          <p:nvPr/>
        </p:nvSpPr>
        <p:spPr bwMode="auto">
          <a:xfrm>
            <a:off x="684569" y="19622766"/>
            <a:ext cx="7515420"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8600">
                <a:solidFill>
                  <a:schemeClr val="tx1"/>
                </a:solidFill>
                <a:latin typeface="Arial" panose="020B0604020202020204" pitchFamily="34" charset="0"/>
              </a:defRPr>
            </a:lvl1pPr>
            <a:lvl2pPr marL="742950" indent="-285750">
              <a:defRPr sz="8600">
                <a:solidFill>
                  <a:schemeClr val="tx1"/>
                </a:solidFill>
                <a:latin typeface="Arial" panose="020B0604020202020204" pitchFamily="34" charset="0"/>
              </a:defRPr>
            </a:lvl2pPr>
            <a:lvl3pPr marL="1143000" indent="-228600">
              <a:defRPr sz="8600">
                <a:solidFill>
                  <a:schemeClr val="tx1"/>
                </a:solidFill>
                <a:latin typeface="Arial" panose="020B0604020202020204" pitchFamily="34" charset="0"/>
              </a:defRPr>
            </a:lvl3pPr>
            <a:lvl4pPr marL="1600200" indent="-228600">
              <a:defRPr sz="8600">
                <a:solidFill>
                  <a:schemeClr val="tx1"/>
                </a:solidFill>
                <a:latin typeface="Arial" panose="020B0604020202020204" pitchFamily="34" charset="0"/>
              </a:defRPr>
            </a:lvl4pPr>
            <a:lvl5pPr marL="2057400" indent="-228600">
              <a:defRPr sz="8600">
                <a:solidFill>
                  <a:schemeClr val="tx1"/>
                </a:solidFill>
                <a:latin typeface="Arial" panose="020B0604020202020204" pitchFamily="34" charset="0"/>
              </a:defRPr>
            </a:lvl5pPr>
            <a:lvl6pPr marL="2514600" indent="-228600" eaLnBrk="0" fontAlgn="base" hangingPunct="0">
              <a:spcBef>
                <a:spcPct val="0"/>
              </a:spcBef>
              <a:spcAft>
                <a:spcPct val="0"/>
              </a:spcAft>
              <a:defRPr sz="8600">
                <a:solidFill>
                  <a:schemeClr val="tx1"/>
                </a:solidFill>
                <a:latin typeface="Arial" panose="020B0604020202020204" pitchFamily="34" charset="0"/>
              </a:defRPr>
            </a:lvl6pPr>
            <a:lvl7pPr marL="2971800" indent="-228600" eaLnBrk="0" fontAlgn="base" hangingPunct="0">
              <a:spcBef>
                <a:spcPct val="0"/>
              </a:spcBef>
              <a:spcAft>
                <a:spcPct val="0"/>
              </a:spcAft>
              <a:defRPr sz="8600">
                <a:solidFill>
                  <a:schemeClr val="tx1"/>
                </a:solidFill>
                <a:latin typeface="Arial" panose="020B0604020202020204" pitchFamily="34" charset="0"/>
              </a:defRPr>
            </a:lvl7pPr>
            <a:lvl8pPr marL="3429000" indent="-228600" eaLnBrk="0" fontAlgn="base" hangingPunct="0">
              <a:spcBef>
                <a:spcPct val="0"/>
              </a:spcBef>
              <a:spcAft>
                <a:spcPct val="0"/>
              </a:spcAft>
              <a:defRPr sz="8600">
                <a:solidFill>
                  <a:schemeClr val="tx1"/>
                </a:solidFill>
                <a:latin typeface="Arial" panose="020B0604020202020204" pitchFamily="34" charset="0"/>
              </a:defRPr>
            </a:lvl8pPr>
            <a:lvl9pPr marL="3886200" indent="-228600" eaLnBrk="0" fontAlgn="base" hangingPunct="0">
              <a:spcBef>
                <a:spcPct val="0"/>
              </a:spcBef>
              <a:spcAft>
                <a:spcPct val="0"/>
              </a:spcAft>
              <a:defRPr sz="8600">
                <a:solidFill>
                  <a:schemeClr val="tx1"/>
                </a:solidFill>
                <a:latin typeface="Arial" panose="020B0604020202020204" pitchFamily="34" charset="0"/>
              </a:defRPr>
            </a:lvl9pPr>
          </a:lstStyle>
          <a:p>
            <a:pPr eaLnBrk="1" hangingPunct="1"/>
            <a:r>
              <a:rPr lang="en-US" altLang="en-US" sz="2700" dirty="0">
                <a:latin typeface="Calibri Light" panose="020F0302020204030204" pitchFamily="34" charset="0"/>
              </a:rPr>
              <a:t>1) Samples prepared in nitrogen were mounted with melted indium and cleaved in UHV. This prevented foreign materials from adsorbing onto the surface. Transportation of samples from nitrogen atmosphere to STM was via custom-designed transportation chamber.</a:t>
            </a:r>
          </a:p>
          <a:p>
            <a:pPr eaLnBrk="1" hangingPunct="1"/>
            <a:endParaRPr lang="en-US" altLang="en-US" sz="2700" dirty="0">
              <a:latin typeface="Calibri Light" panose="020F0302020204030204" pitchFamily="34" charset="0"/>
            </a:endParaRPr>
          </a:p>
        </p:txBody>
      </p:sp>
      <p:pic>
        <p:nvPicPr>
          <p:cNvPr id="11" name="Picture 10"/>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3608574" y="10760206"/>
            <a:ext cx="5640370" cy="2922005"/>
          </a:xfrm>
          <a:prstGeom prst="rect">
            <a:avLst/>
          </a:prstGeom>
        </p:spPr>
      </p:pic>
      <p:pic>
        <p:nvPicPr>
          <p:cNvPr id="13" name="Picture 12"/>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9815661" y="10760206"/>
            <a:ext cx="5396248" cy="2922006"/>
          </a:xfrm>
          <a:prstGeom prst="rect">
            <a:avLst/>
          </a:prstGeom>
        </p:spPr>
      </p:pic>
      <p:cxnSp>
        <p:nvCxnSpPr>
          <p:cNvPr id="266" name="Straight Arrow Connector 265"/>
          <p:cNvCxnSpPr/>
          <p:nvPr/>
        </p:nvCxnSpPr>
        <p:spPr bwMode="auto">
          <a:xfrm flipV="1">
            <a:off x="24480871" y="16428898"/>
            <a:ext cx="1014431" cy="204485"/>
          </a:xfrm>
          <a:prstGeom prst="straightConnector1">
            <a:avLst/>
          </a:prstGeom>
          <a:ln>
            <a:headEnd type="none" w="med" len="med"/>
            <a:tailEnd type="triangle"/>
          </a:ln>
        </p:spPr>
        <p:style>
          <a:lnRef idx="2">
            <a:schemeClr val="accent3"/>
          </a:lnRef>
          <a:fillRef idx="0">
            <a:schemeClr val="accent3"/>
          </a:fillRef>
          <a:effectRef idx="1">
            <a:schemeClr val="accent3"/>
          </a:effectRef>
          <a:fontRef idx="minor">
            <a:schemeClr val="tx1"/>
          </a:fontRef>
        </p:style>
      </p:cxnSp>
      <p:cxnSp>
        <p:nvCxnSpPr>
          <p:cNvPr id="275" name="Straight Arrow Connector 274"/>
          <p:cNvCxnSpPr/>
          <p:nvPr/>
        </p:nvCxnSpPr>
        <p:spPr bwMode="auto">
          <a:xfrm flipH="1" flipV="1">
            <a:off x="24277200" y="15691746"/>
            <a:ext cx="203001" cy="952848"/>
          </a:xfrm>
          <a:prstGeom prst="straightConnector1">
            <a:avLst/>
          </a:prstGeom>
          <a:ln>
            <a:headEnd type="none" w="med" len="med"/>
            <a:tailEnd type="triangle"/>
          </a:ln>
        </p:spPr>
        <p:style>
          <a:lnRef idx="2">
            <a:schemeClr val="accent3"/>
          </a:lnRef>
          <a:fillRef idx="0">
            <a:schemeClr val="accent3"/>
          </a:fillRef>
          <a:effectRef idx="1">
            <a:schemeClr val="accent3"/>
          </a:effectRef>
          <a:fontRef idx="minor">
            <a:schemeClr val="tx1"/>
          </a:fontRef>
        </p:style>
      </p:cxnSp>
      <p:grpSp>
        <p:nvGrpSpPr>
          <p:cNvPr id="14" name="Group 13"/>
          <p:cNvGrpSpPr/>
          <p:nvPr/>
        </p:nvGrpSpPr>
        <p:grpSpPr>
          <a:xfrm rot="660000">
            <a:off x="17224312" y="7042990"/>
            <a:ext cx="1218102" cy="952848"/>
            <a:chOff x="20322612" y="15274457"/>
            <a:chExt cx="1157525" cy="905462"/>
          </a:xfrm>
        </p:grpSpPr>
        <p:cxnSp>
          <p:nvCxnSpPr>
            <p:cNvPr id="12" name="Straight Arrow Connector 11"/>
            <p:cNvCxnSpPr/>
            <p:nvPr/>
          </p:nvCxnSpPr>
          <p:spPr bwMode="auto">
            <a:xfrm flipV="1">
              <a:off x="20516154" y="15974950"/>
              <a:ext cx="963983" cy="194316"/>
            </a:xfrm>
            <a:prstGeom prst="straightConnector1">
              <a:avLst/>
            </a:prstGeom>
            <a:ln>
              <a:headEnd type="none" w="med" len="med"/>
              <a:tailEnd type="triangle"/>
            </a:ln>
          </p:spPr>
          <p:style>
            <a:lnRef idx="2">
              <a:schemeClr val="accent3"/>
            </a:lnRef>
            <a:fillRef idx="0">
              <a:schemeClr val="accent3"/>
            </a:fillRef>
            <a:effectRef idx="1">
              <a:schemeClr val="accent3"/>
            </a:effectRef>
            <a:fontRef idx="minor">
              <a:schemeClr val="tx1"/>
            </a:fontRef>
          </p:style>
        </p:cxnSp>
        <p:cxnSp>
          <p:nvCxnSpPr>
            <p:cNvPr id="95" name="Straight Arrow Connector 94"/>
            <p:cNvCxnSpPr/>
            <p:nvPr/>
          </p:nvCxnSpPr>
          <p:spPr bwMode="auto">
            <a:xfrm flipH="1" flipV="1">
              <a:off x="20322612" y="15274457"/>
              <a:ext cx="192906" cy="905462"/>
            </a:xfrm>
            <a:prstGeom prst="straightConnector1">
              <a:avLst/>
            </a:prstGeom>
            <a:ln>
              <a:headEnd type="none" w="med" len="med"/>
              <a:tailEnd type="triangle"/>
            </a:ln>
          </p:spPr>
          <p:style>
            <a:lnRef idx="2">
              <a:schemeClr val="accent3"/>
            </a:lnRef>
            <a:fillRef idx="0">
              <a:schemeClr val="accent3"/>
            </a:fillRef>
            <a:effectRef idx="1">
              <a:schemeClr val="accent3"/>
            </a:effectRef>
            <a:fontRef idx="minor">
              <a:schemeClr val="tx1"/>
            </a:fontRef>
          </p:style>
        </p:cxnSp>
      </p:grpSp>
      <p:sp>
        <p:nvSpPr>
          <p:cNvPr id="27" name="TextBox 26"/>
          <p:cNvSpPr txBox="1"/>
          <p:nvPr/>
        </p:nvSpPr>
        <p:spPr>
          <a:xfrm>
            <a:off x="18207457" y="7583657"/>
            <a:ext cx="280846" cy="369332"/>
          </a:xfrm>
          <a:prstGeom prst="rect">
            <a:avLst/>
          </a:prstGeom>
          <a:noFill/>
        </p:spPr>
        <p:txBody>
          <a:bodyPr wrap="none" rtlCol="0">
            <a:spAutoFit/>
          </a:bodyPr>
          <a:lstStyle/>
          <a:p>
            <a:r>
              <a:rPr lang="en-US" sz="1800" b="1" dirty="0">
                <a:solidFill>
                  <a:schemeClr val="bg1"/>
                </a:solidFill>
                <a:latin typeface="Calibri Light" panose="020F0302020204030204" pitchFamily="34" charset="0"/>
              </a:rPr>
              <a:t>x</a:t>
            </a:r>
          </a:p>
        </p:txBody>
      </p:sp>
      <p:sp>
        <p:nvSpPr>
          <p:cNvPr id="3154" name="TextBox 3153"/>
          <p:cNvSpPr txBox="1"/>
          <p:nvPr/>
        </p:nvSpPr>
        <p:spPr>
          <a:xfrm>
            <a:off x="17275977" y="6642663"/>
            <a:ext cx="285656" cy="369332"/>
          </a:xfrm>
          <a:prstGeom prst="rect">
            <a:avLst/>
          </a:prstGeom>
          <a:noFill/>
        </p:spPr>
        <p:txBody>
          <a:bodyPr wrap="none" rtlCol="0">
            <a:spAutoFit/>
          </a:bodyPr>
          <a:lstStyle/>
          <a:p>
            <a:r>
              <a:rPr lang="en-US" sz="1800" b="1" dirty="0">
                <a:solidFill>
                  <a:schemeClr val="bg1"/>
                </a:solidFill>
                <a:latin typeface="Calibri Light" panose="020F0302020204030204" pitchFamily="34" charset="0"/>
              </a:rPr>
              <a:t>y</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4389438" rtl="0" eaLnBrk="1" fontAlgn="base" latinLnBrk="0" hangingPunct="1">
          <a:lnSpc>
            <a:spcPct val="100000"/>
          </a:lnSpc>
          <a:spcBef>
            <a:spcPct val="0"/>
          </a:spcBef>
          <a:spcAft>
            <a:spcPct val="0"/>
          </a:spcAft>
          <a:buClrTx/>
          <a:buSzTx/>
          <a:buFontTx/>
          <a:buNone/>
          <a:tabLst/>
          <a:defRPr kumimoji="0" lang="en-US" sz="8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4389438" rtl="0" eaLnBrk="1" fontAlgn="base" latinLnBrk="0" hangingPunct="1">
          <a:lnSpc>
            <a:spcPct val="100000"/>
          </a:lnSpc>
          <a:spcBef>
            <a:spcPct val="0"/>
          </a:spcBef>
          <a:spcAft>
            <a:spcPct val="0"/>
          </a:spcAft>
          <a:buClrTx/>
          <a:buSzTx/>
          <a:buFontTx/>
          <a:buNone/>
          <a:tabLst/>
          <a:defRPr kumimoji="0" lang="en-US" sz="8600" b="0"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defRPr sz="3000" dirty="0">
            <a:latin typeface="Calibri Light" panose="020F0302020204030204" pitchFamily="34" charset="0"/>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7594</TotalTime>
  <Words>1817</Words>
  <Application>Microsoft Office PowerPoint</Application>
  <PresentationFormat>Custom</PresentationFormat>
  <Paragraphs>111</Paragraphs>
  <Slides>1</Slides>
  <Notes>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vt:i4>
      </vt:variant>
    </vt:vector>
  </HeadingPairs>
  <TitlesOfParts>
    <vt:vector size="7" baseType="lpstr">
      <vt:lpstr>Arial</vt:lpstr>
      <vt:lpstr>Calibri</vt:lpstr>
      <vt:lpstr>Calibri Light</vt:lpstr>
      <vt:lpstr>Times New Roman</vt:lpstr>
      <vt:lpstr>Default Design</vt:lpstr>
      <vt:lpstr>CorelDRAW</vt:lpstr>
      <vt:lpstr>PowerPoint Presentation</vt:lpstr>
    </vt:vector>
  </TitlesOfParts>
  <Company>MegaPrint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36x48 Tri-Fold Template</dc:title>
  <dc:creator>Ethan Shulda</dc:creator>
  <dc:description>©MegaPrint Inc. 2009</dc:description>
  <cp:lastModifiedBy>Shawna Hollen</cp:lastModifiedBy>
  <cp:revision>145</cp:revision>
  <dcterms:created xsi:type="dcterms:W3CDTF">2008-12-04T00:20:37Z</dcterms:created>
  <dcterms:modified xsi:type="dcterms:W3CDTF">2016-10-25T20:42:56Z</dcterms:modified>
  <cp:category>Research Poster</cp:category>
</cp:coreProperties>
</file>