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6858000" cy="9144000"/>
  <p:defaultTextStyle>
    <a:defPPr>
      <a:defRPr lang="en-US"/>
    </a:defPPr>
    <a:lvl1pPr algn="l" defTabSz="4387850" rtl="0" eaLnBrk="0" fontAlgn="base" hangingPunct="0">
      <a:spcBef>
        <a:spcPct val="0"/>
      </a:spcBef>
      <a:spcAft>
        <a:spcPct val="0"/>
      </a:spcAft>
      <a:defRPr sz="8600" kern="1200">
        <a:solidFill>
          <a:schemeClr val="tx1"/>
        </a:solidFill>
        <a:latin typeface="Calibri" panose="020F0502020204030204" pitchFamily="34" charset="0"/>
        <a:ea typeface="+mn-ea"/>
        <a:cs typeface="+mn-cs"/>
      </a:defRPr>
    </a:lvl1pPr>
    <a:lvl2pPr marL="2193925" indent="-1736725" algn="l" defTabSz="4387850" rtl="0" eaLnBrk="0" fontAlgn="base" hangingPunct="0">
      <a:spcBef>
        <a:spcPct val="0"/>
      </a:spcBef>
      <a:spcAft>
        <a:spcPct val="0"/>
      </a:spcAft>
      <a:defRPr sz="8600" kern="1200">
        <a:solidFill>
          <a:schemeClr val="tx1"/>
        </a:solidFill>
        <a:latin typeface="Calibri" panose="020F0502020204030204" pitchFamily="34" charset="0"/>
        <a:ea typeface="+mn-ea"/>
        <a:cs typeface="+mn-cs"/>
      </a:defRPr>
    </a:lvl2pPr>
    <a:lvl3pPr marL="4387850" indent="-3473450" algn="l" defTabSz="4387850" rtl="0" eaLnBrk="0" fontAlgn="base" hangingPunct="0">
      <a:spcBef>
        <a:spcPct val="0"/>
      </a:spcBef>
      <a:spcAft>
        <a:spcPct val="0"/>
      </a:spcAft>
      <a:defRPr sz="8600" kern="1200">
        <a:solidFill>
          <a:schemeClr val="tx1"/>
        </a:solidFill>
        <a:latin typeface="Calibri" panose="020F0502020204030204" pitchFamily="34" charset="0"/>
        <a:ea typeface="+mn-ea"/>
        <a:cs typeface="+mn-cs"/>
      </a:defRPr>
    </a:lvl3pPr>
    <a:lvl4pPr marL="6583363" indent="-5211763" algn="l" defTabSz="4387850" rtl="0" eaLnBrk="0" fontAlgn="base" hangingPunct="0">
      <a:spcBef>
        <a:spcPct val="0"/>
      </a:spcBef>
      <a:spcAft>
        <a:spcPct val="0"/>
      </a:spcAft>
      <a:defRPr sz="8600" kern="1200">
        <a:solidFill>
          <a:schemeClr val="tx1"/>
        </a:solidFill>
        <a:latin typeface="Calibri" panose="020F0502020204030204" pitchFamily="34" charset="0"/>
        <a:ea typeface="+mn-ea"/>
        <a:cs typeface="+mn-cs"/>
      </a:defRPr>
    </a:lvl4pPr>
    <a:lvl5pPr marL="8777288" indent="-6948488" algn="l" defTabSz="4387850" rtl="0" eaLnBrk="0" fontAlgn="base" hangingPunct="0">
      <a:spcBef>
        <a:spcPct val="0"/>
      </a:spcBef>
      <a:spcAft>
        <a:spcPct val="0"/>
      </a:spcAft>
      <a:defRPr sz="8600" kern="1200">
        <a:solidFill>
          <a:schemeClr val="tx1"/>
        </a:solidFill>
        <a:latin typeface="Calibri" panose="020F0502020204030204" pitchFamily="34" charset="0"/>
        <a:ea typeface="+mn-ea"/>
        <a:cs typeface="+mn-cs"/>
      </a:defRPr>
    </a:lvl5pPr>
    <a:lvl6pPr marL="2286000" algn="l" defTabSz="914400" rtl="0" eaLnBrk="1" latinLnBrk="0" hangingPunct="1">
      <a:defRPr sz="8600" kern="1200">
        <a:solidFill>
          <a:schemeClr val="tx1"/>
        </a:solidFill>
        <a:latin typeface="Calibri" panose="020F0502020204030204" pitchFamily="34" charset="0"/>
        <a:ea typeface="+mn-ea"/>
        <a:cs typeface="+mn-cs"/>
      </a:defRPr>
    </a:lvl6pPr>
    <a:lvl7pPr marL="2743200" algn="l" defTabSz="914400" rtl="0" eaLnBrk="1" latinLnBrk="0" hangingPunct="1">
      <a:defRPr sz="8600" kern="1200">
        <a:solidFill>
          <a:schemeClr val="tx1"/>
        </a:solidFill>
        <a:latin typeface="Calibri" panose="020F0502020204030204" pitchFamily="34" charset="0"/>
        <a:ea typeface="+mn-ea"/>
        <a:cs typeface="+mn-cs"/>
      </a:defRPr>
    </a:lvl7pPr>
    <a:lvl8pPr marL="3200400" algn="l" defTabSz="914400" rtl="0" eaLnBrk="1" latinLnBrk="0" hangingPunct="1">
      <a:defRPr sz="8600" kern="1200">
        <a:solidFill>
          <a:schemeClr val="tx1"/>
        </a:solidFill>
        <a:latin typeface="Calibri" panose="020F0502020204030204" pitchFamily="34" charset="0"/>
        <a:ea typeface="+mn-ea"/>
        <a:cs typeface="+mn-cs"/>
      </a:defRPr>
    </a:lvl8pPr>
    <a:lvl9pPr marL="3657600" algn="l" defTabSz="914400" rtl="0" eaLnBrk="1" latinLnBrk="0" hangingPunct="1">
      <a:defRPr sz="86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117" autoAdjust="0"/>
    <p:restoredTop sz="94660"/>
  </p:normalViewPr>
  <p:slideViewPr>
    <p:cSldViewPr>
      <p:cViewPr varScale="1">
        <p:scale>
          <a:sx n="27" d="100"/>
          <a:sy n="27" d="100"/>
        </p:scale>
        <p:origin x="2136" y="198"/>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AA802C0-FCF7-49CF-BDB5-564C8E418D7C}" type="datetimeFigureOut">
              <a:rPr lang="en-US"/>
              <a:pPr>
                <a:defRPr/>
              </a:pPr>
              <a:t>3/16/2017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47E518-55B3-4690-B472-8B74B3DDC4AF}" type="slidenum">
              <a:rPr lang="en-US"/>
              <a:pPr>
                <a:defRPr/>
              </a:pPr>
              <a:t>‹#›</a:t>
            </a:fld>
            <a:endParaRPr lang="en-US"/>
          </a:p>
        </p:txBody>
      </p:sp>
    </p:spTree>
    <p:extLst>
      <p:ext uri="{BB962C8B-B14F-4D97-AF65-F5344CB8AC3E}">
        <p14:creationId xmlns:p14="http://schemas.microsoft.com/office/powerpoint/2010/main" val="2663127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E1DE8E4-5729-458E-8E61-A16AA53A6C23}" type="datetimeFigureOut">
              <a:rPr lang="en-US"/>
              <a:pPr>
                <a:defRPr/>
              </a:pPr>
              <a:t>3/16/2017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D2FB1A-5622-4AB0-8BE7-F531B09630B2}" type="slidenum">
              <a:rPr lang="en-US"/>
              <a:pPr>
                <a:defRPr/>
              </a:pPr>
              <a:t>‹#›</a:t>
            </a:fld>
            <a:endParaRPr lang="en-US"/>
          </a:p>
        </p:txBody>
      </p:sp>
    </p:spTree>
    <p:extLst>
      <p:ext uri="{BB962C8B-B14F-4D97-AF65-F5344CB8AC3E}">
        <p14:creationId xmlns:p14="http://schemas.microsoft.com/office/powerpoint/2010/main" val="2896580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DF65B67-BE73-43A5-AF83-90904D05B4AF}" type="datetimeFigureOut">
              <a:rPr lang="en-US"/>
              <a:pPr>
                <a:defRPr/>
              </a:pPr>
              <a:t>3/16/2017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B8F78A-41B1-45F0-96DC-94F53E5C1466}" type="slidenum">
              <a:rPr lang="en-US"/>
              <a:pPr>
                <a:defRPr/>
              </a:pPr>
              <a:t>‹#›</a:t>
            </a:fld>
            <a:endParaRPr lang="en-US"/>
          </a:p>
        </p:txBody>
      </p:sp>
    </p:spTree>
    <p:extLst>
      <p:ext uri="{BB962C8B-B14F-4D97-AF65-F5344CB8AC3E}">
        <p14:creationId xmlns:p14="http://schemas.microsoft.com/office/powerpoint/2010/main" val="850673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A24CA9F-A7ED-4585-BE5C-1564E4AFD3EB}" type="datetimeFigureOut">
              <a:rPr lang="en-US"/>
              <a:pPr>
                <a:defRPr/>
              </a:pPr>
              <a:t>3/16/2017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307D15-D543-4360-BFA4-FE6543536E91}" type="slidenum">
              <a:rPr lang="en-US"/>
              <a:pPr>
                <a:defRPr/>
              </a:pPr>
              <a:t>‹#›</a:t>
            </a:fld>
            <a:endParaRPr lang="en-US"/>
          </a:p>
        </p:txBody>
      </p:sp>
    </p:spTree>
    <p:extLst>
      <p:ext uri="{BB962C8B-B14F-4D97-AF65-F5344CB8AC3E}">
        <p14:creationId xmlns:p14="http://schemas.microsoft.com/office/powerpoint/2010/main" val="2675299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A31D144-52C7-4AC0-93E8-4BAECE1A7487}" type="datetimeFigureOut">
              <a:rPr lang="en-US"/>
              <a:pPr>
                <a:defRPr/>
              </a:pPr>
              <a:t>3/16/2017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CF5B49-228B-45B8-9627-EE816ED09B0F}" type="slidenum">
              <a:rPr lang="en-US"/>
              <a:pPr>
                <a:defRPr/>
              </a:pPr>
              <a:t>‹#›</a:t>
            </a:fld>
            <a:endParaRPr lang="en-US"/>
          </a:p>
        </p:txBody>
      </p:sp>
    </p:spTree>
    <p:extLst>
      <p:ext uri="{BB962C8B-B14F-4D97-AF65-F5344CB8AC3E}">
        <p14:creationId xmlns:p14="http://schemas.microsoft.com/office/powerpoint/2010/main" val="3356967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21BDEA5-F0CE-4723-A0BA-07EC4C30FCC0}" type="datetimeFigureOut">
              <a:rPr lang="en-US"/>
              <a:pPr>
                <a:defRPr/>
              </a:pPr>
              <a:t>3/16/2017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1CF53C-3FC8-4976-931F-65227193C4A2}" type="slidenum">
              <a:rPr lang="en-US"/>
              <a:pPr>
                <a:defRPr/>
              </a:pPr>
              <a:t>‹#›</a:t>
            </a:fld>
            <a:endParaRPr lang="en-US"/>
          </a:p>
        </p:txBody>
      </p:sp>
    </p:spTree>
    <p:extLst>
      <p:ext uri="{BB962C8B-B14F-4D97-AF65-F5344CB8AC3E}">
        <p14:creationId xmlns:p14="http://schemas.microsoft.com/office/powerpoint/2010/main" val="3694325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BCC0C13-9CBD-40F8-B9B7-807D45C9E363}" type="datetimeFigureOut">
              <a:rPr lang="en-US"/>
              <a:pPr>
                <a:defRPr/>
              </a:pPr>
              <a:t>3/16/2017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417B72E-6EF8-443C-90F2-D9074A15C2E2}" type="slidenum">
              <a:rPr lang="en-US"/>
              <a:pPr>
                <a:defRPr/>
              </a:pPr>
              <a:t>‹#›</a:t>
            </a:fld>
            <a:endParaRPr lang="en-US"/>
          </a:p>
        </p:txBody>
      </p:sp>
    </p:spTree>
    <p:extLst>
      <p:ext uri="{BB962C8B-B14F-4D97-AF65-F5344CB8AC3E}">
        <p14:creationId xmlns:p14="http://schemas.microsoft.com/office/powerpoint/2010/main" val="3800522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658873A-E370-4390-B12E-915701123728}" type="datetimeFigureOut">
              <a:rPr lang="en-US"/>
              <a:pPr>
                <a:defRPr/>
              </a:pPr>
              <a:t>3/16/2017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43ADA1E-633A-4DCA-85C6-AF6AA6C502EC}" type="slidenum">
              <a:rPr lang="en-US"/>
              <a:pPr>
                <a:defRPr/>
              </a:pPr>
              <a:t>‹#›</a:t>
            </a:fld>
            <a:endParaRPr lang="en-US"/>
          </a:p>
        </p:txBody>
      </p:sp>
    </p:spTree>
    <p:extLst>
      <p:ext uri="{BB962C8B-B14F-4D97-AF65-F5344CB8AC3E}">
        <p14:creationId xmlns:p14="http://schemas.microsoft.com/office/powerpoint/2010/main" val="3305258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B4987-0904-4FA0-AB3C-46F982ED7612}" type="datetimeFigureOut">
              <a:rPr lang="en-US"/>
              <a:pPr>
                <a:defRPr/>
              </a:pPr>
              <a:t>3/16/2017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8ADBEC7-6A97-4BB3-B0D8-60BA1A90FEDA}" type="slidenum">
              <a:rPr lang="en-US"/>
              <a:pPr>
                <a:defRPr/>
              </a:pPr>
              <a:t>‹#›</a:t>
            </a:fld>
            <a:endParaRPr lang="en-US"/>
          </a:p>
        </p:txBody>
      </p:sp>
    </p:spTree>
    <p:extLst>
      <p:ext uri="{BB962C8B-B14F-4D97-AF65-F5344CB8AC3E}">
        <p14:creationId xmlns:p14="http://schemas.microsoft.com/office/powerpoint/2010/main" val="348482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36B2CD7-B999-47E0-8218-659FC10CD4D1}" type="datetimeFigureOut">
              <a:rPr lang="en-US"/>
              <a:pPr>
                <a:defRPr/>
              </a:pPr>
              <a:t>3/16/2017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D42D24-F505-40CD-BFCE-34C4F6DBAE51}" type="slidenum">
              <a:rPr lang="en-US"/>
              <a:pPr>
                <a:defRPr/>
              </a:pPr>
              <a:t>‹#›</a:t>
            </a:fld>
            <a:endParaRPr lang="en-US"/>
          </a:p>
        </p:txBody>
      </p:sp>
    </p:spTree>
    <p:extLst>
      <p:ext uri="{BB962C8B-B14F-4D97-AF65-F5344CB8AC3E}">
        <p14:creationId xmlns:p14="http://schemas.microsoft.com/office/powerpoint/2010/main" val="2188007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endParaRPr lang="en-US" noProof="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E888821-0CA8-4487-9868-314C5B40F8B0}" type="datetimeFigureOut">
              <a:rPr lang="en-US"/>
              <a:pPr>
                <a:defRPr/>
              </a:pPr>
              <a:t>3/16/2017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6DDD6D-BD9E-4EC7-8E16-AFC087AA90D9}" type="slidenum">
              <a:rPr lang="en-US"/>
              <a:pPr>
                <a:defRPr/>
              </a:pPr>
              <a:t>‹#›</a:t>
            </a:fld>
            <a:endParaRPr lang="en-US"/>
          </a:p>
        </p:txBody>
      </p:sp>
    </p:spTree>
    <p:extLst>
      <p:ext uri="{BB962C8B-B14F-4D97-AF65-F5344CB8AC3E}">
        <p14:creationId xmlns:p14="http://schemas.microsoft.com/office/powerpoint/2010/main" val="2715649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2193925" y="7680325"/>
            <a:ext cx="3950335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lIns="438912" tIns="219456" rIns="438912" bIns="219456" rtlCol="0" anchor="ctr"/>
          <a:lstStyle>
            <a:lvl1pPr algn="l" defTabSz="4389120" eaLnBrk="1" fontAlgn="auto" hangingPunct="1">
              <a:spcBef>
                <a:spcPts val="0"/>
              </a:spcBef>
              <a:spcAft>
                <a:spcPts val="0"/>
              </a:spcAft>
              <a:defRPr sz="5800" smtClean="0">
                <a:solidFill>
                  <a:schemeClr val="tx1">
                    <a:tint val="75000"/>
                  </a:schemeClr>
                </a:solidFill>
                <a:latin typeface="+mn-lt"/>
              </a:defRPr>
            </a:lvl1pPr>
          </a:lstStyle>
          <a:p>
            <a:pPr>
              <a:defRPr/>
            </a:pPr>
            <a:fld id="{2ACF6F70-71E1-49EA-AC4B-E57E71AE5806}" type="datetimeFigureOut">
              <a:rPr lang="en-US"/>
              <a:pPr>
                <a:defRPr/>
              </a:pPr>
              <a:t>3/16/2017</a:t>
            </a:fld>
            <a:endParaRPr lang="en-US"/>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lIns="438912" tIns="219456" rIns="438912" bIns="219456" rtlCol="0" anchor="ctr"/>
          <a:lstStyle>
            <a:lvl1pPr algn="ctr" defTabSz="4389120" eaLnBrk="1" fontAlgn="auto" hangingPunct="1">
              <a:spcBef>
                <a:spcPts val="0"/>
              </a:spcBef>
              <a:spcAft>
                <a:spcPts val="0"/>
              </a:spcAft>
              <a:defRPr sz="58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lIns="438912" tIns="219456" rIns="438912" bIns="219456" rtlCol="0" anchor="ctr"/>
          <a:lstStyle>
            <a:lvl1pPr algn="r" defTabSz="4389120" eaLnBrk="1" fontAlgn="auto" hangingPunct="1">
              <a:spcBef>
                <a:spcPts val="0"/>
              </a:spcBef>
              <a:spcAft>
                <a:spcPts val="0"/>
              </a:spcAft>
              <a:defRPr sz="5800" smtClean="0">
                <a:solidFill>
                  <a:schemeClr val="tx1">
                    <a:tint val="75000"/>
                  </a:schemeClr>
                </a:solidFill>
                <a:latin typeface="+mn-lt"/>
              </a:defRPr>
            </a:lvl1pPr>
          </a:lstStyle>
          <a:p>
            <a:pPr>
              <a:defRPr/>
            </a:pPr>
            <a:fld id="{CCB82C0A-078C-46D2-867D-920E6F1736B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7850" rtl="0" fontAlgn="base">
        <a:spcBef>
          <a:spcPct val="0"/>
        </a:spcBef>
        <a:spcAft>
          <a:spcPct val="0"/>
        </a:spcAft>
        <a:defRPr sz="21100" kern="1200">
          <a:solidFill>
            <a:schemeClr val="tx1"/>
          </a:solidFill>
          <a:latin typeface="+mj-lt"/>
          <a:ea typeface="+mj-ea"/>
          <a:cs typeface="+mj-cs"/>
        </a:defRPr>
      </a:lvl1pPr>
      <a:lvl2pPr algn="ctr" defTabSz="4387850" rtl="0" fontAlgn="base">
        <a:spcBef>
          <a:spcPct val="0"/>
        </a:spcBef>
        <a:spcAft>
          <a:spcPct val="0"/>
        </a:spcAft>
        <a:defRPr sz="21100">
          <a:solidFill>
            <a:schemeClr val="tx1"/>
          </a:solidFill>
          <a:latin typeface="Calibri" panose="020F0502020204030204" pitchFamily="34" charset="0"/>
        </a:defRPr>
      </a:lvl2pPr>
      <a:lvl3pPr algn="ctr" defTabSz="4387850" rtl="0" fontAlgn="base">
        <a:spcBef>
          <a:spcPct val="0"/>
        </a:spcBef>
        <a:spcAft>
          <a:spcPct val="0"/>
        </a:spcAft>
        <a:defRPr sz="21100">
          <a:solidFill>
            <a:schemeClr val="tx1"/>
          </a:solidFill>
          <a:latin typeface="Calibri" panose="020F0502020204030204" pitchFamily="34" charset="0"/>
        </a:defRPr>
      </a:lvl3pPr>
      <a:lvl4pPr algn="ctr" defTabSz="4387850" rtl="0" fontAlgn="base">
        <a:spcBef>
          <a:spcPct val="0"/>
        </a:spcBef>
        <a:spcAft>
          <a:spcPct val="0"/>
        </a:spcAft>
        <a:defRPr sz="21100">
          <a:solidFill>
            <a:schemeClr val="tx1"/>
          </a:solidFill>
          <a:latin typeface="Calibri" panose="020F0502020204030204" pitchFamily="34" charset="0"/>
        </a:defRPr>
      </a:lvl4pPr>
      <a:lvl5pPr algn="ctr" defTabSz="4387850" rtl="0" fontAlgn="base">
        <a:spcBef>
          <a:spcPct val="0"/>
        </a:spcBef>
        <a:spcAft>
          <a:spcPct val="0"/>
        </a:spcAft>
        <a:defRPr sz="21100">
          <a:solidFill>
            <a:schemeClr val="tx1"/>
          </a:solidFill>
          <a:latin typeface="Calibri" panose="020F0502020204030204" pitchFamily="34" charset="0"/>
        </a:defRPr>
      </a:lvl5pPr>
      <a:lvl6pPr marL="457200" algn="ctr" defTabSz="4387850" rtl="0" fontAlgn="base">
        <a:spcBef>
          <a:spcPct val="0"/>
        </a:spcBef>
        <a:spcAft>
          <a:spcPct val="0"/>
        </a:spcAft>
        <a:defRPr sz="21100">
          <a:solidFill>
            <a:schemeClr val="tx1"/>
          </a:solidFill>
          <a:latin typeface="Calibri" panose="020F0502020204030204" pitchFamily="34" charset="0"/>
        </a:defRPr>
      </a:lvl6pPr>
      <a:lvl7pPr marL="914400" algn="ctr" defTabSz="4387850" rtl="0" fontAlgn="base">
        <a:spcBef>
          <a:spcPct val="0"/>
        </a:spcBef>
        <a:spcAft>
          <a:spcPct val="0"/>
        </a:spcAft>
        <a:defRPr sz="21100">
          <a:solidFill>
            <a:schemeClr val="tx1"/>
          </a:solidFill>
          <a:latin typeface="Calibri" panose="020F0502020204030204" pitchFamily="34" charset="0"/>
        </a:defRPr>
      </a:lvl7pPr>
      <a:lvl8pPr marL="1371600" algn="ctr" defTabSz="4387850" rtl="0" fontAlgn="base">
        <a:spcBef>
          <a:spcPct val="0"/>
        </a:spcBef>
        <a:spcAft>
          <a:spcPct val="0"/>
        </a:spcAft>
        <a:defRPr sz="21100">
          <a:solidFill>
            <a:schemeClr val="tx1"/>
          </a:solidFill>
          <a:latin typeface="Calibri" panose="020F0502020204030204" pitchFamily="34" charset="0"/>
        </a:defRPr>
      </a:lvl8pPr>
      <a:lvl9pPr marL="1828800" algn="ctr" defTabSz="4387850" rtl="0" fontAlgn="base">
        <a:spcBef>
          <a:spcPct val="0"/>
        </a:spcBef>
        <a:spcAft>
          <a:spcPct val="0"/>
        </a:spcAft>
        <a:defRPr sz="21100">
          <a:solidFill>
            <a:schemeClr val="tx1"/>
          </a:solidFill>
          <a:latin typeface="Calibri" panose="020F0502020204030204" pitchFamily="34" charset="0"/>
        </a:defRPr>
      </a:lvl9pPr>
    </p:titleStyle>
    <p:bodyStyle>
      <a:lvl1pPr marL="1644650" indent="-1644650" algn="l" defTabSz="4387850" rtl="0" fontAlgn="base">
        <a:spcBef>
          <a:spcPct val="20000"/>
        </a:spcBef>
        <a:spcAft>
          <a:spcPct val="0"/>
        </a:spcAft>
        <a:buFont typeface="Arial" panose="020B0604020202020204" pitchFamily="34" charset="0"/>
        <a:buChar char="•"/>
        <a:defRPr sz="15400" kern="1200">
          <a:solidFill>
            <a:schemeClr val="tx1"/>
          </a:solidFill>
          <a:latin typeface="+mn-lt"/>
          <a:ea typeface="+mn-ea"/>
          <a:cs typeface="+mn-cs"/>
        </a:defRPr>
      </a:lvl1pPr>
      <a:lvl2pPr marL="3565525" indent="-1371600" algn="l" defTabSz="4387850" rtl="0" fontAlgn="base">
        <a:spcBef>
          <a:spcPct val="20000"/>
        </a:spcBef>
        <a:spcAft>
          <a:spcPct val="0"/>
        </a:spcAft>
        <a:buFont typeface="Arial" panose="020B0604020202020204" pitchFamily="34" charset="0"/>
        <a:buChar char="–"/>
        <a:defRPr sz="13400" kern="1200">
          <a:solidFill>
            <a:schemeClr val="tx1"/>
          </a:solidFill>
          <a:latin typeface="+mn-lt"/>
          <a:ea typeface="+mn-ea"/>
          <a:cs typeface="+mn-cs"/>
        </a:defRPr>
      </a:lvl2pPr>
      <a:lvl3pPr marL="5486400" indent="-1096963" algn="l" defTabSz="4387850" rtl="0" fontAlgn="base">
        <a:spcBef>
          <a:spcPct val="20000"/>
        </a:spcBef>
        <a:spcAft>
          <a:spcPct val="0"/>
        </a:spcAft>
        <a:buFont typeface="Arial" panose="020B0604020202020204" pitchFamily="34" charset="0"/>
        <a:buChar char="•"/>
        <a:defRPr sz="11500" kern="1200">
          <a:solidFill>
            <a:schemeClr val="tx1"/>
          </a:solidFill>
          <a:latin typeface="+mn-lt"/>
          <a:ea typeface="+mn-ea"/>
          <a:cs typeface="+mn-cs"/>
        </a:defRPr>
      </a:lvl3pPr>
      <a:lvl4pPr marL="7680325" indent="-1096963" algn="l" defTabSz="4387850" rtl="0" fontAlgn="base">
        <a:spcBef>
          <a:spcPct val="20000"/>
        </a:spcBef>
        <a:spcAft>
          <a:spcPct val="0"/>
        </a:spcAft>
        <a:buFont typeface="Arial" panose="020B0604020202020204" pitchFamily="34" charset="0"/>
        <a:buChar char="–"/>
        <a:defRPr sz="9600" kern="1200">
          <a:solidFill>
            <a:schemeClr val="tx1"/>
          </a:solidFill>
          <a:latin typeface="+mn-lt"/>
          <a:ea typeface="+mn-ea"/>
          <a:cs typeface="+mn-cs"/>
        </a:defRPr>
      </a:lvl4pPr>
      <a:lvl5pPr marL="9874250" indent="-1096963" algn="l" defTabSz="4387850" rtl="0" fontAlgn="base">
        <a:spcBef>
          <a:spcPct val="20000"/>
        </a:spcBef>
        <a:spcAft>
          <a:spcPct val="0"/>
        </a:spcAft>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emf"/><Relationship Id="rId4" Type="http://schemas.openxmlformats.org/officeDocument/2006/relationships/image" Target="../media/image3.png"/><Relationship Id="rId9" Type="http://schemas.openxmlformats.org/officeDocument/2006/relationships/hyperlink" Target="http://crater.sr.unh.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1" name="Title 3"/>
          <p:cNvSpPr>
            <a:spLocks noGrp="1"/>
          </p:cNvSpPr>
          <p:nvPr>
            <p:ph type="ctrTitle"/>
          </p:nvPr>
        </p:nvSpPr>
        <p:spPr>
          <a:xfrm>
            <a:off x="4800600" y="460375"/>
            <a:ext cx="34366200" cy="1879598"/>
          </a:xfrm>
          <a:solidFill>
            <a:schemeClr val="bg1"/>
          </a:solidFill>
          <a:ln>
            <a:solidFill>
              <a:schemeClr val="tx1"/>
            </a:solidFill>
            <a:miter lim="800000"/>
            <a:headEnd/>
            <a:tailEnd/>
          </a:ln>
        </p:spPr>
        <p:txBody>
          <a:bodyPr/>
          <a:lstStyle/>
          <a:p>
            <a:r>
              <a:rPr lang="en-US" altLang="en-US" sz="13000" b="1" dirty="0"/>
              <a:t>Hydration of the Lunar Regolith at Local Sunrise</a:t>
            </a:r>
          </a:p>
        </p:txBody>
      </p:sp>
      <p:sp>
        <p:nvSpPr>
          <p:cNvPr id="5" name="Subtitle 4"/>
          <p:cNvSpPr>
            <a:spLocks noGrp="1"/>
          </p:cNvSpPr>
          <p:nvPr>
            <p:ph type="subTitle" idx="1"/>
          </p:nvPr>
        </p:nvSpPr>
        <p:spPr>
          <a:xfrm>
            <a:off x="4800600" y="2449511"/>
            <a:ext cx="34366200" cy="1414463"/>
          </a:xfrm>
          <a:solidFill>
            <a:schemeClr val="bg1"/>
          </a:solidFill>
          <a:ln>
            <a:solidFill>
              <a:schemeClr val="tx1"/>
            </a:solidFill>
          </a:ln>
        </p:spPr>
        <p:txBody>
          <a:bodyPr rtlCol="0">
            <a:normAutofit fontScale="25000" lnSpcReduction="20000"/>
          </a:bodyPr>
          <a:lstStyle/>
          <a:p>
            <a:pPr defTabSz="4389120" fontAlgn="auto">
              <a:spcAft>
                <a:spcPts val="0"/>
              </a:spcAft>
              <a:defRPr/>
            </a:pPr>
            <a:r>
              <a:rPr lang="en-US" sz="14400" b="1" dirty="0">
                <a:solidFill>
                  <a:schemeClr val="tx1"/>
                </a:solidFill>
              </a:rPr>
              <a:t>J. K. Wilson</a:t>
            </a:r>
            <a:r>
              <a:rPr lang="en-US" sz="14400" b="1" baseline="30000" dirty="0">
                <a:solidFill>
                  <a:schemeClr val="tx1"/>
                </a:solidFill>
              </a:rPr>
              <a:t>1</a:t>
            </a:r>
            <a:r>
              <a:rPr lang="en-US" sz="14400" b="1" dirty="0">
                <a:solidFill>
                  <a:schemeClr val="tx1"/>
                </a:solidFill>
              </a:rPr>
              <a:t>, N. A. Schwadron</a:t>
            </a:r>
            <a:r>
              <a:rPr lang="en-US" sz="14400" b="1" baseline="30000" dirty="0">
                <a:solidFill>
                  <a:schemeClr val="tx1"/>
                </a:solidFill>
              </a:rPr>
              <a:t>1</a:t>
            </a:r>
            <a:r>
              <a:rPr lang="en-US" sz="14400" b="1" dirty="0">
                <a:solidFill>
                  <a:schemeClr val="tx1"/>
                </a:solidFill>
              </a:rPr>
              <a:t>, </a:t>
            </a:r>
            <a:r>
              <a:rPr lang="en-US" sz="14400" b="1" dirty="0">
                <a:solidFill>
                  <a:schemeClr val="tx1"/>
                </a:solidFill>
              </a:rPr>
              <a:t>A. P. Jordan</a:t>
            </a:r>
            <a:r>
              <a:rPr lang="en-US" sz="14400" b="1" baseline="30000" dirty="0">
                <a:solidFill>
                  <a:schemeClr val="tx1"/>
                </a:solidFill>
              </a:rPr>
              <a:t>1</a:t>
            </a:r>
            <a:r>
              <a:rPr lang="en-US" sz="14400" b="1" dirty="0">
                <a:solidFill>
                  <a:schemeClr val="tx1"/>
                </a:solidFill>
              </a:rPr>
              <a:t>, </a:t>
            </a:r>
            <a:r>
              <a:rPr lang="en-US" sz="14400" b="1" dirty="0">
                <a:solidFill>
                  <a:schemeClr val="tx1"/>
                </a:solidFill>
              </a:rPr>
              <a:t>M. D. Looper</a:t>
            </a:r>
            <a:r>
              <a:rPr lang="en-US" sz="14400" b="1" baseline="30000" dirty="0">
                <a:solidFill>
                  <a:schemeClr val="tx1"/>
                </a:solidFill>
              </a:rPr>
              <a:t>2</a:t>
            </a:r>
            <a:r>
              <a:rPr lang="en-US" sz="14400" b="1" dirty="0">
                <a:solidFill>
                  <a:schemeClr val="tx1"/>
                </a:solidFill>
              </a:rPr>
              <a:t>, C. Zeitlin</a:t>
            </a:r>
            <a:r>
              <a:rPr lang="en-US" sz="14400" b="1" baseline="30000" dirty="0">
                <a:solidFill>
                  <a:schemeClr val="tx1"/>
                </a:solidFill>
              </a:rPr>
              <a:t>3</a:t>
            </a:r>
            <a:r>
              <a:rPr lang="en-US" sz="14400" b="1" dirty="0">
                <a:solidFill>
                  <a:schemeClr val="tx1"/>
                </a:solidFill>
              </a:rPr>
              <a:t>, </a:t>
            </a:r>
            <a:r>
              <a:rPr lang="en-US" sz="14400" b="1" dirty="0">
                <a:solidFill>
                  <a:schemeClr val="tx1"/>
                </a:solidFill>
              </a:rPr>
              <a:t>L. W. Townsend</a:t>
            </a:r>
            <a:r>
              <a:rPr lang="en-US" sz="14400" b="1" baseline="30000" dirty="0">
                <a:solidFill>
                  <a:schemeClr val="tx1"/>
                </a:solidFill>
              </a:rPr>
              <a:t>4</a:t>
            </a:r>
            <a:r>
              <a:rPr lang="en-US" sz="14400" b="1" dirty="0">
                <a:solidFill>
                  <a:schemeClr val="tx1"/>
                </a:solidFill>
              </a:rPr>
              <a:t>, H. E. Spence</a:t>
            </a:r>
            <a:r>
              <a:rPr lang="en-US" sz="14400" b="1" baseline="30000" dirty="0">
                <a:solidFill>
                  <a:schemeClr val="tx1"/>
                </a:solidFill>
              </a:rPr>
              <a:t>1</a:t>
            </a:r>
            <a:r>
              <a:rPr lang="en-US" sz="14400" b="1" dirty="0">
                <a:solidFill>
                  <a:schemeClr val="tx1"/>
                </a:solidFill>
              </a:rPr>
              <a:t>, T. J. Stubbs</a:t>
            </a:r>
            <a:r>
              <a:rPr lang="en-US" sz="14400" b="1" baseline="30000" dirty="0">
                <a:solidFill>
                  <a:schemeClr val="tx1"/>
                </a:solidFill>
              </a:rPr>
              <a:t>5</a:t>
            </a:r>
            <a:r>
              <a:rPr lang="en-US" sz="14400" b="1" dirty="0">
                <a:solidFill>
                  <a:schemeClr val="tx1"/>
                </a:solidFill>
              </a:rPr>
              <a:t>, D. M. Hurley</a:t>
            </a:r>
            <a:r>
              <a:rPr lang="en-US" sz="14400" b="1" baseline="30000" dirty="0">
                <a:solidFill>
                  <a:schemeClr val="tx1"/>
                </a:solidFill>
              </a:rPr>
              <a:t>5</a:t>
            </a:r>
            <a:r>
              <a:rPr lang="en-US" sz="14400" b="1" dirty="0">
                <a:solidFill>
                  <a:schemeClr val="tx1"/>
                </a:solidFill>
              </a:rPr>
              <a:t>, W. M. Farrell</a:t>
            </a:r>
            <a:r>
              <a:rPr lang="en-US" sz="14400" b="1" baseline="30000" dirty="0">
                <a:solidFill>
                  <a:schemeClr val="tx1"/>
                </a:solidFill>
              </a:rPr>
              <a:t>5</a:t>
            </a:r>
            <a:r>
              <a:rPr lang="en-US" sz="14400" b="1" dirty="0">
                <a:solidFill>
                  <a:schemeClr val="tx1"/>
                </a:solidFill>
              </a:rPr>
              <a:t>, N. E. Petro</a:t>
            </a:r>
            <a:r>
              <a:rPr lang="en-US" sz="14400" b="1" baseline="30000" dirty="0">
                <a:solidFill>
                  <a:schemeClr val="tx1"/>
                </a:solidFill>
              </a:rPr>
              <a:t>5</a:t>
            </a:r>
            <a:r>
              <a:rPr lang="en-US" sz="14400" b="1" dirty="0">
                <a:solidFill>
                  <a:schemeClr val="tx1"/>
                </a:solidFill>
              </a:rPr>
              <a:t>, C. Pieters</a:t>
            </a:r>
            <a:r>
              <a:rPr lang="en-US" sz="14400" b="1" baseline="30000" dirty="0">
                <a:solidFill>
                  <a:schemeClr val="tx1"/>
                </a:solidFill>
              </a:rPr>
              <a:t>6</a:t>
            </a:r>
            <a:r>
              <a:rPr lang="en-US" sz="14400" b="1" dirty="0">
                <a:solidFill>
                  <a:schemeClr val="tx1"/>
                </a:solidFill>
              </a:rPr>
              <a:t> </a:t>
            </a:r>
            <a:r>
              <a:rPr lang="en-US" sz="12000" dirty="0">
                <a:solidFill>
                  <a:schemeClr val="tx1"/>
                </a:solidFill>
              </a:rPr>
              <a:t>(1)University of New Hampshire, Space Science Center, Durham, NH (jody.wilson@unh.edu, nschwadron@unh.edu), </a:t>
            </a:r>
            <a:r>
              <a:rPr lang="en-US" sz="12000" dirty="0">
                <a:solidFill>
                  <a:schemeClr val="tx1"/>
                </a:solidFill>
              </a:rPr>
              <a:t>(2)The Aerospace Corp., El Segundo, CA, (3)</a:t>
            </a:r>
            <a:r>
              <a:rPr lang="en-US" sz="12000" dirty="0" err="1">
                <a:solidFill>
                  <a:schemeClr val="tx1"/>
                </a:solidFill>
              </a:rPr>
              <a:t>Leidos</a:t>
            </a:r>
            <a:r>
              <a:rPr lang="en-US" sz="12000" dirty="0">
                <a:solidFill>
                  <a:schemeClr val="tx1"/>
                </a:solidFill>
              </a:rPr>
              <a:t>, Houston, Texas, (4)Department of Nuclear Engineering, Univ. of Tennessee, Knoxville, TN, </a:t>
            </a:r>
            <a:r>
              <a:rPr lang="en-US" sz="12000" dirty="0">
                <a:solidFill>
                  <a:schemeClr val="tx1"/>
                </a:solidFill>
              </a:rPr>
              <a:t>(5)Goddard Space Flight Center, Greenbelt, MD, (6)Brown University, Planetary Sciences Group, Dept. of Earth Environmental and Planetary Sciences, Providence</a:t>
            </a:r>
            <a:r>
              <a:rPr lang="en-US" sz="12000">
                <a:solidFill>
                  <a:schemeClr val="tx1"/>
                </a:solidFill>
              </a:rPr>
              <a:t>, RI</a:t>
            </a:r>
            <a:r>
              <a:rPr lang="en-US" sz="12000">
                <a:solidFill>
                  <a:schemeClr val="tx1"/>
                </a:solidFill>
              </a:rPr>
              <a:t>.</a:t>
            </a:r>
            <a:endParaRPr lang="en-US" dirty="0"/>
          </a:p>
        </p:txBody>
      </p:sp>
      <p:sp>
        <p:nvSpPr>
          <p:cNvPr id="2053" name="TextBox 10"/>
          <p:cNvSpPr txBox="1">
            <a:spLocks noChangeArrowheads="1"/>
          </p:cNvSpPr>
          <p:nvPr/>
        </p:nvSpPr>
        <p:spPr bwMode="auto">
          <a:xfrm>
            <a:off x="609600" y="5029200"/>
            <a:ext cx="113538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600">
                <a:solidFill>
                  <a:schemeClr val="tx1"/>
                </a:solidFill>
                <a:latin typeface="Calibri" panose="020F0502020204030204" pitchFamily="34" charset="0"/>
              </a:defRPr>
            </a:lvl1pPr>
            <a:lvl2pPr marL="742950" indent="-285750">
              <a:defRPr sz="8600">
                <a:solidFill>
                  <a:schemeClr val="tx1"/>
                </a:solidFill>
                <a:latin typeface="Calibri" panose="020F0502020204030204" pitchFamily="34" charset="0"/>
              </a:defRPr>
            </a:lvl2pPr>
            <a:lvl3pPr marL="1143000" indent="-228600">
              <a:defRPr sz="8600">
                <a:solidFill>
                  <a:schemeClr val="tx1"/>
                </a:solidFill>
                <a:latin typeface="Calibri" panose="020F0502020204030204" pitchFamily="34" charset="0"/>
              </a:defRPr>
            </a:lvl3pPr>
            <a:lvl4pPr marL="1600200" indent="-228600">
              <a:defRPr sz="8600">
                <a:solidFill>
                  <a:schemeClr val="tx1"/>
                </a:solidFill>
                <a:latin typeface="Calibri" panose="020F0502020204030204" pitchFamily="34" charset="0"/>
              </a:defRPr>
            </a:lvl4pPr>
            <a:lvl5pPr marL="2057400" indent="-228600">
              <a:defRPr sz="8600">
                <a:solidFill>
                  <a:schemeClr val="tx1"/>
                </a:solidFill>
                <a:latin typeface="Calibri" panose="020F0502020204030204" pitchFamily="34" charset="0"/>
              </a:defRPr>
            </a:lvl5pPr>
            <a:lvl6pPr marL="2514600" indent="-228600" defTabSz="4387850" fontAlgn="base">
              <a:spcBef>
                <a:spcPct val="0"/>
              </a:spcBef>
              <a:spcAft>
                <a:spcPct val="0"/>
              </a:spcAft>
              <a:defRPr sz="8600">
                <a:solidFill>
                  <a:schemeClr val="tx1"/>
                </a:solidFill>
                <a:latin typeface="Calibri" panose="020F0502020204030204" pitchFamily="34" charset="0"/>
              </a:defRPr>
            </a:lvl6pPr>
            <a:lvl7pPr marL="2971800" indent="-228600" defTabSz="4387850" fontAlgn="base">
              <a:spcBef>
                <a:spcPct val="0"/>
              </a:spcBef>
              <a:spcAft>
                <a:spcPct val="0"/>
              </a:spcAft>
              <a:defRPr sz="8600">
                <a:solidFill>
                  <a:schemeClr val="tx1"/>
                </a:solidFill>
                <a:latin typeface="Calibri" panose="020F0502020204030204" pitchFamily="34" charset="0"/>
              </a:defRPr>
            </a:lvl7pPr>
            <a:lvl8pPr marL="3429000" indent="-228600" defTabSz="4387850" fontAlgn="base">
              <a:spcBef>
                <a:spcPct val="0"/>
              </a:spcBef>
              <a:spcAft>
                <a:spcPct val="0"/>
              </a:spcAft>
              <a:defRPr sz="8600">
                <a:solidFill>
                  <a:schemeClr val="tx1"/>
                </a:solidFill>
                <a:latin typeface="Calibri" panose="020F0502020204030204" pitchFamily="34" charset="0"/>
              </a:defRPr>
            </a:lvl8pPr>
            <a:lvl9pPr marL="3886200" indent="-228600" defTabSz="4387850" fontAlgn="base">
              <a:spcBef>
                <a:spcPct val="0"/>
              </a:spcBef>
              <a:spcAft>
                <a:spcPct val="0"/>
              </a:spcAft>
              <a:defRPr sz="8600">
                <a:solidFill>
                  <a:schemeClr val="tx1"/>
                </a:solidFill>
                <a:latin typeface="Calibri" panose="020F0502020204030204" pitchFamily="34" charset="0"/>
              </a:defRPr>
            </a:lvl9pPr>
          </a:lstStyle>
          <a:p>
            <a:pPr eaLnBrk="1" hangingPunct="1"/>
            <a:endParaRPr lang="en-US" altLang="en-US"/>
          </a:p>
        </p:txBody>
      </p:sp>
      <p:sp>
        <p:nvSpPr>
          <p:cNvPr id="2055" name="TextBox 13"/>
          <p:cNvSpPr txBox="1">
            <a:spLocks noChangeArrowheads="1"/>
          </p:cNvSpPr>
          <p:nvPr/>
        </p:nvSpPr>
        <p:spPr bwMode="auto">
          <a:xfrm>
            <a:off x="457200" y="4191000"/>
            <a:ext cx="14501813" cy="9048631"/>
          </a:xfrm>
          <a:prstGeom prst="rect">
            <a:avLst/>
          </a:prstGeom>
          <a:solidFill>
            <a:schemeClr val="bg1"/>
          </a:solidFill>
          <a:ln w="9525">
            <a:solidFill>
              <a:schemeClr val="tx1"/>
            </a:solidFill>
            <a:miter lim="800000"/>
            <a:headEnd/>
            <a:tailEnd/>
          </a:ln>
        </p:spPr>
        <p:txBody>
          <a:bodyPr lIns="457200" tIns="182880" rIns="457200" bIns="182880">
            <a:spAutoFit/>
          </a:bodyPr>
          <a:lstStyle>
            <a:lvl1pPr>
              <a:defRPr sz="8600">
                <a:solidFill>
                  <a:schemeClr val="tx1"/>
                </a:solidFill>
                <a:latin typeface="Calibri" panose="020F0502020204030204" pitchFamily="34" charset="0"/>
              </a:defRPr>
            </a:lvl1pPr>
            <a:lvl2pPr marL="742950" indent="-285750">
              <a:defRPr sz="8600">
                <a:solidFill>
                  <a:schemeClr val="tx1"/>
                </a:solidFill>
                <a:latin typeface="Calibri" panose="020F0502020204030204" pitchFamily="34" charset="0"/>
              </a:defRPr>
            </a:lvl2pPr>
            <a:lvl3pPr marL="1143000" indent="-228600">
              <a:defRPr sz="8600">
                <a:solidFill>
                  <a:schemeClr val="tx1"/>
                </a:solidFill>
                <a:latin typeface="Calibri" panose="020F0502020204030204" pitchFamily="34" charset="0"/>
              </a:defRPr>
            </a:lvl3pPr>
            <a:lvl4pPr marL="1600200" indent="-228600">
              <a:defRPr sz="8600">
                <a:solidFill>
                  <a:schemeClr val="tx1"/>
                </a:solidFill>
                <a:latin typeface="Calibri" panose="020F0502020204030204" pitchFamily="34" charset="0"/>
              </a:defRPr>
            </a:lvl4pPr>
            <a:lvl5pPr marL="2057400" indent="-228600">
              <a:defRPr sz="8600">
                <a:solidFill>
                  <a:schemeClr val="tx1"/>
                </a:solidFill>
                <a:latin typeface="Calibri" panose="020F0502020204030204" pitchFamily="34" charset="0"/>
              </a:defRPr>
            </a:lvl5pPr>
            <a:lvl6pPr marL="2514600" indent="-228600" defTabSz="4387850" fontAlgn="base">
              <a:spcBef>
                <a:spcPct val="0"/>
              </a:spcBef>
              <a:spcAft>
                <a:spcPct val="0"/>
              </a:spcAft>
              <a:defRPr sz="8600">
                <a:solidFill>
                  <a:schemeClr val="tx1"/>
                </a:solidFill>
                <a:latin typeface="Calibri" panose="020F0502020204030204" pitchFamily="34" charset="0"/>
              </a:defRPr>
            </a:lvl6pPr>
            <a:lvl7pPr marL="2971800" indent="-228600" defTabSz="4387850" fontAlgn="base">
              <a:spcBef>
                <a:spcPct val="0"/>
              </a:spcBef>
              <a:spcAft>
                <a:spcPct val="0"/>
              </a:spcAft>
              <a:defRPr sz="8600">
                <a:solidFill>
                  <a:schemeClr val="tx1"/>
                </a:solidFill>
                <a:latin typeface="Calibri" panose="020F0502020204030204" pitchFamily="34" charset="0"/>
              </a:defRPr>
            </a:lvl7pPr>
            <a:lvl8pPr marL="3429000" indent="-228600" defTabSz="4387850" fontAlgn="base">
              <a:spcBef>
                <a:spcPct val="0"/>
              </a:spcBef>
              <a:spcAft>
                <a:spcPct val="0"/>
              </a:spcAft>
              <a:defRPr sz="8600">
                <a:solidFill>
                  <a:schemeClr val="tx1"/>
                </a:solidFill>
                <a:latin typeface="Calibri" panose="020F0502020204030204" pitchFamily="34" charset="0"/>
              </a:defRPr>
            </a:lvl8pPr>
            <a:lvl9pPr marL="3886200" indent="-228600" defTabSz="4387850" fontAlgn="base">
              <a:spcBef>
                <a:spcPct val="0"/>
              </a:spcBef>
              <a:spcAft>
                <a:spcPct val="0"/>
              </a:spcAft>
              <a:defRPr sz="8600">
                <a:solidFill>
                  <a:schemeClr val="tx1"/>
                </a:solidFill>
                <a:latin typeface="Calibri" panose="020F0502020204030204" pitchFamily="34" charset="0"/>
              </a:defRPr>
            </a:lvl9pPr>
          </a:lstStyle>
          <a:p>
            <a:pPr algn="ctr" eaLnBrk="1" hangingPunct="1"/>
            <a:r>
              <a:rPr lang="en-US" altLang="en-US" sz="8000" b="1" dirty="0"/>
              <a:t>Overview</a:t>
            </a:r>
          </a:p>
          <a:p>
            <a:pPr algn="just"/>
            <a:r>
              <a:rPr lang="en-US" sz="4400" dirty="0"/>
              <a:t>The CRaTER instrument on LRO has detected the signature of hydrated lunar regolith at the local dawn sector of the Moon, using a new type of horizon-viewing observation in 2015 and 2016.  The yield of ~100 MeV lunar albedo protons at dawn is larger than that of the dusk sector; presumably hydrogen (whether atomic or in a molecule like H</a:t>
            </a:r>
            <a:r>
              <a:rPr lang="en-US" sz="4400" baseline="-25000" dirty="0"/>
              <a:t>2</a:t>
            </a:r>
            <a:r>
              <a:rPr lang="en-US" sz="4400" dirty="0"/>
              <a:t>O) is more abundant on the lunar surface just before sunrise, and galactic cosmic rays (GCRs) scatter the free protons out of the regolith via forward-scattering knock-on collisions, thus enhancing the number of albedo protons per incident GCR.</a:t>
            </a:r>
          </a:p>
        </p:txBody>
      </p:sp>
      <p:sp>
        <p:nvSpPr>
          <p:cNvPr id="2056" name="AutoShape 2" descr="imap://jkwilson@guero.sr.unh.edu:993/fetch%3EUID%3E/INBOX%3E45949?part=1.2.2&amp;filename=gefhaahe.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600">
                <a:solidFill>
                  <a:schemeClr val="tx1"/>
                </a:solidFill>
                <a:latin typeface="Calibri" panose="020F0502020204030204" pitchFamily="34" charset="0"/>
              </a:defRPr>
            </a:lvl1pPr>
            <a:lvl2pPr marL="742950" indent="-285750">
              <a:defRPr sz="8600">
                <a:solidFill>
                  <a:schemeClr val="tx1"/>
                </a:solidFill>
                <a:latin typeface="Calibri" panose="020F0502020204030204" pitchFamily="34" charset="0"/>
              </a:defRPr>
            </a:lvl2pPr>
            <a:lvl3pPr marL="1143000" indent="-228600">
              <a:defRPr sz="8600">
                <a:solidFill>
                  <a:schemeClr val="tx1"/>
                </a:solidFill>
                <a:latin typeface="Calibri" panose="020F0502020204030204" pitchFamily="34" charset="0"/>
              </a:defRPr>
            </a:lvl3pPr>
            <a:lvl4pPr marL="1600200" indent="-228600">
              <a:defRPr sz="8600">
                <a:solidFill>
                  <a:schemeClr val="tx1"/>
                </a:solidFill>
                <a:latin typeface="Calibri" panose="020F0502020204030204" pitchFamily="34" charset="0"/>
              </a:defRPr>
            </a:lvl4pPr>
            <a:lvl5pPr marL="2057400" indent="-228600">
              <a:defRPr sz="8600">
                <a:solidFill>
                  <a:schemeClr val="tx1"/>
                </a:solidFill>
                <a:latin typeface="Calibri" panose="020F0502020204030204" pitchFamily="34" charset="0"/>
              </a:defRPr>
            </a:lvl5pPr>
            <a:lvl6pPr marL="2514600" indent="-228600" defTabSz="4387850" fontAlgn="base">
              <a:spcBef>
                <a:spcPct val="0"/>
              </a:spcBef>
              <a:spcAft>
                <a:spcPct val="0"/>
              </a:spcAft>
              <a:defRPr sz="8600">
                <a:solidFill>
                  <a:schemeClr val="tx1"/>
                </a:solidFill>
                <a:latin typeface="Calibri" panose="020F0502020204030204" pitchFamily="34" charset="0"/>
              </a:defRPr>
            </a:lvl6pPr>
            <a:lvl7pPr marL="2971800" indent="-228600" defTabSz="4387850" fontAlgn="base">
              <a:spcBef>
                <a:spcPct val="0"/>
              </a:spcBef>
              <a:spcAft>
                <a:spcPct val="0"/>
              </a:spcAft>
              <a:defRPr sz="8600">
                <a:solidFill>
                  <a:schemeClr val="tx1"/>
                </a:solidFill>
                <a:latin typeface="Calibri" panose="020F0502020204030204" pitchFamily="34" charset="0"/>
              </a:defRPr>
            </a:lvl7pPr>
            <a:lvl8pPr marL="3429000" indent="-228600" defTabSz="4387850" fontAlgn="base">
              <a:spcBef>
                <a:spcPct val="0"/>
              </a:spcBef>
              <a:spcAft>
                <a:spcPct val="0"/>
              </a:spcAft>
              <a:defRPr sz="8600">
                <a:solidFill>
                  <a:schemeClr val="tx1"/>
                </a:solidFill>
                <a:latin typeface="Calibri" panose="020F0502020204030204" pitchFamily="34" charset="0"/>
              </a:defRPr>
            </a:lvl8pPr>
            <a:lvl9pPr marL="3886200" indent="-228600" defTabSz="4387850" fontAlgn="base">
              <a:spcBef>
                <a:spcPct val="0"/>
              </a:spcBef>
              <a:spcAft>
                <a:spcPct val="0"/>
              </a:spcAft>
              <a:defRPr sz="8600">
                <a:solidFill>
                  <a:schemeClr val="tx1"/>
                </a:solidFill>
                <a:latin typeface="Calibri" panose="020F0502020204030204" pitchFamily="34" charset="0"/>
              </a:defRPr>
            </a:lvl9pPr>
          </a:lstStyle>
          <a:p>
            <a:pPr eaLnBrk="1" hangingPunct="1"/>
            <a:endParaRPr lang="en-US" altLang="en-US"/>
          </a:p>
        </p:txBody>
      </p:sp>
      <p:pic>
        <p:nvPicPr>
          <p:cNvPr id="2057" name="Picture 19" descr="gefhaah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063" y="463550"/>
            <a:ext cx="3995737" cy="3411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58" name="Picture 20" descr="hbagbchc.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471600" y="463550"/>
            <a:ext cx="3981450" cy="337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62" name="TextBox 36"/>
          <p:cNvSpPr txBox="1">
            <a:spLocks noChangeArrowheads="1"/>
          </p:cNvSpPr>
          <p:nvPr/>
        </p:nvSpPr>
        <p:spPr bwMode="auto">
          <a:xfrm>
            <a:off x="29864051" y="27232629"/>
            <a:ext cx="13588999" cy="4985980"/>
          </a:xfrm>
          <a:prstGeom prst="rect">
            <a:avLst/>
          </a:prstGeom>
          <a:solidFill>
            <a:schemeClr val="bg1"/>
          </a:solidFill>
          <a:ln w="9525">
            <a:solidFill>
              <a:schemeClr val="tx1"/>
            </a:solidFill>
            <a:miter lim="800000"/>
            <a:headEnd/>
            <a:tailEnd/>
          </a:ln>
        </p:spPr>
        <p:txBody>
          <a:bodyPr wrap="square" lIns="457200" tIns="182880" rIns="457200" bIns="182880">
            <a:spAutoFit/>
          </a:bodyPr>
          <a:lstStyle>
            <a:lvl1pPr>
              <a:defRPr sz="8600">
                <a:solidFill>
                  <a:schemeClr val="tx1"/>
                </a:solidFill>
                <a:latin typeface="Calibri" panose="020F0502020204030204" pitchFamily="34" charset="0"/>
              </a:defRPr>
            </a:lvl1pPr>
            <a:lvl2pPr marL="742950" indent="-285750">
              <a:defRPr sz="8600">
                <a:solidFill>
                  <a:schemeClr val="tx1"/>
                </a:solidFill>
                <a:latin typeface="Calibri" panose="020F0502020204030204" pitchFamily="34" charset="0"/>
              </a:defRPr>
            </a:lvl2pPr>
            <a:lvl3pPr marL="1143000" indent="-228600">
              <a:defRPr sz="8600">
                <a:solidFill>
                  <a:schemeClr val="tx1"/>
                </a:solidFill>
                <a:latin typeface="Calibri" panose="020F0502020204030204" pitchFamily="34" charset="0"/>
              </a:defRPr>
            </a:lvl3pPr>
            <a:lvl4pPr marL="1600200" indent="-228600">
              <a:defRPr sz="8600">
                <a:solidFill>
                  <a:schemeClr val="tx1"/>
                </a:solidFill>
                <a:latin typeface="Calibri" panose="020F0502020204030204" pitchFamily="34" charset="0"/>
              </a:defRPr>
            </a:lvl4pPr>
            <a:lvl5pPr marL="2057400" indent="-228600">
              <a:defRPr sz="8600">
                <a:solidFill>
                  <a:schemeClr val="tx1"/>
                </a:solidFill>
                <a:latin typeface="Calibri" panose="020F0502020204030204" pitchFamily="34" charset="0"/>
              </a:defRPr>
            </a:lvl5pPr>
            <a:lvl6pPr marL="2514600" indent="-228600" defTabSz="4387850" fontAlgn="base">
              <a:spcBef>
                <a:spcPct val="0"/>
              </a:spcBef>
              <a:spcAft>
                <a:spcPct val="0"/>
              </a:spcAft>
              <a:defRPr sz="8600">
                <a:solidFill>
                  <a:schemeClr val="tx1"/>
                </a:solidFill>
                <a:latin typeface="Calibri" panose="020F0502020204030204" pitchFamily="34" charset="0"/>
              </a:defRPr>
            </a:lvl6pPr>
            <a:lvl7pPr marL="2971800" indent="-228600" defTabSz="4387850" fontAlgn="base">
              <a:spcBef>
                <a:spcPct val="0"/>
              </a:spcBef>
              <a:spcAft>
                <a:spcPct val="0"/>
              </a:spcAft>
              <a:defRPr sz="8600">
                <a:solidFill>
                  <a:schemeClr val="tx1"/>
                </a:solidFill>
                <a:latin typeface="Calibri" panose="020F0502020204030204" pitchFamily="34" charset="0"/>
              </a:defRPr>
            </a:lvl7pPr>
            <a:lvl8pPr marL="3429000" indent="-228600" defTabSz="4387850" fontAlgn="base">
              <a:spcBef>
                <a:spcPct val="0"/>
              </a:spcBef>
              <a:spcAft>
                <a:spcPct val="0"/>
              </a:spcAft>
              <a:defRPr sz="8600">
                <a:solidFill>
                  <a:schemeClr val="tx1"/>
                </a:solidFill>
                <a:latin typeface="Calibri" panose="020F0502020204030204" pitchFamily="34" charset="0"/>
              </a:defRPr>
            </a:lvl8pPr>
            <a:lvl9pPr marL="3886200" indent="-228600" defTabSz="4387850" fontAlgn="base">
              <a:spcBef>
                <a:spcPct val="0"/>
              </a:spcBef>
              <a:spcAft>
                <a:spcPct val="0"/>
              </a:spcAft>
              <a:defRPr sz="8600">
                <a:solidFill>
                  <a:schemeClr val="tx1"/>
                </a:solidFill>
                <a:latin typeface="Calibri" panose="020F0502020204030204" pitchFamily="34" charset="0"/>
              </a:defRPr>
            </a:lvl9pPr>
          </a:lstStyle>
          <a:p>
            <a:pPr algn="ctr" eaLnBrk="1" hangingPunct="1"/>
            <a:r>
              <a:rPr lang="en-US" altLang="en-US" sz="8000" b="1" dirty="0"/>
              <a:t>References</a:t>
            </a:r>
          </a:p>
          <a:p>
            <a:pPr eaLnBrk="1" hangingPunct="1"/>
            <a:r>
              <a:rPr lang="en-US" altLang="en-US" sz="4400" dirty="0"/>
              <a:t>[1] Wilson, J. K. et al. (2012) </a:t>
            </a:r>
            <a:r>
              <a:rPr lang="en-US" altLang="en-US" sz="4400" i="1" dirty="0"/>
              <a:t>JGR planets</a:t>
            </a:r>
            <a:r>
              <a:rPr lang="en-US" altLang="en-US" sz="4400" dirty="0"/>
              <a:t>.</a:t>
            </a:r>
          </a:p>
          <a:p>
            <a:pPr eaLnBrk="1" hangingPunct="1"/>
            <a:r>
              <a:rPr lang="en-US" altLang="en-US" sz="4400" dirty="0"/>
              <a:t>[2] Schwadron, N. A. et al. (2016) </a:t>
            </a:r>
            <a:r>
              <a:rPr lang="en-US" altLang="en-US" sz="4400" i="1" dirty="0"/>
              <a:t>Icarus.</a:t>
            </a:r>
          </a:p>
          <a:p>
            <a:pPr eaLnBrk="1" hangingPunct="1"/>
            <a:r>
              <a:rPr lang="en-US" altLang="en-US" sz="4400" dirty="0"/>
              <a:t>[3] </a:t>
            </a:r>
            <a:r>
              <a:rPr lang="en-US" altLang="en-US" sz="4400" dirty="0" err="1"/>
              <a:t>Schorghofer</a:t>
            </a:r>
            <a:r>
              <a:rPr lang="en-US" altLang="en-US" sz="4400" dirty="0"/>
              <a:t>, N. (2014) </a:t>
            </a:r>
            <a:r>
              <a:rPr lang="en-US" altLang="en-US" sz="4400" i="1" dirty="0"/>
              <a:t>GRL.</a:t>
            </a:r>
          </a:p>
          <a:p>
            <a:pPr eaLnBrk="1" hangingPunct="1"/>
            <a:r>
              <a:rPr lang="en-US" altLang="en-US" sz="4400" i="1" dirty="0"/>
              <a:t>This work submitted to Planetary and Space Science (</a:t>
            </a:r>
            <a:r>
              <a:rPr lang="en-US" altLang="en-US" sz="4400" i="1" dirty="0" err="1"/>
              <a:t>Schwadron</a:t>
            </a:r>
            <a:r>
              <a:rPr lang="en-US" altLang="en-US" sz="4400" i="1" dirty="0"/>
              <a:t> et al. 2017)</a:t>
            </a:r>
          </a:p>
        </p:txBody>
      </p:sp>
      <p:sp>
        <p:nvSpPr>
          <p:cNvPr id="2063" name="TextBox 26"/>
          <p:cNvSpPr txBox="1">
            <a:spLocks noChangeArrowheads="1"/>
          </p:cNvSpPr>
          <p:nvPr/>
        </p:nvSpPr>
        <p:spPr bwMode="auto">
          <a:xfrm>
            <a:off x="15506154" y="4187825"/>
            <a:ext cx="13687971" cy="7017306"/>
          </a:xfrm>
          <a:prstGeom prst="rect">
            <a:avLst/>
          </a:prstGeom>
          <a:solidFill>
            <a:schemeClr val="bg1"/>
          </a:solidFill>
          <a:ln w="9525">
            <a:solidFill>
              <a:schemeClr val="tx1"/>
            </a:solidFill>
            <a:miter lim="800000"/>
            <a:headEnd/>
            <a:tailEnd/>
          </a:ln>
        </p:spPr>
        <p:txBody>
          <a:bodyPr wrap="square" lIns="457200" tIns="182880" rIns="457200" bIns="182880">
            <a:spAutoFit/>
          </a:bodyPr>
          <a:lstStyle>
            <a:lvl1pPr>
              <a:defRPr sz="8600">
                <a:solidFill>
                  <a:schemeClr val="tx1"/>
                </a:solidFill>
                <a:latin typeface="Calibri" panose="020F0502020204030204" pitchFamily="34" charset="0"/>
              </a:defRPr>
            </a:lvl1pPr>
            <a:lvl2pPr marL="742950" indent="-285750">
              <a:defRPr sz="8600">
                <a:solidFill>
                  <a:schemeClr val="tx1"/>
                </a:solidFill>
                <a:latin typeface="Calibri" panose="020F0502020204030204" pitchFamily="34" charset="0"/>
              </a:defRPr>
            </a:lvl2pPr>
            <a:lvl3pPr marL="1143000" indent="-228600">
              <a:defRPr sz="8600">
                <a:solidFill>
                  <a:schemeClr val="tx1"/>
                </a:solidFill>
                <a:latin typeface="Calibri" panose="020F0502020204030204" pitchFamily="34" charset="0"/>
              </a:defRPr>
            </a:lvl3pPr>
            <a:lvl4pPr marL="1600200" indent="-228600">
              <a:defRPr sz="8600">
                <a:solidFill>
                  <a:schemeClr val="tx1"/>
                </a:solidFill>
                <a:latin typeface="Calibri" panose="020F0502020204030204" pitchFamily="34" charset="0"/>
              </a:defRPr>
            </a:lvl4pPr>
            <a:lvl5pPr marL="2057400" indent="-228600">
              <a:defRPr sz="8600">
                <a:solidFill>
                  <a:schemeClr val="tx1"/>
                </a:solidFill>
                <a:latin typeface="Calibri" panose="020F0502020204030204" pitchFamily="34" charset="0"/>
              </a:defRPr>
            </a:lvl5pPr>
            <a:lvl6pPr marL="2514600" indent="-228600" defTabSz="4387850" fontAlgn="base">
              <a:spcBef>
                <a:spcPct val="0"/>
              </a:spcBef>
              <a:spcAft>
                <a:spcPct val="0"/>
              </a:spcAft>
              <a:defRPr sz="8600">
                <a:solidFill>
                  <a:schemeClr val="tx1"/>
                </a:solidFill>
                <a:latin typeface="Calibri" panose="020F0502020204030204" pitchFamily="34" charset="0"/>
              </a:defRPr>
            </a:lvl6pPr>
            <a:lvl7pPr marL="2971800" indent="-228600" defTabSz="4387850" fontAlgn="base">
              <a:spcBef>
                <a:spcPct val="0"/>
              </a:spcBef>
              <a:spcAft>
                <a:spcPct val="0"/>
              </a:spcAft>
              <a:defRPr sz="8600">
                <a:solidFill>
                  <a:schemeClr val="tx1"/>
                </a:solidFill>
                <a:latin typeface="Calibri" panose="020F0502020204030204" pitchFamily="34" charset="0"/>
              </a:defRPr>
            </a:lvl7pPr>
            <a:lvl8pPr marL="3429000" indent="-228600" defTabSz="4387850" fontAlgn="base">
              <a:spcBef>
                <a:spcPct val="0"/>
              </a:spcBef>
              <a:spcAft>
                <a:spcPct val="0"/>
              </a:spcAft>
              <a:defRPr sz="8600">
                <a:solidFill>
                  <a:schemeClr val="tx1"/>
                </a:solidFill>
                <a:latin typeface="Calibri" panose="020F0502020204030204" pitchFamily="34" charset="0"/>
              </a:defRPr>
            </a:lvl8pPr>
            <a:lvl9pPr marL="3886200" indent="-228600" defTabSz="4387850" fontAlgn="base">
              <a:spcBef>
                <a:spcPct val="0"/>
              </a:spcBef>
              <a:spcAft>
                <a:spcPct val="0"/>
              </a:spcAft>
              <a:defRPr sz="8600">
                <a:solidFill>
                  <a:schemeClr val="tx1"/>
                </a:solidFill>
                <a:latin typeface="Calibri" panose="020F0502020204030204" pitchFamily="34" charset="0"/>
              </a:defRPr>
            </a:lvl9pPr>
          </a:lstStyle>
          <a:p>
            <a:pPr algn="ctr" eaLnBrk="1" hangingPunct="1"/>
            <a:r>
              <a:rPr lang="en-US" altLang="en-US" sz="8000" b="1" dirty="0"/>
              <a:t>Data reduction</a:t>
            </a:r>
          </a:p>
          <a:p>
            <a:pPr algn="just" eaLnBrk="1" hangingPunct="1"/>
            <a:r>
              <a:rPr lang="en-US" altLang="en-US" sz="4400" dirty="0"/>
              <a:t>Rather than assuming fixed lineal energy transfer (LET) proton tracks and fixed background LET spectra as in previous analysis [1] we create sparsely-populated cross-plots (below left), cull more than half of the detection events to select for only one direction of arrival (zenith or nadir) and then co-add the cross-plots into one-dimensional LET spectra, resulting in good signal-to-noise ratios, as shown below right (</a:t>
            </a:r>
            <a:r>
              <a:rPr lang="en-US" altLang="en-US" sz="4400" dirty="0">
                <a:solidFill>
                  <a:srgbClr val="C00000"/>
                </a:solidFill>
              </a:rPr>
              <a:t>red points</a:t>
            </a:r>
            <a:r>
              <a:rPr lang="en-US" altLang="en-US" sz="4400" dirty="0"/>
              <a:t>).</a:t>
            </a:r>
          </a:p>
        </p:txBody>
      </p:sp>
      <p:pic>
        <p:nvPicPr>
          <p:cNvPr id="206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958426" y="11459993"/>
            <a:ext cx="8235699" cy="563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5" name="TextBox 23"/>
          <p:cNvSpPr txBox="1">
            <a:spLocks noChangeArrowheads="1"/>
          </p:cNvSpPr>
          <p:nvPr/>
        </p:nvSpPr>
        <p:spPr bwMode="auto">
          <a:xfrm>
            <a:off x="15557226" y="24250465"/>
            <a:ext cx="13585826" cy="1477328"/>
          </a:xfrm>
          <a:prstGeom prst="rect">
            <a:avLst/>
          </a:prstGeom>
          <a:solidFill>
            <a:schemeClr val="bg1"/>
          </a:solidFill>
          <a:ln w="9525">
            <a:solidFill>
              <a:schemeClr val="tx1"/>
            </a:solidFill>
            <a:miter lim="800000"/>
            <a:headEnd/>
            <a:tailEnd/>
          </a:ln>
        </p:spPr>
        <p:txBody>
          <a:bodyPr wrap="square" lIns="457200" tIns="182880" rIns="457200" bIns="182880">
            <a:spAutoFit/>
          </a:bodyPr>
          <a:lstStyle>
            <a:lvl1pPr>
              <a:defRPr sz="8600">
                <a:solidFill>
                  <a:schemeClr val="tx1"/>
                </a:solidFill>
                <a:latin typeface="Calibri" panose="020F0502020204030204" pitchFamily="34" charset="0"/>
              </a:defRPr>
            </a:lvl1pPr>
            <a:lvl2pPr marL="742950" indent="-285750">
              <a:defRPr sz="8600">
                <a:solidFill>
                  <a:schemeClr val="tx1"/>
                </a:solidFill>
                <a:latin typeface="Calibri" panose="020F0502020204030204" pitchFamily="34" charset="0"/>
              </a:defRPr>
            </a:lvl2pPr>
            <a:lvl3pPr marL="1143000" indent="-228600">
              <a:defRPr sz="8600">
                <a:solidFill>
                  <a:schemeClr val="tx1"/>
                </a:solidFill>
                <a:latin typeface="Calibri" panose="020F0502020204030204" pitchFamily="34" charset="0"/>
              </a:defRPr>
            </a:lvl3pPr>
            <a:lvl4pPr marL="1600200" indent="-228600">
              <a:defRPr sz="8600">
                <a:solidFill>
                  <a:schemeClr val="tx1"/>
                </a:solidFill>
                <a:latin typeface="Calibri" panose="020F0502020204030204" pitchFamily="34" charset="0"/>
              </a:defRPr>
            </a:lvl4pPr>
            <a:lvl5pPr marL="2057400" indent="-228600">
              <a:defRPr sz="8600">
                <a:solidFill>
                  <a:schemeClr val="tx1"/>
                </a:solidFill>
                <a:latin typeface="Calibri" panose="020F0502020204030204" pitchFamily="34" charset="0"/>
              </a:defRPr>
            </a:lvl5pPr>
            <a:lvl6pPr marL="2514600" indent="-228600" defTabSz="4387850" fontAlgn="base">
              <a:spcBef>
                <a:spcPct val="0"/>
              </a:spcBef>
              <a:spcAft>
                <a:spcPct val="0"/>
              </a:spcAft>
              <a:defRPr sz="8600">
                <a:solidFill>
                  <a:schemeClr val="tx1"/>
                </a:solidFill>
                <a:latin typeface="Calibri" panose="020F0502020204030204" pitchFamily="34" charset="0"/>
              </a:defRPr>
            </a:lvl6pPr>
            <a:lvl7pPr marL="2971800" indent="-228600" defTabSz="4387850" fontAlgn="base">
              <a:spcBef>
                <a:spcPct val="0"/>
              </a:spcBef>
              <a:spcAft>
                <a:spcPct val="0"/>
              </a:spcAft>
              <a:defRPr sz="8600">
                <a:solidFill>
                  <a:schemeClr val="tx1"/>
                </a:solidFill>
                <a:latin typeface="Calibri" panose="020F0502020204030204" pitchFamily="34" charset="0"/>
              </a:defRPr>
            </a:lvl7pPr>
            <a:lvl8pPr marL="3429000" indent="-228600" defTabSz="4387850" fontAlgn="base">
              <a:spcBef>
                <a:spcPct val="0"/>
              </a:spcBef>
              <a:spcAft>
                <a:spcPct val="0"/>
              </a:spcAft>
              <a:defRPr sz="8600">
                <a:solidFill>
                  <a:schemeClr val="tx1"/>
                </a:solidFill>
                <a:latin typeface="Calibri" panose="020F0502020204030204" pitchFamily="34" charset="0"/>
              </a:defRPr>
            </a:lvl8pPr>
            <a:lvl9pPr marL="3886200" indent="-228600" defTabSz="4387850" fontAlgn="base">
              <a:spcBef>
                <a:spcPct val="0"/>
              </a:spcBef>
              <a:spcAft>
                <a:spcPct val="0"/>
              </a:spcAft>
              <a:defRPr sz="8600">
                <a:solidFill>
                  <a:schemeClr val="tx1"/>
                </a:solidFill>
                <a:latin typeface="Calibri" panose="020F0502020204030204" pitchFamily="34" charset="0"/>
              </a:defRPr>
            </a:lvl9pPr>
          </a:lstStyle>
          <a:p>
            <a:pPr algn="ctr" eaLnBrk="1" hangingPunct="1"/>
            <a:r>
              <a:rPr lang="en-US" altLang="en-US" sz="7200" b="1" dirty="0"/>
              <a:t>Results: Albedo Proton Yields</a:t>
            </a:r>
          </a:p>
        </p:txBody>
      </p:sp>
      <p:sp>
        <p:nvSpPr>
          <p:cNvPr id="25" name="TextBox 24"/>
          <p:cNvSpPr txBox="1"/>
          <p:nvPr/>
        </p:nvSpPr>
        <p:spPr>
          <a:xfrm>
            <a:off x="29864051" y="4187825"/>
            <a:ext cx="13588999" cy="11757065"/>
          </a:xfrm>
          <a:prstGeom prst="rect">
            <a:avLst/>
          </a:prstGeom>
          <a:solidFill>
            <a:schemeClr val="bg1"/>
          </a:solidFill>
          <a:ln>
            <a:solidFill>
              <a:schemeClr val="tx1"/>
            </a:solidFill>
          </a:ln>
        </p:spPr>
        <p:txBody>
          <a:bodyPr wrap="square" lIns="457200" tIns="182880" rIns="457200" bIns="182880">
            <a:spAutoFit/>
          </a:bodyPr>
          <a:lstStyle/>
          <a:p>
            <a:pPr algn="ctr" defTabSz="4389120" eaLnBrk="1" fontAlgn="auto" hangingPunct="1">
              <a:spcBef>
                <a:spcPts val="0"/>
              </a:spcBef>
              <a:spcAft>
                <a:spcPts val="0"/>
              </a:spcAft>
              <a:defRPr/>
            </a:pPr>
            <a:r>
              <a:rPr lang="en-US" sz="8000" b="1" dirty="0">
                <a:latin typeface="+mn-lt"/>
              </a:rPr>
              <a:t>Discussion</a:t>
            </a:r>
          </a:p>
          <a:p>
            <a:pPr marL="0" marR="0" algn="just">
              <a:spcBef>
                <a:spcPts val="0"/>
              </a:spcBef>
              <a:spcAft>
                <a:spcPts val="0"/>
              </a:spcAft>
            </a:pPr>
            <a:r>
              <a:rPr lang="en-US" sz="4400" dirty="0">
                <a:ea typeface="Calibri" panose="020F0502020204030204" pitchFamily="34" charset="0"/>
                <a:cs typeface="Calibri" panose="020F0502020204030204" pitchFamily="34" charset="0"/>
              </a:rPr>
              <a:t>Schwadron et al. [2] found a 1% high-latitude enhancement in the nadir-viewing proton yield using CRaTER, and concluded that the small signal required ~1% H by mass (~10% H</a:t>
            </a:r>
            <a:r>
              <a:rPr lang="en-US" sz="4400" baseline="-25000" dirty="0">
                <a:ea typeface="Calibri" panose="020F0502020204030204" pitchFamily="34" charset="0"/>
                <a:cs typeface="Calibri" panose="020F0502020204030204" pitchFamily="34" charset="0"/>
              </a:rPr>
              <a:t>2</a:t>
            </a:r>
            <a:r>
              <a:rPr lang="en-US" sz="4400" dirty="0">
                <a:ea typeface="Calibri" panose="020F0502020204030204" pitchFamily="34" charset="0"/>
                <a:cs typeface="Calibri" panose="020F0502020204030204" pitchFamily="34" charset="0"/>
              </a:rPr>
              <a:t>O equivalent) to depths of 10-20 cm in the regolith, which is roughly the maximum depth from which the observed albedo protons can escape.</a:t>
            </a:r>
          </a:p>
          <a:p>
            <a:pPr marL="0" marR="0" algn="just">
              <a:spcBef>
                <a:spcPts val="0"/>
              </a:spcBef>
              <a:spcAft>
                <a:spcPts val="0"/>
              </a:spcAft>
            </a:pPr>
            <a:r>
              <a:rPr lang="en-US" sz="4400" dirty="0">
                <a:ea typeface="Calibri" panose="020F0502020204030204" pitchFamily="34" charset="0"/>
                <a:cs typeface="Calibri" panose="020F0502020204030204" pitchFamily="34" charset="0"/>
              </a:rPr>
              <a:t>The size of the dawn yield enhancement seen in this study suggests that a significant population of hydrogen or H-bearing molecules are mobile over the surface of the Moon at depths of ~10 cm or less, and are concentrated near the morning terminator; this is supported by </a:t>
            </a:r>
            <a:r>
              <a:rPr lang="en-US" sz="4400" dirty="0" err="1">
                <a:ea typeface="Calibri" panose="020F0502020204030204" pitchFamily="34" charset="0"/>
                <a:cs typeface="Calibri" panose="020F0502020204030204" pitchFamily="34" charset="0"/>
              </a:rPr>
              <a:t>Schorghofer’s</a:t>
            </a:r>
            <a:r>
              <a:rPr lang="en-US" sz="4400" dirty="0">
                <a:ea typeface="Calibri" panose="020F0502020204030204" pitchFamily="34" charset="0"/>
                <a:cs typeface="Calibri" panose="020F0502020204030204" pitchFamily="34" charset="0"/>
              </a:rPr>
              <a:t> [3] model of mobile lunar H</a:t>
            </a:r>
            <a:r>
              <a:rPr lang="en-US" sz="4400" baseline="-25000" dirty="0">
                <a:ea typeface="Calibri" panose="020F0502020204030204" pitchFamily="34" charset="0"/>
                <a:cs typeface="Calibri" panose="020F0502020204030204" pitchFamily="34" charset="0"/>
              </a:rPr>
              <a:t>2</a:t>
            </a:r>
            <a:r>
              <a:rPr lang="en-US" sz="4400" dirty="0">
                <a:ea typeface="Calibri" panose="020F0502020204030204" pitchFamily="34" charset="0"/>
                <a:cs typeface="Calibri" panose="020F0502020204030204" pitchFamily="34" charset="0"/>
              </a:rPr>
              <a:t>O which predicts a dawn H</a:t>
            </a:r>
            <a:r>
              <a:rPr lang="en-US" sz="4400" baseline="-25000" dirty="0">
                <a:ea typeface="Calibri" panose="020F0502020204030204" pitchFamily="34" charset="0"/>
                <a:cs typeface="Calibri" panose="020F0502020204030204" pitchFamily="34" charset="0"/>
              </a:rPr>
              <a:t>2</a:t>
            </a:r>
            <a:r>
              <a:rPr lang="en-US" sz="4400" dirty="0">
                <a:ea typeface="Calibri" panose="020F0502020204030204" pitchFamily="34" charset="0"/>
                <a:cs typeface="Calibri" panose="020F0502020204030204" pitchFamily="34" charset="0"/>
              </a:rPr>
              <a:t>O regolith concentration that is orders of magnitude larger than at pre-sunset.</a:t>
            </a:r>
            <a:endParaRPr lang="en-US" sz="4000" dirty="0">
              <a:ea typeface="Calibri" panose="020F0502020204030204" pitchFamily="34" charset="0"/>
              <a:cs typeface="Calibri" panose="020F0502020204030204" pitchFamily="34" charset="0"/>
            </a:endParaRPr>
          </a:p>
        </p:txBody>
      </p:sp>
      <p:sp>
        <p:nvSpPr>
          <p:cNvPr id="2097" name="TextBox 30"/>
          <p:cNvSpPr txBox="1">
            <a:spLocks noChangeArrowheads="1"/>
          </p:cNvSpPr>
          <p:nvPr/>
        </p:nvSpPr>
        <p:spPr bwMode="auto">
          <a:xfrm>
            <a:off x="15582354" y="17331002"/>
            <a:ext cx="13629787" cy="6463308"/>
          </a:xfrm>
          <a:prstGeom prst="rect">
            <a:avLst/>
          </a:prstGeom>
          <a:solidFill>
            <a:schemeClr val="bg1"/>
          </a:solidFill>
          <a:ln w="9525">
            <a:solidFill>
              <a:schemeClr val="tx1"/>
            </a:solidFill>
            <a:miter lim="800000"/>
            <a:headEnd/>
            <a:tailEnd/>
          </a:ln>
        </p:spPr>
        <p:txBody>
          <a:bodyPr wrap="square" lIns="457200" tIns="182880" rIns="457200" bIns="182880">
            <a:spAutoFit/>
          </a:bodyPr>
          <a:lstStyle>
            <a:lvl1pPr>
              <a:defRPr sz="8600">
                <a:solidFill>
                  <a:schemeClr val="tx1"/>
                </a:solidFill>
                <a:latin typeface="Calibri" panose="020F0502020204030204" pitchFamily="34" charset="0"/>
              </a:defRPr>
            </a:lvl1pPr>
            <a:lvl2pPr marL="742950" indent="-285750">
              <a:defRPr sz="8600">
                <a:solidFill>
                  <a:schemeClr val="tx1"/>
                </a:solidFill>
                <a:latin typeface="Calibri" panose="020F0502020204030204" pitchFamily="34" charset="0"/>
              </a:defRPr>
            </a:lvl2pPr>
            <a:lvl3pPr marL="1143000" indent="-228600">
              <a:defRPr sz="8600">
                <a:solidFill>
                  <a:schemeClr val="tx1"/>
                </a:solidFill>
                <a:latin typeface="Calibri" panose="020F0502020204030204" pitchFamily="34" charset="0"/>
              </a:defRPr>
            </a:lvl3pPr>
            <a:lvl4pPr marL="1600200" indent="-228600">
              <a:defRPr sz="8600">
                <a:solidFill>
                  <a:schemeClr val="tx1"/>
                </a:solidFill>
                <a:latin typeface="Calibri" panose="020F0502020204030204" pitchFamily="34" charset="0"/>
              </a:defRPr>
            </a:lvl4pPr>
            <a:lvl5pPr marL="2057400" indent="-228600">
              <a:defRPr sz="8600">
                <a:solidFill>
                  <a:schemeClr val="tx1"/>
                </a:solidFill>
                <a:latin typeface="Calibri" panose="020F0502020204030204" pitchFamily="34" charset="0"/>
              </a:defRPr>
            </a:lvl5pPr>
            <a:lvl6pPr marL="2514600" indent="-228600" defTabSz="4387850" fontAlgn="base">
              <a:spcBef>
                <a:spcPct val="0"/>
              </a:spcBef>
              <a:spcAft>
                <a:spcPct val="0"/>
              </a:spcAft>
              <a:defRPr sz="8600">
                <a:solidFill>
                  <a:schemeClr val="tx1"/>
                </a:solidFill>
                <a:latin typeface="Calibri" panose="020F0502020204030204" pitchFamily="34" charset="0"/>
              </a:defRPr>
            </a:lvl6pPr>
            <a:lvl7pPr marL="2971800" indent="-228600" defTabSz="4387850" fontAlgn="base">
              <a:spcBef>
                <a:spcPct val="0"/>
              </a:spcBef>
              <a:spcAft>
                <a:spcPct val="0"/>
              </a:spcAft>
              <a:defRPr sz="8600">
                <a:solidFill>
                  <a:schemeClr val="tx1"/>
                </a:solidFill>
                <a:latin typeface="Calibri" panose="020F0502020204030204" pitchFamily="34" charset="0"/>
              </a:defRPr>
            </a:lvl7pPr>
            <a:lvl8pPr marL="3429000" indent="-228600" defTabSz="4387850" fontAlgn="base">
              <a:spcBef>
                <a:spcPct val="0"/>
              </a:spcBef>
              <a:spcAft>
                <a:spcPct val="0"/>
              </a:spcAft>
              <a:defRPr sz="8600">
                <a:solidFill>
                  <a:schemeClr val="tx1"/>
                </a:solidFill>
                <a:latin typeface="Calibri" panose="020F0502020204030204" pitchFamily="34" charset="0"/>
              </a:defRPr>
            </a:lvl8pPr>
            <a:lvl9pPr marL="3886200" indent="-228600" defTabSz="4387850" fontAlgn="base">
              <a:spcBef>
                <a:spcPct val="0"/>
              </a:spcBef>
              <a:spcAft>
                <a:spcPct val="0"/>
              </a:spcAft>
              <a:defRPr sz="8600">
                <a:solidFill>
                  <a:schemeClr val="tx1"/>
                </a:solidFill>
                <a:latin typeface="Calibri" panose="020F0502020204030204" pitchFamily="34" charset="0"/>
              </a:defRPr>
            </a:lvl9pPr>
          </a:lstStyle>
          <a:p>
            <a:pPr algn="just" eaLnBrk="1" hangingPunct="1"/>
            <a:r>
              <a:rPr lang="en-US" altLang="en-US" sz="4400" dirty="0"/>
              <a:t>Subtracting the background (</a:t>
            </a:r>
            <a:r>
              <a:rPr lang="en-US" altLang="en-US" sz="4400" dirty="0">
                <a:solidFill>
                  <a:srgbClr val="00B050"/>
                </a:solidFill>
              </a:rPr>
              <a:t>green lines</a:t>
            </a:r>
            <a:r>
              <a:rPr lang="en-US" altLang="en-US" sz="4400" dirty="0"/>
              <a:t>) from the data gives a proton-only LET spectrum (</a:t>
            </a:r>
            <a:r>
              <a:rPr lang="en-US" altLang="en-US" sz="4400" dirty="0">
                <a:solidFill>
                  <a:srgbClr val="0070C0"/>
                </a:solidFill>
              </a:rPr>
              <a:t>blue lines</a:t>
            </a:r>
            <a:r>
              <a:rPr lang="en-US" altLang="en-US" sz="4400" dirty="0"/>
              <a:t>), which we co-add to obtain the number of detected protons.  We divide the number of albedo protons arriving from the Moon by the number of cosmic ray protons arriving from space to derive a “yield” of albedo protons.  As the table below shows, the measured yield depends on where CRaTER is pointed (nadir-zenith vs. horizon) and on the time of day (sunrise vs. sunset). </a:t>
            </a:r>
            <a:endParaRPr lang="en-US" altLang="en-US" sz="4400" baseline="30000" dirty="0"/>
          </a:p>
        </p:txBody>
      </p:sp>
      <p:sp>
        <p:nvSpPr>
          <p:cNvPr id="2098" name="TextBox 31"/>
          <p:cNvSpPr txBox="1">
            <a:spLocks noChangeArrowheads="1"/>
          </p:cNvSpPr>
          <p:nvPr/>
        </p:nvSpPr>
        <p:spPr bwMode="auto">
          <a:xfrm>
            <a:off x="15557226" y="30642815"/>
            <a:ext cx="13592467" cy="1723549"/>
          </a:xfrm>
          <a:prstGeom prst="rect">
            <a:avLst/>
          </a:prstGeom>
          <a:solidFill>
            <a:schemeClr val="bg1"/>
          </a:solidFill>
          <a:ln w="9525">
            <a:solidFill>
              <a:schemeClr val="tx1"/>
            </a:solidFill>
            <a:miter lim="800000"/>
            <a:headEnd/>
            <a:tailEnd/>
          </a:ln>
        </p:spPr>
        <p:txBody>
          <a:bodyPr wrap="square" lIns="457200" tIns="182880" rIns="457200" bIns="182880">
            <a:spAutoFit/>
          </a:bodyPr>
          <a:lstStyle>
            <a:lvl1pPr>
              <a:defRPr sz="8600">
                <a:solidFill>
                  <a:schemeClr val="tx1"/>
                </a:solidFill>
                <a:latin typeface="Calibri" panose="020F0502020204030204" pitchFamily="34" charset="0"/>
              </a:defRPr>
            </a:lvl1pPr>
            <a:lvl2pPr marL="742950" indent="-285750">
              <a:defRPr sz="8600">
                <a:solidFill>
                  <a:schemeClr val="tx1"/>
                </a:solidFill>
                <a:latin typeface="Calibri" panose="020F0502020204030204" pitchFamily="34" charset="0"/>
              </a:defRPr>
            </a:lvl2pPr>
            <a:lvl3pPr marL="1143000" indent="-228600">
              <a:defRPr sz="8600">
                <a:solidFill>
                  <a:schemeClr val="tx1"/>
                </a:solidFill>
                <a:latin typeface="Calibri" panose="020F0502020204030204" pitchFamily="34" charset="0"/>
              </a:defRPr>
            </a:lvl3pPr>
            <a:lvl4pPr marL="1600200" indent="-228600">
              <a:defRPr sz="8600">
                <a:solidFill>
                  <a:schemeClr val="tx1"/>
                </a:solidFill>
                <a:latin typeface="Calibri" panose="020F0502020204030204" pitchFamily="34" charset="0"/>
              </a:defRPr>
            </a:lvl4pPr>
            <a:lvl5pPr marL="2057400" indent="-228600">
              <a:defRPr sz="8600">
                <a:solidFill>
                  <a:schemeClr val="tx1"/>
                </a:solidFill>
                <a:latin typeface="Calibri" panose="020F0502020204030204" pitchFamily="34" charset="0"/>
              </a:defRPr>
            </a:lvl5pPr>
            <a:lvl6pPr marL="2514600" indent="-228600" defTabSz="4387850" fontAlgn="base">
              <a:spcBef>
                <a:spcPct val="0"/>
              </a:spcBef>
              <a:spcAft>
                <a:spcPct val="0"/>
              </a:spcAft>
              <a:defRPr sz="8600">
                <a:solidFill>
                  <a:schemeClr val="tx1"/>
                </a:solidFill>
                <a:latin typeface="Calibri" panose="020F0502020204030204" pitchFamily="34" charset="0"/>
              </a:defRPr>
            </a:lvl6pPr>
            <a:lvl7pPr marL="2971800" indent="-228600" defTabSz="4387850" fontAlgn="base">
              <a:spcBef>
                <a:spcPct val="0"/>
              </a:spcBef>
              <a:spcAft>
                <a:spcPct val="0"/>
              </a:spcAft>
              <a:defRPr sz="8600">
                <a:solidFill>
                  <a:schemeClr val="tx1"/>
                </a:solidFill>
                <a:latin typeface="Calibri" panose="020F0502020204030204" pitchFamily="34" charset="0"/>
              </a:defRPr>
            </a:lvl7pPr>
            <a:lvl8pPr marL="3429000" indent="-228600" defTabSz="4387850" fontAlgn="base">
              <a:spcBef>
                <a:spcPct val="0"/>
              </a:spcBef>
              <a:spcAft>
                <a:spcPct val="0"/>
              </a:spcAft>
              <a:defRPr sz="8600">
                <a:solidFill>
                  <a:schemeClr val="tx1"/>
                </a:solidFill>
                <a:latin typeface="Calibri" panose="020F0502020204030204" pitchFamily="34" charset="0"/>
              </a:defRPr>
            </a:lvl8pPr>
            <a:lvl9pPr marL="3886200" indent="-228600" defTabSz="4387850" fontAlgn="base">
              <a:spcBef>
                <a:spcPct val="0"/>
              </a:spcBef>
              <a:spcAft>
                <a:spcPct val="0"/>
              </a:spcAft>
              <a:defRPr sz="8600">
                <a:solidFill>
                  <a:schemeClr val="tx1"/>
                </a:solidFill>
                <a:latin typeface="Calibri" panose="020F0502020204030204" pitchFamily="34" charset="0"/>
              </a:defRPr>
            </a:lvl9pPr>
          </a:lstStyle>
          <a:p>
            <a:pPr eaLnBrk="1" hangingPunct="1"/>
            <a:r>
              <a:rPr lang="en-US" altLang="en-US" sz="4400" dirty="0"/>
              <a:t>This work is supported by the NASA LRO mission and the NASA DREAM</a:t>
            </a:r>
            <a:r>
              <a:rPr lang="en-US" altLang="en-US" sz="4400" baseline="30000" dirty="0"/>
              <a:t>2</a:t>
            </a:r>
            <a:r>
              <a:rPr lang="en-US" altLang="en-US" sz="4400" dirty="0"/>
              <a:t> program.</a:t>
            </a:r>
          </a:p>
        </p:txBody>
      </p:sp>
      <p:graphicFrame>
        <p:nvGraphicFramePr>
          <p:cNvPr id="26" name="Table 25"/>
          <p:cNvGraphicFramePr>
            <a:graphicFrameLocks noGrp="1"/>
          </p:cNvGraphicFramePr>
          <p:nvPr>
            <p:extLst>
              <p:ext uri="{D42A27DB-BD31-4B8C-83A1-F6EECF244321}">
                <p14:modId xmlns:p14="http://schemas.microsoft.com/office/powerpoint/2010/main" val="3359108854"/>
              </p:ext>
            </p:extLst>
          </p:nvPr>
        </p:nvGraphicFramePr>
        <p:xfrm>
          <a:off x="15577799" y="25874528"/>
          <a:ext cx="13585826" cy="4368177"/>
        </p:xfrm>
        <a:graphic>
          <a:graphicData uri="http://schemas.openxmlformats.org/drawingml/2006/table">
            <a:tbl>
              <a:tblPr firstRow="1" bandRow="1">
                <a:tableStyleId>{073A0DAA-6AF3-43AB-8588-CEC1D06C72B9}</a:tableStyleId>
              </a:tblPr>
              <a:tblGrid>
                <a:gridCol w="4539109">
                  <a:extLst>
                    <a:ext uri="{9D8B030D-6E8A-4147-A177-3AD203B41FA5}">
                      <a16:colId xmlns:a16="http://schemas.microsoft.com/office/drawing/2014/main" val="1218375806"/>
                    </a:ext>
                  </a:extLst>
                </a:gridCol>
                <a:gridCol w="4684907">
                  <a:extLst>
                    <a:ext uri="{9D8B030D-6E8A-4147-A177-3AD203B41FA5}">
                      <a16:colId xmlns:a16="http://schemas.microsoft.com/office/drawing/2014/main" val="3636622293"/>
                    </a:ext>
                  </a:extLst>
                </a:gridCol>
                <a:gridCol w="4361810">
                  <a:extLst>
                    <a:ext uri="{9D8B030D-6E8A-4147-A177-3AD203B41FA5}">
                      <a16:colId xmlns:a16="http://schemas.microsoft.com/office/drawing/2014/main" val="2777894597"/>
                    </a:ext>
                  </a:extLst>
                </a:gridCol>
              </a:tblGrid>
              <a:tr h="150810">
                <a:tc>
                  <a:txBody>
                    <a:bodyPr/>
                    <a:lstStyle/>
                    <a:p>
                      <a:endParaRPr lang="en-US" sz="6000" dirty="0">
                        <a:solidFill>
                          <a:schemeClr val="tx1"/>
                        </a:solidFill>
                      </a:endParaRPr>
                    </a:p>
                  </a:txBody>
                  <a:tcPr marL="91445" marR="91445" marT="45726" marB="4572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6000" b="1" dirty="0">
                          <a:solidFill>
                            <a:schemeClr val="tx1"/>
                          </a:solidFill>
                        </a:rPr>
                        <a:t>Limb (65 </a:t>
                      </a:r>
                      <a:r>
                        <a:rPr lang="en-US" sz="6000" b="1" baseline="0" dirty="0">
                          <a:solidFill>
                            <a:schemeClr val="tx1"/>
                          </a:solidFill>
                        </a:rPr>
                        <a:t>h</a:t>
                      </a:r>
                      <a:r>
                        <a:rPr lang="en-US" sz="6000" b="1" dirty="0">
                          <a:solidFill>
                            <a:schemeClr val="tx1"/>
                          </a:solidFill>
                        </a:rPr>
                        <a:t>)</a:t>
                      </a:r>
                    </a:p>
                  </a:txBody>
                  <a:tcPr marL="91445" marR="91445"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6000" b="1" dirty="0">
                          <a:solidFill>
                            <a:schemeClr val="tx1"/>
                          </a:solidFill>
                        </a:rPr>
                        <a:t>Nadir (41 d)</a:t>
                      </a:r>
                    </a:p>
                  </a:txBody>
                  <a:tcPr marL="91445" marR="91445"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9460255"/>
                  </a:ext>
                </a:extLst>
              </a:tr>
              <a:tr h="1120775">
                <a:tc>
                  <a:txBody>
                    <a:bodyPr/>
                    <a:lstStyle/>
                    <a:p>
                      <a:pPr algn="r"/>
                      <a:r>
                        <a:rPr lang="en-US" sz="6000" b="1" dirty="0">
                          <a:solidFill>
                            <a:srgbClr val="0070C0"/>
                          </a:solidFill>
                        </a:rPr>
                        <a:t>Sunrise (AM)</a:t>
                      </a:r>
                    </a:p>
                  </a:txBody>
                  <a:tcPr marL="91445" marR="9144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6000" dirty="0">
                          <a:solidFill>
                            <a:srgbClr val="0070C0"/>
                          </a:solidFill>
                        </a:rPr>
                        <a:t>0.98 ± 0.25</a:t>
                      </a:r>
                    </a:p>
                  </a:txBody>
                  <a:tcPr marL="91445" marR="9144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6000" dirty="0">
                          <a:solidFill>
                            <a:srgbClr val="0070C0"/>
                          </a:solidFill>
                        </a:rPr>
                        <a:t>0.52 ± 0.04</a:t>
                      </a:r>
                    </a:p>
                  </a:txBody>
                  <a:tcPr marL="91445" marR="9144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8703010"/>
                  </a:ext>
                </a:extLst>
              </a:tr>
              <a:tr h="1120775">
                <a:tc>
                  <a:txBody>
                    <a:bodyPr/>
                    <a:lstStyle/>
                    <a:p>
                      <a:pPr algn="r"/>
                      <a:r>
                        <a:rPr lang="en-US" sz="6000" b="1" dirty="0">
                          <a:solidFill>
                            <a:srgbClr val="C00000"/>
                          </a:solidFill>
                        </a:rPr>
                        <a:t>Sunset (PM)</a:t>
                      </a:r>
                    </a:p>
                  </a:txBody>
                  <a:tcPr marL="91445" marR="9144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6000" dirty="0">
                          <a:solidFill>
                            <a:srgbClr val="C00000"/>
                          </a:solidFill>
                        </a:rPr>
                        <a:t>0.77 ± 0.18</a:t>
                      </a:r>
                    </a:p>
                  </a:txBody>
                  <a:tcPr marL="91445" marR="9144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6000" dirty="0">
                          <a:solidFill>
                            <a:srgbClr val="C00000"/>
                          </a:solidFill>
                        </a:rPr>
                        <a:t>0.36 ± 0.03</a:t>
                      </a:r>
                    </a:p>
                  </a:txBody>
                  <a:tcPr marL="91445" marR="9144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929655"/>
                  </a:ext>
                </a:extLst>
              </a:tr>
              <a:tr h="1120775">
                <a:tc>
                  <a:txBody>
                    <a:bodyPr/>
                    <a:lstStyle/>
                    <a:p>
                      <a:pPr algn="r"/>
                      <a:r>
                        <a:rPr lang="en-US" sz="6000" b="1" dirty="0">
                          <a:solidFill>
                            <a:schemeClr val="tx1"/>
                          </a:solidFill>
                        </a:rPr>
                        <a:t>Average</a:t>
                      </a:r>
                    </a:p>
                  </a:txBody>
                  <a:tcPr marL="91445" marR="9144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6000" dirty="0">
                          <a:solidFill>
                            <a:schemeClr val="tx1"/>
                          </a:solidFill>
                        </a:rPr>
                        <a:t>0.88 ± 0.15</a:t>
                      </a:r>
                    </a:p>
                  </a:txBody>
                  <a:tcPr marL="91445" marR="9144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6000" dirty="0">
                          <a:solidFill>
                            <a:schemeClr val="tx1"/>
                          </a:solidFill>
                        </a:rPr>
                        <a:t>0.44 ± 0.03</a:t>
                      </a:r>
                    </a:p>
                  </a:txBody>
                  <a:tcPr marL="91445" marR="9144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9037475"/>
                  </a:ext>
                </a:extLst>
              </a:tr>
            </a:tbl>
          </a:graphicData>
        </a:graphic>
      </p:graphicFrame>
      <p:pic>
        <p:nvPicPr>
          <p:cNvPr id="27" name="Picture 26" descr="moon_hydration_terminator.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80896" y="16315349"/>
            <a:ext cx="6572154" cy="6572154"/>
          </a:xfrm>
          <a:prstGeom prst="rect">
            <a:avLst/>
          </a:prstGeom>
        </p:spPr>
      </p:pic>
      <p:sp>
        <p:nvSpPr>
          <p:cNvPr id="34" name="TextBox 26"/>
          <p:cNvSpPr txBox="1">
            <a:spLocks noChangeArrowheads="1"/>
          </p:cNvSpPr>
          <p:nvPr/>
        </p:nvSpPr>
        <p:spPr bwMode="auto">
          <a:xfrm>
            <a:off x="500063" y="13545350"/>
            <a:ext cx="14458950" cy="7017306"/>
          </a:xfrm>
          <a:prstGeom prst="rect">
            <a:avLst/>
          </a:prstGeom>
          <a:solidFill>
            <a:schemeClr val="bg1"/>
          </a:solidFill>
          <a:ln w="9525">
            <a:solidFill>
              <a:schemeClr val="tx1"/>
            </a:solidFill>
            <a:miter lim="800000"/>
            <a:headEnd/>
            <a:tailEnd/>
          </a:ln>
        </p:spPr>
        <p:txBody>
          <a:bodyPr wrap="square" lIns="457200" tIns="182880" rIns="457200" bIns="182880">
            <a:spAutoFit/>
          </a:bodyPr>
          <a:lstStyle>
            <a:lvl1pPr>
              <a:defRPr sz="8600">
                <a:solidFill>
                  <a:schemeClr val="tx1"/>
                </a:solidFill>
                <a:latin typeface="Calibri" panose="020F0502020204030204" pitchFamily="34" charset="0"/>
              </a:defRPr>
            </a:lvl1pPr>
            <a:lvl2pPr marL="742950" indent="-285750">
              <a:defRPr sz="8600">
                <a:solidFill>
                  <a:schemeClr val="tx1"/>
                </a:solidFill>
                <a:latin typeface="Calibri" panose="020F0502020204030204" pitchFamily="34" charset="0"/>
              </a:defRPr>
            </a:lvl2pPr>
            <a:lvl3pPr marL="1143000" indent="-228600">
              <a:defRPr sz="8600">
                <a:solidFill>
                  <a:schemeClr val="tx1"/>
                </a:solidFill>
                <a:latin typeface="Calibri" panose="020F0502020204030204" pitchFamily="34" charset="0"/>
              </a:defRPr>
            </a:lvl3pPr>
            <a:lvl4pPr marL="1600200" indent="-228600">
              <a:defRPr sz="8600">
                <a:solidFill>
                  <a:schemeClr val="tx1"/>
                </a:solidFill>
                <a:latin typeface="Calibri" panose="020F0502020204030204" pitchFamily="34" charset="0"/>
              </a:defRPr>
            </a:lvl4pPr>
            <a:lvl5pPr marL="2057400" indent="-228600">
              <a:defRPr sz="8600">
                <a:solidFill>
                  <a:schemeClr val="tx1"/>
                </a:solidFill>
                <a:latin typeface="Calibri" panose="020F0502020204030204" pitchFamily="34" charset="0"/>
              </a:defRPr>
            </a:lvl5pPr>
            <a:lvl6pPr marL="2514600" indent="-228600" defTabSz="4387850" fontAlgn="base">
              <a:spcBef>
                <a:spcPct val="0"/>
              </a:spcBef>
              <a:spcAft>
                <a:spcPct val="0"/>
              </a:spcAft>
              <a:defRPr sz="8600">
                <a:solidFill>
                  <a:schemeClr val="tx1"/>
                </a:solidFill>
                <a:latin typeface="Calibri" panose="020F0502020204030204" pitchFamily="34" charset="0"/>
              </a:defRPr>
            </a:lvl6pPr>
            <a:lvl7pPr marL="2971800" indent="-228600" defTabSz="4387850" fontAlgn="base">
              <a:spcBef>
                <a:spcPct val="0"/>
              </a:spcBef>
              <a:spcAft>
                <a:spcPct val="0"/>
              </a:spcAft>
              <a:defRPr sz="8600">
                <a:solidFill>
                  <a:schemeClr val="tx1"/>
                </a:solidFill>
                <a:latin typeface="Calibri" panose="020F0502020204030204" pitchFamily="34" charset="0"/>
              </a:defRPr>
            </a:lvl7pPr>
            <a:lvl8pPr marL="3429000" indent="-228600" defTabSz="4387850" fontAlgn="base">
              <a:spcBef>
                <a:spcPct val="0"/>
              </a:spcBef>
              <a:spcAft>
                <a:spcPct val="0"/>
              </a:spcAft>
              <a:defRPr sz="8600">
                <a:solidFill>
                  <a:schemeClr val="tx1"/>
                </a:solidFill>
                <a:latin typeface="Calibri" panose="020F0502020204030204" pitchFamily="34" charset="0"/>
              </a:defRPr>
            </a:lvl8pPr>
            <a:lvl9pPr marL="3886200" indent="-228600" defTabSz="4387850" fontAlgn="base">
              <a:spcBef>
                <a:spcPct val="0"/>
              </a:spcBef>
              <a:spcAft>
                <a:spcPct val="0"/>
              </a:spcAft>
              <a:defRPr sz="8600">
                <a:solidFill>
                  <a:schemeClr val="tx1"/>
                </a:solidFill>
                <a:latin typeface="Calibri" panose="020F0502020204030204" pitchFamily="34" charset="0"/>
              </a:defRPr>
            </a:lvl9pPr>
          </a:lstStyle>
          <a:p>
            <a:pPr algn="ctr" eaLnBrk="1" hangingPunct="1"/>
            <a:r>
              <a:rPr lang="en-US" altLang="en-US" sz="8000" b="1" dirty="0"/>
              <a:t>Observations</a:t>
            </a:r>
          </a:p>
          <a:p>
            <a:pPr algn="just" eaLnBrk="1" hangingPunct="1"/>
            <a:r>
              <a:rPr lang="en-US" altLang="en-US" sz="4400" dirty="0"/>
              <a:t>CRaTER observed the horizon at the mare-rich longitudes of Oceanus </a:t>
            </a:r>
            <a:r>
              <a:rPr lang="en-US" altLang="en-US" sz="4400" dirty="0" err="1"/>
              <a:t>Procellarum</a:t>
            </a:r>
            <a:r>
              <a:rPr lang="en-US" altLang="en-US" sz="4400" dirty="0"/>
              <a:t> (red band in figure below left) for a total of 65 hours.  Each observation was made at either local sunrise or local sunset.  Control data (nominal nadir-viewing data) was gathered within 72 hours of each horizon observation.  Two small solar particle events occurred within the control data windows, and we do </a:t>
            </a:r>
            <a:r>
              <a:rPr lang="en-US" altLang="en-US" sz="4400" i="1" dirty="0"/>
              <a:t>not</a:t>
            </a:r>
            <a:r>
              <a:rPr lang="en-US" altLang="en-US" sz="4400" dirty="0"/>
              <a:t> include that data in the analysis.</a:t>
            </a:r>
          </a:p>
        </p:txBody>
      </p:sp>
      <p:pic>
        <p:nvPicPr>
          <p:cNvPr id="22" name="Picture 21" descr="moon_hydration_nightside_poles.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64051" y="16268741"/>
            <a:ext cx="6594378" cy="6594378"/>
          </a:xfrm>
          <a:prstGeom prst="rect">
            <a:avLst/>
          </a:prstGeom>
        </p:spPr>
      </p:pic>
      <p:pic>
        <p:nvPicPr>
          <p:cNvPr id="23" name="Picture 25" descr="CRaTER Diagram.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22994" y="28119047"/>
            <a:ext cx="4691419" cy="417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14"/>
          <p:cNvSpPr txBox="1">
            <a:spLocks noChangeArrowheads="1"/>
          </p:cNvSpPr>
          <p:nvPr/>
        </p:nvSpPr>
        <p:spPr bwMode="auto">
          <a:xfrm>
            <a:off x="5426461" y="28119047"/>
            <a:ext cx="9452362" cy="4247317"/>
          </a:xfrm>
          <a:prstGeom prst="rect">
            <a:avLst/>
          </a:prstGeom>
          <a:solidFill>
            <a:schemeClr val="bg1"/>
          </a:solidFill>
          <a:ln w="9525">
            <a:solidFill>
              <a:schemeClr val="tx1"/>
            </a:solidFill>
            <a:miter lim="800000"/>
            <a:headEnd/>
            <a:tailEnd/>
          </a:ln>
        </p:spPr>
        <p:txBody>
          <a:bodyPr wrap="square" lIns="457200" tIns="182880" rIns="457200" bIns="182880">
            <a:spAutoFit/>
          </a:bodyPr>
          <a:lstStyle>
            <a:lvl1pPr>
              <a:defRPr sz="8600">
                <a:solidFill>
                  <a:schemeClr val="tx1"/>
                </a:solidFill>
                <a:latin typeface="Calibri" panose="020F0502020204030204" pitchFamily="34" charset="0"/>
              </a:defRPr>
            </a:lvl1pPr>
            <a:lvl2pPr marL="742950" indent="-285750">
              <a:defRPr sz="8600">
                <a:solidFill>
                  <a:schemeClr val="tx1"/>
                </a:solidFill>
                <a:latin typeface="Calibri" panose="020F0502020204030204" pitchFamily="34" charset="0"/>
              </a:defRPr>
            </a:lvl2pPr>
            <a:lvl3pPr marL="1143000" indent="-228600">
              <a:defRPr sz="8600">
                <a:solidFill>
                  <a:schemeClr val="tx1"/>
                </a:solidFill>
                <a:latin typeface="Calibri" panose="020F0502020204030204" pitchFamily="34" charset="0"/>
              </a:defRPr>
            </a:lvl3pPr>
            <a:lvl4pPr marL="1600200" indent="-228600">
              <a:defRPr sz="8600">
                <a:solidFill>
                  <a:schemeClr val="tx1"/>
                </a:solidFill>
                <a:latin typeface="Calibri" panose="020F0502020204030204" pitchFamily="34" charset="0"/>
              </a:defRPr>
            </a:lvl4pPr>
            <a:lvl5pPr marL="2057400" indent="-228600">
              <a:defRPr sz="8600">
                <a:solidFill>
                  <a:schemeClr val="tx1"/>
                </a:solidFill>
                <a:latin typeface="Calibri" panose="020F0502020204030204" pitchFamily="34" charset="0"/>
              </a:defRPr>
            </a:lvl5pPr>
            <a:lvl6pPr marL="2514600" indent="-228600" defTabSz="4387850" fontAlgn="base">
              <a:spcBef>
                <a:spcPct val="0"/>
              </a:spcBef>
              <a:spcAft>
                <a:spcPct val="0"/>
              </a:spcAft>
              <a:defRPr sz="8600">
                <a:solidFill>
                  <a:schemeClr val="tx1"/>
                </a:solidFill>
                <a:latin typeface="Calibri" panose="020F0502020204030204" pitchFamily="34" charset="0"/>
              </a:defRPr>
            </a:lvl6pPr>
            <a:lvl7pPr marL="2971800" indent="-228600" defTabSz="4387850" fontAlgn="base">
              <a:spcBef>
                <a:spcPct val="0"/>
              </a:spcBef>
              <a:spcAft>
                <a:spcPct val="0"/>
              </a:spcAft>
              <a:defRPr sz="8600">
                <a:solidFill>
                  <a:schemeClr val="tx1"/>
                </a:solidFill>
                <a:latin typeface="Calibri" panose="020F0502020204030204" pitchFamily="34" charset="0"/>
              </a:defRPr>
            </a:lvl7pPr>
            <a:lvl8pPr marL="3429000" indent="-228600" defTabSz="4387850" fontAlgn="base">
              <a:spcBef>
                <a:spcPct val="0"/>
              </a:spcBef>
              <a:spcAft>
                <a:spcPct val="0"/>
              </a:spcAft>
              <a:defRPr sz="8600">
                <a:solidFill>
                  <a:schemeClr val="tx1"/>
                </a:solidFill>
                <a:latin typeface="Calibri" panose="020F0502020204030204" pitchFamily="34" charset="0"/>
              </a:defRPr>
            </a:lvl8pPr>
            <a:lvl9pPr marL="3886200" indent="-228600" defTabSz="4387850" fontAlgn="base">
              <a:spcBef>
                <a:spcPct val="0"/>
              </a:spcBef>
              <a:spcAft>
                <a:spcPct val="0"/>
              </a:spcAft>
              <a:defRPr sz="8600">
                <a:solidFill>
                  <a:schemeClr val="tx1"/>
                </a:solidFill>
                <a:latin typeface="Calibri" panose="020F0502020204030204" pitchFamily="34" charset="0"/>
              </a:defRPr>
            </a:lvl9pPr>
          </a:lstStyle>
          <a:p>
            <a:pPr algn="just" eaLnBrk="1" hangingPunct="1"/>
            <a:r>
              <a:rPr lang="en-US" altLang="en-US" sz="3600" dirty="0" err="1"/>
              <a:t>CRaTER's</a:t>
            </a:r>
            <a:r>
              <a:rPr lang="en-US" altLang="en-US" sz="3600" dirty="0"/>
              <a:t> six detectors can discriminate different elements in the galactic cosmic ray (GCR) population above ~10 MeV/nucleon, and can also distinguish between GCRs arriving from deep space and secondary particles traveling up from the lunar surface. </a:t>
            </a:r>
            <a:r>
              <a:rPr lang="en-US" altLang="en-US" sz="3600" b="1" u="sng" dirty="0">
                <a:hlinkClick r:id="rId9"/>
              </a:rPr>
              <a:t>http://crater.sr.unh.edu/</a:t>
            </a:r>
            <a:endParaRPr lang="en-US" altLang="en-US" sz="3600" b="1" u="sng" dirty="0"/>
          </a:p>
        </p:txBody>
      </p:sp>
      <p:pic>
        <p:nvPicPr>
          <p:cNvPr id="2" name="Picture 1"/>
          <p:cNvPicPr>
            <a:picLocks noChangeAspect="1"/>
          </p:cNvPicPr>
          <p:nvPr/>
        </p:nvPicPr>
        <p:blipFill>
          <a:blip r:embed="rId10"/>
          <a:stretch>
            <a:fillRect/>
          </a:stretch>
        </p:blipFill>
        <p:spPr>
          <a:xfrm>
            <a:off x="15577799" y="11470879"/>
            <a:ext cx="5245032" cy="5634716"/>
          </a:xfrm>
          <a:prstGeom prst="rect">
            <a:avLst/>
          </a:prstGeom>
        </p:spPr>
      </p:pic>
      <p:sp>
        <p:nvSpPr>
          <p:cNvPr id="28" name="TextBox 36"/>
          <p:cNvSpPr txBox="1">
            <a:spLocks noChangeArrowheads="1"/>
          </p:cNvSpPr>
          <p:nvPr/>
        </p:nvSpPr>
        <p:spPr bwMode="auto">
          <a:xfrm>
            <a:off x="29864051" y="23160426"/>
            <a:ext cx="13588999" cy="3754874"/>
          </a:xfrm>
          <a:prstGeom prst="rect">
            <a:avLst/>
          </a:prstGeom>
          <a:solidFill>
            <a:schemeClr val="bg1"/>
          </a:solidFill>
          <a:ln w="9525">
            <a:solidFill>
              <a:schemeClr val="tx1"/>
            </a:solidFill>
            <a:miter lim="800000"/>
            <a:headEnd/>
            <a:tailEnd/>
          </a:ln>
        </p:spPr>
        <p:txBody>
          <a:bodyPr wrap="square" lIns="457200" tIns="182880" rIns="457200" bIns="182880">
            <a:spAutoFit/>
          </a:bodyPr>
          <a:lstStyle>
            <a:lvl1pPr>
              <a:defRPr sz="8600">
                <a:solidFill>
                  <a:schemeClr val="tx1"/>
                </a:solidFill>
                <a:latin typeface="Calibri" panose="020F0502020204030204" pitchFamily="34" charset="0"/>
              </a:defRPr>
            </a:lvl1pPr>
            <a:lvl2pPr marL="742950" indent="-285750">
              <a:defRPr sz="8600">
                <a:solidFill>
                  <a:schemeClr val="tx1"/>
                </a:solidFill>
                <a:latin typeface="Calibri" panose="020F0502020204030204" pitchFamily="34" charset="0"/>
              </a:defRPr>
            </a:lvl2pPr>
            <a:lvl3pPr marL="1143000" indent="-228600">
              <a:defRPr sz="8600">
                <a:solidFill>
                  <a:schemeClr val="tx1"/>
                </a:solidFill>
                <a:latin typeface="Calibri" panose="020F0502020204030204" pitchFamily="34" charset="0"/>
              </a:defRPr>
            </a:lvl3pPr>
            <a:lvl4pPr marL="1600200" indent="-228600">
              <a:defRPr sz="8600">
                <a:solidFill>
                  <a:schemeClr val="tx1"/>
                </a:solidFill>
                <a:latin typeface="Calibri" panose="020F0502020204030204" pitchFamily="34" charset="0"/>
              </a:defRPr>
            </a:lvl4pPr>
            <a:lvl5pPr marL="2057400" indent="-228600">
              <a:defRPr sz="8600">
                <a:solidFill>
                  <a:schemeClr val="tx1"/>
                </a:solidFill>
                <a:latin typeface="Calibri" panose="020F0502020204030204" pitchFamily="34" charset="0"/>
              </a:defRPr>
            </a:lvl5pPr>
            <a:lvl6pPr marL="2514600" indent="-228600" defTabSz="4387850" fontAlgn="base">
              <a:spcBef>
                <a:spcPct val="0"/>
              </a:spcBef>
              <a:spcAft>
                <a:spcPct val="0"/>
              </a:spcAft>
              <a:defRPr sz="8600">
                <a:solidFill>
                  <a:schemeClr val="tx1"/>
                </a:solidFill>
                <a:latin typeface="Calibri" panose="020F0502020204030204" pitchFamily="34" charset="0"/>
              </a:defRPr>
            </a:lvl6pPr>
            <a:lvl7pPr marL="2971800" indent="-228600" defTabSz="4387850" fontAlgn="base">
              <a:spcBef>
                <a:spcPct val="0"/>
              </a:spcBef>
              <a:spcAft>
                <a:spcPct val="0"/>
              </a:spcAft>
              <a:defRPr sz="8600">
                <a:solidFill>
                  <a:schemeClr val="tx1"/>
                </a:solidFill>
                <a:latin typeface="Calibri" panose="020F0502020204030204" pitchFamily="34" charset="0"/>
              </a:defRPr>
            </a:lvl7pPr>
            <a:lvl8pPr marL="3429000" indent="-228600" defTabSz="4387850" fontAlgn="base">
              <a:spcBef>
                <a:spcPct val="0"/>
              </a:spcBef>
              <a:spcAft>
                <a:spcPct val="0"/>
              </a:spcAft>
              <a:defRPr sz="8600">
                <a:solidFill>
                  <a:schemeClr val="tx1"/>
                </a:solidFill>
                <a:latin typeface="Calibri" panose="020F0502020204030204" pitchFamily="34" charset="0"/>
              </a:defRPr>
            </a:lvl8pPr>
            <a:lvl9pPr marL="3886200" indent="-228600" defTabSz="4387850" fontAlgn="base">
              <a:spcBef>
                <a:spcPct val="0"/>
              </a:spcBef>
              <a:spcAft>
                <a:spcPct val="0"/>
              </a:spcAft>
              <a:defRPr sz="8600">
                <a:solidFill>
                  <a:schemeClr val="tx1"/>
                </a:solidFill>
                <a:latin typeface="Calibri" panose="020F0502020204030204" pitchFamily="34" charset="0"/>
              </a:defRPr>
            </a:lvl9pPr>
          </a:lstStyle>
          <a:p>
            <a:pPr algn="just" eaLnBrk="1" hangingPunct="1"/>
            <a:r>
              <a:rPr lang="en-US" altLang="en-US" sz="4400" dirty="0"/>
              <a:t>In the LRO Cornerstone Mission, CRaTER is conducting horizon observations over the entire Earth-facing hemisphere of the Moon to look for compositional effects on this process.  In future mission phases we will observe the horizon at a range of local times.</a:t>
            </a:r>
          </a:p>
        </p:txBody>
      </p:sp>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0426" y="20768389"/>
            <a:ext cx="14404032" cy="709066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3994</TotalTime>
  <Words>897</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Hydration of the Lunar Regolith at Local Sunrise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Detecting Low-Contrast Features in the Cosmic Ray Albedo Proton Map of the Moon</dc:title>
  <dc:creator>Jody Wilson</dc:creator>
  <cp:lastModifiedBy>jody.wlson</cp:lastModifiedBy>
  <cp:revision>142</cp:revision>
  <dcterms:created xsi:type="dcterms:W3CDTF">2013-10-08T15:32:58Z</dcterms:created>
  <dcterms:modified xsi:type="dcterms:W3CDTF">2017-03-16T17:59:58Z</dcterms:modified>
</cp:coreProperties>
</file>