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54" d="100"/>
          <a:sy n="54" d="100"/>
        </p:scale>
        <p:origin x="187" y="-69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116805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6172200"/>
            <a:ext cx="13044367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798040"/>
            <a:ext cx="13048488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3301960"/>
            <a:ext cx="13048488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3301960"/>
            <a:ext cx="13048488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" name="Rectangle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209800" y="1219260"/>
            <a:ext cx="35661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 descr="Logo" title="Samp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9887" y="1066800"/>
            <a:ext cx="3273032" cy="21365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Patient Portal Use in a Community Medical </a:t>
            </a:r>
            <a:br>
              <a:rPr lang="en-US" sz="9600" dirty="0" smtClean="0"/>
            </a:br>
            <a:r>
              <a:rPr lang="en-US" sz="9600" dirty="0" smtClean="0"/>
              <a:t>Group: A Healthcare Improvement Project</a:t>
            </a:r>
            <a:endParaRPr lang="en-US" sz="96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2209800" y="4083469"/>
            <a:ext cx="40482838" cy="1276992"/>
          </a:xfrm>
        </p:spPr>
        <p:txBody>
          <a:bodyPr/>
          <a:lstStyle/>
          <a:p>
            <a:r>
              <a:rPr lang="en-US" sz="7200" dirty="0" smtClean="0"/>
              <a:t>Pamela S</a:t>
            </a:r>
            <a:r>
              <a:rPr lang="en-US" sz="7200" dirty="0"/>
              <a:t>. Kallmerten, DNP, RN, CNL </a:t>
            </a:r>
            <a:r>
              <a:rPr lang="en-US" sz="7200" dirty="0" smtClean="0"/>
              <a:t>University </a:t>
            </a:r>
            <a:r>
              <a:rPr lang="en-US" sz="7200" dirty="0"/>
              <a:t>of New Hampshire, Durham, New Hampshire </a:t>
            </a:r>
            <a:endParaRPr lang="en-US" sz="72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1174552" y="7086600"/>
            <a:ext cx="13048488" cy="7453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American </a:t>
            </a:r>
            <a:r>
              <a:rPr lang="en-US" b="1" dirty="0"/>
              <a:t>Recovery and Reinvestment Act (ARRA) and the Health Information Technology for Economic and Clinical Health Act (HITECH) 2009</a:t>
            </a:r>
          </a:p>
          <a:p>
            <a:pPr lvl="1"/>
            <a:r>
              <a:rPr lang="en-US" sz="2800" b="1" dirty="0"/>
              <a:t>Promote the adoption and meaningful use of health information technology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Meaningful </a:t>
            </a:r>
            <a:r>
              <a:rPr lang="en-US" b="1" dirty="0"/>
              <a:t>Use Financial Incentives &amp; Penalties for Eligible Providers</a:t>
            </a:r>
          </a:p>
          <a:p>
            <a:pPr marL="640080" lvl="1" indent="0">
              <a:buNone/>
            </a:pPr>
            <a:r>
              <a:rPr lang="en-US" sz="2800" b="1" dirty="0" smtClean="0"/>
              <a:t>Tethered </a:t>
            </a:r>
            <a:r>
              <a:rPr lang="en-US" sz="2800" b="1" dirty="0"/>
              <a:t>Personal Health </a:t>
            </a:r>
            <a:r>
              <a:rPr lang="en-US" sz="2800" b="1" dirty="0" smtClean="0"/>
              <a:t>Record also </a:t>
            </a:r>
            <a:r>
              <a:rPr lang="en-US" sz="2800" b="1" dirty="0"/>
              <a:t>known as the patient </a:t>
            </a:r>
            <a:r>
              <a:rPr lang="en-US" sz="2800" b="1" dirty="0" smtClean="0"/>
              <a:t>portal: theorized to </a:t>
            </a:r>
            <a:r>
              <a:rPr lang="en-US" sz="2800" b="1" dirty="0"/>
              <a:t>increase </a:t>
            </a:r>
            <a:r>
              <a:rPr lang="en-US" sz="2800" b="1" dirty="0" smtClean="0"/>
              <a:t>patient engagement </a:t>
            </a:r>
            <a:r>
              <a:rPr lang="en-US" sz="2800" b="1" dirty="0"/>
              <a:t>which has </a:t>
            </a:r>
            <a:r>
              <a:rPr lang="en-US" sz="2800" b="1" dirty="0" smtClean="0"/>
              <a:t>been </a:t>
            </a:r>
            <a:r>
              <a:rPr lang="en-US" sz="2800" b="1" dirty="0"/>
              <a:t>associated with:</a:t>
            </a:r>
          </a:p>
          <a:p>
            <a:pPr lvl="8"/>
            <a:r>
              <a:rPr lang="en-US" sz="2800" b="1" dirty="0"/>
              <a:t>Improved Clinical </a:t>
            </a:r>
            <a:r>
              <a:rPr lang="en-US" sz="2800" b="1" dirty="0" smtClean="0"/>
              <a:t>Outcomes</a:t>
            </a:r>
          </a:p>
          <a:p>
            <a:pPr lvl="8"/>
            <a:r>
              <a:rPr lang="en-US" sz="2800" b="1" dirty="0" smtClean="0"/>
              <a:t>Decreased </a:t>
            </a:r>
            <a:r>
              <a:rPr lang="en-US" sz="2800" b="1" dirty="0"/>
              <a:t>Cost of </a:t>
            </a:r>
            <a:r>
              <a:rPr lang="en-US" sz="2800" b="1" dirty="0" smtClean="0"/>
              <a:t>Care </a:t>
            </a:r>
          </a:p>
          <a:p>
            <a:pPr lvl="8"/>
            <a:r>
              <a:rPr lang="en-US" sz="2800" b="1" dirty="0" smtClean="0"/>
              <a:t>Increased </a:t>
            </a:r>
            <a:r>
              <a:rPr lang="en-US" sz="2800" b="1" dirty="0"/>
              <a:t>Patient </a:t>
            </a:r>
            <a:r>
              <a:rPr lang="en-US" sz="2800" b="1" dirty="0" smtClean="0"/>
              <a:t>Satisfaction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Global </a:t>
            </a:r>
            <a:r>
              <a:rPr lang="en-US" sz="3200" b="1" dirty="0"/>
              <a:t>Aim: Optimize patient engagement with the </a:t>
            </a:r>
            <a:r>
              <a:rPr lang="en-US" sz="3200" b="1" dirty="0" smtClean="0"/>
              <a:t>use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</a:t>
            </a:r>
            <a:r>
              <a:rPr lang="en-US" sz="3200" b="1" dirty="0" smtClean="0"/>
              <a:t> </a:t>
            </a:r>
            <a:r>
              <a:rPr lang="en-US" sz="3200" b="1" dirty="0"/>
              <a:t>of a patient </a:t>
            </a:r>
            <a:r>
              <a:rPr lang="en-US" sz="3200" b="1" dirty="0" smtClean="0"/>
              <a:t>portal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 smtClean="0"/>
              <a:t>Specific </a:t>
            </a:r>
            <a:r>
              <a:rPr lang="en-US" sz="3200" b="1" dirty="0"/>
              <a:t>Aim: Increase the percentage of patients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</a:t>
            </a:r>
            <a:r>
              <a:rPr lang="en-US" sz="3200" b="1" dirty="0" smtClean="0"/>
              <a:t>who </a:t>
            </a:r>
            <a:r>
              <a:rPr lang="en-US" sz="3200" b="1" dirty="0"/>
              <a:t>register to use the patient portal to the benchmark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</a:t>
            </a:r>
            <a:r>
              <a:rPr lang="en-US" sz="3200" b="1" dirty="0" smtClean="0"/>
              <a:t>of </a:t>
            </a:r>
            <a:r>
              <a:rPr lang="en-US" sz="3200" b="1" dirty="0"/>
              <a:t>&gt;50%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pPr marL="0" indent="0" algn="r">
              <a:buNone/>
            </a:pPr>
            <a:endParaRPr lang="en-US" b="1" dirty="0" smtClean="0"/>
          </a:p>
          <a:p>
            <a:pPr marL="0" indent="0" algn="r">
              <a:buNone/>
            </a:pPr>
            <a:r>
              <a:rPr lang="en-US" b="1" dirty="0" smtClean="0"/>
              <a:t>Two-part </a:t>
            </a:r>
            <a:r>
              <a:rPr lang="en-US" b="1" dirty="0"/>
              <a:t>Research Translation and </a:t>
            </a:r>
            <a:endParaRPr lang="en-US" b="1" dirty="0" smtClean="0"/>
          </a:p>
          <a:p>
            <a:pPr marL="0" indent="0" algn="r">
              <a:buNone/>
            </a:pPr>
            <a:r>
              <a:rPr lang="en-US" b="1" dirty="0" smtClean="0"/>
              <a:t>Health </a:t>
            </a:r>
            <a:r>
              <a:rPr lang="en-US" b="1" dirty="0"/>
              <a:t>Care Improvement DNP </a:t>
            </a:r>
            <a:r>
              <a:rPr lang="en-US" b="1" dirty="0" smtClean="0"/>
              <a:t>Project</a:t>
            </a:r>
          </a:p>
          <a:p>
            <a:pPr lvl="1"/>
            <a:endParaRPr lang="en-US" sz="2800" b="1" dirty="0" smtClean="0"/>
          </a:p>
          <a:p>
            <a:pPr lvl="1"/>
            <a:endParaRPr lang="en-US" sz="2800" b="1" dirty="0"/>
          </a:p>
          <a:p>
            <a:pPr marL="640080" lvl="5" indent="0" algn="r"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Phase </a:t>
            </a:r>
            <a:r>
              <a:rPr lang="en-US" sz="2800" b="1" dirty="0"/>
              <a:t>I: Survey the CHMG patients </a:t>
            </a:r>
            <a:r>
              <a:rPr lang="en-US" sz="2800" b="1" dirty="0"/>
              <a:t>&amp;</a:t>
            </a:r>
            <a:r>
              <a:rPr lang="en-US" sz="2800" b="1" dirty="0" smtClean="0"/>
              <a:t> </a:t>
            </a:r>
          </a:p>
          <a:p>
            <a:pPr marL="640080" lvl="5" indent="0" algn="r">
              <a:buNone/>
            </a:pPr>
            <a:r>
              <a:rPr lang="en-US" sz="2800" b="1" dirty="0" smtClean="0"/>
              <a:t>analyze the results</a:t>
            </a:r>
          </a:p>
          <a:p>
            <a:pPr marL="640080" lvl="5" indent="0" algn="r">
              <a:buNone/>
            </a:pPr>
            <a:r>
              <a:rPr lang="en-US" sz="2800" b="1" dirty="0"/>
              <a:t>	</a:t>
            </a:r>
            <a:endParaRPr lang="en-US" sz="2800" b="1" dirty="0" smtClean="0"/>
          </a:p>
          <a:p>
            <a:pPr marL="640080" lvl="5" indent="0" algn="r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Phase </a:t>
            </a:r>
            <a:r>
              <a:rPr lang="en-US" sz="2800" b="1" dirty="0"/>
              <a:t>II: Implement a trial of Open </a:t>
            </a:r>
            <a:r>
              <a:rPr lang="en-US" sz="2800" b="1" dirty="0" smtClean="0"/>
              <a:t>Notes</a:t>
            </a:r>
          </a:p>
          <a:p>
            <a:pPr marL="640080" lvl="1" indent="0">
              <a:buNone/>
            </a:pPr>
            <a:endParaRPr lang="en-US" sz="2800" b="1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Evaluation Strategy: Phase I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Current facility benchmarks are &gt;50% of unique patients seen by an EP will be registered to use the patient portal</a:t>
            </a:r>
          </a:p>
          <a:p>
            <a:pPr lvl="1"/>
            <a:r>
              <a:rPr lang="en-US" sz="3200" b="1" dirty="0" smtClean="0"/>
              <a:t>100,109 </a:t>
            </a:r>
            <a:r>
              <a:rPr lang="en-US" sz="3200" b="1" dirty="0"/>
              <a:t>unique patients</a:t>
            </a:r>
          </a:p>
          <a:p>
            <a:pPr lvl="1"/>
            <a:r>
              <a:rPr lang="en-US" sz="3200" b="1" dirty="0" smtClean="0"/>
              <a:t>21,221 </a:t>
            </a:r>
            <a:r>
              <a:rPr lang="en-US" sz="3200" b="1" dirty="0"/>
              <a:t>completed registrations for portal use</a:t>
            </a:r>
          </a:p>
          <a:p>
            <a:pPr lvl="1"/>
            <a:r>
              <a:rPr lang="en-US" sz="3200" b="1" dirty="0" smtClean="0"/>
              <a:t>Percentage registered &amp; use </a:t>
            </a:r>
            <a:r>
              <a:rPr lang="en-US" sz="3200" b="1" dirty="0"/>
              <a:t>the patient portal </a:t>
            </a:r>
            <a:r>
              <a:rPr lang="en-US" sz="3200" b="1" dirty="0" smtClean="0"/>
              <a:t>suboptimal </a:t>
            </a:r>
            <a:r>
              <a:rPr lang="en-US" sz="3200" b="1" dirty="0"/>
              <a:t>at 21%</a:t>
            </a:r>
          </a:p>
          <a:p>
            <a:pPr lvl="1"/>
            <a:r>
              <a:rPr lang="en-US" sz="3200" b="1" dirty="0" smtClean="0"/>
              <a:t>79</a:t>
            </a:r>
            <a:r>
              <a:rPr lang="en-US" sz="3200" b="1" dirty="0"/>
              <a:t>% have not registered to use the patient </a:t>
            </a:r>
            <a:r>
              <a:rPr lang="en-US" sz="3200" b="1" dirty="0" smtClean="0"/>
              <a:t>portal</a:t>
            </a:r>
          </a:p>
          <a:p>
            <a:pPr marL="640080" lvl="1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i="1" dirty="0"/>
              <a:t>Patient Connect-My CHMG Survey </a:t>
            </a:r>
            <a:r>
              <a:rPr lang="en-US" sz="3200" b="1" dirty="0"/>
              <a:t>to identify the factors that affect a patient’s intention and decision to use a patient portal </a:t>
            </a:r>
          </a:p>
          <a:p>
            <a:pPr lvl="1"/>
            <a:r>
              <a:rPr lang="en-US" sz="3200" b="1" dirty="0"/>
              <a:t>Adapted from:  </a:t>
            </a:r>
            <a:r>
              <a:rPr lang="en-US" sz="3200" b="1" i="1" dirty="0"/>
              <a:t>A Questionnaire on Development of a Health Information Technology Acceptance Model (</a:t>
            </a:r>
            <a:r>
              <a:rPr lang="en-US" sz="3200" b="1" dirty="0"/>
              <a:t>Kim and Park, 2013)</a:t>
            </a:r>
          </a:p>
          <a:p>
            <a:pPr lvl="4"/>
            <a:r>
              <a:rPr lang="en-US" sz="3200" b="1" dirty="0"/>
              <a:t>Reliability-Cronbach alpha = 0.853. </a:t>
            </a:r>
          </a:p>
          <a:p>
            <a:pPr lvl="2"/>
            <a:r>
              <a:rPr lang="en-US" sz="3200" b="1" dirty="0"/>
              <a:t>Content Validity-Confirmed by a group of HIT experts.</a:t>
            </a:r>
          </a:p>
          <a:p>
            <a:endParaRPr lang="en-US" sz="320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7"/>
          </p:nvPr>
        </p:nvSpPr>
        <p:spPr>
          <a:xfrm>
            <a:off x="15416784" y="22567084"/>
            <a:ext cx="13048488" cy="4241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Improvement: Phase II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Phase </a:t>
            </a:r>
            <a:r>
              <a:rPr lang="en-US" b="1" dirty="0"/>
              <a:t>II</a:t>
            </a:r>
            <a:r>
              <a:rPr lang="en-US" b="1" dirty="0" smtClean="0"/>
              <a:t>: Implement </a:t>
            </a:r>
            <a:r>
              <a:rPr lang="en-US" b="1" dirty="0"/>
              <a:t>a strategy likely to address the </a:t>
            </a:r>
            <a:r>
              <a:rPr lang="en-US" b="1" u="sng" dirty="0"/>
              <a:t>specific aim</a:t>
            </a:r>
            <a:r>
              <a:rPr lang="en-US" b="1" dirty="0"/>
              <a:t>:</a:t>
            </a:r>
          </a:p>
          <a:p>
            <a:pPr lvl="5"/>
            <a:r>
              <a:rPr lang="en-US" sz="2800" b="1" dirty="0"/>
              <a:t>Increase the percentage of patients who register to use the patient portal from the baseline of 21% to the benchmark of &gt;50</a:t>
            </a:r>
            <a:r>
              <a:rPr lang="en-US" sz="2800" b="1" dirty="0" smtClean="0"/>
              <a:t>% through the </a:t>
            </a:r>
            <a:r>
              <a:rPr lang="en-US" sz="2800" b="1" dirty="0"/>
              <a:t>release of the office visit note </a:t>
            </a:r>
            <a:r>
              <a:rPr lang="en-US" sz="2800" b="1" dirty="0" smtClean="0"/>
              <a:t>through the patient portal</a:t>
            </a:r>
          </a:p>
          <a:p>
            <a:pPr marL="640080" lvl="5" indent="0">
              <a:buNone/>
            </a:pPr>
            <a:endParaRPr lang="en-US" sz="2800" b="1" dirty="0"/>
          </a:p>
          <a:p>
            <a:pPr lvl="3"/>
            <a:r>
              <a:rPr lang="en-US" sz="2800" b="1" dirty="0"/>
              <a:t>Provide education: Frequently Asked </a:t>
            </a:r>
            <a:r>
              <a:rPr lang="en-US" sz="2800" b="1" dirty="0" smtClean="0"/>
              <a:t>Questions </a:t>
            </a:r>
            <a:r>
              <a:rPr lang="en-US" sz="2800" b="1" dirty="0"/>
              <a:t>(FAQs) </a:t>
            </a:r>
            <a:endParaRPr lang="en-US" sz="2800" b="1" dirty="0" smtClean="0"/>
          </a:p>
          <a:p>
            <a:pPr marL="640080" lvl="3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</a:t>
            </a:r>
            <a:r>
              <a:rPr lang="en-US" sz="2800" b="1" dirty="0" smtClean="0"/>
              <a:t>about </a:t>
            </a:r>
            <a:r>
              <a:rPr lang="en-US" sz="2800" b="1" dirty="0"/>
              <a:t>Open Notes </a:t>
            </a:r>
            <a:endParaRPr lang="en-US" sz="2800" b="1" dirty="0"/>
          </a:p>
          <a:p>
            <a:pPr marL="640080" lvl="3" indent="0">
              <a:buNone/>
            </a:pPr>
            <a:endParaRPr lang="en-US" sz="2800" b="1" dirty="0"/>
          </a:p>
          <a:p>
            <a:pPr lvl="3"/>
            <a:r>
              <a:rPr lang="en-US" sz="2800" b="1" dirty="0"/>
              <a:t>Survey the patients’ perceptions of the </a:t>
            </a:r>
            <a:r>
              <a:rPr lang="en-US" sz="2800" b="1" dirty="0" smtClean="0"/>
              <a:t>benefits </a:t>
            </a:r>
            <a:r>
              <a:rPr lang="en-US" sz="2800" b="1" dirty="0"/>
              <a:t>and risks associated with </a:t>
            </a:r>
            <a:r>
              <a:rPr lang="en-US" sz="2800" b="1" dirty="0" smtClean="0"/>
              <a:t>viewing </a:t>
            </a:r>
            <a:r>
              <a:rPr lang="en-US" sz="2800" b="1" dirty="0" smtClean="0"/>
              <a:t>their </a:t>
            </a:r>
            <a:r>
              <a:rPr lang="en-US" sz="2800" b="1" dirty="0"/>
              <a:t>office </a:t>
            </a:r>
            <a:r>
              <a:rPr lang="en-US" sz="2800" b="1" dirty="0" smtClean="0"/>
              <a:t>visit</a:t>
            </a:r>
            <a:endParaRPr lang="en-US" sz="2800" b="1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752336" y="23301961"/>
            <a:ext cx="13048488" cy="911022"/>
          </a:xfrm>
        </p:spPr>
        <p:txBody>
          <a:bodyPr/>
          <a:lstStyle/>
          <a:p>
            <a:r>
              <a:rPr lang="en-US" dirty="0"/>
              <a:t>Conclusions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9672819" y="24493078"/>
            <a:ext cx="13048488" cy="6983619"/>
          </a:xfrm>
        </p:spPr>
        <p:txBody>
          <a:bodyPr>
            <a:normAutofit/>
          </a:bodyPr>
          <a:lstStyle/>
          <a:p>
            <a:r>
              <a:rPr lang="en-US" b="1" dirty="0" smtClean="0"/>
              <a:t>Overall </a:t>
            </a:r>
            <a:r>
              <a:rPr lang="en-US" b="1" dirty="0"/>
              <a:t>findings from this specific population are consistent with a review of the </a:t>
            </a:r>
            <a:r>
              <a:rPr lang="en-US" b="1" dirty="0" smtClean="0"/>
              <a:t>literature.</a:t>
            </a:r>
          </a:p>
          <a:p>
            <a:r>
              <a:rPr lang="en-US" b="1" dirty="0" smtClean="0"/>
              <a:t>Perception </a:t>
            </a:r>
            <a:r>
              <a:rPr lang="en-US" b="1" dirty="0"/>
              <a:t>of usefulness is a key process which impacts attitude, intent to use and ultimately portal registration and use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b="1" dirty="0" smtClean="0"/>
              <a:t>More </a:t>
            </a:r>
            <a:r>
              <a:rPr lang="en-US" b="1" dirty="0"/>
              <a:t>data is necessary to identify why a non-user is not registering for the patient portal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DNP </a:t>
            </a:r>
            <a:r>
              <a:rPr lang="en-US" dirty="0"/>
              <a:t>Project Team: Joanne Samuels, PhD, RN, CNL 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Paul </a:t>
            </a:r>
            <a:r>
              <a:rPr lang="en-US" dirty="0"/>
              <a:t>R. Clark, MD, </a:t>
            </a:r>
            <a:r>
              <a:rPr lang="en-US" dirty="0" smtClean="0"/>
              <a:t>FACP</a:t>
            </a:r>
          </a:p>
          <a:p>
            <a:pPr marL="0" indent="0" algn="r">
              <a:buNone/>
            </a:pPr>
            <a:r>
              <a:rPr lang="en-US" dirty="0" smtClean="0"/>
              <a:t>Donna </a:t>
            </a:r>
            <a:r>
              <a:rPr lang="en-US" dirty="0"/>
              <a:t>Pelletier DNP, APRN, </a:t>
            </a:r>
            <a:r>
              <a:rPr lang="en-US" dirty="0" smtClean="0"/>
              <a:t>FNP-BC</a:t>
            </a:r>
            <a:endParaRPr lang="en-US" dirty="0"/>
          </a:p>
        </p:txBody>
      </p:sp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0376" y="990707"/>
            <a:ext cx="10200448" cy="228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2"/>
          </p:nvPr>
        </p:nvSpPr>
        <p:spPr>
          <a:xfrm>
            <a:off x="29644848" y="7086599"/>
            <a:ext cx="13048488" cy="8625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Total 271 completed survey responses </a:t>
            </a:r>
            <a:r>
              <a:rPr lang="en-US" sz="2400" b="1" dirty="0" smtClean="0"/>
              <a:t>(235 users, 36 non-users)</a:t>
            </a:r>
          </a:p>
          <a:p>
            <a:pPr marL="0" indent="0">
              <a:buNone/>
            </a:pPr>
            <a:r>
              <a:rPr lang="en-US" sz="2400" dirty="0" smtClean="0">
                <a:ln>
                  <a:solidFill>
                    <a:srgbClr val="0070C0"/>
                  </a:solidFill>
                </a:ln>
              </a:rPr>
              <a:t>Perceived Usefulness</a:t>
            </a:r>
            <a:r>
              <a:rPr lang="en-US" sz="2400" dirty="0" smtClean="0"/>
              <a:t>	</a:t>
            </a:r>
            <a:r>
              <a:rPr lang="en-US" sz="2400" dirty="0" smtClean="0">
                <a:ln>
                  <a:solidFill>
                    <a:schemeClr val="accent1"/>
                  </a:solidFill>
                </a:ln>
              </a:rPr>
              <a:t>                      Attitude</a:t>
            </a:r>
            <a:r>
              <a:rPr lang="en-US" sz="2400" dirty="0" smtClean="0"/>
              <a:t>	</a:t>
            </a: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endParaRPr lang="en-US" sz="2400" dirty="0" smtClean="0">
              <a:ln>
                <a:solidFill>
                  <a:schemeClr val="accent1"/>
                </a:solidFill>
              </a:ln>
            </a:endParaRPr>
          </a:p>
          <a:p>
            <a:pPr marL="0" indent="0">
              <a:buNone/>
            </a:pPr>
            <a:r>
              <a:rPr lang="en-US" sz="2400" dirty="0" smtClean="0">
                <a:ln>
                  <a:solidFill>
                    <a:schemeClr val="accent1"/>
                  </a:solidFill>
                </a:ln>
              </a:rPr>
              <a:t>                                    Intent to Use</a:t>
            </a:r>
            <a:endParaRPr lang="en-US" sz="2400" dirty="0">
              <a:ln>
                <a:solidFill>
                  <a:schemeClr val="accent1"/>
                </a:solidFill>
              </a:ln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45064" y="8552315"/>
            <a:ext cx="5554768" cy="56714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57987" y="8565538"/>
            <a:ext cx="5541816" cy="56582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81789" y="15248837"/>
            <a:ext cx="5989968" cy="61158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8" name="TextBox 27"/>
          <p:cNvSpPr txBox="1"/>
          <p:nvPr/>
        </p:nvSpPr>
        <p:spPr>
          <a:xfrm>
            <a:off x="32476159" y="25839644"/>
            <a:ext cx="11374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0409202" y="20587760"/>
            <a:ext cx="117347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29659016" y="21612817"/>
            <a:ext cx="13048488" cy="16061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Logistic Regression for Perceived Usefulness        </a:t>
            </a:r>
          </a:p>
          <a:p>
            <a:pPr marL="2300630" lvl="1"/>
            <a:r>
              <a:rPr lang="en-US" sz="2800" b="1" dirty="0"/>
              <a:t>Odds Ratio 1.44    Lower 95% 1.20    Upper 95% 1.75</a:t>
            </a:r>
          </a:p>
          <a:p>
            <a:pPr marL="2300630" lvl="1"/>
            <a:r>
              <a:rPr lang="en-US" sz="2800" b="1" dirty="0"/>
              <a:t>Chi Square 30.09, </a:t>
            </a:r>
            <a:r>
              <a:rPr lang="en-US" sz="2800" b="1" dirty="0"/>
              <a:t>df</a:t>
            </a:r>
            <a:r>
              <a:rPr lang="en-US" sz="2800" b="1" dirty="0"/>
              <a:t>=7, p=&lt;0.0001</a:t>
            </a:r>
          </a:p>
          <a:p>
            <a:endParaRPr lang="en-US" dirty="0"/>
          </a:p>
        </p:txBody>
      </p:sp>
      <p:pic>
        <p:nvPicPr>
          <p:cNvPr id="44" name="Content Placeholder 40"/>
          <p:cNvPicPr>
            <a:picLocks noGrp="1" noChangeAspect="1"/>
          </p:cNvPicPr>
          <p:nvPr>
            <p:ph sz="quarter" idx="23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8182" y="16510000"/>
            <a:ext cx="9228617" cy="58465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6" name="Content Placeholder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920354"/>
            <a:ext cx="4389260" cy="5852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51A831-6165-46D3-80FA-B53FDB37F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Custom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Medical Poster</vt:lpstr>
      <vt:lpstr>Patient Portal Use in a Community Medical  Group: A Healthcare Improvement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2017-02-22T18:31:11Z</dcterms:created>
  <dcterms:modified xsi:type="dcterms:W3CDTF">2017-03-23T18:48:26Z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</Properties>
</file>