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69" r:id="rId1"/>
  </p:sldMasterIdLst>
  <p:notesMasterIdLst>
    <p:notesMasterId r:id="rId3"/>
  </p:notesMasterIdLst>
  <p:sldIdLst>
    <p:sldId id="256" r:id="rId2"/>
  </p:sldIdLst>
  <p:sldSz cx="43891200" cy="38404800"/>
  <p:notesSz cx="6858000" cy="9144000"/>
  <p:defaultTextStyle>
    <a:defPPr>
      <a:defRPr lang="en-US"/>
    </a:defPPr>
    <a:lvl1pPr marL="0" algn="l" defTabSz="2611171" rtl="0" eaLnBrk="1" latinLnBrk="0" hangingPunct="1">
      <a:defRPr sz="10400" kern="1200">
        <a:solidFill>
          <a:schemeClr val="tx1"/>
        </a:solidFill>
        <a:latin typeface="+mn-lt"/>
        <a:ea typeface="+mn-ea"/>
        <a:cs typeface="+mn-cs"/>
      </a:defRPr>
    </a:lvl1pPr>
    <a:lvl2pPr marL="2611171" algn="l" defTabSz="2611171" rtl="0" eaLnBrk="1" latinLnBrk="0" hangingPunct="1">
      <a:defRPr sz="10400" kern="1200">
        <a:solidFill>
          <a:schemeClr val="tx1"/>
        </a:solidFill>
        <a:latin typeface="+mn-lt"/>
        <a:ea typeface="+mn-ea"/>
        <a:cs typeface="+mn-cs"/>
      </a:defRPr>
    </a:lvl2pPr>
    <a:lvl3pPr marL="5222343" algn="l" defTabSz="2611171" rtl="0" eaLnBrk="1" latinLnBrk="0" hangingPunct="1">
      <a:defRPr sz="10400" kern="1200">
        <a:solidFill>
          <a:schemeClr val="tx1"/>
        </a:solidFill>
        <a:latin typeface="+mn-lt"/>
        <a:ea typeface="+mn-ea"/>
        <a:cs typeface="+mn-cs"/>
      </a:defRPr>
    </a:lvl3pPr>
    <a:lvl4pPr marL="7833514" algn="l" defTabSz="2611171" rtl="0" eaLnBrk="1" latinLnBrk="0" hangingPunct="1">
      <a:defRPr sz="10400" kern="1200">
        <a:solidFill>
          <a:schemeClr val="tx1"/>
        </a:solidFill>
        <a:latin typeface="+mn-lt"/>
        <a:ea typeface="+mn-ea"/>
        <a:cs typeface="+mn-cs"/>
      </a:defRPr>
    </a:lvl4pPr>
    <a:lvl5pPr marL="10444691" algn="l" defTabSz="2611171" rtl="0" eaLnBrk="1" latinLnBrk="0" hangingPunct="1">
      <a:defRPr sz="10400" kern="1200">
        <a:solidFill>
          <a:schemeClr val="tx1"/>
        </a:solidFill>
        <a:latin typeface="+mn-lt"/>
        <a:ea typeface="+mn-ea"/>
        <a:cs typeface="+mn-cs"/>
      </a:defRPr>
    </a:lvl5pPr>
    <a:lvl6pPr marL="13055862" algn="l" defTabSz="2611171" rtl="0" eaLnBrk="1" latinLnBrk="0" hangingPunct="1">
      <a:defRPr sz="10400" kern="1200">
        <a:solidFill>
          <a:schemeClr val="tx1"/>
        </a:solidFill>
        <a:latin typeface="+mn-lt"/>
        <a:ea typeface="+mn-ea"/>
        <a:cs typeface="+mn-cs"/>
      </a:defRPr>
    </a:lvl6pPr>
    <a:lvl7pPr marL="15667039" algn="l" defTabSz="2611171" rtl="0" eaLnBrk="1" latinLnBrk="0" hangingPunct="1">
      <a:defRPr sz="10400" kern="1200">
        <a:solidFill>
          <a:schemeClr val="tx1"/>
        </a:solidFill>
        <a:latin typeface="+mn-lt"/>
        <a:ea typeface="+mn-ea"/>
        <a:cs typeface="+mn-cs"/>
      </a:defRPr>
    </a:lvl7pPr>
    <a:lvl8pPr marL="18278210" algn="l" defTabSz="2611171" rtl="0" eaLnBrk="1" latinLnBrk="0" hangingPunct="1">
      <a:defRPr sz="10400" kern="1200">
        <a:solidFill>
          <a:schemeClr val="tx1"/>
        </a:solidFill>
        <a:latin typeface="+mn-lt"/>
        <a:ea typeface="+mn-ea"/>
        <a:cs typeface="+mn-cs"/>
      </a:defRPr>
    </a:lvl8pPr>
    <a:lvl9pPr marL="20889381" algn="l" defTabSz="2611171" rtl="0" eaLnBrk="1" latinLnBrk="0" hangingPunct="1">
      <a:defRPr sz="10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24" userDrawn="1">
          <p15:clr>
            <a:srgbClr val="A4A3A4"/>
          </p15:clr>
        </p15:guide>
        <p15:guide id="2" orient="horz" pos="806" userDrawn="1">
          <p15:clr>
            <a:srgbClr val="A4A3A4"/>
          </p15:clr>
        </p15:guide>
        <p15:guide id="3" orient="horz" pos="20355" userDrawn="1">
          <p15:clr>
            <a:srgbClr val="A4A3A4"/>
          </p15:clr>
        </p15:guide>
        <p15:guide id="4" orient="horz" pos="2867" userDrawn="1">
          <p15:clr>
            <a:srgbClr val="A4A3A4"/>
          </p15:clr>
        </p15:guide>
        <p15:guide id="5" orient="horz" pos="8659" userDrawn="1">
          <p15:clr>
            <a:srgbClr val="A4A3A4"/>
          </p15:clr>
        </p15:guide>
        <p15:guide id="6" orient="horz" pos="11488" userDrawn="1">
          <p15:clr>
            <a:srgbClr val="A4A3A4"/>
          </p15:clr>
        </p15:guide>
        <p15:guide id="7" orient="horz" pos="17226" userDrawn="1">
          <p15:clr>
            <a:srgbClr val="A4A3A4"/>
          </p15:clr>
        </p15:guide>
        <p15:guide id="8" orient="horz" pos="5323" userDrawn="1">
          <p15:clr>
            <a:srgbClr val="A4A3A4"/>
          </p15:clr>
        </p15:guide>
        <p15:guide id="9" orient="horz" pos="768" userDrawn="1">
          <p15:clr>
            <a:srgbClr val="A4A3A4"/>
          </p15:clr>
        </p15:guide>
        <p15:guide id="10" orient="horz" pos="16351" userDrawn="1">
          <p15:clr>
            <a:srgbClr val="A4A3A4"/>
          </p15:clr>
        </p15:guide>
        <p15:guide id="11" orient="horz" pos="23308" userDrawn="1">
          <p15:clr>
            <a:srgbClr val="A4A3A4"/>
          </p15:clr>
        </p15:guide>
        <p15:guide id="12" orient="horz" pos="3792" userDrawn="1">
          <p15:clr>
            <a:srgbClr val="A4A3A4"/>
          </p15:clr>
        </p15:guide>
        <p15:guide id="13" orient="horz" pos="19089" userDrawn="1">
          <p15:clr>
            <a:srgbClr val="A4A3A4"/>
          </p15:clr>
        </p15:guide>
        <p15:guide id="14" pos="611" userDrawn="1">
          <p15:clr>
            <a:srgbClr val="A4A3A4"/>
          </p15:clr>
        </p15:guide>
        <p15:guide id="15" pos="12058" userDrawn="1">
          <p15:clr>
            <a:srgbClr val="A4A3A4"/>
          </p15:clr>
        </p15:guide>
        <p15:guide id="16" pos="26612" userDrawn="1">
          <p15:clr>
            <a:srgbClr val="A4A3A4"/>
          </p15:clr>
        </p15:guide>
        <p15:guide id="17" pos="1906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ndar, Vidya" initials="SV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4B02"/>
    <a:srgbClr val="6259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 horzBarState="maximized">
    <p:restoredLeft sz="8627"/>
    <p:restoredTop sz="99710" autoAdjust="0"/>
  </p:normalViewPr>
  <p:slideViewPr>
    <p:cSldViewPr snapToObjects="1">
      <p:cViewPr>
        <p:scale>
          <a:sx n="108" d="100"/>
          <a:sy n="108" d="100"/>
        </p:scale>
        <p:origin x="20512" y="3288"/>
      </p:cViewPr>
      <p:guideLst>
        <p:guide orient="horz" pos="2124"/>
        <p:guide orient="horz" pos="806"/>
        <p:guide orient="horz" pos="20355"/>
        <p:guide orient="horz" pos="2867"/>
        <p:guide orient="horz" pos="8659"/>
        <p:guide orient="horz" pos="11488"/>
        <p:guide orient="horz" pos="17226"/>
        <p:guide orient="horz" pos="5323"/>
        <p:guide orient="horz" pos="768"/>
        <p:guide orient="horz" pos="16351"/>
        <p:guide orient="horz" pos="23308"/>
        <p:guide orient="horz" pos="3792"/>
        <p:guide orient="horz" pos="19089"/>
        <p:guide pos="611"/>
        <p:guide pos="12058"/>
        <p:guide pos="26612"/>
        <p:guide pos="1906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nnonN:Documents:UNH:Research%20Shit:Research%20Data:Shannon%20-%20Full%20sample.xlsx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nnonN:Documents:UNH:Research%20Shit:Research%20Data:Quantitative%20Data:Shannon%20AOTA%20table%20shell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nnonN:Documents:UNH:Research%20Shit:Research%20Data:Quantitative%20Data:Shannon%20AOTA%20table%20shell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'Shannon - Full sample'!$CB$73:$CB$77</c:f>
              <c:strCache>
                <c:ptCount val="5"/>
                <c:pt idx="0">
                  <c:v>Leisure</c:v>
                </c:pt>
                <c:pt idx="1">
                  <c:v>IADL</c:v>
                </c:pt>
                <c:pt idx="2">
                  <c:v>ADL</c:v>
                </c:pt>
                <c:pt idx="3">
                  <c:v>Social</c:v>
                </c:pt>
                <c:pt idx="4">
                  <c:v>Work</c:v>
                </c:pt>
              </c:strCache>
            </c:strRef>
          </c:cat>
          <c:val>
            <c:numRef>
              <c:f>'Shannon - Full sample'!$CC$73:$CC$77</c:f>
              <c:numCache>
                <c:formatCode>General</c:formatCode>
                <c:ptCount val="5"/>
                <c:pt idx="0">
                  <c:v>5.665999999999998</c:v>
                </c:pt>
                <c:pt idx="1">
                  <c:v>5.517999999999998</c:v>
                </c:pt>
                <c:pt idx="2">
                  <c:v>7.375</c:v>
                </c:pt>
                <c:pt idx="3">
                  <c:v>3.0</c:v>
                </c:pt>
                <c:pt idx="4">
                  <c:v>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9584088"/>
        <c:axId val="-2129587128"/>
      </c:barChart>
      <c:catAx>
        <c:axId val="-2129584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-2129587128"/>
        <c:crosses val="autoZero"/>
        <c:auto val="1"/>
        <c:lblAlgn val="ctr"/>
        <c:lblOffset val="100"/>
        <c:noMultiLvlLbl val="0"/>
      </c:catAx>
      <c:valAx>
        <c:axId val="-2129587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9584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500" dirty="0"/>
              <a:t>Most Frequently</a:t>
            </a:r>
            <a:r>
              <a:rPr lang="en-US" sz="2500" baseline="0" dirty="0"/>
              <a:t> Used Coping Strategies</a:t>
            </a:r>
            <a:endParaRPr lang="en-US" sz="25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4"/>
            <c:bubble3D val="0"/>
            <c:spPr>
              <a:gradFill rotWithShape="1">
                <a:gsLst>
                  <a:gs pos="0">
                    <a:schemeClr val="accent6">
                      <a:tint val="83000"/>
                      <a:shade val="100000"/>
                      <a:alpha val="100000"/>
                      <a:hueMod val="100000"/>
                      <a:satMod val="220000"/>
                      <a:lumMod val="90000"/>
                    </a:schemeClr>
                  </a:gs>
                  <a:gs pos="76000">
                    <a:schemeClr val="accent6">
                      <a:shade val="100000"/>
                    </a:schemeClr>
                  </a:gs>
                  <a:gs pos="100000">
                    <a:schemeClr val="accent6">
                      <a:shade val="93000"/>
                      <a:alpha val="100000"/>
                      <a:satMod val="100000"/>
                      <a:lumMod val="93000"/>
                    </a:schemeClr>
                  </a:gs>
                </a:gsLst>
                <a:path path="circle">
                  <a:fillToRect l="15000" t="15000" r="100000" b="100000"/>
                </a:path>
              </a:gradFill>
              <a:ln w="15875" cap="flat" cmpd="sng" algn="ctr">
                <a:solidFill>
                  <a:schemeClr val="accent6"/>
                </a:solidFill>
                <a:prstDash val="solid"/>
              </a:ln>
              <a:effectLst>
                <a:outerShdw blurRad="38100" dist="381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0.0129647763971326"/>
                  <c:y val="0.012595886090555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0133195254072315"/>
                  <c:y val="-0.0044915562803531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0780568464628673"/>
                  <c:y val="-0.0070156976774000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0426163285401701"/>
                  <c:y val="-0.026262763016866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0336091661208603"/>
                  <c:y val="0.020927911711462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Sheet1!$A$3:$A$7</c:f>
              <c:strCache>
                <c:ptCount val="5"/>
                <c:pt idx="0">
                  <c:v>Acceptance</c:v>
                </c:pt>
                <c:pt idx="1">
                  <c:v>Emotional Support</c:v>
                </c:pt>
                <c:pt idx="2">
                  <c:v>Positive Reframement</c:v>
                </c:pt>
                <c:pt idx="3">
                  <c:v>Instrumental support</c:v>
                </c:pt>
                <c:pt idx="4">
                  <c:v>Active coping</c:v>
                </c:pt>
              </c:strCache>
            </c:strRef>
          </c:cat>
          <c:val>
            <c:numRef>
              <c:f>Sheet1!$B$3:$B$7</c:f>
              <c:numCache>
                <c:formatCode>General</c:formatCode>
                <c:ptCount val="5"/>
                <c:pt idx="0">
                  <c:v>15.0</c:v>
                </c:pt>
                <c:pt idx="1">
                  <c:v>13.0</c:v>
                </c:pt>
                <c:pt idx="2">
                  <c:v>10.0</c:v>
                </c:pt>
                <c:pt idx="3">
                  <c:v>9.0</c:v>
                </c:pt>
                <c:pt idx="4">
                  <c:v>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32833466411002"/>
          <c:y val="0.215699091469168"/>
          <c:w val="0.339204033645661"/>
          <c:h val="0.667038869692848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500"/>
            </a:pPr>
            <a:r>
              <a:rPr lang="en-US" sz="2500"/>
              <a:t>Least Frequently</a:t>
            </a:r>
            <a:r>
              <a:rPr lang="en-US" sz="2500" baseline="0"/>
              <a:t> Used Coping Strategies</a:t>
            </a:r>
            <a:endParaRPr lang="en-US" sz="250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4"/>
            <c:bubble3D val="0"/>
            <c:spPr>
              <a:gradFill rotWithShape="1">
                <a:gsLst>
                  <a:gs pos="0">
                    <a:schemeClr val="accent6">
                      <a:tint val="83000"/>
                      <a:shade val="100000"/>
                      <a:alpha val="100000"/>
                      <a:hueMod val="100000"/>
                      <a:satMod val="220000"/>
                      <a:lumMod val="90000"/>
                    </a:schemeClr>
                  </a:gs>
                  <a:gs pos="76000">
                    <a:schemeClr val="accent6">
                      <a:shade val="100000"/>
                    </a:schemeClr>
                  </a:gs>
                  <a:gs pos="100000">
                    <a:schemeClr val="accent6">
                      <a:shade val="93000"/>
                      <a:alpha val="100000"/>
                      <a:satMod val="100000"/>
                      <a:lumMod val="93000"/>
                    </a:schemeClr>
                  </a:gs>
                </a:gsLst>
                <a:path path="circle">
                  <a:fillToRect l="15000" t="15000" r="100000" b="100000"/>
                </a:path>
              </a:gradFill>
              <a:ln w="15875" cap="flat" cmpd="sng" algn="ctr">
                <a:solidFill>
                  <a:schemeClr val="accent6"/>
                </a:solidFill>
                <a:prstDash val="solid"/>
              </a:ln>
              <a:effectLst>
                <a:outerShdw blurRad="38100" dist="381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0.0149622008958621"/>
                  <c:y val="0.024238497986729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0993736227991682"/>
                  <c:y val="0.0020043007197425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0971644059795038"/>
                  <c:y val="-0.012812677934354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0241153323823976"/>
                  <c:y val="0.0001472629357648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0800311100254525"/>
                  <c:y val="0.033398591813224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Sheet1!$A$26:$A$30</c:f>
              <c:strCache>
                <c:ptCount val="5"/>
                <c:pt idx="0">
                  <c:v>Substance use</c:v>
                </c:pt>
                <c:pt idx="1">
                  <c:v>Behavioral Disengagement</c:v>
                </c:pt>
                <c:pt idx="2">
                  <c:v>Venting</c:v>
                </c:pt>
                <c:pt idx="3">
                  <c:v>Humor</c:v>
                </c:pt>
                <c:pt idx="4">
                  <c:v>Religion</c:v>
                </c:pt>
              </c:strCache>
            </c:strRef>
          </c:cat>
          <c:val>
            <c:numRef>
              <c:f>Sheet1!$B$26:$B$30</c:f>
              <c:numCache>
                <c:formatCode>General</c:formatCode>
                <c:ptCount val="5"/>
                <c:pt idx="0">
                  <c:v>17.0</c:v>
                </c:pt>
                <c:pt idx="1">
                  <c:v>17.0</c:v>
                </c:pt>
                <c:pt idx="2">
                  <c:v>13.0</c:v>
                </c:pt>
                <c:pt idx="3">
                  <c:v>12.0</c:v>
                </c:pt>
                <c:pt idx="4">
                  <c:v>12.0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65722869868915"/>
          <c:y val="0.223069690395374"/>
          <c:w val="0.234302247987604"/>
          <c:h val="0.686056320981544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3-22T23:46:00.316" idx="1">
    <p:pos x="7272" y="3552"/>
    <p:text>revise background – revise First bullet point - info on common cardiac problems, % of people experiencing cardiac conditions in the US
second bullet (role redefining)- Good. Add citation
Third bullet point (patients fil to understnd...) - Is this a finding from your study or based on previous research</p:text>
    <p:extLst>
      <p:ext uri="{C676402C-5697-4E1C-873F-D02D1690AC5C}">
        <p15:threadingInfo xmlns:p15="http://schemas.microsoft.com/office/powerpoint/2012/main" timeZoneBias="240"/>
      </p:ext>
    </p:extLst>
  </p:cm>
  <p:cm authorId="1" dt="2017-03-22T23:51:22.999" idx="2">
    <p:pos x="25464" y="22224"/>
    <p:text>Font can be smller if you need to add references</p:text>
    <p:extLst>
      <p:ext uri="{C676402C-5697-4E1C-873F-D02D1690AC5C}">
        <p15:threadingInfo xmlns:p15="http://schemas.microsoft.com/office/powerpoint/2012/main" timeZoneBias="24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0.65503</cdr:x>
      <cdr:y>0.52021</cdr:y>
    </cdr:from>
    <cdr:to>
      <cdr:x>0.73464</cdr:x>
      <cdr:y>0.60302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03847" y="2265983"/>
          <a:ext cx="729695" cy="3606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500" dirty="0"/>
        </a:p>
      </cdr:txBody>
    </cdr:sp>
  </cdr:relSizeAnchor>
  <cdr:relSizeAnchor xmlns:cdr="http://schemas.openxmlformats.org/drawingml/2006/chartDrawing">
    <cdr:from>
      <cdr:x>0.65084</cdr:x>
      <cdr:y>0.52021</cdr:y>
    </cdr:from>
    <cdr:to>
      <cdr:x>0.73883</cdr:x>
      <cdr:y>0.60302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965442" y="2265983"/>
          <a:ext cx="806505" cy="3606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5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51D73-0FC8-394E-AF9D-B551996A76B2}" type="datetimeFigureOut">
              <a:rPr lang="en-US" smtClean="0"/>
              <a:t>3/23/17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65288" y="1143000"/>
            <a:ext cx="3527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46206-0977-4B49-8F79-76C50FF11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31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65288" y="1143000"/>
            <a:ext cx="3527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Cronin, G. A., &amp; Meyer, G. C. (1992). The Role of the Occupational Therapist in Cardiac Rehabilitation. 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Journal of Cardiopulmonary Rehabilitation, 12,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Tooth, L., &amp; McKenna, K. (1996). Contemporary Issues in Cardiac Rehabilitation: Implications for Occupational Therapists. 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British Journal of Occupational Therapy, 59,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3, 133-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140.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effectLst/>
            </a:endParaRPr>
          </a:p>
          <a:p>
            <a:r>
              <a:rPr lang="en-US" dirty="0" smtClean="0"/>
              <a:t>MAKE SURE THAT RQ</a:t>
            </a:r>
            <a:r>
              <a:rPr lang="en-US" baseline="0" dirty="0" smtClean="0"/>
              <a:t> WORDING AND PATIENT WORDING IS CONSISTENT THROUGHOUT ALL SECTIONS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Old discussion</a:t>
            </a:r>
          </a:p>
          <a:p>
            <a:pPr marL="457200" indent="-344488">
              <a:buFont typeface="Arial"/>
              <a:buChar char="•"/>
            </a:pPr>
            <a:r>
              <a:rPr lang="en-US" sz="1200" dirty="0" smtClean="0"/>
              <a:t>Emotional support important coping mechanisms for patient  </a:t>
            </a:r>
          </a:p>
          <a:p>
            <a:pPr marL="457200" indent="-344488">
              <a:buFont typeface="Arial"/>
              <a:buChar char="•"/>
            </a:pPr>
            <a:r>
              <a:rPr lang="en-US" sz="1200" dirty="0" smtClean="0"/>
              <a:t>Numerous patients feel they have no autonomy in their hospital structure- feel as if they must follow “protocol”</a:t>
            </a:r>
          </a:p>
          <a:p>
            <a:pPr marL="457200" indent="-344488">
              <a:buFont typeface="Arial"/>
              <a:buChar char="•"/>
            </a:pPr>
            <a:r>
              <a:rPr lang="en-US" sz="1200" dirty="0" smtClean="0"/>
              <a:t>Lack of understanding of staff members and their roles</a:t>
            </a:r>
          </a:p>
          <a:p>
            <a:pPr marL="457200" indent="-344488">
              <a:buFont typeface="Arial"/>
              <a:buChar char="•"/>
            </a:pPr>
            <a:r>
              <a:rPr lang="en-US" sz="1200" dirty="0" smtClean="0"/>
              <a:t>Patients have a hard time understanding the transferability of skills learning in OT to their home</a:t>
            </a:r>
          </a:p>
          <a:p>
            <a:pPr marL="457200" indent="-344488">
              <a:buFont typeface="Arial"/>
              <a:buChar char="•"/>
            </a:pPr>
            <a:r>
              <a:rPr lang="en-US" sz="1200" dirty="0" smtClean="0"/>
              <a:t>Challenges with hospital structure impacts clients ability to actively participate in occupational therapy </a:t>
            </a:r>
          </a:p>
          <a:p>
            <a:endParaRPr lang="en-US" dirty="0" smtClean="0"/>
          </a:p>
          <a:p>
            <a:r>
              <a:rPr lang="en-US" dirty="0" smtClean="0"/>
              <a:t>Old Implications</a:t>
            </a:r>
          </a:p>
          <a:p>
            <a:r>
              <a:rPr lang="en-US" sz="3000" dirty="0" smtClean="0"/>
              <a:t>Hospital structure is impacting the effectiveness and impact of occupational therapy success on the patient </a:t>
            </a:r>
          </a:p>
          <a:p>
            <a:pPr marL="457200" indent="-344488">
              <a:buFont typeface="Arial"/>
              <a:buChar char="•"/>
            </a:pPr>
            <a:r>
              <a:rPr lang="en-US" sz="3000" dirty="0" smtClean="0"/>
              <a:t>Day to day operations of the hospitals impacts patients level of alertness for therapy</a:t>
            </a:r>
          </a:p>
          <a:p>
            <a:r>
              <a:rPr lang="en-US" sz="3000" dirty="0" smtClean="0"/>
              <a:t>Lack of education and generalizability of therapy impacting the longevity of success of occupational therapy services upon patient returning home</a:t>
            </a:r>
          </a:p>
          <a:p>
            <a:pPr marL="457200" indent="-344488">
              <a:buFont typeface="Arial"/>
              <a:buChar char="•"/>
            </a:pPr>
            <a:r>
              <a:rPr lang="en-US" sz="3000" dirty="0" smtClean="0"/>
              <a:t>Patients have a difficult time understanding that skills learned in OT will help them safely and effectively live at home</a:t>
            </a:r>
          </a:p>
          <a:p>
            <a:r>
              <a:rPr lang="en-US" sz="3000" dirty="0" smtClean="0"/>
              <a:t>Confusion of staff and staff roles by patients impacts the clients level of comfort during hospital stay</a:t>
            </a:r>
          </a:p>
          <a:p>
            <a:pPr marL="457200" indent="-344488">
              <a:buFont typeface="Arial"/>
              <a:buChar char="•"/>
            </a:pPr>
            <a:r>
              <a:rPr lang="en-US" sz="3000" dirty="0" smtClean="0"/>
              <a:t>Increases level of uncertainty in the hospital stay and contributes to </a:t>
            </a:r>
          </a:p>
          <a:p>
            <a:endParaRPr lang="en-US" sz="3000" dirty="0" smtClean="0"/>
          </a:p>
          <a:p>
            <a:r>
              <a:rPr lang="en-US" sz="3000" b="1" dirty="0" smtClean="0"/>
              <a:t>Looking into the future…</a:t>
            </a:r>
          </a:p>
          <a:p>
            <a:pPr marL="457200" indent="-344488">
              <a:buFont typeface="Arial"/>
              <a:buChar char="•"/>
            </a:pPr>
            <a:r>
              <a:rPr lang="en-US" sz="3000" dirty="0" smtClean="0"/>
              <a:t>Improving client education on how skills learned in OT will carry over into home life</a:t>
            </a:r>
          </a:p>
          <a:p>
            <a:pPr marL="457200" indent="-344488">
              <a:buFont typeface="Arial"/>
              <a:buChar char="•"/>
            </a:pPr>
            <a:r>
              <a:rPr lang="en-US" sz="3000" dirty="0" smtClean="0"/>
              <a:t>Creating a stricter schedule for clients to avoid feeling overwhelmed and fatigued</a:t>
            </a:r>
          </a:p>
          <a:p>
            <a:pPr marL="1439863" lvl="1" indent="-350838">
              <a:buFont typeface="Arial"/>
              <a:buChar char="•"/>
            </a:pPr>
            <a:r>
              <a:rPr lang="en-US" sz="3000" dirty="0" smtClean="0"/>
              <a:t>Provide patients with daily schedule </a:t>
            </a:r>
          </a:p>
          <a:p>
            <a:pPr marL="1436688" lvl="1" indent="-354013">
              <a:buFont typeface="Arial"/>
              <a:buChar char="•"/>
            </a:pPr>
            <a:r>
              <a:rPr lang="en-US" sz="3000" dirty="0" smtClean="0"/>
              <a:t>Technology to minimize overnight medication </a:t>
            </a:r>
            <a:r>
              <a:rPr lang="en-US" sz="3000" dirty="0" err="1" smtClean="0"/>
              <a:t>interuptions</a:t>
            </a:r>
            <a:endParaRPr lang="en-US" sz="3000" dirty="0" smtClean="0"/>
          </a:p>
          <a:p>
            <a:pPr marL="457200" indent="-344488">
              <a:buFont typeface="Arial"/>
              <a:buChar char="•"/>
              <a:tabLst>
                <a:tab pos="522288" algn="l"/>
              </a:tabLst>
            </a:pPr>
            <a:r>
              <a:rPr lang="en-US" sz="3000" dirty="0" smtClean="0"/>
              <a:t>Developing informational materials regarding who each member of the hospital staff is and their role</a:t>
            </a:r>
          </a:p>
          <a:p>
            <a:pPr marL="1500187" lvl="1" indent="-457200">
              <a:buFont typeface="Arial"/>
              <a:buChar char="•"/>
            </a:pPr>
            <a:r>
              <a:rPr lang="en-US" sz="3000" dirty="0" smtClean="0"/>
              <a:t>Photo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46206-0977-4B49-8F79-76C50FF118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18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53280" y="691189"/>
            <a:ext cx="42091880" cy="44165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0258" tIns="235129" rIns="470258" bIns="235129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6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702576" rtl="0" eaLnBrk="1" latinLnBrk="0" hangingPunct="1">
        <a:spcBef>
          <a:spcPct val="0"/>
        </a:spcBef>
        <a:buNone/>
        <a:defRPr sz="27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410773" indent="-1410773" algn="l" defTabSz="470257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300" kern="1200">
          <a:solidFill>
            <a:schemeClr val="tx2"/>
          </a:solidFill>
          <a:latin typeface="+mn-lt"/>
          <a:ea typeface="+mn-ea"/>
          <a:cs typeface="+mn-cs"/>
        </a:defRPr>
      </a:lvl1pPr>
      <a:lvl2pPr marL="3056675" indent="-1410773" algn="l" defTabSz="470257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1300" kern="1200">
          <a:solidFill>
            <a:schemeClr val="tx2"/>
          </a:solidFill>
          <a:latin typeface="+mn-lt"/>
          <a:ea typeface="+mn-ea"/>
          <a:cs typeface="+mn-cs"/>
        </a:defRPr>
      </a:lvl2pPr>
      <a:lvl3pPr marL="4467448" indent="-1175644" algn="l" defTabSz="470257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0300" kern="1200">
          <a:solidFill>
            <a:schemeClr val="tx2"/>
          </a:solidFill>
          <a:latin typeface="+mn-lt"/>
          <a:ea typeface="+mn-ea"/>
          <a:cs typeface="+mn-cs"/>
        </a:defRPr>
      </a:lvl3pPr>
      <a:lvl4pPr marL="5878220" indent="-1175644" algn="l" defTabSz="470257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300" kern="1200">
          <a:solidFill>
            <a:schemeClr val="tx2"/>
          </a:solidFill>
          <a:latin typeface="+mn-lt"/>
          <a:ea typeface="+mn-ea"/>
          <a:cs typeface="+mn-cs"/>
        </a:defRPr>
      </a:lvl4pPr>
      <a:lvl5pPr marL="7053864" indent="-1175644" algn="l" defTabSz="470257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3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8464637" indent="-1175644" algn="l" defTabSz="470257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8200" kern="1200">
          <a:solidFill>
            <a:schemeClr val="tx2"/>
          </a:solidFill>
          <a:latin typeface="+mn-lt"/>
          <a:ea typeface="+mn-ea"/>
          <a:cs typeface="+mn-cs"/>
        </a:defRPr>
      </a:lvl6pPr>
      <a:lvl7pPr marL="9781359" indent="-1175644" algn="l" defTabSz="470257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8200" kern="1200">
          <a:solidFill>
            <a:schemeClr val="tx2"/>
          </a:solidFill>
          <a:latin typeface="+mn-lt"/>
          <a:ea typeface="+mn-ea"/>
          <a:cs typeface="+mn-cs"/>
        </a:defRPr>
      </a:lvl7pPr>
      <a:lvl8pPr marL="11286183" indent="-1175644" algn="l" defTabSz="470257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8200" kern="1200">
          <a:solidFill>
            <a:schemeClr val="tx2"/>
          </a:solidFill>
          <a:latin typeface="+mn-lt"/>
          <a:ea typeface="+mn-ea"/>
          <a:cs typeface="+mn-cs"/>
        </a:defRPr>
      </a:lvl8pPr>
      <a:lvl9pPr marL="12696956" indent="-1175644" algn="l" defTabSz="470257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8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702576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1288" algn="l" defTabSz="4702576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76" algn="l" defTabSz="4702576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53864" algn="l" defTabSz="4702576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05153" algn="l" defTabSz="4702576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56441" algn="l" defTabSz="4702576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07729" algn="l" defTabSz="4702576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017" algn="l" defTabSz="4702576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10305" algn="l" defTabSz="4702576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chart" Target="../charts/chart1.xml"/><Relationship Id="rId5" Type="http://schemas.openxmlformats.org/officeDocument/2006/relationships/chart" Target="../charts/chart2.xml"/><Relationship Id="rId6" Type="http://schemas.openxmlformats.org/officeDocument/2006/relationships/chart" Target="../charts/chart3.xml"/><Relationship Id="rId7" Type="http://schemas.openxmlformats.org/officeDocument/2006/relationships/comments" Target="../comments/comment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87689" y="1459290"/>
            <a:ext cx="40776524" cy="3543742"/>
          </a:xfrm>
          <a:prstGeom prst="rect">
            <a:avLst/>
          </a:prstGeom>
          <a:noFill/>
        </p:spPr>
        <p:txBody>
          <a:bodyPr wrap="square" lIns="78336" tIns="39168" rIns="78336" bIns="39168" rtlCol="0">
            <a:spAutoFit/>
          </a:bodyPr>
          <a:lstStyle/>
          <a:p>
            <a:pPr algn="ctr"/>
            <a:r>
              <a:rPr lang="en-US" sz="6800" b="1" dirty="0" smtClean="0">
                <a:solidFill>
                  <a:schemeClr val="bg1"/>
                </a:solidFill>
                <a:latin typeface="Arial"/>
                <a:cs typeface="Arial"/>
              </a:rPr>
              <a:t>COPING MECHANISMS AND RECOVERY AMONG PATIENTS WITH RECENT </a:t>
            </a:r>
            <a:r>
              <a:rPr lang="en-US" sz="6800" b="1" dirty="0">
                <a:solidFill>
                  <a:schemeClr val="bg1"/>
                </a:solidFill>
                <a:latin typeface="Arial"/>
                <a:cs typeface="Arial"/>
              </a:rPr>
              <a:t>CARDIAC PROCEDURES IN INPATIENT REHABILITATION  </a:t>
            </a:r>
            <a:endParaRPr lang="en-US" sz="68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/>
                <a:cs typeface="Arial"/>
              </a:rPr>
              <a:t>Shannon Nadeau, OTS &amp; </a:t>
            </a:r>
            <a:r>
              <a:rPr lang="en-US" sz="4800" b="1" dirty="0" err="1" smtClean="0">
                <a:solidFill>
                  <a:schemeClr val="bg1"/>
                </a:solidFill>
                <a:latin typeface="Arial"/>
                <a:cs typeface="Arial"/>
              </a:rPr>
              <a:t>Vidya</a:t>
            </a:r>
            <a:r>
              <a:rPr lang="en-US" sz="4800" b="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/>
                <a:cs typeface="Arial"/>
              </a:rPr>
              <a:t>Sundar</a:t>
            </a:r>
            <a:r>
              <a:rPr lang="en-US" sz="4800" b="1" dirty="0" smtClean="0">
                <a:solidFill>
                  <a:schemeClr val="bg1"/>
                </a:solidFill>
                <a:latin typeface="Arial"/>
                <a:cs typeface="Arial"/>
              </a:rPr>
              <a:t>, PhD, OTR/L</a:t>
            </a:r>
          </a:p>
          <a:p>
            <a:pPr algn="ctr"/>
            <a:r>
              <a:rPr lang="en-US" sz="4114" b="1" dirty="0" smtClean="0">
                <a:solidFill>
                  <a:schemeClr val="bg1"/>
                </a:solidFill>
                <a:latin typeface="Arial"/>
                <a:cs typeface="Arial"/>
              </a:rPr>
              <a:t>Occupational Therapy Department, University </a:t>
            </a:r>
            <a:r>
              <a:rPr lang="en-US" sz="4114" b="1" dirty="0">
                <a:solidFill>
                  <a:schemeClr val="bg1"/>
                </a:solidFill>
                <a:latin typeface="Arial"/>
                <a:cs typeface="Arial"/>
              </a:rPr>
              <a:t>of New Hampshire, Durham, </a:t>
            </a:r>
            <a:r>
              <a:rPr lang="en-US" sz="4114" b="1" dirty="0" smtClean="0">
                <a:solidFill>
                  <a:schemeClr val="bg1"/>
                </a:solidFill>
                <a:latin typeface="Arial"/>
                <a:cs typeface="Arial"/>
              </a:rPr>
              <a:t>NH - </a:t>
            </a:r>
            <a:r>
              <a:rPr lang="en-US" sz="4114" b="1" dirty="0">
                <a:solidFill>
                  <a:schemeClr val="bg1"/>
                </a:solidFill>
                <a:latin typeface="Arial"/>
                <a:cs typeface="Arial"/>
              </a:rPr>
              <a:t>03824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40693" y="5626059"/>
            <a:ext cx="10793080" cy="894709"/>
          </a:xfrm>
          <a:prstGeom prst="rect">
            <a:avLst/>
          </a:prstGeom>
          <a:noFill/>
        </p:spPr>
        <p:txBody>
          <a:bodyPr wrap="square" lIns="78336" tIns="39168" rIns="78336" bIns="39168" rtlCol="0">
            <a:spAutoFit/>
          </a:bodyPr>
          <a:lstStyle/>
          <a:p>
            <a:pPr algn="ctr"/>
            <a:r>
              <a:rPr lang="en-US" sz="5300" b="1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BACKGROUND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2704695" y="19081749"/>
            <a:ext cx="9324897" cy="894709"/>
          </a:xfrm>
          <a:prstGeom prst="rect">
            <a:avLst/>
          </a:prstGeom>
          <a:noFill/>
        </p:spPr>
        <p:txBody>
          <a:bodyPr wrap="square" lIns="78336" tIns="39168" rIns="78336" bIns="39168" rtlCol="0">
            <a:spAutoFit/>
          </a:bodyPr>
          <a:lstStyle/>
          <a:p>
            <a:pPr algn="ctr"/>
            <a:r>
              <a:rPr lang="en-US" sz="5300" b="1" dirty="0" smtClean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STUDY METHODOLOGY</a:t>
            </a:r>
            <a:endParaRPr lang="en-US" sz="5300" b="1" dirty="0">
              <a:solidFill>
                <a:schemeClr val="accent5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8598" y="11829138"/>
            <a:ext cx="12138413" cy="6542409"/>
          </a:xfrm>
          <a:prstGeom prst="rect">
            <a:avLst/>
          </a:prstGeom>
          <a:noFill/>
        </p:spPr>
        <p:txBody>
          <a:bodyPr wrap="square" lIns="78336" tIns="39168" rIns="78336" bIns="39168" rtlCol="0">
            <a:spAutoFit/>
          </a:bodyPr>
          <a:lstStyle/>
          <a:p>
            <a:pPr marL="390525" indent="-390525">
              <a:buFont typeface="Arial" charset="0"/>
              <a:buChar char="•"/>
            </a:pPr>
            <a:r>
              <a:rPr lang="en-US" sz="3000" dirty="0">
                <a:latin typeface="Times New Roman" charset="0"/>
                <a:ea typeface="Times New Roman" charset="0"/>
                <a:cs typeface="Times New Roman" charset="0"/>
              </a:rPr>
              <a:t>Overall 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Guiding </a:t>
            </a:r>
            <a:r>
              <a:rPr lang="en-US" sz="3000" dirty="0">
                <a:latin typeface="Times New Roman" charset="0"/>
                <a:ea typeface="Times New Roman" charset="0"/>
                <a:cs typeface="Times New Roman" charset="0"/>
              </a:rPr>
              <a:t>Q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uestion</a:t>
            </a:r>
            <a:r>
              <a:rPr lang="en-US" sz="3000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</a:p>
          <a:p>
            <a:pPr marL="974725" lvl="1" indent="-238125">
              <a:buFont typeface="Arial" charset="0"/>
              <a:buChar char="•"/>
            </a:pPr>
            <a:r>
              <a:rPr lang="en-US" sz="3000" dirty="0">
                <a:latin typeface="Times New Roman" charset="0"/>
                <a:ea typeface="Times New Roman" charset="0"/>
                <a:cs typeface="Times New Roman" charset="0"/>
              </a:rPr>
              <a:t>How does occupational therapy and 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patient </a:t>
            </a:r>
            <a:r>
              <a:rPr lang="en-US" sz="3000" dirty="0">
                <a:latin typeface="Times New Roman" charset="0"/>
                <a:ea typeface="Times New Roman" charset="0"/>
                <a:cs typeface="Times New Roman" charset="0"/>
              </a:rPr>
              <a:t>coping impact recovery?</a:t>
            </a:r>
          </a:p>
          <a:p>
            <a:pPr marL="391862" indent="-391862">
              <a:buFont typeface="Arial" charset="0"/>
              <a:buChar char="•"/>
            </a:pP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Research </a:t>
            </a:r>
            <a:r>
              <a:rPr lang="en-US" sz="3000" dirty="0">
                <a:latin typeface="Times New Roman" charset="0"/>
                <a:ea typeface="Times New Roman" charset="0"/>
                <a:cs typeface="Times New Roman" charset="0"/>
              </a:rPr>
              <a:t>Question 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1 (RQ 1): </a:t>
            </a:r>
            <a:endParaRPr lang="en-US" sz="3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989013" lvl="1" indent="-252413">
              <a:buFont typeface="Arial" charset="0"/>
              <a:buChar char="•"/>
            </a:pP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What are the specific coping mechanisms that cardiac patients use while recovering in inpatient rehabilitation? </a:t>
            </a:r>
            <a:endParaRPr lang="en-US" sz="3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391862" indent="-391862">
              <a:buFont typeface="Arial" charset="0"/>
              <a:buChar char="•"/>
            </a:pPr>
            <a:r>
              <a:rPr lang="en-US" sz="3000" dirty="0">
                <a:latin typeface="Times New Roman" charset="0"/>
                <a:ea typeface="Times New Roman" charset="0"/>
                <a:cs typeface="Times New Roman" charset="0"/>
              </a:rPr>
              <a:t>Research Question 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2 (RQ 2): </a:t>
            </a:r>
            <a:endParaRPr lang="en-US" sz="3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989013" lvl="1" indent="-252413">
              <a:buFont typeface="Arial" charset="0"/>
              <a:buChar char="•"/>
            </a:pPr>
            <a:r>
              <a:rPr lang="en-US" sz="3000" dirty="0">
                <a:latin typeface="Times New Roman" charset="0"/>
                <a:ea typeface="Times New Roman" charset="0"/>
                <a:cs typeface="Times New Roman" charset="0"/>
              </a:rPr>
              <a:t>How does the structure of inpatient rehabilitation 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impact patients </a:t>
            </a:r>
            <a:r>
              <a:rPr lang="en-US" sz="3000" dirty="0">
                <a:latin typeface="Times New Roman" charset="0"/>
                <a:ea typeface="Times New Roman" charset="0"/>
                <a:cs typeface="Times New Roman" charset="0"/>
              </a:rPr>
              <a:t>perceived ability to 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recover? </a:t>
            </a:r>
            <a:endParaRPr lang="en-US" sz="3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391862" indent="-391862">
              <a:buFont typeface="Arial" charset="0"/>
              <a:buChar char="•"/>
            </a:pPr>
            <a:r>
              <a:rPr lang="en-US" sz="3000" dirty="0">
                <a:latin typeface="Times New Roman" charset="0"/>
                <a:ea typeface="Times New Roman" charset="0"/>
                <a:cs typeface="Times New Roman" charset="0"/>
              </a:rPr>
              <a:t>Research Question 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3 (RQ 3):</a:t>
            </a:r>
          </a:p>
          <a:p>
            <a:pPr marL="1030288" lvl="1" indent="-282575">
              <a:buFont typeface="Arial" charset="0"/>
              <a:buChar char="•"/>
              <a:tabLst>
                <a:tab pos="1030288" algn="l"/>
              </a:tabLst>
            </a:pPr>
            <a:r>
              <a:rPr lang="en-US" sz="3000" dirty="0">
                <a:latin typeface="Times New Roman" charset="0"/>
                <a:ea typeface="Times New Roman" charset="0"/>
                <a:cs typeface="Times New Roman" charset="0"/>
              </a:rPr>
              <a:t>What are the 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patient </a:t>
            </a:r>
            <a:r>
              <a:rPr lang="en-US" sz="3000" dirty="0">
                <a:latin typeface="Times New Roman" charset="0"/>
                <a:ea typeface="Times New Roman" charset="0"/>
                <a:cs typeface="Times New Roman" charset="0"/>
              </a:rPr>
              <a:t>perceptions of their 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recovery</a:t>
            </a:r>
            <a:r>
              <a:rPr lang="en-US" sz="3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and </a:t>
            </a:r>
            <a:r>
              <a:rPr lang="en-US" sz="3000" dirty="0">
                <a:latin typeface="Times New Roman" charset="0"/>
                <a:ea typeface="Times New Roman" charset="0"/>
                <a:cs typeface="Times New Roman" charset="0"/>
              </a:rPr>
              <a:t>activity 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level     while </a:t>
            </a:r>
            <a:r>
              <a:rPr lang="en-US" sz="3000" dirty="0">
                <a:latin typeface="Times New Roman" charset="0"/>
                <a:ea typeface="Times New Roman" charset="0"/>
                <a:cs typeface="Times New Roman" charset="0"/>
              </a:rPr>
              <a:t>in inpatient 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rehabilitation?</a:t>
            </a:r>
            <a:endParaRPr lang="en-US" sz="3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391862" indent="-391862">
              <a:buFont typeface="Arial" charset="0"/>
              <a:buChar char="•"/>
            </a:pP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Research Question 4 </a:t>
            </a:r>
            <a:r>
              <a:rPr lang="en-US" sz="3000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RQ</a:t>
            </a:r>
            <a:r>
              <a:rPr lang="en-US" sz="3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4): </a:t>
            </a:r>
            <a:endParaRPr lang="en-US" sz="3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1030288" lvl="1" indent="-282575">
              <a:buFont typeface="Arial" charset="0"/>
              <a:buChar char="•"/>
            </a:pP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What is the relationship between coping mechanisms and challenges experienced while living with a cardiac condition?</a:t>
            </a:r>
            <a:endParaRPr lang="en-US" sz="3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444277" y="33083458"/>
            <a:ext cx="158267" cy="1450887"/>
          </a:xfrm>
          <a:prstGeom prst="rect">
            <a:avLst/>
          </a:prstGeom>
          <a:noFill/>
        </p:spPr>
        <p:txBody>
          <a:bodyPr wrap="none" lIns="78336" tIns="39168" rIns="78336" bIns="39168" rtlCol="0">
            <a:spAutoFit/>
          </a:bodyPr>
          <a:lstStyle/>
          <a:p>
            <a:endParaRPr lang="en-US" sz="8914" dirty="0"/>
          </a:p>
        </p:txBody>
      </p:sp>
      <p:sp>
        <p:nvSpPr>
          <p:cNvPr id="4" name="TextBox 3"/>
          <p:cNvSpPr txBox="1"/>
          <p:nvPr/>
        </p:nvSpPr>
        <p:spPr>
          <a:xfrm>
            <a:off x="35286709" y="27616983"/>
            <a:ext cx="158267" cy="1450887"/>
          </a:xfrm>
          <a:prstGeom prst="rect">
            <a:avLst/>
          </a:prstGeom>
          <a:noFill/>
        </p:spPr>
        <p:txBody>
          <a:bodyPr wrap="none" lIns="78336" tIns="39168" rIns="78336" bIns="39168" rtlCol="0">
            <a:spAutoFit/>
          </a:bodyPr>
          <a:lstStyle/>
          <a:p>
            <a:endParaRPr lang="en-US" sz="8914" dirty="0"/>
          </a:p>
        </p:txBody>
      </p:sp>
      <p:sp>
        <p:nvSpPr>
          <p:cNvPr id="13" name="TextBox 12"/>
          <p:cNvSpPr txBox="1"/>
          <p:nvPr/>
        </p:nvSpPr>
        <p:spPr>
          <a:xfrm>
            <a:off x="15693527" y="35420636"/>
            <a:ext cx="12460703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b="1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ACKNOWLEDGEMENTS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801433" y="35954839"/>
            <a:ext cx="12460702" cy="811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 smtClean="0">
                <a:latin typeface="Arial" charset="0"/>
                <a:ea typeface="Arial" charset="0"/>
                <a:cs typeface="Arial" charset="0"/>
              </a:rPr>
              <a:t>Portsmouth Regional Hospital, Portsmouth, NH</a:t>
            </a:r>
            <a:endParaRPr lang="en-US" sz="2100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2571" dirty="0">
                <a:latin typeface="Arial"/>
                <a:cs typeface="Arial"/>
              </a:rPr>
              <a:t> 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28952" y="36107184"/>
            <a:ext cx="10394656" cy="2029536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980081" y="18870341"/>
            <a:ext cx="12625955" cy="102394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14"/>
          </a:p>
        </p:txBody>
      </p:sp>
      <p:sp>
        <p:nvSpPr>
          <p:cNvPr id="11" name="Rounded Rectangle 10"/>
          <p:cNvSpPr/>
          <p:nvPr/>
        </p:nvSpPr>
        <p:spPr>
          <a:xfrm>
            <a:off x="983574" y="5626058"/>
            <a:ext cx="12622461" cy="50629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14"/>
          </a:p>
        </p:txBody>
      </p:sp>
      <p:sp>
        <p:nvSpPr>
          <p:cNvPr id="16" name="TextBox 15"/>
          <p:cNvSpPr txBox="1"/>
          <p:nvPr/>
        </p:nvSpPr>
        <p:spPr>
          <a:xfrm>
            <a:off x="1837675" y="11092280"/>
            <a:ext cx="10428633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dirty="0">
                <a:solidFill>
                  <a:schemeClr val="accent5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RESEARCH </a:t>
            </a:r>
            <a:r>
              <a:rPr lang="en-US" sz="5300" b="1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QUESTIONS</a:t>
            </a:r>
            <a:endParaRPr lang="en-US" sz="5300" b="1" dirty="0">
              <a:solidFill>
                <a:schemeClr val="accent5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957883" y="11022135"/>
            <a:ext cx="12622462" cy="74815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14"/>
          </a:p>
        </p:txBody>
      </p:sp>
      <p:sp>
        <p:nvSpPr>
          <p:cNvPr id="28" name="Rectangle 27"/>
          <p:cNvSpPr/>
          <p:nvPr/>
        </p:nvSpPr>
        <p:spPr>
          <a:xfrm>
            <a:off x="1640693" y="30004567"/>
            <a:ext cx="12146553" cy="501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1862" indent="-391862">
              <a:buFont typeface="Arial" charset="0"/>
              <a:buChar char="•"/>
            </a:pPr>
            <a:endParaRPr lang="en-US" sz="2657" dirty="0">
              <a:solidFill>
                <a:prstClr val="black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03620" y="29609480"/>
            <a:ext cx="9324897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DATA ANALYSIS</a:t>
            </a:r>
            <a:endParaRPr lang="en-US" sz="5300" b="1" dirty="0">
              <a:solidFill>
                <a:schemeClr val="accent5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145335" y="29477969"/>
            <a:ext cx="12457210" cy="594266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14"/>
          </a:p>
        </p:txBody>
      </p:sp>
      <p:sp>
        <p:nvSpPr>
          <p:cNvPr id="38" name="TextBox 37"/>
          <p:cNvSpPr txBox="1"/>
          <p:nvPr/>
        </p:nvSpPr>
        <p:spPr>
          <a:xfrm>
            <a:off x="1287756" y="6507752"/>
            <a:ext cx="12314787" cy="4181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1862" indent="-391862">
              <a:buFont typeface="Arial" charset="0"/>
              <a:buChar char="•"/>
            </a:pP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27.6 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million 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people were 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diagnosed with 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a cardiac 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event or disease in 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2016 </a:t>
            </a:r>
            <a:endParaRPr lang="en-US" sz="3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391862" indent="-391862">
              <a:buFont typeface="Arial" charset="0"/>
              <a:buChar char="•"/>
            </a:pP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Cardiac patients treated by occupational therapists in inpatient rehabilitation have lower mortality rates 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and fewer 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continued ischemic events </a:t>
            </a:r>
          </a:p>
          <a:p>
            <a:pPr marL="391862" indent="-391862">
              <a:buFont typeface="Arial" charset="0"/>
              <a:buChar char="•"/>
            </a:pP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Cardiac patients have higher chance of experiencing emotional complications during 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recovery 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such 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as 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role redefinition and decreased self esteem and confidence  </a:t>
            </a:r>
            <a:endParaRPr lang="en-US" sz="3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391862" indent="-391862">
              <a:buFont typeface="Arial" charset="0"/>
              <a:buChar char="•"/>
            </a:pP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Research shows patients fail to 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understand the extent of their 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illness and believe returning home means they are cured </a:t>
            </a:r>
            <a:r>
              <a:rPr lang="en-US" sz="2657" dirty="0" smtClean="0">
                <a:latin typeface="Times New Roman" charset="0"/>
                <a:ea typeface="Times New Roman" charset="0"/>
                <a:cs typeface="Times New Roman" charset="0"/>
              </a:rPr>
              <a:t>	            	            </a:t>
            </a:r>
            <a:endParaRPr lang="en-US" sz="2657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sz="257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948391" y="6734318"/>
            <a:ext cx="16228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54B02"/>
                </a:solidFill>
                <a:latin typeface="Arial" charset="0"/>
                <a:ea typeface="Arial" charset="0"/>
                <a:cs typeface="Arial" charset="0"/>
              </a:rPr>
              <a:t>RQ 1: </a:t>
            </a:r>
            <a:r>
              <a:rPr lang="en-US" sz="4800" b="1" dirty="0" smtClean="0">
                <a:solidFill>
                  <a:srgbClr val="954B02"/>
                </a:solidFill>
                <a:latin typeface="Arial" charset="0"/>
                <a:ea typeface="Arial" charset="0"/>
                <a:cs typeface="Arial" charset="0"/>
              </a:rPr>
              <a:t>PARTICIPANT COPING MECHANISMS</a:t>
            </a:r>
            <a:endParaRPr lang="en-US" sz="4800" b="1" dirty="0">
              <a:solidFill>
                <a:srgbClr val="954B0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4197114" y="17170781"/>
            <a:ext cx="161687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accent5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RQ 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2 &amp; 3: PARTICIPANT PERCEPTIONS OF RECOVERY</a:t>
            </a:r>
            <a:endParaRPr lang="en-US" sz="4800" b="1" dirty="0">
              <a:solidFill>
                <a:schemeClr val="accent5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197115" y="26400832"/>
            <a:ext cx="162288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RQ 4: RELATIONSHIP BETWEEN COPING AND CHALLENGES EXPERIENCED</a:t>
            </a:r>
            <a:endParaRPr lang="en-US" sz="4800" b="1" dirty="0">
              <a:solidFill>
                <a:schemeClr val="accent5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14339760" y="35089116"/>
            <a:ext cx="16228856" cy="11957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14"/>
          </a:p>
        </p:txBody>
      </p:sp>
      <p:sp>
        <p:nvSpPr>
          <p:cNvPr id="54" name="Rounded Rectangle 53"/>
          <p:cNvSpPr/>
          <p:nvPr/>
        </p:nvSpPr>
        <p:spPr>
          <a:xfrm>
            <a:off x="13948392" y="5589775"/>
            <a:ext cx="16620224" cy="293821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14"/>
          </a:p>
        </p:txBody>
      </p:sp>
      <p:sp>
        <p:nvSpPr>
          <p:cNvPr id="58" name="TextBox 57"/>
          <p:cNvSpPr txBox="1"/>
          <p:nvPr/>
        </p:nvSpPr>
        <p:spPr>
          <a:xfrm>
            <a:off x="30962513" y="5882985"/>
            <a:ext cx="1147391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DISCUSSION</a:t>
            </a:r>
            <a:endParaRPr lang="en-US" sz="5300" b="1" dirty="0">
              <a:solidFill>
                <a:schemeClr val="accent5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30934874" y="5626059"/>
            <a:ext cx="11597905" cy="100139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14"/>
          </a:p>
        </p:txBody>
      </p:sp>
      <p:sp>
        <p:nvSpPr>
          <p:cNvPr id="61" name="TextBox 60"/>
          <p:cNvSpPr txBox="1"/>
          <p:nvPr/>
        </p:nvSpPr>
        <p:spPr>
          <a:xfrm>
            <a:off x="30999730" y="16163424"/>
            <a:ext cx="11496677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dirty="0">
                <a:solidFill>
                  <a:schemeClr val="accent5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IMPLICATIONS FOR </a:t>
            </a:r>
          </a:p>
          <a:p>
            <a:pPr algn="ctr"/>
            <a:r>
              <a:rPr lang="en-US" sz="5300" b="1" dirty="0">
                <a:solidFill>
                  <a:schemeClr val="accent5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OCCUPATIONAL </a:t>
            </a:r>
            <a:r>
              <a:rPr lang="en-US" sz="5300" b="1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THERAPY</a:t>
            </a:r>
            <a:endParaRPr lang="en-US" sz="5300" b="1" dirty="0">
              <a:solidFill>
                <a:schemeClr val="accent5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30918785" y="16061383"/>
            <a:ext cx="11553666" cy="98232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14"/>
          </a:p>
        </p:txBody>
      </p:sp>
      <p:sp>
        <p:nvSpPr>
          <p:cNvPr id="63" name="TextBox 62"/>
          <p:cNvSpPr txBox="1"/>
          <p:nvPr/>
        </p:nvSpPr>
        <p:spPr>
          <a:xfrm>
            <a:off x="31121129" y="34826443"/>
            <a:ext cx="10780768" cy="1741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678956" algn="l"/>
                <a:tab pos="776920" algn="l"/>
                <a:tab pos="971490" algn="l"/>
              </a:tabLst>
            </a:pPr>
            <a:r>
              <a:rPr lang="en-US" sz="1800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US" sz="18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sz="8914" dirty="0"/>
          </a:p>
        </p:txBody>
      </p:sp>
      <p:sp>
        <p:nvSpPr>
          <p:cNvPr id="64" name="TextBox 63"/>
          <p:cNvSpPr txBox="1"/>
          <p:nvPr/>
        </p:nvSpPr>
        <p:spPr>
          <a:xfrm>
            <a:off x="30793948" y="32691043"/>
            <a:ext cx="114278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accent5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REFERENCES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30918783" y="32636105"/>
            <a:ext cx="11613995" cy="322377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14"/>
          </a:p>
        </p:txBody>
      </p:sp>
      <p:sp>
        <p:nvSpPr>
          <p:cNvPr id="68" name="Rectangle 67"/>
          <p:cNvSpPr/>
          <p:nvPr/>
        </p:nvSpPr>
        <p:spPr>
          <a:xfrm>
            <a:off x="15223570" y="18870341"/>
            <a:ext cx="4497810" cy="9149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Participant Perceptions of Self and Staff</a:t>
            </a:r>
            <a:endParaRPr lang="en-US" sz="3000" b="1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0059290" y="18870340"/>
            <a:ext cx="4219211" cy="9149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Hospital Setting Structure</a:t>
            </a:r>
            <a:endParaRPr lang="en-US" sz="3000" b="1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4581202" y="18845409"/>
            <a:ext cx="4425644" cy="9149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Positive Experience with Clinical Staff</a:t>
            </a:r>
            <a:endParaRPr lang="en-US" sz="3000" b="1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5226969" y="20053663"/>
            <a:ext cx="4501967" cy="58457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0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0069250" y="20071071"/>
            <a:ext cx="4219211" cy="58457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1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391862" indent="-391862">
              <a:buFont typeface="Arial" charset="0"/>
              <a:buChar char="•"/>
            </a:pPr>
            <a:endParaRPr lang="en-US" sz="2657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sz="2657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391862" indent="-391862">
              <a:buFont typeface="Arial" charset="0"/>
              <a:buChar char="•"/>
            </a:pPr>
            <a:endParaRPr lang="en-US" sz="2657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391862" indent="-391862">
              <a:buFont typeface="Arial" charset="0"/>
              <a:buChar char="•"/>
            </a:pPr>
            <a:endParaRPr lang="en-US" sz="2657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391862" indent="-391862">
              <a:buFont typeface="Arial" charset="0"/>
              <a:buChar char="•"/>
            </a:pPr>
            <a:endParaRPr lang="en-US" sz="2657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391862" indent="-391862">
              <a:buFont typeface="Arial" charset="0"/>
              <a:buChar char="•"/>
            </a:pPr>
            <a:endParaRPr lang="en-US" sz="2657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4598934" y="20035913"/>
            <a:ext cx="4416470" cy="28019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1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4589760" y="22987861"/>
            <a:ext cx="4425644" cy="29115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0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811852" y="5837357"/>
            <a:ext cx="1622885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b="1" dirty="0" smtClean="0">
                <a:solidFill>
                  <a:srgbClr val="954B02"/>
                </a:solidFill>
                <a:latin typeface="Arial" charset="0"/>
                <a:ea typeface="Arial" charset="0"/>
                <a:cs typeface="Arial" charset="0"/>
              </a:rPr>
              <a:t>RESULTS</a:t>
            </a:r>
            <a:endParaRPr lang="en-US" sz="5500" b="1" dirty="0">
              <a:solidFill>
                <a:srgbClr val="954B0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054171" y="33400294"/>
            <a:ext cx="1098709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/>
            <a:r>
              <a:rPr lang="en-US" sz="1800" dirty="0" err="1"/>
              <a:t>Coll-Fernández</a:t>
            </a:r>
            <a:r>
              <a:rPr lang="en-US" sz="1800" dirty="0"/>
              <a:t>, R., </a:t>
            </a:r>
            <a:r>
              <a:rPr lang="en-US" sz="1800" dirty="0" err="1"/>
              <a:t>Coll</a:t>
            </a:r>
            <a:r>
              <a:rPr lang="en-US" sz="1800" dirty="0"/>
              <a:t>, R., </a:t>
            </a:r>
            <a:r>
              <a:rPr lang="en-US" sz="1800" dirty="0" err="1"/>
              <a:t>Pascual</a:t>
            </a:r>
            <a:r>
              <a:rPr lang="en-US" sz="1800" dirty="0"/>
              <a:t>, T., Sánchez, M.T. J. F., </a:t>
            </a:r>
            <a:r>
              <a:rPr lang="en-US" sz="1800" dirty="0" err="1"/>
              <a:t>Sahuquillo</a:t>
            </a:r>
            <a:r>
              <a:rPr lang="en-US" sz="1800" dirty="0"/>
              <a:t>, J. C., </a:t>
            </a:r>
            <a:r>
              <a:rPr lang="en-US" sz="1800" dirty="0" err="1"/>
              <a:t>Manzano</a:t>
            </a:r>
            <a:r>
              <a:rPr lang="en-US" sz="1800" dirty="0"/>
              <a:t>, L., Aguilar, E., </a:t>
            </a:r>
            <a:r>
              <a:rPr lang="en-US" sz="1800" dirty="0" err="1"/>
              <a:t>Monreal</a:t>
            </a:r>
            <a:r>
              <a:rPr lang="en-US" sz="1800" dirty="0"/>
              <a:t>, M. (2014). Cardiac Rehabilitation and Outcome in Stable Outpatients With Recent Myocardial Infarction. </a:t>
            </a:r>
            <a:r>
              <a:rPr lang="en-US" sz="1800" i="1" dirty="0"/>
              <a:t>Archives of Physical Medicine and Rehabilitation, 95, </a:t>
            </a:r>
            <a:r>
              <a:rPr lang="en-US" sz="1800" dirty="0"/>
              <a:t>2, 322-329</a:t>
            </a:r>
            <a:r>
              <a:rPr lang="en-US" sz="1800" dirty="0" smtClean="0"/>
              <a:t>.</a:t>
            </a:r>
          </a:p>
          <a:p>
            <a:pPr marL="447675" indent="-447675"/>
            <a:r>
              <a:rPr lang="en-US" sz="1800" dirty="0"/>
              <a:t>Cronin, G. A., &amp; Meyer, G. C. (1992). The Role of the Occupational Therapist in Cardiac Rehabilitation. </a:t>
            </a:r>
            <a:r>
              <a:rPr lang="en-US" sz="1800" i="1" dirty="0"/>
              <a:t>Journal of Cardiopulmonary Rehabilitation, 12, </a:t>
            </a:r>
            <a:r>
              <a:rPr lang="en-US" sz="1800" dirty="0"/>
              <a:t>2</a:t>
            </a:r>
            <a:r>
              <a:rPr lang="en-US" sz="1800" dirty="0" smtClean="0"/>
              <a:t>.</a:t>
            </a:r>
          </a:p>
          <a:p>
            <a:pPr marL="447675" indent="-447675"/>
            <a:r>
              <a:rPr lang="en-US" sz="1800" dirty="0"/>
              <a:t>Heart Disease. (2017). Retrieved from http://www.cdc.gov/nchs/fastats/heart-disease.htm </a:t>
            </a:r>
            <a:endParaRPr lang="en-US" sz="1800" dirty="0"/>
          </a:p>
          <a:p>
            <a:pPr marL="447675" indent="-447675"/>
            <a:r>
              <a:rPr lang="en-US" sz="1800" dirty="0"/>
              <a:t>Tooth, L., &amp; McKenna, K. (1996). Contemporary Issues in Cardiac Rehabilitation: Implications for Occupational Therapists. </a:t>
            </a:r>
            <a:r>
              <a:rPr lang="en-US" sz="1800" i="1" dirty="0"/>
              <a:t>The British Journal of Occupational Therapy, 59, </a:t>
            </a:r>
            <a:r>
              <a:rPr lang="en-US" sz="1800" dirty="0"/>
              <a:t>3, 133-140</a:t>
            </a:r>
            <a:r>
              <a:rPr lang="en-US" sz="1800" dirty="0" smtClean="0"/>
              <a:t>.</a:t>
            </a:r>
          </a:p>
          <a:p>
            <a:pPr marL="447675" indent="-447675"/>
            <a:endParaRPr lang="en-US" sz="1800" dirty="0"/>
          </a:p>
          <a:p>
            <a:pPr marL="447675" indent="-447675"/>
            <a:endParaRPr lang="en-US" sz="2000" dirty="0"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01094" y="23214305"/>
            <a:ext cx="407178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500" dirty="0" smtClean="0"/>
              <a:t>“[Not frustrated] as long as [the staff] explains what they are doing.”</a:t>
            </a:r>
          </a:p>
          <a:p>
            <a:pPr marL="342900" indent="-342900">
              <a:buFont typeface="Arial"/>
              <a:buChar char="•"/>
            </a:pPr>
            <a:r>
              <a:rPr lang="en-US" sz="2500" dirty="0" smtClean="0"/>
              <a:t>“Communication was good in the middle and that’s when I made my progress.”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69102" y="20035913"/>
            <a:ext cx="11961852" cy="88639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07988" indent="-407988">
              <a:buFont typeface="Arial"/>
              <a:buChar char="•"/>
            </a:pPr>
            <a:r>
              <a:rPr lang="en-US" sz="3000" dirty="0" smtClean="0"/>
              <a:t>Mixed methods concurrent explanatory study</a:t>
            </a:r>
          </a:p>
          <a:p>
            <a:pPr marL="407988" indent="-407988">
              <a:buFont typeface="Arial"/>
              <a:buChar char="•"/>
            </a:pPr>
            <a:r>
              <a:rPr lang="en-US" sz="3000" dirty="0" smtClean="0"/>
              <a:t>24 participants </a:t>
            </a:r>
          </a:p>
          <a:p>
            <a:pPr marL="971550" lvl="1" indent="-234950">
              <a:buFont typeface="Arial"/>
              <a:buChar char="•"/>
            </a:pPr>
            <a:r>
              <a:rPr lang="en-US" sz="3000" dirty="0" smtClean="0"/>
              <a:t>Experienced cardiac </a:t>
            </a:r>
            <a:r>
              <a:rPr lang="en-US" sz="3000" dirty="0" smtClean="0"/>
              <a:t>procedure</a:t>
            </a:r>
            <a:endParaRPr lang="en-US" sz="3000" dirty="0" smtClean="0"/>
          </a:p>
          <a:p>
            <a:pPr marL="971550" lvl="1" indent="-234950">
              <a:buFont typeface="Arial"/>
              <a:buChar char="•"/>
            </a:pPr>
            <a:r>
              <a:rPr lang="en-US" sz="3000" dirty="0" smtClean="0"/>
              <a:t>Undergoing inpatient rehabilitation </a:t>
            </a:r>
          </a:p>
          <a:p>
            <a:pPr marL="344488" indent="-344488">
              <a:buFont typeface="Arial"/>
              <a:buChar char="•"/>
            </a:pPr>
            <a:r>
              <a:rPr lang="en-US" sz="3000" dirty="0"/>
              <a:t>Data Collection: </a:t>
            </a:r>
          </a:p>
          <a:p>
            <a:pPr marL="971550" lvl="1" indent="-234950">
              <a:buFont typeface="Arial"/>
              <a:buChar char="•"/>
            </a:pPr>
            <a:r>
              <a:rPr lang="en-US" sz="3000" dirty="0"/>
              <a:t>S</a:t>
            </a:r>
            <a:r>
              <a:rPr lang="en-US" sz="3000" dirty="0" smtClean="0"/>
              <a:t>tandardized questionnaire </a:t>
            </a:r>
            <a:r>
              <a:rPr lang="en-US" sz="3000" dirty="0"/>
              <a:t>and </a:t>
            </a:r>
            <a:r>
              <a:rPr lang="en-US" sz="3000" dirty="0" smtClean="0"/>
              <a:t>semi structured open</a:t>
            </a:r>
            <a:r>
              <a:rPr lang="en-US" sz="3000" dirty="0" smtClean="0"/>
              <a:t>-ended </a:t>
            </a:r>
            <a:r>
              <a:rPr lang="en-US" sz="3000" dirty="0" smtClean="0"/>
              <a:t>interviews with </a:t>
            </a:r>
            <a:r>
              <a:rPr lang="en-US" sz="3000" dirty="0"/>
              <a:t>participant </a:t>
            </a:r>
            <a:r>
              <a:rPr lang="en-US" sz="3000" dirty="0" smtClean="0"/>
              <a:t>and family </a:t>
            </a:r>
            <a:r>
              <a:rPr lang="en-US" sz="3000" dirty="0" smtClean="0"/>
              <a:t>members, </a:t>
            </a:r>
            <a:r>
              <a:rPr lang="en-US" sz="3000" dirty="0" smtClean="0"/>
              <a:t>if present</a:t>
            </a:r>
          </a:p>
          <a:p>
            <a:pPr indent="344488">
              <a:buFont typeface="Arial"/>
              <a:buChar char="•"/>
            </a:pPr>
            <a:r>
              <a:rPr lang="en-US" sz="3000" dirty="0" smtClean="0"/>
              <a:t>Quantitative data collection using:</a:t>
            </a:r>
          </a:p>
          <a:p>
            <a:pPr marL="971550" lvl="1" indent="-234950">
              <a:buFont typeface="Arial"/>
              <a:buChar char="•"/>
            </a:pPr>
            <a:r>
              <a:rPr lang="en-US" sz="3000" dirty="0" smtClean="0"/>
              <a:t>Minnesota Living with Heart Failure Questionnaire [MLHFQ]: measures the impact of heart failure and heart failure treatment on patient quality of life </a:t>
            </a:r>
          </a:p>
          <a:p>
            <a:pPr marL="971550" lvl="1" indent="-234950">
              <a:buFont typeface="Arial"/>
              <a:buChar char="•"/>
            </a:pPr>
            <a:r>
              <a:rPr lang="en-US" sz="3000" dirty="0" smtClean="0"/>
              <a:t>Brief COPE: identifies the various coping strategies used in response to stress </a:t>
            </a:r>
          </a:p>
          <a:p>
            <a:pPr marL="971550" lvl="1" indent="-234950">
              <a:buFont typeface="Arial"/>
              <a:buChar char="•"/>
            </a:pPr>
            <a:r>
              <a:rPr lang="en-US" sz="3000" dirty="0" smtClean="0"/>
              <a:t>Patient Specific Functional Scale: assesses functional ability necessary to complete a desired activity </a:t>
            </a:r>
          </a:p>
          <a:p>
            <a:pPr marL="971550" lvl="1" indent="-234950">
              <a:buFont typeface="Arial"/>
              <a:buChar char="•"/>
            </a:pPr>
            <a:r>
              <a:rPr lang="en-US" sz="3000" dirty="0" smtClean="0"/>
              <a:t>All standardized questionnaires had adequate reliability and validity</a:t>
            </a:r>
          </a:p>
          <a:p>
            <a:pPr marL="344488" indent="-344488">
              <a:buFont typeface="Arial"/>
              <a:buChar char="•"/>
            </a:pPr>
            <a:r>
              <a:rPr lang="en-US" sz="3000" dirty="0" smtClean="0"/>
              <a:t>Qualitative data collection using:</a:t>
            </a:r>
          </a:p>
          <a:p>
            <a:pPr marL="971550" lvl="1" indent="-234950">
              <a:buFont typeface="Arial"/>
              <a:buChar char="•"/>
            </a:pPr>
            <a:r>
              <a:rPr lang="en-US" sz="3000" dirty="0" smtClean="0"/>
              <a:t>Semi-structured interview: questions regarding the participant’s perception of their stay in the hospital and perceived recovery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58598" y="30380135"/>
            <a:ext cx="1195371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000" dirty="0" smtClean="0"/>
              <a:t>Data Analysis: constant comparison method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Quantitative Data Analysis: </a:t>
            </a:r>
          </a:p>
          <a:p>
            <a:pPr marL="971550" lvl="1" indent="-234950">
              <a:buFont typeface="Arial"/>
              <a:buChar char="•"/>
            </a:pPr>
            <a:r>
              <a:rPr lang="en-US" sz="3000" dirty="0" smtClean="0"/>
              <a:t>SPSS: descriptive and frequency statistics used to quantify standardized assessments</a:t>
            </a:r>
          </a:p>
          <a:p>
            <a:pPr marL="454025" indent="-454025">
              <a:buFont typeface="Arial"/>
              <a:buChar char="•"/>
            </a:pPr>
            <a:r>
              <a:rPr lang="en-US" sz="3000" dirty="0" smtClean="0"/>
              <a:t>Qualitative Data Analysis: </a:t>
            </a:r>
          </a:p>
          <a:p>
            <a:pPr marL="971550" lvl="1" indent="-234950">
              <a:buFont typeface="Arial"/>
              <a:buChar char="•"/>
            </a:pPr>
            <a:r>
              <a:rPr lang="en-US" sz="3000" dirty="0" smtClean="0"/>
              <a:t>Hyper Research: qualitative coding software used to transcribe and code interview transcripts and develop code map of major research themes </a:t>
            </a:r>
          </a:p>
          <a:p>
            <a:pPr marL="1763713" lvl="2" indent="-228600">
              <a:buFont typeface="Arial"/>
              <a:buChar char="•"/>
            </a:pPr>
            <a:r>
              <a:rPr lang="en-US" sz="3000" dirty="0" smtClean="0"/>
              <a:t>Code map</a:t>
            </a:r>
          </a:p>
          <a:p>
            <a:pPr marL="1763713" lvl="2" indent="-228600">
              <a:buFont typeface="Arial"/>
              <a:buChar char="•"/>
            </a:pPr>
            <a:r>
              <a:rPr lang="en-US" sz="3000" dirty="0" smtClean="0"/>
              <a:t>Quantitative report with transcription </a:t>
            </a:r>
            <a:endParaRPr lang="en-US" sz="3000" dirty="0"/>
          </a:p>
        </p:txBody>
      </p:sp>
      <p:sp>
        <p:nvSpPr>
          <p:cNvPr id="19" name="TextBox 18"/>
          <p:cNvSpPr txBox="1"/>
          <p:nvPr/>
        </p:nvSpPr>
        <p:spPr>
          <a:xfrm>
            <a:off x="19922178" y="20174288"/>
            <a:ext cx="421921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266700">
              <a:buFont typeface="Arial"/>
              <a:buChar char="•"/>
            </a:pPr>
            <a:r>
              <a:rPr lang="en-US" sz="2500" dirty="0"/>
              <a:t>“Well it</a:t>
            </a:r>
            <a:r>
              <a:rPr lang="fr-FR" sz="2500" dirty="0"/>
              <a:t>’</a:t>
            </a:r>
            <a:r>
              <a:rPr lang="en-US" sz="2500" dirty="0"/>
              <a:t>s a lot sometimes because you don’t know </a:t>
            </a:r>
            <a:r>
              <a:rPr lang="en-US" sz="2500" dirty="0" smtClean="0"/>
              <a:t>when they are going to show up, there is no schedule.”</a:t>
            </a:r>
            <a:endParaRPr lang="en-US" sz="2500" dirty="0"/>
          </a:p>
          <a:p>
            <a:pPr marL="457200" indent="-266700">
              <a:buFont typeface="Arial"/>
              <a:buChar char="•"/>
            </a:pPr>
            <a:r>
              <a:rPr lang="en-US" sz="2500" dirty="0" smtClean="0"/>
              <a:t>“I see </a:t>
            </a:r>
            <a:r>
              <a:rPr lang="en-US" sz="2500" dirty="0" smtClean="0"/>
              <a:t>everybody, </a:t>
            </a:r>
            <a:r>
              <a:rPr lang="en-US" sz="2500" dirty="0" smtClean="0"/>
              <a:t>they don’t let you sleep, even at night, they don</a:t>
            </a:r>
            <a:r>
              <a:rPr lang="fr-FR" sz="2500" dirty="0" smtClean="0"/>
              <a:t>’</a:t>
            </a:r>
            <a:r>
              <a:rPr lang="en-US" sz="2500" dirty="0" smtClean="0"/>
              <a:t>t let you sleep”</a:t>
            </a:r>
          </a:p>
          <a:p>
            <a:pPr marL="457200" indent="-266700">
              <a:buFont typeface="Arial"/>
              <a:buChar char="•"/>
            </a:pPr>
            <a:r>
              <a:rPr lang="en-US" sz="2500" dirty="0" smtClean="0"/>
              <a:t>“[Staff] come in too much.”</a:t>
            </a:r>
          </a:p>
          <a:p>
            <a:pPr marL="457200" indent="-266700">
              <a:buFont typeface="Arial"/>
              <a:buChar char="•"/>
            </a:pPr>
            <a:r>
              <a:rPr lang="en-US" sz="2500" dirty="0" smtClean="0"/>
              <a:t>“Lots of sitting. Wish I could be doing more walking.”</a:t>
            </a:r>
          </a:p>
          <a:p>
            <a:pPr marL="457200" indent="-266700">
              <a:buFont typeface="Arial"/>
              <a:buChar char="•"/>
            </a:pPr>
            <a:r>
              <a:rPr lang="en-US" sz="2500" dirty="0" smtClean="0"/>
              <a:t>“Laying in bed is boring, anybody can lay in bed…”</a:t>
            </a:r>
            <a:endParaRPr lang="en-US" sz="2500" dirty="0"/>
          </a:p>
        </p:txBody>
      </p:sp>
      <p:sp>
        <p:nvSpPr>
          <p:cNvPr id="20" name="TextBox 19"/>
          <p:cNvSpPr txBox="1"/>
          <p:nvPr/>
        </p:nvSpPr>
        <p:spPr>
          <a:xfrm>
            <a:off x="15086402" y="20445647"/>
            <a:ext cx="449781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215900">
              <a:buFont typeface="Arial"/>
              <a:buChar char="•"/>
            </a:pPr>
            <a:r>
              <a:rPr lang="en-US" sz="2500" dirty="0" smtClean="0"/>
              <a:t>“I can’t say that I have liked any of it but you know it is just what you have to do”</a:t>
            </a:r>
          </a:p>
          <a:p>
            <a:pPr marL="406400" indent="-215900">
              <a:buFont typeface="Arial"/>
              <a:buChar char="•"/>
            </a:pPr>
            <a:r>
              <a:rPr lang="en-US" sz="2500" dirty="0" smtClean="0"/>
              <a:t>“PT or OT, which one is which?”</a:t>
            </a:r>
          </a:p>
          <a:p>
            <a:pPr marL="406400" indent="-215900">
              <a:buFont typeface="Arial"/>
              <a:buChar char="•"/>
            </a:pPr>
            <a:r>
              <a:rPr lang="en-US" sz="2500" dirty="0" smtClean="0"/>
              <a:t>“Is PT and OT the same? I have been walking with one of them.”</a:t>
            </a:r>
          </a:p>
          <a:p>
            <a:pPr marL="406400" indent="-215900">
              <a:buFont typeface="Arial"/>
              <a:buChar char="•"/>
            </a:pPr>
            <a:r>
              <a:rPr lang="en-US" sz="2500" dirty="0" smtClean="0"/>
              <a:t>“It’s just the way that it is.”</a:t>
            </a:r>
          </a:p>
          <a:p>
            <a:pPr marL="406400" indent="-215900">
              <a:buFont typeface="Arial"/>
              <a:buChar char="•"/>
            </a:pPr>
            <a:r>
              <a:rPr lang="en-US" sz="2500" dirty="0" smtClean="0"/>
              <a:t>“It’s a little forceful sometimes. But I suppose they have to be.”</a:t>
            </a:r>
          </a:p>
          <a:p>
            <a:pPr marL="406400" indent="-406400">
              <a:buFont typeface="Arial"/>
              <a:buChar char="•"/>
            </a:pPr>
            <a:endParaRPr lang="en-US" sz="2500" dirty="0"/>
          </a:p>
        </p:txBody>
      </p:sp>
      <p:sp>
        <p:nvSpPr>
          <p:cNvPr id="21" name="TextBox 20"/>
          <p:cNvSpPr txBox="1"/>
          <p:nvPr/>
        </p:nvSpPr>
        <p:spPr>
          <a:xfrm>
            <a:off x="24451647" y="20385554"/>
            <a:ext cx="4412235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19100" indent="-228600">
              <a:buFont typeface="Arial"/>
              <a:buChar char="•"/>
            </a:pPr>
            <a:r>
              <a:rPr lang="en-US" sz="2500" dirty="0" smtClean="0"/>
              <a:t>“I’m apprehensive about a lot of things but [the staff] talks me through it.”</a:t>
            </a:r>
          </a:p>
          <a:p>
            <a:pPr marL="419100" indent="-228600">
              <a:buFont typeface="Arial"/>
              <a:buChar char="•"/>
            </a:pPr>
            <a:r>
              <a:rPr lang="en-US" sz="2500" dirty="0" smtClean="0"/>
              <a:t>It has been fantastic. I can’t say anything good enough.”</a:t>
            </a:r>
            <a:endParaRPr lang="en-US" sz="2500" dirty="0"/>
          </a:p>
        </p:txBody>
      </p:sp>
      <p:sp>
        <p:nvSpPr>
          <p:cNvPr id="23" name="TextBox 22"/>
          <p:cNvSpPr txBox="1"/>
          <p:nvPr/>
        </p:nvSpPr>
        <p:spPr>
          <a:xfrm>
            <a:off x="31054171" y="6776076"/>
            <a:ext cx="11478608" cy="886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2"/>
            <a:r>
              <a:rPr lang="en-US" sz="3000" dirty="0" smtClean="0"/>
              <a:t>In our study:</a:t>
            </a:r>
          </a:p>
          <a:p>
            <a:pPr marL="457200" indent="-344488">
              <a:buFont typeface="Arial"/>
              <a:buChar char="•"/>
            </a:pPr>
            <a:r>
              <a:rPr lang="en-US" sz="3000" dirty="0" smtClean="0"/>
              <a:t>Cardiac events had a major impact on several areas of occupational performance</a:t>
            </a:r>
          </a:p>
          <a:p>
            <a:pPr marL="457200" indent="-344488">
              <a:buFont typeface="Arial"/>
              <a:buChar char="•"/>
            </a:pPr>
            <a:r>
              <a:rPr lang="en-US" sz="3000" dirty="0" smtClean="0"/>
              <a:t>Findings support the role of the inpatient hospital setting in the recovery process:</a:t>
            </a:r>
          </a:p>
          <a:p>
            <a:pPr marL="1027113" lvl="1" indent="-230188">
              <a:buFont typeface="Arial"/>
              <a:buChar char="•"/>
            </a:pPr>
            <a:r>
              <a:rPr lang="en-US" sz="3000" dirty="0" smtClean="0"/>
              <a:t>The structure of the hospital environment can be overwhelming for patients</a:t>
            </a:r>
          </a:p>
          <a:p>
            <a:pPr marL="1027113" lvl="1" indent="-230188">
              <a:buFont typeface="Arial"/>
              <a:buChar char="•"/>
            </a:pPr>
            <a:r>
              <a:rPr lang="en-US" sz="3000" dirty="0" smtClean="0"/>
              <a:t>Numerous patients feel they have limited autonomy and that they must follow “protocol”</a:t>
            </a:r>
          </a:p>
          <a:p>
            <a:pPr marL="1027113" lvl="1" indent="-230188">
              <a:buFont typeface="Arial"/>
              <a:buChar char="•"/>
            </a:pPr>
            <a:r>
              <a:rPr lang="en-US" sz="3000" dirty="0" smtClean="0"/>
              <a:t>Patients’ perception of staff members and their roles are often confused</a:t>
            </a:r>
          </a:p>
          <a:p>
            <a:pPr marL="406400" indent="-406400">
              <a:buFont typeface="Arial"/>
              <a:buChar char="•"/>
              <a:tabLst>
                <a:tab pos="406400" algn="l"/>
              </a:tabLst>
            </a:pPr>
            <a:r>
              <a:rPr lang="en-US" sz="3000" dirty="0" smtClean="0"/>
              <a:t>Patients </a:t>
            </a:r>
            <a:r>
              <a:rPr lang="en-US" sz="3000" dirty="0" smtClean="0"/>
              <a:t>who experienced more difficulty in their occupational </a:t>
            </a:r>
            <a:r>
              <a:rPr lang="en-US" sz="3000" dirty="0" smtClean="0"/>
              <a:t>performance </a:t>
            </a:r>
            <a:r>
              <a:rPr lang="en-US" sz="3000" dirty="0" smtClean="0"/>
              <a:t>use a variety of adaptive and maladaptive coping strategies</a:t>
            </a:r>
          </a:p>
          <a:p>
            <a:pPr marL="406400" indent="-406400">
              <a:buFont typeface="Arial"/>
              <a:buChar char="•"/>
              <a:tabLst>
                <a:tab pos="406400" algn="l"/>
              </a:tabLst>
            </a:pPr>
            <a:r>
              <a:rPr lang="en-US" sz="3000" dirty="0" smtClean="0"/>
              <a:t>Adaptive coping strategies are positively related to the physical, </a:t>
            </a:r>
            <a:r>
              <a:rPr lang="en-US" sz="3000" dirty="0" smtClean="0"/>
              <a:t>emotional, </a:t>
            </a:r>
            <a:r>
              <a:rPr lang="en-US" sz="3000" dirty="0" smtClean="0"/>
              <a:t>and other challenges resulting from a cardiac condition</a:t>
            </a:r>
          </a:p>
          <a:p>
            <a:pPr marL="406400" indent="-406400">
              <a:buFont typeface="Arial"/>
              <a:buChar char="•"/>
              <a:tabLst>
                <a:tab pos="406400" algn="l"/>
              </a:tabLst>
            </a:pPr>
            <a:r>
              <a:rPr lang="en-US" sz="3000" dirty="0" smtClean="0"/>
              <a:t>Maladaptive coping strategies are related to the physical challenges resulting from a cardiac condition</a:t>
            </a:r>
          </a:p>
          <a:p>
            <a:pPr marL="406400" indent="-406400">
              <a:buFont typeface="Arial"/>
              <a:buChar char="•"/>
              <a:tabLst>
                <a:tab pos="406400" algn="l"/>
              </a:tabLst>
            </a:pPr>
            <a:endParaRPr lang="en-US" sz="30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14264600" y="12000221"/>
            <a:ext cx="15592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954B02"/>
                </a:solidFill>
                <a:latin typeface="Arial"/>
                <a:cs typeface="Arial"/>
              </a:rPr>
              <a:t>IMPACT OF CARDIAC CONDITIONS ON OCCUPATIONS</a:t>
            </a:r>
            <a:endParaRPr lang="en-US" sz="4000" b="1" dirty="0">
              <a:solidFill>
                <a:srgbClr val="954B02"/>
              </a:solidFill>
              <a:latin typeface="Arial"/>
              <a:cs typeface="Arial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016288" y="12920628"/>
            <a:ext cx="461665" cy="126204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800" dirty="0" smtClean="0"/>
              <a:t>High Impact</a:t>
            </a:r>
            <a:endParaRPr lang="en-US" sz="1800" dirty="0"/>
          </a:p>
        </p:txBody>
      </p:sp>
      <p:graphicFrame>
        <p:nvGraphicFramePr>
          <p:cNvPr id="78" name="Chart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0461667"/>
              </p:ext>
            </p:extLst>
          </p:nvPr>
        </p:nvGraphicFramePr>
        <p:xfrm>
          <a:off x="17335307" y="12669334"/>
          <a:ext cx="9165724" cy="4355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7150098" y="15117252"/>
            <a:ext cx="461665" cy="190794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800" dirty="0" smtClean="0"/>
              <a:t>Low Impact</a:t>
            </a:r>
            <a:endParaRPr lang="en-US" sz="1800" dirty="0"/>
          </a:p>
        </p:txBody>
      </p:sp>
      <p:graphicFrame>
        <p:nvGraphicFramePr>
          <p:cNvPr id="79" name="Chart 7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4022652"/>
              </p:ext>
            </p:extLst>
          </p:nvPr>
        </p:nvGraphicFramePr>
        <p:xfrm>
          <a:off x="14197114" y="7571605"/>
          <a:ext cx="7721055" cy="4257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31100687" y="17944002"/>
            <a:ext cx="1141165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For clinicians: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/>
              <a:t>Improving </a:t>
            </a:r>
            <a:r>
              <a:rPr lang="en-US" sz="3000" dirty="0" smtClean="0"/>
              <a:t>patient </a:t>
            </a:r>
            <a:r>
              <a:rPr lang="en-US" sz="3000" dirty="0"/>
              <a:t>education on how skills learned in OT will carry over into home life </a:t>
            </a:r>
            <a:endParaRPr lang="en-US" sz="3000" dirty="0" smtClean="0"/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When able, provide the patient with flexibility in scheduling therapy sessions</a:t>
            </a:r>
          </a:p>
          <a:p>
            <a:r>
              <a:rPr lang="en-US" sz="3000" dirty="0" smtClean="0"/>
              <a:t>Environmental adaptions: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Creating stricter </a:t>
            </a:r>
            <a:r>
              <a:rPr lang="en-US" sz="3000" dirty="0" smtClean="0"/>
              <a:t>schedules </a:t>
            </a:r>
            <a:r>
              <a:rPr lang="en-US" sz="3000" dirty="0" smtClean="0"/>
              <a:t>for clients to avoid feeling overwhelmed and fatigued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Provide patients with daily </a:t>
            </a:r>
            <a:r>
              <a:rPr lang="en-US" sz="3000" dirty="0" smtClean="0"/>
              <a:t>schedules</a:t>
            </a:r>
            <a:endParaRPr lang="en-US" sz="3000" dirty="0" smtClean="0"/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Minimize overnight medication interruptions 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Use photos to familiarize patients with the staff and their roles</a:t>
            </a:r>
          </a:p>
          <a:p>
            <a:r>
              <a:rPr lang="en-US" sz="3000" dirty="0" smtClean="0"/>
              <a:t>For clients/ families: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/>
              <a:t>F</a:t>
            </a:r>
            <a:r>
              <a:rPr lang="en-US" sz="3000" dirty="0" smtClean="0"/>
              <a:t>eel empowered about the decision making process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/>
              <a:t>T</a:t>
            </a:r>
            <a:r>
              <a:rPr lang="en-US" sz="3000" dirty="0" smtClean="0"/>
              <a:t>ake an active role in setting goals and </a:t>
            </a:r>
            <a:r>
              <a:rPr lang="en-US" sz="3000" dirty="0" smtClean="0"/>
              <a:t>creating schedules</a:t>
            </a:r>
            <a:endParaRPr lang="en-US" sz="3000" dirty="0" smtClean="0"/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Using adaptive coping mechanisms when experiencing high </a:t>
            </a:r>
            <a:r>
              <a:rPr lang="en-US" sz="3000" dirty="0" smtClean="0"/>
              <a:t>levels </a:t>
            </a:r>
            <a:r>
              <a:rPr lang="en-US" sz="3000" dirty="0" smtClean="0"/>
              <a:t>of physical and emotional challenges from cardiac condition </a:t>
            </a:r>
            <a:endParaRPr lang="en-US" sz="3000" dirty="0"/>
          </a:p>
        </p:txBody>
      </p:sp>
      <p:sp>
        <p:nvSpPr>
          <p:cNvPr id="81" name="Rounded Rectangle 80"/>
          <p:cNvSpPr/>
          <p:nvPr/>
        </p:nvSpPr>
        <p:spPr>
          <a:xfrm>
            <a:off x="30918784" y="26470373"/>
            <a:ext cx="11613995" cy="57031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14"/>
          </a:p>
        </p:txBody>
      </p:sp>
      <p:sp>
        <p:nvSpPr>
          <p:cNvPr id="82" name="TextBox 81"/>
          <p:cNvSpPr txBox="1"/>
          <p:nvPr/>
        </p:nvSpPr>
        <p:spPr>
          <a:xfrm>
            <a:off x="30793948" y="26470373"/>
            <a:ext cx="11496677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LIMITATIONS</a:t>
            </a:r>
            <a:endParaRPr lang="en-US" sz="5300" b="1" dirty="0">
              <a:solidFill>
                <a:schemeClr val="accent5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1107842" y="27350470"/>
            <a:ext cx="1115637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Limited generalizability 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Small sample size (N=24)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Participants were recruited from one hospital</a:t>
            </a:r>
          </a:p>
          <a:p>
            <a:r>
              <a:rPr lang="en-US" sz="3000" dirty="0" smtClean="0"/>
              <a:t>For researchers: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In the future, performing a longitudinal study to see the long term impact of OT services and coping after transition back to the community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This study provides a valuable understanding of the patient’s perspective </a:t>
            </a:r>
            <a:r>
              <a:rPr lang="en-US" sz="3000" dirty="0" smtClean="0"/>
              <a:t>of occupational therapy in </a:t>
            </a:r>
            <a:r>
              <a:rPr lang="en-US" sz="3000" dirty="0" smtClean="0"/>
              <a:t>inpatient rehabilitation </a:t>
            </a:r>
            <a:r>
              <a:rPr lang="en-US" sz="3000" dirty="0" smtClean="0"/>
              <a:t>and </a:t>
            </a:r>
            <a:r>
              <a:rPr lang="en-US" sz="3000" dirty="0" smtClean="0"/>
              <a:t>hospital structure on recovery from cardiac conditions</a:t>
            </a:r>
            <a:endParaRPr lang="en-US" sz="3000" dirty="0"/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993212"/>
              </p:ext>
            </p:extLst>
          </p:nvPr>
        </p:nvGraphicFramePr>
        <p:xfrm>
          <a:off x="15286591" y="28406024"/>
          <a:ext cx="14010690" cy="4199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6850"/>
                <a:gridCol w="2684812"/>
                <a:gridCol w="2614752"/>
                <a:gridCol w="2802138"/>
                <a:gridCol w="2802138"/>
              </a:tblGrid>
              <a:tr h="1877991">
                <a:tc>
                  <a:txBody>
                    <a:bodyPr/>
                    <a:lstStyle/>
                    <a:p>
                      <a:endParaRPr lang="en-US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500" dirty="0" smtClean="0"/>
                        <a:t>Physical Challenges</a:t>
                      </a:r>
                      <a:endParaRPr lang="en-US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500" dirty="0" smtClean="0"/>
                        <a:t>Emotional Challenges</a:t>
                      </a:r>
                      <a:endParaRPr lang="en-US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500" dirty="0" smtClean="0"/>
                        <a:t>Other Challenges</a:t>
                      </a:r>
                      <a:endParaRPr lang="en-US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500" dirty="0" smtClean="0"/>
                        <a:t>Total Challenges</a:t>
                      </a:r>
                      <a:endParaRPr lang="en-US" sz="3500" dirty="0"/>
                    </a:p>
                  </a:txBody>
                  <a:tcPr/>
                </a:tc>
              </a:tr>
              <a:tr h="1015506">
                <a:tc>
                  <a:txBody>
                    <a:bodyPr/>
                    <a:lstStyle/>
                    <a:p>
                      <a:r>
                        <a:rPr lang="en-US" sz="3500" dirty="0" smtClean="0"/>
                        <a:t>Adaptive Coping</a:t>
                      </a:r>
                      <a:endParaRPr lang="en-US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500" dirty="0" smtClean="0"/>
                        <a:t>0.676**</a:t>
                      </a:r>
                      <a:endParaRPr lang="en-US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500" dirty="0" smtClean="0"/>
                        <a:t>0.493*</a:t>
                      </a:r>
                      <a:endParaRPr lang="en-US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500" dirty="0" smtClean="0"/>
                        <a:t>0.473*</a:t>
                      </a:r>
                      <a:endParaRPr lang="en-US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500" dirty="0" smtClean="0"/>
                        <a:t>0.621**</a:t>
                      </a:r>
                      <a:endParaRPr lang="en-US" sz="3500" dirty="0"/>
                    </a:p>
                  </a:txBody>
                  <a:tcPr/>
                </a:tc>
              </a:tr>
              <a:tr h="1163282">
                <a:tc>
                  <a:txBody>
                    <a:bodyPr/>
                    <a:lstStyle/>
                    <a:p>
                      <a:r>
                        <a:rPr lang="en-US" sz="3500" dirty="0" smtClean="0"/>
                        <a:t>Maladaptive Coping</a:t>
                      </a:r>
                      <a:endParaRPr lang="en-US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500" dirty="0" smtClean="0"/>
                        <a:t>0.514*</a:t>
                      </a:r>
                      <a:endParaRPr lang="en-US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500" dirty="0" smtClean="0"/>
                        <a:t>0.415</a:t>
                      </a:r>
                      <a:endParaRPr lang="en-US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500" dirty="0" smtClean="0"/>
                        <a:t>0.388</a:t>
                      </a:r>
                      <a:endParaRPr lang="en-US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500" dirty="0" smtClean="0"/>
                        <a:t>0.493*</a:t>
                      </a:r>
                      <a:endParaRPr lang="en-US" sz="3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15329413" y="32626299"/>
            <a:ext cx="95892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*p&lt; 0.05, **p&lt; 0.01</a:t>
            </a:r>
            <a:endParaRPr lang="en-US" sz="3000" dirty="0"/>
          </a:p>
        </p:txBody>
      </p:sp>
      <p:graphicFrame>
        <p:nvGraphicFramePr>
          <p:cNvPr id="67" name="Chart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8031205"/>
              </p:ext>
            </p:extLst>
          </p:nvPr>
        </p:nvGraphicFramePr>
        <p:xfrm>
          <a:off x="22031784" y="7571605"/>
          <a:ext cx="8257074" cy="4428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56114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18972</TotalTime>
  <Words>1145</Words>
  <Application>Microsoft Macintosh PowerPoint</Application>
  <PresentationFormat>Custom</PresentationFormat>
  <Paragraphs>165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NewsPrint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Sampson</dc:creator>
  <cp:lastModifiedBy>Susan Nadeau</cp:lastModifiedBy>
  <cp:revision>355</cp:revision>
  <dcterms:created xsi:type="dcterms:W3CDTF">2016-03-26T16:34:56Z</dcterms:created>
  <dcterms:modified xsi:type="dcterms:W3CDTF">2017-03-23T23:06:26Z</dcterms:modified>
</cp:coreProperties>
</file>