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5"/>
  </p:notesMasterIdLst>
  <p:handoutMasterIdLst>
    <p:handoutMasterId r:id="rId6"/>
  </p:handoutMasterIdLst>
  <p:sldIdLst>
    <p:sldId id="256" r:id="rId3"/>
    <p:sldId id="257" r:id="rId4"/>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432" autoAdjust="0"/>
  </p:normalViewPr>
  <p:slideViewPr>
    <p:cSldViewPr snapToGrid="0">
      <p:cViewPr>
        <p:scale>
          <a:sx n="37" d="100"/>
          <a:sy n="37" d="100"/>
        </p:scale>
        <p:origin x="-4320" y="42"/>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03/23/2017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dirty="0"/>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03/23/2017</a:t>
            </a:fld>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dirty="0"/>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C7F044-5458-4B2E-BFA0-52AAA1C529D4}" type="slidenum">
              <a:rPr lang="en-US" smtClean="0"/>
              <a:t>1</a:t>
            </a:fld>
            <a:endParaRPr lang="en-US" dirty="0"/>
          </a:p>
        </p:txBody>
      </p:sp>
    </p:spTree>
    <p:extLst>
      <p:ext uri="{BB962C8B-B14F-4D97-AF65-F5344CB8AC3E}">
        <p14:creationId xmlns:p14="http://schemas.microsoft.com/office/powerpoint/2010/main" val="2892468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6400800" y="990600"/>
            <a:ext cx="31089600" cy="2514540"/>
          </a:xfrm>
        </p:spPr>
        <p:txBody>
          <a:bodyPr/>
          <a:lstStyle/>
          <a:p>
            <a:r>
              <a:rPr lang="en-US"/>
              <a:t>Click to edit Master title style</a:t>
            </a:r>
          </a:p>
        </p:txBody>
      </p:sp>
      <p:sp>
        <p:nvSpPr>
          <p:cNvPr id="31" name="Text Placeholder 6"/>
          <p:cNvSpPr>
            <a:spLocks noGrp="1"/>
          </p:cNvSpPr>
          <p:nvPr>
            <p:ph type="body" sz="quarter" idx="36"/>
          </p:nvPr>
        </p:nvSpPr>
        <p:spPr bwMode="auto">
          <a:xfrm>
            <a:off x="6400800" y="3588603"/>
            <a:ext cx="31089600" cy="830997"/>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03/23/2017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dirty="0"/>
          </a:p>
        </p:txBody>
      </p:sp>
      <p:sp>
        <p:nvSpPr>
          <p:cNvPr id="7" name="Text Placeholder 6"/>
          <p:cNvSpPr>
            <a:spLocks noGrp="1"/>
          </p:cNvSpPr>
          <p:nvPr>
            <p:ph type="body" sz="quarter" idx="13" hasCustomPrompt="1"/>
          </p:nvPr>
        </p:nvSpPr>
        <p:spPr>
          <a:xfrm>
            <a:off x="1143000" y="5852160"/>
            <a:ext cx="12801600" cy="1219200"/>
          </a:xfrm>
          <a:prstGeom prst="round1Rect">
            <a:avLst/>
          </a:prstGeom>
          <a:solidFill>
            <a:schemeClr val="accent2"/>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19" name="Content Placeholder 17"/>
          <p:cNvSpPr>
            <a:spLocks noGrp="1"/>
          </p:cNvSpPr>
          <p:nvPr>
            <p:ph sz="quarter" idx="24" hasCustomPrompt="1"/>
          </p:nvPr>
        </p:nvSpPr>
        <p:spPr>
          <a:xfrm>
            <a:off x="1143000" y="7071360"/>
            <a:ext cx="12801600" cy="6858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1" name="Text Placeholder 6"/>
          <p:cNvSpPr>
            <a:spLocks noGrp="1"/>
          </p:cNvSpPr>
          <p:nvPr>
            <p:ph type="body" sz="quarter" idx="17" hasCustomPrompt="1"/>
          </p:nvPr>
        </p:nvSpPr>
        <p:spPr>
          <a:xfrm>
            <a:off x="1143000" y="15032736"/>
            <a:ext cx="12801600" cy="1219200"/>
          </a:xfrm>
          <a:prstGeom prst="round1Rect">
            <a:avLst/>
          </a:prstGeom>
          <a:solidFill>
            <a:schemeClr val="accent3"/>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1143000" y="16251936"/>
            <a:ext cx="12801600" cy="9088165"/>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1143000" y="25831800"/>
            <a:ext cx="12801600" cy="1219200"/>
          </a:xfrm>
          <a:prstGeom prst="round1Rect">
            <a:avLst/>
          </a:prstGeom>
          <a:solidFill>
            <a:schemeClr val="accent4"/>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11430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5544800" y="5852160"/>
            <a:ext cx="12801600" cy="1219200"/>
          </a:xfrm>
          <a:prstGeom prst="round1Rect">
            <a:avLst/>
          </a:prstGeom>
          <a:solidFill>
            <a:schemeClr val="accent5"/>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5544800" y="7071360"/>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8" name="Content Placeholder 17"/>
          <p:cNvSpPr>
            <a:spLocks noGrp="1"/>
          </p:cNvSpPr>
          <p:nvPr>
            <p:ph sz="quarter" idx="23" hasCustomPrompt="1"/>
          </p:nvPr>
        </p:nvSpPr>
        <p:spPr>
          <a:xfrm>
            <a:off x="15544800" y="11948160"/>
            <a:ext cx="12801600" cy="6172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3" name="Content Placeholder 17"/>
          <p:cNvSpPr>
            <a:spLocks noGrp="1"/>
          </p:cNvSpPr>
          <p:nvPr>
            <p:ph sz="quarter" idx="28" hasCustomPrompt="1"/>
          </p:nvPr>
        </p:nvSpPr>
        <p:spPr>
          <a:xfrm>
            <a:off x="15544800" y="23469600"/>
            <a:ext cx="12801600" cy="1752600"/>
          </a:xfrm>
        </p:spPr>
        <p:txBody>
          <a:bodyPr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p:txBody>
      </p:sp>
      <p:sp>
        <p:nvSpPr>
          <p:cNvPr id="24" name="Text Placeholder 6"/>
          <p:cNvSpPr>
            <a:spLocks noGrp="1"/>
          </p:cNvSpPr>
          <p:nvPr>
            <p:ph type="body" sz="quarter" idx="29" hasCustomPrompt="1"/>
          </p:nvPr>
        </p:nvSpPr>
        <p:spPr>
          <a:xfrm>
            <a:off x="15544800" y="2583180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55448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9900880" y="585216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9900880" y="7071360"/>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9900880" y="15837408"/>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9" name="Text Placeholder 6"/>
          <p:cNvSpPr>
            <a:spLocks noGrp="1"/>
          </p:cNvSpPr>
          <p:nvPr>
            <p:ph type="body" sz="quarter" idx="34" hasCustomPrompt="1"/>
          </p:nvPr>
        </p:nvSpPr>
        <p:spPr>
          <a:xfrm>
            <a:off x="29900880" y="25831800"/>
            <a:ext cx="12801600" cy="1219200"/>
          </a:xfrm>
          <a:prstGeom prst="round1Rect">
            <a:avLst/>
          </a:prstGeom>
          <a:solidFill>
            <a:schemeClr val="accent1"/>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990088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0"/>
            <a:ext cx="43891200" cy="502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bwMode="auto">
          <a:xfrm>
            <a:off x="6400800" y="990600"/>
            <a:ext cx="31089600" cy="25145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400800" y="6019800"/>
            <a:ext cx="31089600" cy="23629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03/23/2017</a:t>
            </a:fld>
            <a:endParaRPr lang="en-US" dirty="0"/>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dirty="0"/>
          </a:p>
        </p:txBody>
      </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8800" b="1"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http://posters.unh.edu/"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goo.gl/1E7TJ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341111" y="-91233"/>
            <a:ext cx="31089600" cy="2514540"/>
          </a:xfrm>
        </p:spPr>
        <p:txBody>
          <a:bodyPr>
            <a:normAutofit/>
          </a:bodyPr>
          <a:lstStyle/>
          <a:p>
            <a:pPr algn="ctr"/>
            <a:r>
              <a:rPr lang="en-US" sz="9600" dirty="0"/>
              <a:t>NAN YO BUSINESS</a:t>
            </a:r>
          </a:p>
        </p:txBody>
      </p:sp>
      <p:sp>
        <p:nvSpPr>
          <p:cNvPr id="7" name="Text Placeholder 6"/>
          <p:cNvSpPr>
            <a:spLocks noGrp="1"/>
          </p:cNvSpPr>
          <p:nvPr>
            <p:ph type="body" sz="quarter" idx="17"/>
          </p:nvPr>
        </p:nvSpPr>
        <p:spPr>
          <a:xfrm>
            <a:off x="1251397" y="7095913"/>
            <a:ext cx="12801600" cy="1219200"/>
          </a:xfrm>
        </p:spPr>
        <p:txBody>
          <a:bodyPr/>
          <a:lstStyle/>
          <a:p>
            <a:pPr algn="ctr"/>
            <a:r>
              <a:rPr lang="en-US" dirty="0"/>
              <a:t>Power Source </a:t>
            </a:r>
          </a:p>
        </p:txBody>
      </p:sp>
      <p:sp>
        <p:nvSpPr>
          <p:cNvPr id="17" name="Content Placeholder 16"/>
          <p:cNvSpPr>
            <a:spLocks noGrp="1"/>
          </p:cNvSpPr>
          <p:nvPr>
            <p:ph sz="quarter" idx="30"/>
          </p:nvPr>
        </p:nvSpPr>
        <p:spPr>
          <a:xfrm>
            <a:off x="15610557" y="17432819"/>
            <a:ext cx="12801600" cy="9650838"/>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dirty="0"/>
          </a:p>
        </p:txBody>
      </p:sp>
      <p:sp>
        <p:nvSpPr>
          <p:cNvPr id="18" name="Text Placeholder 17"/>
          <p:cNvSpPr>
            <a:spLocks noGrp="1"/>
          </p:cNvSpPr>
          <p:nvPr>
            <p:ph type="body" sz="quarter" idx="31"/>
          </p:nvPr>
        </p:nvSpPr>
        <p:spPr>
          <a:xfrm>
            <a:off x="29900880" y="7095913"/>
            <a:ext cx="12801600" cy="1219200"/>
          </a:xfrm>
        </p:spPr>
        <p:txBody>
          <a:bodyPr/>
          <a:lstStyle/>
          <a:p>
            <a:pPr algn="ctr"/>
            <a:r>
              <a:rPr lang="en-US" dirty="0"/>
              <a:t>STOPPING MECHANISM</a:t>
            </a:r>
          </a:p>
        </p:txBody>
      </p:sp>
      <p:sp>
        <p:nvSpPr>
          <p:cNvPr id="30" name="Text Placeholder 1"/>
          <p:cNvSpPr>
            <a:spLocks noGrp="1"/>
          </p:cNvSpPr>
          <p:nvPr>
            <p:ph sz="quarter" idx="25"/>
          </p:nvPr>
        </p:nvSpPr>
        <p:spPr>
          <a:xfrm>
            <a:off x="885948" y="10655998"/>
            <a:ext cx="12801600" cy="10317645"/>
          </a:xfrm>
        </p:spPr>
        <p:txBody>
          <a:bodyPr>
            <a:normAutofit/>
          </a:bodyPr>
          <a:lstStyle/>
          <a:p>
            <a:pPr marL="0" indent="0">
              <a:buNone/>
            </a:pPr>
            <a:endParaRPr lang="en-US" dirty="0"/>
          </a:p>
          <a:p>
            <a:r>
              <a:rPr lang="en-US" sz="3200" dirty="0"/>
              <a:t>Lead plates will be placed in a small container with 1M sulfuric acid solution.  The plates will be charged using a 6 Amp car charger for 25 minutes, forcing electrons into the positive plates.  During operation the negative ions in the electrolyte will move to the lead plates causing a voltage difference and this discharge will be used to run the motor of the car.  As the sulfate comes into contact with the lead plates, lead sulfate will form.  </a:t>
            </a:r>
          </a:p>
          <a:p>
            <a:endParaRPr lang="en-US" sz="3200" dirty="0"/>
          </a:p>
          <a:p>
            <a:r>
              <a:rPr lang="en-US" sz="3200" dirty="0" err="1"/>
              <a:t>Pb</a:t>
            </a:r>
            <a:r>
              <a:rPr lang="en-US" sz="3200" baseline="-25000" dirty="0"/>
              <a:t>(s)</a:t>
            </a:r>
            <a:r>
              <a:rPr lang="en-US" sz="3200" dirty="0"/>
              <a:t> + PbO</a:t>
            </a:r>
            <a:r>
              <a:rPr lang="en-US" sz="3200" baseline="-25000" dirty="0"/>
              <a:t>2</a:t>
            </a:r>
            <a:r>
              <a:rPr lang="en-US" sz="3200" dirty="0"/>
              <a:t> </a:t>
            </a:r>
            <a:r>
              <a:rPr lang="en-US" sz="3200" baseline="-25000" dirty="0"/>
              <a:t>(s)</a:t>
            </a:r>
            <a:r>
              <a:rPr lang="en-US" sz="3200" dirty="0"/>
              <a:t> + 2H 2SO</a:t>
            </a:r>
            <a:r>
              <a:rPr lang="en-US" sz="3200" baseline="-25000" dirty="0"/>
              <a:t>4(</a:t>
            </a:r>
            <a:r>
              <a:rPr lang="en-US" sz="3200" baseline="-25000" dirty="0" err="1"/>
              <a:t>aq</a:t>
            </a:r>
            <a:r>
              <a:rPr lang="en-US" sz="3200" baseline="-25000" dirty="0"/>
              <a:t>)</a:t>
            </a:r>
            <a:r>
              <a:rPr lang="en-US" sz="3200" dirty="0"/>
              <a:t> → 2PbSO</a:t>
            </a:r>
            <a:r>
              <a:rPr lang="en-US" sz="3200" baseline="-25000" dirty="0"/>
              <a:t>4(s)</a:t>
            </a:r>
            <a:r>
              <a:rPr lang="en-US" sz="3200" dirty="0"/>
              <a:t> + 2H</a:t>
            </a:r>
            <a:r>
              <a:rPr lang="en-US" sz="3200" baseline="-25000" dirty="0"/>
              <a:t>2</a:t>
            </a:r>
            <a:r>
              <a:rPr lang="en-US" sz="3200" dirty="0"/>
              <a:t>O</a:t>
            </a:r>
            <a:r>
              <a:rPr lang="en-US" sz="3200" baseline="-25000" dirty="0"/>
              <a:t>(l)</a:t>
            </a:r>
            <a:r>
              <a:rPr lang="en-US" sz="3200" dirty="0"/>
              <a:t> </a:t>
            </a:r>
          </a:p>
          <a:p>
            <a:endParaRPr lang="en-US" sz="3200" dirty="0"/>
          </a:p>
          <a:p>
            <a:endParaRPr lang="en-US" dirty="0"/>
          </a:p>
          <a:p>
            <a:endParaRPr lang="en-US" dirty="0"/>
          </a:p>
          <a:p>
            <a:endParaRPr lang="en-US" dirty="0"/>
          </a:p>
          <a:p>
            <a:endParaRPr lang="en-US" dirty="0"/>
          </a:p>
          <a:p>
            <a:endParaRPr lang="en-US" dirty="0"/>
          </a:p>
          <a:p>
            <a:endParaRPr lang="en-US" dirty="0"/>
          </a:p>
          <a:p>
            <a:endParaRPr lang="en-US" dirty="0"/>
          </a:p>
          <a:p>
            <a:endParaRPr lang="en-US" sz="4800" dirty="0"/>
          </a:p>
        </p:txBody>
      </p:sp>
      <p:sp>
        <p:nvSpPr>
          <p:cNvPr id="43" name="TextBox 42"/>
          <p:cNvSpPr txBox="1"/>
          <p:nvPr/>
        </p:nvSpPr>
        <p:spPr>
          <a:xfrm>
            <a:off x="30203651" y="10400839"/>
            <a:ext cx="12801600" cy="7478970"/>
          </a:xfrm>
          <a:prstGeom prst="rect">
            <a:avLst/>
          </a:prstGeom>
          <a:noFill/>
        </p:spPr>
        <p:txBody>
          <a:bodyPr wrap="square" rtlCol="0">
            <a:spAutoFit/>
          </a:bodyPr>
          <a:lstStyle/>
          <a:p>
            <a:endParaRPr lang="en-US" sz="3200" dirty="0"/>
          </a:p>
          <a:p>
            <a:r>
              <a:rPr lang="en-US" sz="3200" dirty="0"/>
              <a:t>clock reaction will be used to stop the car. The iodine clock reaction requires two solutions to be mixed together to be successful. The first solution of the iodine clock reaction consists of Sodium Iodide (</a:t>
            </a:r>
            <a:r>
              <a:rPr lang="en-US" sz="3200" dirty="0" err="1"/>
              <a:t>NaI</a:t>
            </a:r>
            <a:r>
              <a:rPr lang="en-US" sz="3200" dirty="0"/>
              <a:t>), sodium </a:t>
            </a:r>
            <a:r>
              <a:rPr lang="en-US" sz="3200" dirty="0" err="1"/>
              <a:t>thiosulfite</a:t>
            </a:r>
            <a:r>
              <a:rPr lang="en-US" sz="3200" dirty="0"/>
              <a:t> (NaHS3O3), and starch. The second solution consists of hydrogen peroxide (H</a:t>
            </a:r>
            <a:r>
              <a:rPr lang="en-US" sz="3200" baseline="-25000" dirty="0"/>
              <a:t>2</a:t>
            </a:r>
            <a:r>
              <a:rPr lang="en-US" sz="3200" dirty="0"/>
              <a:t>O</a:t>
            </a:r>
            <a:r>
              <a:rPr lang="en-US" sz="3200" baseline="-25000" dirty="0"/>
              <a:t>2</a:t>
            </a:r>
            <a:r>
              <a:rPr lang="en-US" sz="3200" dirty="0"/>
              <a:t>) and sulfuric acid (H2SO4). Inside the car there will be a photo sensor and a light source that is powered by the battery.  The photo sensor and light will be placed at opposite sides of the test tube that contains the iodine clock reaction solution. The iodine clock reaction causes the solution to turn dark blue at a specific time. When the solution changes dark blue, the light can no longer reach the photo sensor and thus cuts the power to the wheels stopping the car.  </a:t>
            </a:r>
          </a:p>
          <a:p>
            <a:r>
              <a:rPr lang="en-US" sz="3200" dirty="0"/>
              <a:t> </a:t>
            </a:r>
          </a:p>
          <a:p>
            <a:r>
              <a:rPr lang="en-US" sz="3200" dirty="0"/>
              <a:t>Slow reaction: H</a:t>
            </a:r>
            <a:r>
              <a:rPr lang="en-US" sz="3200" baseline="-25000" dirty="0"/>
              <a:t>2</a:t>
            </a:r>
            <a:r>
              <a:rPr lang="en-US" sz="3200" dirty="0"/>
              <a:t>O</a:t>
            </a:r>
            <a:r>
              <a:rPr lang="en-US" sz="3200" baseline="-25000" dirty="0"/>
              <a:t>2(</a:t>
            </a:r>
            <a:r>
              <a:rPr lang="en-US" sz="3200" baseline="-25000" dirty="0" err="1"/>
              <a:t>aq</a:t>
            </a:r>
            <a:r>
              <a:rPr lang="en-US" sz="3200" baseline="-25000" dirty="0"/>
              <a:t>)</a:t>
            </a:r>
            <a:r>
              <a:rPr lang="en-US" sz="3200" dirty="0"/>
              <a:t> + 2I</a:t>
            </a:r>
            <a:r>
              <a:rPr lang="en-US" sz="3200" baseline="30000" dirty="0"/>
              <a:t>–</a:t>
            </a:r>
            <a:r>
              <a:rPr lang="en-US" sz="3200" dirty="0"/>
              <a:t> </a:t>
            </a:r>
            <a:r>
              <a:rPr lang="en-US" sz="3200" baseline="-25000" dirty="0"/>
              <a:t>(</a:t>
            </a:r>
            <a:r>
              <a:rPr lang="en-US" sz="3200" baseline="-25000" dirty="0" err="1"/>
              <a:t>aq</a:t>
            </a:r>
            <a:r>
              <a:rPr lang="en-US" sz="3200" baseline="-25000" dirty="0"/>
              <a:t>)</a:t>
            </a:r>
            <a:r>
              <a:rPr lang="en-US" sz="3200" dirty="0"/>
              <a:t> + 2H</a:t>
            </a:r>
            <a:r>
              <a:rPr lang="en-US" sz="3200" baseline="30000" dirty="0"/>
              <a:t>+</a:t>
            </a:r>
            <a:r>
              <a:rPr lang="en-US" sz="3200" dirty="0"/>
              <a:t> </a:t>
            </a:r>
            <a:r>
              <a:rPr lang="en-US" sz="3200" baseline="-25000" dirty="0"/>
              <a:t>(</a:t>
            </a:r>
            <a:r>
              <a:rPr lang="en-US" sz="3200" baseline="-25000" dirty="0" err="1"/>
              <a:t>aq</a:t>
            </a:r>
            <a:r>
              <a:rPr lang="en-US" sz="3200" baseline="-25000" dirty="0"/>
              <a:t>)</a:t>
            </a:r>
            <a:r>
              <a:rPr lang="en-US" sz="3200" dirty="0"/>
              <a:t> → I</a:t>
            </a:r>
            <a:r>
              <a:rPr lang="en-US" sz="3200" baseline="-25000" dirty="0"/>
              <a:t>2(</a:t>
            </a:r>
            <a:r>
              <a:rPr lang="en-US" sz="3200" baseline="-25000" dirty="0" err="1"/>
              <a:t>aq</a:t>
            </a:r>
            <a:r>
              <a:rPr lang="en-US" sz="3200" baseline="-25000" dirty="0"/>
              <a:t>)</a:t>
            </a:r>
            <a:r>
              <a:rPr lang="en-US" sz="3200" dirty="0"/>
              <a:t> + 2H</a:t>
            </a:r>
            <a:r>
              <a:rPr lang="en-US" sz="3200" baseline="-25000" dirty="0"/>
              <a:t>2</a:t>
            </a:r>
            <a:r>
              <a:rPr lang="en-US" sz="3200" dirty="0"/>
              <a:t>O</a:t>
            </a:r>
            <a:r>
              <a:rPr lang="en-US" sz="3200" baseline="-25000" dirty="0"/>
              <a:t>(l)</a:t>
            </a:r>
            <a:r>
              <a:rPr lang="en-US" sz="3200" dirty="0"/>
              <a:t> </a:t>
            </a:r>
          </a:p>
          <a:p>
            <a:r>
              <a:rPr lang="en-US" sz="3200" dirty="0"/>
              <a:t>Fast reaction: 2S</a:t>
            </a:r>
            <a:r>
              <a:rPr lang="en-US" sz="3200" baseline="-25000" dirty="0"/>
              <a:t>2</a:t>
            </a:r>
            <a:r>
              <a:rPr lang="en-US" sz="3200" dirty="0"/>
              <a:t>O</a:t>
            </a:r>
            <a:r>
              <a:rPr lang="en-US" sz="3200" baseline="-25000" dirty="0"/>
              <a:t>3</a:t>
            </a:r>
            <a:r>
              <a:rPr lang="en-US" sz="3200" baseline="30000" dirty="0"/>
              <a:t>2–</a:t>
            </a:r>
            <a:r>
              <a:rPr lang="en-US" sz="3200" baseline="-25000" dirty="0"/>
              <a:t>(</a:t>
            </a:r>
            <a:r>
              <a:rPr lang="en-US" sz="3200" baseline="-25000" dirty="0" err="1"/>
              <a:t>aq</a:t>
            </a:r>
            <a:r>
              <a:rPr lang="en-US" sz="3200" baseline="-25000" dirty="0"/>
              <a:t>)</a:t>
            </a:r>
            <a:r>
              <a:rPr lang="en-US" sz="3200" dirty="0"/>
              <a:t> + I</a:t>
            </a:r>
            <a:r>
              <a:rPr lang="en-US" sz="3200" baseline="-25000" dirty="0"/>
              <a:t>2(</a:t>
            </a:r>
            <a:r>
              <a:rPr lang="en-US" sz="3200" baseline="-25000" dirty="0" err="1"/>
              <a:t>aq</a:t>
            </a:r>
            <a:r>
              <a:rPr lang="en-US" sz="3200" baseline="-25000" dirty="0"/>
              <a:t>)</a:t>
            </a:r>
            <a:r>
              <a:rPr lang="en-US" sz="3200" dirty="0"/>
              <a:t> → S</a:t>
            </a:r>
            <a:r>
              <a:rPr lang="en-US" sz="3200" baseline="-25000" dirty="0"/>
              <a:t>4</a:t>
            </a:r>
            <a:r>
              <a:rPr lang="en-US" sz="3200" dirty="0"/>
              <a:t>O</a:t>
            </a:r>
            <a:r>
              <a:rPr lang="en-US" sz="3200" baseline="-25000" dirty="0"/>
              <a:t>6</a:t>
            </a:r>
            <a:r>
              <a:rPr lang="en-US" sz="3200" baseline="30000" dirty="0"/>
              <a:t>2–</a:t>
            </a:r>
            <a:r>
              <a:rPr lang="en-US" sz="3200" baseline="-25000" dirty="0"/>
              <a:t>(</a:t>
            </a:r>
            <a:r>
              <a:rPr lang="en-US" sz="3200" baseline="-25000" dirty="0" err="1"/>
              <a:t>aq</a:t>
            </a:r>
            <a:r>
              <a:rPr lang="en-US" sz="3200" baseline="-25000" dirty="0"/>
              <a:t>) </a:t>
            </a:r>
            <a:r>
              <a:rPr lang="en-US" sz="3200" dirty="0"/>
              <a:t>+ 2 I</a:t>
            </a:r>
            <a:r>
              <a:rPr lang="en-US" sz="3200" baseline="30000" dirty="0"/>
              <a:t>–</a:t>
            </a:r>
            <a:r>
              <a:rPr lang="en-US" sz="3200" dirty="0"/>
              <a:t> </a:t>
            </a:r>
            <a:r>
              <a:rPr lang="en-US" sz="3200" baseline="-25000" dirty="0"/>
              <a:t>(</a:t>
            </a:r>
            <a:r>
              <a:rPr lang="en-US" sz="3200" baseline="-25000" dirty="0" err="1"/>
              <a:t>aq</a:t>
            </a:r>
            <a:r>
              <a:rPr lang="en-US" sz="3200" baseline="-25000" dirty="0"/>
              <a:t>)</a:t>
            </a:r>
            <a:r>
              <a:rPr lang="en-US" sz="3200" dirty="0"/>
              <a:t> </a:t>
            </a:r>
          </a:p>
        </p:txBody>
      </p:sp>
      <p:sp>
        <p:nvSpPr>
          <p:cNvPr id="45" name="TextBox 44"/>
          <p:cNvSpPr txBox="1"/>
          <p:nvPr/>
        </p:nvSpPr>
        <p:spPr>
          <a:xfrm>
            <a:off x="4310743" y="2207984"/>
            <a:ext cx="35800318" cy="2862322"/>
          </a:xfrm>
          <a:prstGeom prst="rect">
            <a:avLst/>
          </a:prstGeom>
          <a:noFill/>
        </p:spPr>
        <p:txBody>
          <a:bodyPr wrap="square" rtlCol="0">
            <a:spAutoFit/>
          </a:bodyPr>
          <a:lstStyle/>
          <a:p>
            <a:pPr algn="ctr"/>
            <a:r>
              <a:rPr lang="en-US" sz="6000" dirty="0">
                <a:solidFill>
                  <a:schemeClr val="bg1"/>
                </a:solidFill>
              </a:rPr>
              <a:t>UNIVERSITY OF NEW HAMPSHIRE CHEME CAR</a:t>
            </a:r>
          </a:p>
          <a:p>
            <a:pPr algn="ctr"/>
            <a:r>
              <a:rPr lang="en-US" sz="6000" dirty="0">
                <a:solidFill>
                  <a:schemeClr val="bg1"/>
                </a:solidFill>
              </a:rPr>
              <a:t>JAMES DILIEGRO, JOSHUA TEIXEIRA, SERGE BOUCHER, SRIGANA PADAMATI, SEAN MCNEILL, CURTIS LALONDE, THOMAS GENDE, ALTAI PERRY, DARRELL OROZCO, JOHN PRUD’HOMME, JOSHUA CAVALLARO</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1397" y="1144645"/>
            <a:ext cx="2478029" cy="2983998"/>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24451" y="1048392"/>
            <a:ext cx="2478029" cy="298399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64773" y="10655998"/>
            <a:ext cx="15088507" cy="16038404"/>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0679" y="18271920"/>
            <a:ext cx="11827098" cy="7507377"/>
          </a:xfrm>
          <a:prstGeom prst="rect">
            <a:avLst/>
          </a:prstGeom>
        </p:spPr>
      </p:pic>
      <p:grpSp>
        <p:nvGrpSpPr>
          <p:cNvPr id="31" name="Group 30"/>
          <p:cNvGrpSpPr/>
          <p:nvPr/>
        </p:nvGrpSpPr>
        <p:grpSpPr>
          <a:xfrm>
            <a:off x="31580393" y="19395295"/>
            <a:ext cx="10811692" cy="7688362"/>
            <a:chOff x="0" y="0"/>
            <a:chExt cx="5181601" cy="3692017"/>
          </a:xfrm>
        </p:grpSpPr>
        <p:sp>
          <p:nvSpPr>
            <p:cNvPr id="32" name="Rectangle 31"/>
            <p:cNvSpPr/>
            <p:nvPr/>
          </p:nvSpPr>
          <p:spPr>
            <a:xfrm>
              <a:off x="1469771" y="0"/>
              <a:ext cx="102765" cy="20645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200">
                  <a:solidFill>
                    <a:srgbClr val="000000"/>
                  </a:solidFill>
                  <a:effectLst/>
                  <a:latin typeface="Calibri" panose="020F0502020204030204" pitchFamily="34" charset="0"/>
                  <a:ea typeface="Calibri" panose="020F0502020204030204" pitchFamily="34" charset="0"/>
                </a:rPr>
                <a:t>9</a:t>
              </a:r>
              <a:endParaRPr lang="en-US" sz="1100">
                <a:solidFill>
                  <a:srgbClr val="000000"/>
                </a:solidFill>
                <a:effectLst/>
                <a:latin typeface="Calibri" panose="020F0502020204030204" pitchFamily="34" charset="0"/>
                <a:ea typeface="Calibri" panose="020F0502020204030204" pitchFamily="34" charset="0"/>
              </a:endParaRPr>
            </a:p>
          </p:txBody>
        </p:sp>
        <p:sp>
          <p:nvSpPr>
            <p:cNvPr id="33" name="Rectangle 32"/>
            <p:cNvSpPr/>
            <p:nvPr/>
          </p:nvSpPr>
          <p:spPr>
            <a:xfrm>
              <a:off x="1547495" y="0"/>
              <a:ext cx="45808" cy="20645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200">
                  <a:solidFill>
                    <a:srgbClr val="000000"/>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34" name="Rectangle 33"/>
            <p:cNvSpPr/>
            <p:nvPr/>
          </p:nvSpPr>
          <p:spPr>
            <a:xfrm>
              <a:off x="2277491" y="0"/>
              <a:ext cx="566524" cy="20645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200">
                  <a:solidFill>
                    <a:srgbClr val="000000"/>
                  </a:solidFill>
                  <a:effectLst/>
                  <a:latin typeface="Calibri" panose="020F0502020204030204" pitchFamily="34" charset="0"/>
                  <a:ea typeface="Calibri" panose="020F0502020204030204" pitchFamily="34" charset="0"/>
                </a:rPr>
                <a:t>0.6273</a:t>
              </a:r>
              <a:endParaRPr lang="en-US" sz="1100">
                <a:solidFill>
                  <a:srgbClr val="000000"/>
                </a:solidFill>
                <a:effectLst/>
                <a:latin typeface="Calibri" panose="020F0502020204030204" pitchFamily="34" charset="0"/>
                <a:ea typeface="Calibri" panose="020F0502020204030204" pitchFamily="34" charset="0"/>
              </a:endParaRPr>
            </a:p>
          </p:txBody>
        </p:sp>
        <p:sp>
          <p:nvSpPr>
            <p:cNvPr id="35" name="Rectangle 34"/>
            <p:cNvSpPr/>
            <p:nvPr/>
          </p:nvSpPr>
          <p:spPr>
            <a:xfrm>
              <a:off x="2702687" y="0"/>
              <a:ext cx="45808" cy="20645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200">
                  <a:solidFill>
                    <a:srgbClr val="000000"/>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36" name="Rectangle 35"/>
            <p:cNvSpPr/>
            <p:nvPr/>
          </p:nvSpPr>
          <p:spPr>
            <a:xfrm>
              <a:off x="3420745" y="0"/>
              <a:ext cx="566524" cy="20645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200">
                  <a:solidFill>
                    <a:srgbClr val="000000"/>
                  </a:solidFill>
                  <a:effectLst/>
                  <a:latin typeface="Calibri" panose="020F0502020204030204" pitchFamily="34" charset="0"/>
                  <a:ea typeface="Calibri" panose="020F0502020204030204" pitchFamily="34" charset="0"/>
                </a:rPr>
                <a:t>211.93</a:t>
              </a:r>
              <a:endParaRPr lang="en-US" sz="1100">
                <a:solidFill>
                  <a:srgbClr val="000000"/>
                </a:solidFill>
                <a:effectLst/>
                <a:latin typeface="Calibri" panose="020F0502020204030204" pitchFamily="34" charset="0"/>
                <a:ea typeface="Calibri" panose="020F0502020204030204" pitchFamily="34" charset="0"/>
              </a:endParaRPr>
            </a:p>
          </p:txBody>
        </p:sp>
        <p:sp>
          <p:nvSpPr>
            <p:cNvPr id="37" name="Rectangle 36"/>
            <p:cNvSpPr/>
            <p:nvPr/>
          </p:nvSpPr>
          <p:spPr>
            <a:xfrm>
              <a:off x="3845941" y="0"/>
              <a:ext cx="45808" cy="20645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200">
                  <a:solidFill>
                    <a:srgbClr val="000000"/>
                  </a:solidFill>
                  <a:effectLst/>
                  <a:latin typeface="Calibri" panose="020F0502020204030204" pitchFamily="34" charset="0"/>
                  <a:ea typeface="Calibri" panose="020F0502020204030204" pitchFamily="34" charset="0"/>
                </a:rPr>
                <a:t> </a:t>
              </a:r>
              <a:endParaRPr lang="en-US" sz="1100">
                <a:solidFill>
                  <a:srgbClr val="000000"/>
                </a:solidFill>
                <a:effectLst/>
                <a:latin typeface="Calibri" panose="020F0502020204030204" pitchFamily="34" charset="0"/>
                <a:ea typeface="Calibri" panose="020F0502020204030204" pitchFamily="34" charset="0"/>
              </a:endParaRPr>
            </a:p>
          </p:txBody>
        </p:sp>
        <p:sp>
          <p:nvSpPr>
            <p:cNvPr id="38" name="Shape 5655"/>
            <p:cNvSpPr/>
            <p:nvPr/>
          </p:nvSpPr>
          <p:spPr>
            <a:xfrm>
              <a:off x="693420" y="810133"/>
              <a:ext cx="0" cy="2255520"/>
            </a:xfrm>
            <a:custGeom>
              <a:avLst/>
              <a:gdLst/>
              <a:ahLst/>
              <a:cxnLst/>
              <a:rect l="0" t="0" r="0" b="0"/>
              <a:pathLst>
                <a:path h="2255520">
                  <a:moveTo>
                    <a:pt x="0" y="2255520"/>
                  </a:moveTo>
                  <a:lnTo>
                    <a:pt x="0" y="0"/>
                  </a:lnTo>
                </a:path>
              </a:pathLst>
            </a:custGeom>
            <a:ln w="9144" cap="flat">
              <a:round/>
            </a:ln>
          </p:spPr>
          <p:style>
            <a:lnRef idx="1">
              <a:srgbClr val="BFBFBF"/>
            </a:lnRef>
            <a:fillRef idx="0">
              <a:srgbClr val="000000">
                <a:alpha val="0"/>
              </a:srgbClr>
            </a:fillRef>
            <a:effectRef idx="0">
              <a:scrgbClr r="0" g="0" b="0"/>
            </a:effectRef>
            <a:fontRef idx="none"/>
          </p:style>
          <p:txBody>
            <a:bodyPr/>
            <a:lstStyle/>
            <a:p>
              <a:endParaRPr lang="en-US"/>
            </a:p>
          </p:txBody>
        </p:sp>
        <p:sp>
          <p:nvSpPr>
            <p:cNvPr id="39" name="Shape 5656"/>
            <p:cNvSpPr/>
            <p:nvPr/>
          </p:nvSpPr>
          <p:spPr>
            <a:xfrm>
              <a:off x="693420" y="3065653"/>
              <a:ext cx="4276344" cy="0"/>
            </a:xfrm>
            <a:custGeom>
              <a:avLst/>
              <a:gdLst/>
              <a:ahLst/>
              <a:cxnLst/>
              <a:rect l="0" t="0" r="0" b="0"/>
              <a:pathLst>
                <a:path w="4276344">
                  <a:moveTo>
                    <a:pt x="0" y="0"/>
                  </a:moveTo>
                  <a:lnTo>
                    <a:pt x="4276344" y="0"/>
                  </a:lnTo>
                </a:path>
              </a:pathLst>
            </a:custGeom>
            <a:ln w="9144" cap="flat">
              <a:round/>
            </a:ln>
          </p:spPr>
          <p:style>
            <a:lnRef idx="1">
              <a:srgbClr val="BFBFBF"/>
            </a:lnRef>
            <a:fillRef idx="0">
              <a:srgbClr val="000000">
                <a:alpha val="0"/>
              </a:srgbClr>
            </a:fillRef>
            <a:effectRef idx="0">
              <a:scrgbClr r="0" g="0" b="0"/>
            </a:effectRef>
            <a:fontRef idx="none"/>
          </p:style>
          <p:txBody>
            <a:bodyPr/>
            <a:lstStyle/>
            <a:p>
              <a:endParaRPr lang="en-US"/>
            </a:p>
          </p:txBody>
        </p:sp>
        <p:sp>
          <p:nvSpPr>
            <p:cNvPr id="40" name="Shape 5657"/>
            <p:cNvSpPr/>
            <p:nvPr/>
          </p:nvSpPr>
          <p:spPr>
            <a:xfrm>
              <a:off x="1043559" y="2916644"/>
              <a:ext cx="64008" cy="64008"/>
            </a:xfrm>
            <a:custGeom>
              <a:avLst/>
              <a:gdLst/>
              <a:ahLst/>
              <a:cxnLst/>
              <a:rect l="0" t="0" r="0" b="0"/>
              <a:pathLst>
                <a:path w="64008" h="64008">
                  <a:moveTo>
                    <a:pt x="32004" y="0"/>
                  </a:moveTo>
                  <a:cubicBezTo>
                    <a:pt x="49657" y="0"/>
                    <a:pt x="64008" y="14326"/>
                    <a:pt x="64008" y="32004"/>
                  </a:cubicBezTo>
                  <a:cubicBezTo>
                    <a:pt x="64008" y="49683"/>
                    <a:pt x="49657" y="64008"/>
                    <a:pt x="32004" y="64008"/>
                  </a:cubicBezTo>
                  <a:cubicBezTo>
                    <a:pt x="14351" y="64008"/>
                    <a:pt x="0" y="49683"/>
                    <a:pt x="0" y="32004"/>
                  </a:cubicBezTo>
                  <a:cubicBezTo>
                    <a:pt x="0" y="14326"/>
                    <a:pt x="14351" y="0"/>
                    <a:pt x="32004" y="0"/>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n-US"/>
            </a:p>
          </p:txBody>
        </p:sp>
        <p:sp>
          <p:nvSpPr>
            <p:cNvPr id="41" name="Shape 5658"/>
            <p:cNvSpPr/>
            <p:nvPr/>
          </p:nvSpPr>
          <p:spPr>
            <a:xfrm>
              <a:off x="1043559" y="2916644"/>
              <a:ext cx="64008" cy="64008"/>
            </a:xfrm>
            <a:custGeom>
              <a:avLst/>
              <a:gdLst/>
              <a:ahLst/>
              <a:cxnLst/>
              <a:rect l="0" t="0" r="0" b="0"/>
              <a:pathLst>
                <a:path w="64008" h="64008">
                  <a:moveTo>
                    <a:pt x="64008" y="32004"/>
                  </a:moveTo>
                  <a:cubicBezTo>
                    <a:pt x="64008" y="49683"/>
                    <a:pt x="49657" y="64008"/>
                    <a:pt x="32004" y="64008"/>
                  </a:cubicBezTo>
                  <a:cubicBezTo>
                    <a:pt x="14351" y="64008"/>
                    <a:pt x="0" y="49683"/>
                    <a:pt x="0" y="32004"/>
                  </a:cubicBezTo>
                  <a:cubicBezTo>
                    <a:pt x="0" y="14326"/>
                    <a:pt x="14351" y="0"/>
                    <a:pt x="32004" y="0"/>
                  </a:cubicBezTo>
                  <a:cubicBezTo>
                    <a:pt x="49657" y="0"/>
                    <a:pt x="64008" y="14326"/>
                    <a:pt x="64008" y="32004"/>
                  </a:cubicBezTo>
                  <a:close/>
                </a:path>
              </a:pathLst>
            </a:custGeom>
            <a:ln w="9144" cap="flat">
              <a:round/>
            </a:ln>
          </p:spPr>
          <p:style>
            <a:lnRef idx="1">
              <a:srgbClr val="4F81BD"/>
            </a:lnRef>
            <a:fillRef idx="0">
              <a:srgbClr val="000000">
                <a:alpha val="0"/>
              </a:srgbClr>
            </a:fillRef>
            <a:effectRef idx="0">
              <a:scrgbClr r="0" g="0" b="0"/>
            </a:effectRef>
            <a:fontRef idx="none"/>
          </p:style>
          <p:txBody>
            <a:bodyPr/>
            <a:lstStyle/>
            <a:p>
              <a:endParaRPr lang="en-US"/>
            </a:p>
          </p:txBody>
        </p:sp>
        <p:sp>
          <p:nvSpPr>
            <p:cNvPr id="42" name="Shape 5659"/>
            <p:cNvSpPr/>
            <p:nvPr/>
          </p:nvSpPr>
          <p:spPr>
            <a:xfrm>
              <a:off x="1421511" y="2770378"/>
              <a:ext cx="64008" cy="64008"/>
            </a:xfrm>
            <a:custGeom>
              <a:avLst/>
              <a:gdLst/>
              <a:ahLst/>
              <a:cxnLst/>
              <a:rect l="0" t="0" r="0" b="0"/>
              <a:pathLst>
                <a:path w="64008" h="64008">
                  <a:moveTo>
                    <a:pt x="32004" y="0"/>
                  </a:moveTo>
                  <a:cubicBezTo>
                    <a:pt x="49657" y="0"/>
                    <a:pt x="64008" y="14351"/>
                    <a:pt x="64008" y="32004"/>
                  </a:cubicBezTo>
                  <a:cubicBezTo>
                    <a:pt x="64008" y="49657"/>
                    <a:pt x="49657" y="64008"/>
                    <a:pt x="32004" y="64008"/>
                  </a:cubicBezTo>
                  <a:cubicBezTo>
                    <a:pt x="14351" y="64008"/>
                    <a:pt x="0" y="49657"/>
                    <a:pt x="0" y="32004"/>
                  </a:cubicBezTo>
                  <a:cubicBezTo>
                    <a:pt x="0" y="14351"/>
                    <a:pt x="14351" y="0"/>
                    <a:pt x="32004" y="0"/>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n-US"/>
            </a:p>
          </p:txBody>
        </p:sp>
        <p:sp>
          <p:nvSpPr>
            <p:cNvPr id="44" name="Shape 5660"/>
            <p:cNvSpPr/>
            <p:nvPr/>
          </p:nvSpPr>
          <p:spPr>
            <a:xfrm>
              <a:off x="1421511" y="2770378"/>
              <a:ext cx="64008" cy="64008"/>
            </a:xfrm>
            <a:custGeom>
              <a:avLst/>
              <a:gdLst/>
              <a:ahLst/>
              <a:cxnLst/>
              <a:rect l="0" t="0" r="0" b="0"/>
              <a:pathLst>
                <a:path w="64008" h="64008">
                  <a:moveTo>
                    <a:pt x="64008" y="32004"/>
                  </a:moveTo>
                  <a:cubicBezTo>
                    <a:pt x="64008" y="49657"/>
                    <a:pt x="49657" y="64008"/>
                    <a:pt x="32004" y="64008"/>
                  </a:cubicBezTo>
                  <a:cubicBezTo>
                    <a:pt x="14351" y="64008"/>
                    <a:pt x="0" y="49657"/>
                    <a:pt x="0" y="32004"/>
                  </a:cubicBezTo>
                  <a:cubicBezTo>
                    <a:pt x="0" y="14351"/>
                    <a:pt x="14351" y="0"/>
                    <a:pt x="32004" y="0"/>
                  </a:cubicBezTo>
                  <a:cubicBezTo>
                    <a:pt x="49657" y="0"/>
                    <a:pt x="64008" y="14351"/>
                    <a:pt x="64008" y="32004"/>
                  </a:cubicBezTo>
                  <a:close/>
                </a:path>
              </a:pathLst>
            </a:custGeom>
            <a:ln w="9144" cap="flat">
              <a:round/>
            </a:ln>
          </p:spPr>
          <p:style>
            <a:lnRef idx="1">
              <a:srgbClr val="4F81BD"/>
            </a:lnRef>
            <a:fillRef idx="0">
              <a:srgbClr val="000000">
                <a:alpha val="0"/>
              </a:srgbClr>
            </a:fillRef>
            <a:effectRef idx="0">
              <a:scrgbClr r="0" g="0" b="0"/>
            </a:effectRef>
            <a:fontRef idx="none"/>
          </p:style>
          <p:txBody>
            <a:bodyPr/>
            <a:lstStyle/>
            <a:p>
              <a:endParaRPr lang="en-US"/>
            </a:p>
          </p:txBody>
        </p:sp>
        <p:sp>
          <p:nvSpPr>
            <p:cNvPr id="46" name="Shape 5661"/>
            <p:cNvSpPr/>
            <p:nvPr/>
          </p:nvSpPr>
          <p:spPr>
            <a:xfrm>
              <a:off x="1805559" y="2671318"/>
              <a:ext cx="64008" cy="64008"/>
            </a:xfrm>
            <a:custGeom>
              <a:avLst/>
              <a:gdLst/>
              <a:ahLst/>
              <a:cxnLst/>
              <a:rect l="0" t="0" r="0" b="0"/>
              <a:pathLst>
                <a:path w="64008" h="64008">
                  <a:moveTo>
                    <a:pt x="32004" y="0"/>
                  </a:moveTo>
                  <a:cubicBezTo>
                    <a:pt x="49657" y="0"/>
                    <a:pt x="64008" y="14351"/>
                    <a:pt x="64008" y="32004"/>
                  </a:cubicBezTo>
                  <a:cubicBezTo>
                    <a:pt x="64008" y="49657"/>
                    <a:pt x="49657" y="64008"/>
                    <a:pt x="32004" y="64008"/>
                  </a:cubicBezTo>
                  <a:cubicBezTo>
                    <a:pt x="14351" y="64008"/>
                    <a:pt x="0" y="49657"/>
                    <a:pt x="0" y="32004"/>
                  </a:cubicBezTo>
                  <a:cubicBezTo>
                    <a:pt x="0" y="14351"/>
                    <a:pt x="14351" y="0"/>
                    <a:pt x="32004" y="0"/>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n-US"/>
            </a:p>
          </p:txBody>
        </p:sp>
        <p:sp>
          <p:nvSpPr>
            <p:cNvPr id="47" name="Shape 5662"/>
            <p:cNvSpPr/>
            <p:nvPr/>
          </p:nvSpPr>
          <p:spPr>
            <a:xfrm>
              <a:off x="1805559" y="2671318"/>
              <a:ext cx="64008" cy="64008"/>
            </a:xfrm>
            <a:custGeom>
              <a:avLst/>
              <a:gdLst/>
              <a:ahLst/>
              <a:cxnLst/>
              <a:rect l="0" t="0" r="0" b="0"/>
              <a:pathLst>
                <a:path w="64008" h="64008">
                  <a:moveTo>
                    <a:pt x="64008" y="32004"/>
                  </a:moveTo>
                  <a:cubicBezTo>
                    <a:pt x="64008" y="49657"/>
                    <a:pt x="49657" y="64008"/>
                    <a:pt x="32004" y="64008"/>
                  </a:cubicBezTo>
                  <a:cubicBezTo>
                    <a:pt x="14351" y="64008"/>
                    <a:pt x="0" y="49657"/>
                    <a:pt x="0" y="32004"/>
                  </a:cubicBezTo>
                  <a:cubicBezTo>
                    <a:pt x="0" y="14351"/>
                    <a:pt x="14351" y="0"/>
                    <a:pt x="32004" y="0"/>
                  </a:cubicBezTo>
                  <a:cubicBezTo>
                    <a:pt x="49657" y="0"/>
                    <a:pt x="64008" y="14351"/>
                    <a:pt x="64008" y="32004"/>
                  </a:cubicBezTo>
                  <a:close/>
                </a:path>
              </a:pathLst>
            </a:custGeom>
            <a:ln w="9144" cap="flat">
              <a:round/>
            </a:ln>
          </p:spPr>
          <p:style>
            <a:lnRef idx="1">
              <a:srgbClr val="4F81BD"/>
            </a:lnRef>
            <a:fillRef idx="0">
              <a:srgbClr val="000000">
                <a:alpha val="0"/>
              </a:srgbClr>
            </a:fillRef>
            <a:effectRef idx="0">
              <a:scrgbClr r="0" g="0" b="0"/>
            </a:effectRef>
            <a:fontRef idx="none"/>
          </p:style>
          <p:txBody>
            <a:bodyPr/>
            <a:lstStyle/>
            <a:p>
              <a:endParaRPr lang="en-US"/>
            </a:p>
          </p:txBody>
        </p:sp>
        <p:sp>
          <p:nvSpPr>
            <p:cNvPr id="48" name="Shape 5663"/>
            <p:cNvSpPr/>
            <p:nvPr/>
          </p:nvSpPr>
          <p:spPr>
            <a:xfrm>
              <a:off x="2189607" y="2528062"/>
              <a:ext cx="64008" cy="64008"/>
            </a:xfrm>
            <a:custGeom>
              <a:avLst/>
              <a:gdLst/>
              <a:ahLst/>
              <a:cxnLst/>
              <a:rect l="0" t="0" r="0" b="0"/>
              <a:pathLst>
                <a:path w="64008" h="64008">
                  <a:moveTo>
                    <a:pt x="32004" y="0"/>
                  </a:moveTo>
                  <a:cubicBezTo>
                    <a:pt x="49657" y="0"/>
                    <a:pt x="64008" y="14351"/>
                    <a:pt x="64008" y="32004"/>
                  </a:cubicBezTo>
                  <a:cubicBezTo>
                    <a:pt x="64008" y="49657"/>
                    <a:pt x="49657" y="64008"/>
                    <a:pt x="32004" y="64008"/>
                  </a:cubicBezTo>
                  <a:cubicBezTo>
                    <a:pt x="14351" y="64008"/>
                    <a:pt x="0" y="49657"/>
                    <a:pt x="0" y="32004"/>
                  </a:cubicBezTo>
                  <a:cubicBezTo>
                    <a:pt x="0" y="14351"/>
                    <a:pt x="14351" y="0"/>
                    <a:pt x="32004" y="0"/>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n-US"/>
            </a:p>
          </p:txBody>
        </p:sp>
        <p:sp>
          <p:nvSpPr>
            <p:cNvPr id="49" name="Shape 5664"/>
            <p:cNvSpPr/>
            <p:nvPr/>
          </p:nvSpPr>
          <p:spPr>
            <a:xfrm>
              <a:off x="2189607" y="2528062"/>
              <a:ext cx="64008" cy="64008"/>
            </a:xfrm>
            <a:custGeom>
              <a:avLst/>
              <a:gdLst/>
              <a:ahLst/>
              <a:cxnLst/>
              <a:rect l="0" t="0" r="0" b="0"/>
              <a:pathLst>
                <a:path w="64008" h="64008">
                  <a:moveTo>
                    <a:pt x="64008" y="32004"/>
                  </a:moveTo>
                  <a:cubicBezTo>
                    <a:pt x="64008" y="49657"/>
                    <a:pt x="49657" y="64008"/>
                    <a:pt x="32004" y="64008"/>
                  </a:cubicBezTo>
                  <a:cubicBezTo>
                    <a:pt x="14351" y="64008"/>
                    <a:pt x="0" y="49657"/>
                    <a:pt x="0" y="32004"/>
                  </a:cubicBezTo>
                  <a:cubicBezTo>
                    <a:pt x="0" y="14351"/>
                    <a:pt x="14351" y="0"/>
                    <a:pt x="32004" y="0"/>
                  </a:cubicBezTo>
                  <a:cubicBezTo>
                    <a:pt x="49657" y="0"/>
                    <a:pt x="64008" y="14351"/>
                    <a:pt x="64008" y="32004"/>
                  </a:cubicBezTo>
                  <a:close/>
                </a:path>
              </a:pathLst>
            </a:custGeom>
            <a:ln w="9144" cap="flat">
              <a:round/>
            </a:ln>
          </p:spPr>
          <p:style>
            <a:lnRef idx="1">
              <a:srgbClr val="4F81BD"/>
            </a:lnRef>
            <a:fillRef idx="0">
              <a:srgbClr val="000000">
                <a:alpha val="0"/>
              </a:srgbClr>
            </a:fillRef>
            <a:effectRef idx="0">
              <a:scrgbClr r="0" g="0" b="0"/>
            </a:effectRef>
            <a:fontRef idx="none"/>
          </p:style>
          <p:txBody>
            <a:bodyPr/>
            <a:lstStyle/>
            <a:p>
              <a:endParaRPr lang="en-US"/>
            </a:p>
          </p:txBody>
        </p:sp>
        <p:sp>
          <p:nvSpPr>
            <p:cNvPr id="50" name="Shape 5665"/>
            <p:cNvSpPr/>
            <p:nvPr/>
          </p:nvSpPr>
          <p:spPr>
            <a:xfrm>
              <a:off x="2575179" y="2409190"/>
              <a:ext cx="64008" cy="64008"/>
            </a:xfrm>
            <a:custGeom>
              <a:avLst/>
              <a:gdLst/>
              <a:ahLst/>
              <a:cxnLst/>
              <a:rect l="0" t="0" r="0" b="0"/>
              <a:pathLst>
                <a:path w="64008" h="64008">
                  <a:moveTo>
                    <a:pt x="32004" y="0"/>
                  </a:moveTo>
                  <a:cubicBezTo>
                    <a:pt x="49657" y="0"/>
                    <a:pt x="64008" y="14351"/>
                    <a:pt x="64008" y="32004"/>
                  </a:cubicBezTo>
                  <a:cubicBezTo>
                    <a:pt x="64008" y="49657"/>
                    <a:pt x="49657" y="64008"/>
                    <a:pt x="32004" y="64008"/>
                  </a:cubicBezTo>
                  <a:cubicBezTo>
                    <a:pt x="14351" y="64008"/>
                    <a:pt x="0" y="49657"/>
                    <a:pt x="0" y="32004"/>
                  </a:cubicBezTo>
                  <a:cubicBezTo>
                    <a:pt x="0" y="14351"/>
                    <a:pt x="14351" y="0"/>
                    <a:pt x="32004" y="0"/>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n-US"/>
            </a:p>
          </p:txBody>
        </p:sp>
        <p:sp>
          <p:nvSpPr>
            <p:cNvPr id="51" name="Shape 5666"/>
            <p:cNvSpPr/>
            <p:nvPr/>
          </p:nvSpPr>
          <p:spPr>
            <a:xfrm>
              <a:off x="2575179" y="2409190"/>
              <a:ext cx="64008" cy="64008"/>
            </a:xfrm>
            <a:custGeom>
              <a:avLst/>
              <a:gdLst/>
              <a:ahLst/>
              <a:cxnLst/>
              <a:rect l="0" t="0" r="0" b="0"/>
              <a:pathLst>
                <a:path w="64008" h="64008">
                  <a:moveTo>
                    <a:pt x="64008" y="32004"/>
                  </a:moveTo>
                  <a:cubicBezTo>
                    <a:pt x="64008" y="49657"/>
                    <a:pt x="49657" y="64008"/>
                    <a:pt x="32004" y="64008"/>
                  </a:cubicBezTo>
                  <a:cubicBezTo>
                    <a:pt x="14351" y="64008"/>
                    <a:pt x="0" y="49657"/>
                    <a:pt x="0" y="32004"/>
                  </a:cubicBezTo>
                  <a:cubicBezTo>
                    <a:pt x="0" y="14351"/>
                    <a:pt x="14351" y="0"/>
                    <a:pt x="32004" y="0"/>
                  </a:cubicBezTo>
                  <a:cubicBezTo>
                    <a:pt x="49657" y="0"/>
                    <a:pt x="64008" y="14351"/>
                    <a:pt x="64008" y="32004"/>
                  </a:cubicBezTo>
                  <a:close/>
                </a:path>
              </a:pathLst>
            </a:custGeom>
            <a:ln w="9144" cap="flat">
              <a:round/>
            </a:ln>
          </p:spPr>
          <p:style>
            <a:lnRef idx="1">
              <a:srgbClr val="4F81BD"/>
            </a:lnRef>
            <a:fillRef idx="0">
              <a:srgbClr val="000000">
                <a:alpha val="0"/>
              </a:srgbClr>
            </a:fillRef>
            <a:effectRef idx="0">
              <a:scrgbClr r="0" g="0" b="0"/>
            </a:effectRef>
            <a:fontRef idx="none"/>
          </p:style>
          <p:txBody>
            <a:bodyPr/>
            <a:lstStyle/>
            <a:p>
              <a:endParaRPr lang="en-US"/>
            </a:p>
          </p:txBody>
        </p:sp>
        <p:sp>
          <p:nvSpPr>
            <p:cNvPr id="52" name="Shape 5667"/>
            <p:cNvSpPr/>
            <p:nvPr/>
          </p:nvSpPr>
          <p:spPr>
            <a:xfrm>
              <a:off x="2954655" y="2265934"/>
              <a:ext cx="64008" cy="64008"/>
            </a:xfrm>
            <a:custGeom>
              <a:avLst/>
              <a:gdLst/>
              <a:ahLst/>
              <a:cxnLst/>
              <a:rect l="0" t="0" r="0" b="0"/>
              <a:pathLst>
                <a:path w="64008" h="64008">
                  <a:moveTo>
                    <a:pt x="32004" y="0"/>
                  </a:moveTo>
                  <a:cubicBezTo>
                    <a:pt x="49657" y="0"/>
                    <a:pt x="64008" y="14351"/>
                    <a:pt x="64008" y="32004"/>
                  </a:cubicBezTo>
                  <a:cubicBezTo>
                    <a:pt x="64008" y="49657"/>
                    <a:pt x="49657" y="64008"/>
                    <a:pt x="32004" y="64008"/>
                  </a:cubicBezTo>
                  <a:cubicBezTo>
                    <a:pt x="14351" y="64008"/>
                    <a:pt x="0" y="49657"/>
                    <a:pt x="0" y="32004"/>
                  </a:cubicBezTo>
                  <a:cubicBezTo>
                    <a:pt x="0" y="14351"/>
                    <a:pt x="14351" y="0"/>
                    <a:pt x="32004" y="0"/>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n-US"/>
            </a:p>
          </p:txBody>
        </p:sp>
        <p:sp>
          <p:nvSpPr>
            <p:cNvPr id="53" name="Shape 5668"/>
            <p:cNvSpPr/>
            <p:nvPr/>
          </p:nvSpPr>
          <p:spPr>
            <a:xfrm>
              <a:off x="2954655" y="2265934"/>
              <a:ext cx="64008" cy="64008"/>
            </a:xfrm>
            <a:custGeom>
              <a:avLst/>
              <a:gdLst/>
              <a:ahLst/>
              <a:cxnLst/>
              <a:rect l="0" t="0" r="0" b="0"/>
              <a:pathLst>
                <a:path w="64008" h="64008">
                  <a:moveTo>
                    <a:pt x="64008" y="32004"/>
                  </a:moveTo>
                  <a:cubicBezTo>
                    <a:pt x="64008" y="49657"/>
                    <a:pt x="49657" y="64008"/>
                    <a:pt x="32004" y="64008"/>
                  </a:cubicBezTo>
                  <a:cubicBezTo>
                    <a:pt x="14351" y="64008"/>
                    <a:pt x="0" y="49657"/>
                    <a:pt x="0" y="32004"/>
                  </a:cubicBezTo>
                  <a:cubicBezTo>
                    <a:pt x="0" y="14351"/>
                    <a:pt x="14351" y="0"/>
                    <a:pt x="32004" y="0"/>
                  </a:cubicBezTo>
                  <a:cubicBezTo>
                    <a:pt x="49657" y="0"/>
                    <a:pt x="64008" y="14351"/>
                    <a:pt x="64008" y="32004"/>
                  </a:cubicBezTo>
                  <a:close/>
                </a:path>
              </a:pathLst>
            </a:custGeom>
            <a:ln w="9144" cap="flat">
              <a:round/>
            </a:ln>
          </p:spPr>
          <p:style>
            <a:lnRef idx="1">
              <a:srgbClr val="4F81BD"/>
            </a:lnRef>
            <a:fillRef idx="0">
              <a:srgbClr val="000000">
                <a:alpha val="0"/>
              </a:srgbClr>
            </a:fillRef>
            <a:effectRef idx="0">
              <a:scrgbClr r="0" g="0" b="0"/>
            </a:effectRef>
            <a:fontRef idx="none"/>
          </p:style>
          <p:txBody>
            <a:bodyPr/>
            <a:lstStyle/>
            <a:p>
              <a:endParaRPr lang="en-US"/>
            </a:p>
          </p:txBody>
        </p:sp>
        <p:sp>
          <p:nvSpPr>
            <p:cNvPr id="54" name="Shape 5669"/>
            <p:cNvSpPr/>
            <p:nvPr/>
          </p:nvSpPr>
          <p:spPr>
            <a:xfrm>
              <a:off x="3347847" y="1961134"/>
              <a:ext cx="64008" cy="64008"/>
            </a:xfrm>
            <a:custGeom>
              <a:avLst/>
              <a:gdLst/>
              <a:ahLst/>
              <a:cxnLst/>
              <a:rect l="0" t="0" r="0" b="0"/>
              <a:pathLst>
                <a:path w="64008" h="64008">
                  <a:moveTo>
                    <a:pt x="32004" y="0"/>
                  </a:moveTo>
                  <a:cubicBezTo>
                    <a:pt x="49657" y="0"/>
                    <a:pt x="64008" y="14351"/>
                    <a:pt x="64008" y="32004"/>
                  </a:cubicBezTo>
                  <a:cubicBezTo>
                    <a:pt x="64008" y="49657"/>
                    <a:pt x="49657" y="64008"/>
                    <a:pt x="32004" y="64008"/>
                  </a:cubicBezTo>
                  <a:cubicBezTo>
                    <a:pt x="14351" y="64008"/>
                    <a:pt x="0" y="49657"/>
                    <a:pt x="0" y="32004"/>
                  </a:cubicBezTo>
                  <a:cubicBezTo>
                    <a:pt x="0" y="14351"/>
                    <a:pt x="14351" y="0"/>
                    <a:pt x="32004" y="0"/>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n-US"/>
            </a:p>
          </p:txBody>
        </p:sp>
        <p:sp>
          <p:nvSpPr>
            <p:cNvPr id="55" name="Shape 5670"/>
            <p:cNvSpPr/>
            <p:nvPr/>
          </p:nvSpPr>
          <p:spPr>
            <a:xfrm>
              <a:off x="3347847" y="1961134"/>
              <a:ext cx="64008" cy="64008"/>
            </a:xfrm>
            <a:custGeom>
              <a:avLst/>
              <a:gdLst/>
              <a:ahLst/>
              <a:cxnLst/>
              <a:rect l="0" t="0" r="0" b="0"/>
              <a:pathLst>
                <a:path w="64008" h="64008">
                  <a:moveTo>
                    <a:pt x="64008" y="32004"/>
                  </a:moveTo>
                  <a:cubicBezTo>
                    <a:pt x="64008" y="49657"/>
                    <a:pt x="49657" y="64008"/>
                    <a:pt x="32004" y="64008"/>
                  </a:cubicBezTo>
                  <a:cubicBezTo>
                    <a:pt x="14351" y="64008"/>
                    <a:pt x="0" y="49657"/>
                    <a:pt x="0" y="32004"/>
                  </a:cubicBezTo>
                  <a:cubicBezTo>
                    <a:pt x="0" y="14351"/>
                    <a:pt x="14351" y="0"/>
                    <a:pt x="32004" y="0"/>
                  </a:cubicBezTo>
                  <a:cubicBezTo>
                    <a:pt x="49657" y="0"/>
                    <a:pt x="64008" y="14351"/>
                    <a:pt x="64008" y="32004"/>
                  </a:cubicBezTo>
                  <a:close/>
                </a:path>
              </a:pathLst>
            </a:custGeom>
            <a:ln w="9144" cap="flat">
              <a:round/>
            </a:ln>
          </p:spPr>
          <p:style>
            <a:lnRef idx="1">
              <a:srgbClr val="4F81BD"/>
            </a:lnRef>
            <a:fillRef idx="0">
              <a:srgbClr val="000000">
                <a:alpha val="0"/>
              </a:srgbClr>
            </a:fillRef>
            <a:effectRef idx="0">
              <a:scrgbClr r="0" g="0" b="0"/>
            </a:effectRef>
            <a:fontRef idx="none"/>
          </p:style>
          <p:txBody>
            <a:bodyPr/>
            <a:lstStyle/>
            <a:p>
              <a:endParaRPr lang="en-US"/>
            </a:p>
          </p:txBody>
        </p:sp>
        <p:sp>
          <p:nvSpPr>
            <p:cNvPr id="56" name="Shape 5671"/>
            <p:cNvSpPr/>
            <p:nvPr/>
          </p:nvSpPr>
          <p:spPr>
            <a:xfrm>
              <a:off x="3727323" y="1880362"/>
              <a:ext cx="64008" cy="64008"/>
            </a:xfrm>
            <a:custGeom>
              <a:avLst/>
              <a:gdLst/>
              <a:ahLst/>
              <a:cxnLst/>
              <a:rect l="0" t="0" r="0" b="0"/>
              <a:pathLst>
                <a:path w="64008" h="64008">
                  <a:moveTo>
                    <a:pt x="32004" y="0"/>
                  </a:moveTo>
                  <a:cubicBezTo>
                    <a:pt x="49657" y="0"/>
                    <a:pt x="64008" y="14351"/>
                    <a:pt x="64008" y="32004"/>
                  </a:cubicBezTo>
                  <a:cubicBezTo>
                    <a:pt x="64008" y="49657"/>
                    <a:pt x="49657" y="64008"/>
                    <a:pt x="32004" y="64008"/>
                  </a:cubicBezTo>
                  <a:cubicBezTo>
                    <a:pt x="14351" y="64008"/>
                    <a:pt x="0" y="49657"/>
                    <a:pt x="0" y="32004"/>
                  </a:cubicBezTo>
                  <a:cubicBezTo>
                    <a:pt x="0" y="14351"/>
                    <a:pt x="14351" y="0"/>
                    <a:pt x="32004" y="0"/>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n-US"/>
            </a:p>
          </p:txBody>
        </p:sp>
        <p:sp>
          <p:nvSpPr>
            <p:cNvPr id="57" name="Shape 5672"/>
            <p:cNvSpPr/>
            <p:nvPr/>
          </p:nvSpPr>
          <p:spPr>
            <a:xfrm>
              <a:off x="3727323" y="1880362"/>
              <a:ext cx="64008" cy="64008"/>
            </a:xfrm>
            <a:custGeom>
              <a:avLst/>
              <a:gdLst/>
              <a:ahLst/>
              <a:cxnLst/>
              <a:rect l="0" t="0" r="0" b="0"/>
              <a:pathLst>
                <a:path w="64008" h="64008">
                  <a:moveTo>
                    <a:pt x="64008" y="32004"/>
                  </a:moveTo>
                  <a:cubicBezTo>
                    <a:pt x="64008" y="49657"/>
                    <a:pt x="49657" y="64008"/>
                    <a:pt x="32004" y="64008"/>
                  </a:cubicBezTo>
                  <a:cubicBezTo>
                    <a:pt x="14351" y="64008"/>
                    <a:pt x="0" y="49657"/>
                    <a:pt x="0" y="32004"/>
                  </a:cubicBezTo>
                  <a:cubicBezTo>
                    <a:pt x="0" y="14351"/>
                    <a:pt x="14351" y="0"/>
                    <a:pt x="32004" y="0"/>
                  </a:cubicBezTo>
                  <a:cubicBezTo>
                    <a:pt x="49657" y="0"/>
                    <a:pt x="64008" y="14351"/>
                    <a:pt x="64008" y="32004"/>
                  </a:cubicBezTo>
                  <a:close/>
                </a:path>
              </a:pathLst>
            </a:custGeom>
            <a:ln w="9144" cap="flat">
              <a:round/>
            </a:ln>
          </p:spPr>
          <p:style>
            <a:lnRef idx="1">
              <a:srgbClr val="4F81BD"/>
            </a:lnRef>
            <a:fillRef idx="0">
              <a:srgbClr val="000000">
                <a:alpha val="0"/>
              </a:srgbClr>
            </a:fillRef>
            <a:effectRef idx="0">
              <a:scrgbClr r="0" g="0" b="0"/>
            </a:effectRef>
            <a:fontRef idx="none"/>
          </p:style>
          <p:txBody>
            <a:bodyPr/>
            <a:lstStyle/>
            <a:p>
              <a:endParaRPr lang="en-US"/>
            </a:p>
          </p:txBody>
        </p:sp>
        <p:sp>
          <p:nvSpPr>
            <p:cNvPr id="58" name="Shape 5673"/>
            <p:cNvSpPr/>
            <p:nvPr/>
          </p:nvSpPr>
          <p:spPr>
            <a:xfrm>
              <a:off x="4492371" y="1122934"/>
              <a:ext cx="64008" cy="64008"/>
            </a:xfrm>
            <a:custGeom>
              <a:avLst/>
              <a:gdLst/>
              <a:ahLst/>
              <a:cxnLst/>
              <a:rect l="0" t="0" r="0" b="0"/>
              <a:pathLst>
                <a:path w="64008" h="64008">
                  <a:moveTo>
                    <a:pt x="32004" y="0"/>
                  </a:moveTo>
                  <a:cubicBezTo>
                    <a:pt x="49657" y="0"/>
                    <a:pt x="64008" y="14351"/>
                    <a:pt x="64008" y="32004"/>
                  </a:cubicBezTo>
                  <a:cubicBezTo>
                    <a:pt x="64008" y="49657"/>
                    <a:pt x="49657" y="64008"/>
                    <a:pt x="32004" y="64008"/>
                  </a:cubicBezTo>
                  <a:cubicBezTo>
                    <a:pt x="14351" y="64008"/>
                    <a:pt x="0" y="49657"/>
                    <a:pt x="0" y="32004"/>
                  </a:cubicBezTo>
                  <a:cubicBezTo>
                    <a:pt x="0" y="14351"/>
                    <a:pt x="14351" y="0"/>
                    <a:pt x="32004" y="0"/>
                  </a:cubicBezTo>
                  <a:close/>
                </a:path>
              </a:pathLst>
            </a:custGeom>
            <a:ln w="0" cap="flat">
              <a:round/>
            </a:ln>
          </p:spPr>
          <p:style>
            <a:lnRef idx="0">
              <a:srgbClr val="000000">
                <a:alpha val="0"/>
              </a:srgbClr>
            </a:lnRef>
            <a:fillRef idx="1">
              <a:srgbClr val="4F81BD"/>
            </a:fillRef>
            <a:effectRef idx="0">
              <a:scrgbClr r="0" g="0" b="0"/>
            </a:effectRef>
            <a:fontRef idx="none"/>
          </p:style>
          <p:txBody>
            <a:bodyPr/>
            <a:lstStyle/>
            <a:p>
              <a:endParaRPr lang="en-US"/>
            </a:p>
          </p:txBody>
        </p:sp>
        <p:sp>
          <p:nvSpPr>
            <p:cNvPr id="59" name="Shape 5674"/>
            <p:cNvSpPr/>
            <p:nvPr/>
          </p:nvSpPr>
          <p:spPr>
            <a:xfrm>
              <a:off x="4492371" y="1122934"/>
              <a:ext cx="64008" cy="64008"/>
            </a:xfrm>
            <a:custGeom>
              <a:avLst/>
              <a:gdLst/>
              <a:ahLst/>
              <a:cxnLst/>
              <a:rect l="0" t="0" r="0" b="0"/>
              <a:pathLst>
                <a:path w="64008" h="64008">
                  <a:moveTo>
                    <a:pt x="64008" y="32004"/>
                  </a:moveTo>
                  <a:cubicBezTo>
                    <a:pt x="64008" y="49657"/>
                    <a:pt x="49657" y="64008"/>
                    <a:pt x="32004" y="64008"/>
                  </a:cubicBezTo>
                  <a:cubicBezTo>
                    <a:pt x="14351" y="64008"/>
                    <a:pt x="0" y="49657"/>
                    <a:pt x="0" y="32004"/>
                  </a:cubicBezTo>
                  <a:cubicBezTo>
                    <a:pt x="0" y="14351"/>
                    <a:pt x="14351" y="0"/>
                    <a:pt x="32004" y="0"/>
                  </a:cubicBezTo>
                  <a:cubicBezTo>
                    <a:pt x="49657" y="0"/>
                    <a:pt x="64008" y="14351"/>
                    <a:pt x="64008" y="32004"/>
                  </a:cubicBezTo>
                  <a:close/>
                </a:path>
              </a:pathLst>
            </a:custGeom>
            <a:ln w="9144" cap="flat">
              <a:round/>
            </a:ln>
          </p:spPr>
          <p:style>
            <a:lnRef idx="1">
              <a:srgbClr val="4F81BD"/>
            </a:lnRef>
            <a:fillRef idx="0">
              <a:srgbClr val="000000">
                <a:alpha val="0"/>
              </a:srgbClr>
            </a:fillRef>
            <a:effectRef idx="0">
              <a:scrgbClr r="0" g="0" b="0"/>
            </a:effectRef>
            <a:fontRef idx="none"/>
          </p:style>
          <p:txBody>
            <a:bodyPr/>
            <a:lstStyle/>
            <a:p>
              <a:endParaRPr lang="en-US"/>
            </a:p>
          </p:txBody>
        </p:sp>
        <p:sp>
          <p:nvSpPr>
            <p:cNvPr id="60" name="Rectangle 59"/>
            <p:cNvSpPr/>
            <p:nvPr/>
          </p:nvSpPr>
          <p:spPr>
            <a:xfrm>
              <a:off x="529717" y="3014066"/>
              <a:ext cx="77074" cy="1548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900">
                  <a:solidFill>
                    <a:srgbClr val="595959"/>
                  </a:solidFill>
                  <a:effectLst/>
                  <a:latin typeface="Calibri" panose="020F0502020204030204" pitchFamily="34" charset="0"/>
                  <a:ea typeface="Calibri" panose="020F0502020204030204" pitchFamily="34" charset="0"/>
                </a:rPr>
                <a:t>0</a:t>
              </a:r>
              <a:endParaRPr lang="en-US" sz="1100">
                <a:solidFill>
                  <a:srgbClr val="000000"/>
                </a:solidFill>
                <a:effectLst/>
                <a:latin typeface="Calibri" panose="020F0502020204030204" pitchFamily="34" charset="0"/>
                <a:ea typeface="Calibri" panose="020F0502020204030204" pitchFamily="34" charset="0"/>
              </a:endParaRPr>
            </a:p>
          </p:txBody>
        </p:sp>
        <p:sp>
          <p:nvSpPr>
            <p:cNvPr id="61" name="Rectangle 60"/>
            <p:cNvSpPr/>
            <p:nvPr/>
          </p:nvSpPr>
          <p:spPr>
            <a:xfrm>
              <a:off x="471805" y="2562987"/>
              <a:ext cx="154097" cy="1548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900">
                  <a:solidFill>
                    <a:srgbClr val="595959"/>
                  </a:solidFill>
                  <a:effectLst/>
                  <a:latin typeface="Calibri" panose="020F0502020204030204" pitchFamily="34" charset="0"/>
                  <a:ea typeface="Calibri" panose="020F0502020204030204" pitchFamily="34" charset="0"/>
                </a:rPr>
                <a:t>50</a:t>
              </a:r>
              <a:endParaRPr lang="en-US" sz="1100">
                <a:solidFill>
                  <a:srgbClr val="000000"/>
                </a:solidFill>
                <a:effectLst/>
                <a:latin typeface="Calibri" panose="020F0502020204030204" pitchFamily="34" charset="0"/>
                <a:ea typeface="Calibri" panose="020F0502020204030204" pitchFamily="34" charset="0"/>
              </a:endParaRPr>
            </a:p>
          </p:txBody>
        </p:sp>
        <p:sp>
          <p:nvSpPr>
            <p:cNvPr id="62" name="Rectangle 61"/>
            <p:cNvSpPr/>
            <p:nvPr/>
          </p:nvSpPr>
          <p:spPr>
            <a:xfrm>
              <a:off x="413893" y="2111502"/>
              <a:ext cx="231120" cy="1548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900">
                  <a:solidFill>
                    <a:srgbClr val="595959"/>
                  </a:solidFill>
                  <a:effectLst/>
                  <a:latin typeface="Calibri" panose="020F0502020204030204" pitchFamily="34" charset="0"/>
                  <a:ea typeface="Calibri" panose="020F0502020204030204" pitchFamily="34" charset="0"/>
                </a:rPr>
                <a:t>100</a:t>
              </a:r>
              <a:endParaRPr lang="en-US" sz="1100">
                <a:solidFill>
                  <a:srgbClr val="000000"/>
                </a:solidFill>
                <a:effectLst/>
                <a:latin typeface="Calibri" panose="020F0502020204030204" pitchFamily="34" charset="0"/>
                <a:ea typeface="Calibri" panose="020F0502020204030204" pitchFamily="34" charset="0"/>
              </a:endParaRPr>
            </a:p>
          </p:txBody>
        </p:sp>
        <p:sp>
          <p:nvSpPr>
            <p:cNvPr id="63" name="Rectangle 62"/>
            <p:cNvSpPr/>
            <p:nvPr/>
          </p:nvSpPr>
          <p:spPr>
            <a:xfrm>
              <a:off x="413893" y="1660398"/>
              <a:ext cx="231120" cy="1548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900">
                  <a:solidFill>
                    <a:srgbClr val="595959"/>
                  </a:solidFill>
                  <a:effectLst/>
                  <a:latin typeface="Calibri" panose="020F0502020204030204" pitchFamily="34" charset="0"/>
                  <a:ea typeface="Calibri" panose="020F0502020204030204" pitchFamily="34" charset="0"/>
                </a:rPr>
                <a:t>150</a:t>
              </a:r>
              <a:endParaRPr lang="en-US" sz="1100">
                <a:solidFill>
                  <a:srgbClr val="000000"/>
                </a:solidFill>
                <a:effectLst/>
                <a:latin typeface="Calibri" panose="020F0502020204030204" pitchFamily="34" charset="0"/>
                <a:ea typeface="Calibri" panose="020F0502020204030204" pitchFamily="34" charset="0"/>
              </a:endParaRPr>
            </a:p>
          </p:txBody>
        </p:sp>
        <p:sp>
          <p:nvSpPr>
            <p:cNvPr id="64" name="Rectangle 63"/>
            <p:cNvSpPr/>
            <p:nvPr/>
          </p:nvSpPr>
          <p:spPr>
            <a:xfrm>
              <a:off x="413893" y="1208812"/>
              <a:ext cx="231324" cy="15525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900">
                  <a:solidFill>
                    <a:srgbClr val="595959"/>
                  </a:solidFill>
                  <a:effectLst/>
                  <a:latin typeface="Calibri" panose="020F0502020204030204" pitchFamily="34" charset="0"/>
                  <a:ea typeface="Calibri" panose="020F0502020204030204" pitchFamily="34" charset="0"/>
                </a:rPr>
                <a:t>200</a:t>
              </a:r>
              <a:endParaRPr lang="en-US" sz="1100">
                <a:solidFill>
                  <a:srgbClr val="000000"/>
                </a:solidFill>
                <a:effectLst/>
                <a:latin typeface="Calibri" panose="020F0502020204030204" pitchFamily="34" charset="0"/>
                <a:ea typeface="Calibri" panose="020F0502020204030204" pitchFamily="34" charset="0"/>
              </a:endParaRPr>
            </a:p>
          </p:txBody>
        </p:sp>
        <p:sp>
          <p:nvSpPr>
            <p:cNvPr id="65" name="Rectangle 64"/>
            <p:cNvSpPr/>
            <p:nvPr/>
          </p:nvSpPr>
          <p:spPr>
            <a:xfrm>
              <a:off x="413893" y="757936"/>
              <a:ext cx="231120" cy="1548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900">
                  <a:solidFill>
                    <a:srgbClr val="595959"/>
                  </a:solidFill>
                  <a:effectLst/>
                  <a:latin typeface="Calibri" panose="020F0502020204030204" pitchFamily="34" charset="0"/>
                  <a:ea typeface="Calibri" panose="020F0502020204030204" pitchFamily="34" charset="0"/>
                </a:rPr>
                <a:t>250</a:t>
              </a:r>
              <a:endParaRPr lang="en-US" sz="1100">
                <a:solidFill>
                  <a:srgbClr val="000000"/>
                </a:solidFill>
                <a:effectLst/>
                <a:latin typeface="Calibri" panose="020F0502020204030204" pitchFamily="34" charset="0"/>
                <a:ea typeface="Calibri" panose="020F0502020204030204" pitchFamily="34" charset="0"/>
              </a:endParaRPr>
            </a:p>
          </p:txBody>
        </p:sp>
        <p:sp>
          <p:nvSpPr>
            <p:cNvPr id="66" name="Rectangle 65"/>
            <p:cNvSpPr/>
            <p:nvPr/>
          </p:nvSpPr>
          <p:spPr>
            <a:xfrm>
              <a:off x="664718" y="3162809"/>
              <a:ext cx="77074" cy="1548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900">
                  <a:solidFill>
                    <a:srgbClr val="595959"/>
                  </a:solidFill>
                  <a:effectLst/>
                  <a:latin typeface="Calibri" panose="020F0502020204030204" pitchFamily="34" charset="0"/>
                  <a:ea typeface="Calibri" panose="020F0502020204030204" pitchFamily="34" charset="0"/>
                </a:rPr>
                <a:t>0</a:t>
              </a:r>
              <a:endParaRPr lang="en-US" sz="1100">
                <a:solidFill>
                  <a:srgbClr val="000000"/>
                </a:solidFill>
                <a:effectLst/>
                <a:latin typeface="Calibri" panose="020F0502020204030204" pitchFamily="34" charset="0"/>
                <a:ea typeface="Calibri" panose="020F0502020204030204" pitchFamily="34" charset="0"/>
              </a:endParaRPr>
            </a:p>
          </p:txBody>
        </p:sp>
        <p:sp>
          <p:nvSpPr>
            <p:cNvPr id="67" name="Rectangle 66"/>
            <p:cNvSpPr/>
            <p:nvPr/>
          </p:nvSpPr>
          <p:spPr>
            <a:xfrm>
              <a:off x="1232281" y="3162809"/>
              <a:ext cx="192456" cy="1548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900">
                  <a:solidFill>
                    <a:srgbClr val="595959"/>
                  </a:solidFill>
                  <a:effectLst/>
                  <a:latin typeface="Calibri" panose="020F0502020204030204" pitchFamily="34" charset="0"/>
                  <a:ea typeface="Calibri" panose="020F0502020204030204" pitchFamily="34" charset="0"/>
                </a:rPr>
                <a:t>0.1</a:t>
              </a:r>
              <a:endParaRPr lang="en-US" sz="1100">
                <a:solidFill>
                  <a:srgbClr val="000000"/>
                </a:solidFill>
                <a:effectLst/>
                <a:latin typeface="Calibri" panose="020F0502020204030204" pitchFamily="34" charset="0"/>
                <a:ea typeface="Calibri" panose="020F0502020204030204" pitchFamily="34" charset="0"/>
              </a:endParaRPr>
            </a:p>
          </p:txBody>
        </p:sp>
        <p:sp>
          <p:nvSpPr>
            <p:cNvPr id="68" name="Rectangle 67"/>
            <p:cNvSpPr/>
            <p:nvPr/>
          </p:nvSpPr>
          <p:spPr>
            <a:xfrm>
              <a:off x="1843151" y="3162809"/>
              <a:ext cx="192456" cy="1548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900">
                  <a:solidFill>
                    <a:srgbClr val="595959"/>
                  </a:solidFill>
                  <a:effectLst/>
                  <a:latin typeface="Calibri" panose="020F0502020204030204" pitchFamily="34" charset="0"/>
                  <a:ea typeface="Calibri" panose="020F0502020204030204" pitchFamily="34" charset="0"/>
                </a:rPr>
                <a:t>0.2</a:t>
              </a:r>
              <a:endParaRPr lang="en-US" sz="1100">
                <a:solidFill>
                  <a:srgbClr val="000000"/>
                </a:solidFill>
                <a:effectLst/>
                <a:latin typeface="Calibri" panose="020F0502020204030204" pitchFamily="34" charset="0"/>
                <a:ea typeface="Calibri" panose="020F0502020204030204" pitchFamily="34" charset="0"/>
              </a:endParaRPr>
            </a:p>
          </p:txBody>
        </p:sp>
        <p:sp>
          <p:nvSpPr>
            <p:cNvPr id="69" name="Rectangle 68"/>
            <p:cNvSpPr/>
            <p:nvPr/>
          </p:nvSpPr>
          <p:spPr>
            <a:xfrm>
              <a:off x="2454275" y="3162809"/>
              <a:ext cx="192456" cy="1548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900">
                  <a:solidFill>
                    <a:srgbClr val="595959"/>
                  </a:solidFill>
                  <a:effectLst/>
                  <a:latin typeface="Calibri" panose="020F0502020204030204" pitchFamily="34" charset="0"/>
                  <a:ea typeface="Calibri" panose="020F0502020204030204" pitchFamily="34" charset="0"/>
                </a:rPr>
                <a:t>0.3</a:t>
              </a:r>
              <a:endParaRPr lang="en-US" sz="1100">
                <a:solidFill>
                  <a:srgbClr val="000000"/>
                </a:solidFill>
                <a:effectLst/>
                <a:latin typeface="Calibri" panose="020F0502020204030204" pitchFamily="34" charset="0"/>
                <a:ea typeface="Calibri" panose="020F0502020204030204" pitchFamily="34" charset="0"/>
              </a:endParaRPr>
            </a:p>
          </p:txBody>
        </p:sp>
        <p:sp>
          <p:nvSpPr>
            <p:cNvPr id="70" name="Rectangle 69"/>
            <p:cNvSpPr/>
            <p:nvPr/>
          </p:nvSpPr>
          <p:spPr>
            <a:xfrm>
              <a:off x="3065018" y="3162809"/>
              <a:ext cx="192456" cy="1548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900">
                  <a:solidFill>
                    <a:srgbClr val="595959"/>
                  </a:solidFill>
                  <a:effectLst/>
                  <a:latin typeface="Calibri" panose="020F0502020204030204" pitchFamily="34" charset="0"/>
                  <a:ea typeface="Calibri" panose="020F0502020204030204" pitchFamily="34" charset="0"/>
                </a:rPr>
                <a:t>0.4</a:t>
              </a:r>
              <a:endParaRPr lang="en-US" sz="1100">
                <a:solidFill>
                  <a:srgbClr val="000000"/>
                </a:solidFill>
                <a:effectLst/>
                <a:latin typeface="Calibri" panose="020F0502020204030204" pitchFamily="34" charset="0"/>
                <a:ea typeface="Calibri" panose="020F0502020204030204" pitchFamily="34" charset="0"/>
              </a:endParaRPr>
            </a:p>
          </p:txBody>
        </p:sp>
        <p:sp>
          <p:nvSpPr>
            <p:cNvPr id="71" name="Rectangle 70"/>
            <p:cNvSpPr/>
            <p:nvPr/>
          </p:nvSpPr>
          <p:spPr>
            <a:xfrm>
              <a:off x="3675888" y="3162809"/>
              <a:ext cx="192456" cy="1548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900">
                  <a:solidFill>
                    <a:srgbClr val="595959"/>
                  </a:solidFill>
                  <a:effectLst/>
                  <a:latin typeface="Calibri" panose="020F0502020204030204" pitchFamily="34" charset="0"/>
                  <a:ea typeface="Calibri" panose="020F0502020204030204" pitchFamily="34" charset="0"/>
                </a:rPr>
                <a:t>0.5</a:t>
              </a:r>
              <a:endParaRPr lang="en-US" sz="1100">
                <a:solidFill>
                  <a:srgbClr val="000000"/>
                </a:solidFill>
                <a:effectLst/>
                <a:latin typeface="Calibri" panose="020F0502020204030204" pitchFamily="34" charset="0"/>
                <a:ea typeface="Calibri" panose="020F0502020204030204" pitchFamily="34" charset="0"/>
              </a:endParaRPr>
            </a:p>
          </p:txBody>
        </p:sp>
        <p:sp>
          <p:nvSpPr>
            <p:cNvPr id="72" name="Rectangle 71"/>
            <p:cNvSpPr/>
            <p:nvPr/>
          </p:nvSpPr>
          <p:spPr>
            <a:xfrm>
              <a:off x="4287013" y="3162809"/>
              <a:ext cx="192456" cy="1548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900">
                  <a:solidFill>
                    <a:srgbClr val="595959"/>
                  </a:solidFill>
                  <a:effectLst/>
                  <a:latin typeface="Calibri" panose="020F0502020204030204" pitchFamily="34" charset="0"/>
                  <a:ea typeface="Calibri" panose="020F0502020204030204" pitchFamily="34" charset="0"/>
                </a:rPr>
                <a:t>0.6</a:t>
              </a:r>
              <a:endParaRPr lang="en-US" sz="1100">
                <a:solidFill>
                  <a:srgbClr val="000000"/>
                </a:solidFill>
                <a:effectLst/>
                <a:latin typeface="Calibri" panose="020F0502020204030204" pitchFamily="34" charset="0"/>
                <a:ea typeface="Calibri" panose="020F0502020204030204" pitchFamily="34" charset="0"/>
              </a:endParaRPr>
            </a:p>
          </p:txBody>
        </p:sp>
        <p:sp>
          <p:nvSpPr>
            <p:cNvPr id="73" name="Rectangle 72"/>
            <p:cNvSpPr/>
            <p:nvPr/>
          </p:nvSpPr>
          <p:spPr>
            <a:xfrm>
              <a:off x="4897882" y="3162809"/>
              <a:ext cx="192456" cy="1548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900">
                  <a:solidFill>
                    <a:srgbClr val="595959"/>
                  </a:solidFill>
                  <a:effectLst/>
                  <a:latin typeface="Calibri" panose="020F0502020204030204" pitchFamily="34" charset="0"/>
                  <a:ea typeface="Calibri" panose="020F0502020204030204" pitchFamily="34" charset="0"/>
                </a:rPr>
                <a:t>0.7</a:t>
              </a:r>
              <a:endParaRPr lang="en-US" sz="1100">
                <a:solidFill>
                  <a:srgbClr val="000000"/>
                </a:solidFill>
                <a:effectLst/>
                <a:latin typeface="Calibri" panose="020F0502020204030204" pitchFamily="34" charset="0"/>
                <a:ea typeface="Calibri" panose="020F0502020204030204" pitchFamily="34" charset="0"/>
              </a:endParaRPr>
            </a:p>
          </p:txBody>
        </p:sp>
        <p:sp>
          <p:nvSpPr>
            <p:cNvPr id="74" name="Rectangle 73"/>
            <p:cNvSpPr/>
            <p:nvPr/>
          </p:nvSpPr>
          <p:spPr>
            <a:xfrm rot="-5399999">
              <a:off x="-407873" y="1640133"/>
              <a:ext cx="1445664" cy="241549"/>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400" dirty="0">
                  <a:solidFill>
                    <a:srgbClr val="595959"/>
                  </a:solidFill>
                  <a:effectLst/>
                  <a:latin typeface="Calibri" panose="020F0502020204030204" pitchFamily="34" charset="0"/>
                  <a:ea typeface="Calibri" panose="020F0502020204030204" pitchFamily="34" charset="0"/>
                </a:rPr>
                <a:t>Time (seconds)</a:t>
              </a:r>
              <a:endParaRPr lang="en-US" sz="1100" dirty="0">
                <a:solidFill>
                  <a:srgbClr val="000000"/>
                </a:solidFill>
                <a:effectLst/>
                <a:latin typeface="Calibri" panose="020F0502020204030204" pitchFamily="34" charset="0"/>
                <a:ea typeface="Calibri" panose="020F0502020204030204" pitchFamily="34" charset="0"/>
              </a:endParaRPr>
            </a:p>
          </p:txBody>
        </p:sp>
        <p:sp>
          <p:nvSpPr>
            <p:cNvPr id="75" name="Rectangle 74"/>
            <p:cNvSpPr/>
            <p:nvPr/>
          </p:nvSpPr>
          <p:spPr>
            <a:xfrm>
              <a:off x="2424938" y="3353461"/>
              <a:ext cx="1081165" cy="24155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400">
                  <a:solidFill>
                    <a:srgbClr val="595959"/>
                  </a:solidFill>
                  <a:effectLst/>
                  <a:latin typeface="Calibri" panose="020F0502020204030204" pitchFamily="34" charset="0"/>
                  <a:ea typeface="Calibri" panose="020F0502020204030204" pitchFamily="34" charset="0"/>
                </a:rPr>
                <a:t>NaS2O3 (g)</a:t>
              </a:r>
              <a:endParaRPr lang="en-US" sz="1100">
                <a:solidFill>
                  <a:srgbClr val="000000"/>
                </a:solidFill>
                <a:effectLst/>
                <a:latin typeface="Calibri" panose="020F0502020204030204" pitchFamily="34" charset="0"/>
                <a:ea typeface="Calibri" panose="020F0502020204030204" pitchFamily="34" charset="0"/>
              </a:endParaRPr>
            </a:p>
          </p:txBody>
        </p:sp>
        <p:sp>
          <p:nvSpPr>
            <p:cNvPr id="76" name="Rectangle 75"/>
            <p:cNvSpPr/>
            <p:nvPr/>
          </p:nvSpPr>
          <p:spPr>
            <a:xfrm>
              <a:off x="1662938" y="470688"/>
              <a:ext cx="2468672" cy="241963"/>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1400">
                  <a:solidFill>
                    <a:srgbClr val="595959"/>
                  </a:solidFill>
                  <a:effectLst/>
                  <a:latin typeface="Calibri" panose="020F0502020204030204" pitchFamily="34" charset="0"/>
                  <a:ea typeface="Calibri" panose="020F0502020204030204" pitchFamily="34" charset="0"/>
                </a:rPr>
                <a:t>Time (sec) v.s. NaS2O3 (g)</a:t>
              </a:r>
              <a:endParaRPr lang="en-US" sz="1100">
                <a:solidFill>
                  <a:srgbClr val="000000"/>
                </a:solidFill>
                <a:effectLst/>
                <a:latin typeface="Calibri" panose="020F0502020204030204" pitchFamily="34" charset="0"/>
                <a:ea typeface="Calibri" panose="020F0502020204030204" pitchFamily="34" charset="0"/>
              </a:endParaRPr>
            </a:p>
          </p:txBody>
        </p:sp>
        <p:sp>
          <p:nvSpPr>
            <p:cNvPr id="77" name="Shape 5692"/>
            <p:cNvSpPr/>
            <p:nvPr/>
          </p:nvSpPr>
          <p:spPr>
            <a:xfrm>
              <a:off x="0" y="339217"/>
              <a:ext cx="5181601" cy="3352800"/>
            </a:xfrm>
            <a:custGeom>
              <a:avLst/>
              <a:gdLst/>
              <a:ahLst/>
              <a:cxnLst/>
              <a:rect l="0" t="0" r="0" b="0"/>
              <a:pathLst>
                <a:path w="5181601" h="3352800">
                  <a:moveTo>
                    <a:pt x="0" y="3352800"/>
                  </a:moveTo>
                  <a:lnTo>
                    <a:pt x="5181601" y="3352800"/>
                  </a:lnTo>
                  <a:lnTo>
                    <a:pt x="5181601" y="0"/>
                  </a:lnTo>
                  <a:lnTo>
                    <a:pt x="0" y="0"/>
                  </a:lnTo>
                  <a:close/>
                </a:path>
              </a:pathLst>
            </a:custGeom>
            <a:ln w="9144" cap="flat">
              <a:round/>
            </a:ln>
          </p:spPr>
          <p:style>
            <a:lnRef idx="1">
              <a:srgbClr val="D9D9D9"/>
            </a:lnRef>
            <a:fillRef idx="0">
              <a:srgbClr val="000000">
                <a:alpha val="0"/>
              </a:srgbClr>
            </a:fillRef>
            <a:effectRef idx="0">
              <a:scrgbClr r="0" g="0" b="0"/>
            </a:effectRef>
            <a:fontRef idx="none"/>
          </p:style>
          <p:txBody>
            <a:bodyPr/>
            <a:lstStyle/>
            <a:p>
              <a:endParaRPr lang="en-US" dirty="0"/>
            </a:p>
          </p:txBody>
        </p:sp>
      </p:grpSp>
    </p:spTree>
    <p:extLst>
      <p:ext uri="{BB962C8B-B14F-4D97-AF65-F5344CB8AC3E}">
        <p14:creationId xmlns:p14="http://schemas.microsoft.com/office/powerpoint/2010/main" val="931198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36"/>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sp>
        <p:nvSpPr>
          <p:cNvPr id="5" name="Content Placeholder 4"/>
          <p:cNvSpPr>
            <a:spLocks noGrp="1"/>
          </p:cNvSpPr>
          <p:nvPr>
            <p:ph sz="quarter" idx="24"/>
          </p:nvPr>
        </p:nvSpPr>
        <p:spPr/>
        <p:txBody>
          <a:bodyPr/>
          <a:lstStyle/>
          <a:p>
            <a:endParaRPr lang="en-US"/>
          </a:p>
        </p:txBody>
      </p:sp>
      <p:sp>
        <p:nvSpPr>
          <p:cNvPr id="6" name="Text Placeholder 5"/>
          <p:cNvSpPr>
            <a:spLocks noGrp="1"/>
          </p:cNvSpPr>
          <p:nvPr>
            <p:ph type="body" sz="quarter" idx="17"/>
          </p:nvPr>
        </p:nvSpPr>
        <p:spPr/>
        <p:txBody>
          <a:bodyPr/>
          <a:lstStyle/>
          <a:p>
            <a:endParaRPr lang="en-US"/>
          </a:p>
        </p:txBody>
      </p:sp>
      <p:sp>
        <p:nvSpPr>
          <p:cNvPr id="7" name="Content Placeholder 6"/>
          <p:cNvSpPr>
            <a:spLocks noGrp="1"/>
          </p:cNvSpPr>
          <p:nvPr>
            <p:ph sz="quarter" idx="25"/>
          </p:nvPr>
        </p:nvSpPr>
        <p:spPr/>
        <p:txBody>
          <a:bodyPr/>
          <a:lstStyle/>
          <a:p>
            <a:endParaRPr lang="en-US"/>
          </a:p>
        </p:txBody>
      </p:sp>
      <p:sp>
        <p:nvSpPr>
          <p:cNvPr id="8" name="Text Placeholder 7"/>
          <p:cNvSpPr>
            <a:spLocks noGrp="1"/>
          </p:cNvSpPr>
          <p:nvPr>
            <p:ph type="body" sz="quarter" idx="19"/>
          </p:nvPr>
        </p:nvSpPr>
        <p:spPr/>
        <p:txBody>
          <a:bodyPr/>
          <a:lstStyle/>
          <a:p>
            <a:endParaRPr lang="en-US"/>
          </a:p>
        </p:txBody>
      </p:sp>
      <p:sp>
        <p:nvSpPr>
          <p:cNvPr id="9" name="Content Placeholder 8"/>
          <p:cNvSpPr>
            <a:spLocks noGrp="1"/>
          </p:cNvSpPr>
          <p:nvPr>
            <p:ph sz="quarter" idx="26"/>
          </p:nvPr>
        </p:nvSpPr>
        <p:spPr/>
        <p:txBody>
          <a:bodyPr/>
          <a:lstStyle/>
          <a:p>
            <a:endParaRPr lang="en-US"/>
          </a:p>
        </p:txBody>
      </p:sp>
      <p:sp>
        <p:nvSpPr>
          <p:cNvPr id="10" name="Text Placeholder 9"/>
          <p:cNvSpPr>
            <a:spLocks noGrp="1"/>
          </p:cNvSpPr>
          <p:nvPr>
            <p:ph type="body" sz="quarter" idx="21"/>
          </p:nvPr>
        </p:nvSpPr>
        <p:spPr/>
        <p:txBody>
          <a:bodyPr/>
          <a:lstStyle/>
          <a:p>
            <a:endParaRPr lang="en-US"/>
          </a:p>
        </p:txBody>
      </p:sp>
      <p:sp>
        <p:nvSpPr>
          <p:cNvPr id="11" name="Content Placeholder 10"/>
          <p:cNvSpPr>
            <a:spLocks noGrp="1"/>
          </p:cNvSpPr>
          <p:nvPr>
            <p:ph sz="quarter" idx="27"/>
          </p:nvPr>
        </p:nvSpPr>
        <p:spPr/>
        <p:txBody>
          <a:bodyPr/>
          <a:lstStyle/>
          <a:p>
            <a:endParaRPr lang="en-US"/>
          </a:p>
        </p:txBody>
      </p:sp>
      <p:sp>
        <p:nvSpPr>
          <p:cNvPr id="12" name="Content Placeholder 11"/>
          <p:cNvSpPr>
            <a:spLocks noGrp="1"/>
          </p:cNvSpPr>
          <p:nvPr>
            <p:ph sz="quarter" idx="23"/>
          </p:nvPr>
        </p:nvSpPr>
        <p:spPr/>
        <p:txBody>
          <a:bodyPr/>
          <a:lstStyle/>
          <a:p>
            <a:endParaRPr lang="en-US"/>
          </a:p>
        </p:txBody>
      </p:sp>
      <p:sp>
        <p:nvSpPr>
          <p:cNvPr id="13" name="Content Placeholder 12"/>
          <p:cNvSpPr>
            <a:spLocks noGrp="1"/>
          </p:cNvSpPr>
          <p:nvPr>
            <p:ph sz="quarter" idx="28"/>
          </p:nvPr>
        </p:nvSpPr>
        <p:spPr/>
        <p:txBody>
          <a:bodyPr/>
          <a:lstStyle/>
          <a:p>
            <a:endParaRPr lang="en-US"/>
          </a:p>
        </p:txBody>
      </p:sp>
      <p:sp>
        <p:nvSpPr>
          <p:cNvPr id="14" name="Text Placeholder 13"/>
          <p:cNvSpPr>
            <a:spLocks noGrp="1"/>
          </p:cNvSpPr>
          <p:nvPr>
            <p:ph type="body" sz="quarter" idx="29"/>
          </p:nvPr>
        </p:nvSpPr>
        <p:spPr/>
        <p:txBody>
          <a:bodyPr/>
          <a:lstStyle/>
          <a:p>
            <a:endParaRPr lang="en-US"/>
          </a:p>
        </p:txBody>
      </p:sp>
      <p:sp>
        <p:nvSpPr>
          <p:cNvPr id="15" name="Content Placeholder 14"/>
          <p:cNvSpPr>
            <a:spLocks noGrp="1"/>
          </p:cNvSpPr>
          <p:nvPr>
            <p:ph sz="quarter" idx="30"/>
          </p:nvPr>
        </p:nvSpPr>
        <p:spPr/>
        <p:txBody>
          <a:bodyPr/>
          <a:lstStyle/>
          <a:p>
            <a:endParaRPr lang="en-US"/>
          </a:p>
        </p:txBody>
      </p:sp>
      <p:sp>
        <p:nvSpPr>
          <p:cNvPr id="16" name="Text Placeholder 15"/>
          <p:cNvSpPr>
            <a:spLocks noGrp="1"/>
          </p:cNvSpPr>
          <p:nvPr>
            <p:ph type="body" sz="quarter" idx="31"/>
          </p:nvPr>
        </p:nvSpPr>
        <p:spPr/>
        <p:txBody>
          <a:bodyPr/>
          <a:lstStyle/>
          <a:p>
            <a:endParaRPr lang="en-US"/>
          </a:p>
        </p:txBody>
      </p:sp>
      <p:sp>
        <p:nvSpPr>
          <p:cNvPr id="17" name="Content Placeholder 16"/>
          <p:cNvSpPr>
            <a:spLocks noGrp="1"/>
          </p:cNvSpPr>
          <p:nvPr>
            <p:ph sz="quarter" idx="32"/>
          </p:nvPr>
        </p:nvSpPr>
        <p:spPr/>
        <p:txBody>
          <a:bodyPr/>
          <a:lstStyle/>
          <a:p>
            <a:endParaRPr lang="en-US"/>
          </a:p>
        </p:txBody>
      </p:sp>
      <p:sp>
        <p:nvSpPr>
          <p:cNvPr id="18" name="Content Placeholder 17"/>
          <p:cNvSpPr>
            <a:spLocks noGrp="1"/>
          </p:cNvSpPr>
          <p:nvPr>
            <p:ph sz="quarter" idx="33"/>
          </p:nvPr>
        </p:nvSpPr>
        <p:spPr/>
        <p:txBody>
          <a:bodyPr/>
          <a:lstStyle/>
          <a:p>
            <a:endParaRPr lang="en-US"/>
          </a:p>
        </p:txBody>
      </p:sp>
      <p:sp>
        <p:nvSpPr>
          <p:cNvPr id="19" name="Text Placeholder 18"/>
          <p:cNvSpPr>
            <a:spLocks noGrp="1"/>
          </p:cNvSpPr>
          <p:nvPr>
            <p:ph type="body" sz="quarter" idx="34"/>
          </p:nvPr>
        </p:nvSpPr>
        <p:spPr/>
        <p:txBody>
          <a:bodyPr/>
          <a:lstStyle/>
          <a:p>
            <a:endParaRPr lang="en-US"/>
          </a:p>
        </p:txBody>
      </p:sp>
      <p:sp>
        <p:nvSpPr>
          <p:cNvPr id="20" name="Content Placeholder 19"/>
          <p:cNvSpPr>
            <a:spLocks noGrp="1"/>
          </p:cNvSpPr>
          <p:nvPr>
            <p:ph sz="quarter" idx="35"/>
          </p:nvPr>
        </p:nvSpPr>
        <p:spPr/>
        <p:txBody>
          <a:bodyPr/>
          <a:lstStyle/>
          <a:p>
            <a:endParaRPr lang="en-US"/>
          </a:p>
        </p:txBody>
      </p:sp>
      <p:sp>
        <p:nvSpPr>
          <p:cNvPr id="21" name="Rectangle 20"/>
          <p:cNvSpPr/>
          <p:nvPr/>
        </p:nvSpPr>
        <p:spPr>
          <a:xfrm>
            <a:off x="0" y="-14288"/>
            <a:ext cx="43891200" cy="329326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106674" tIns="53337" rIns="106674" bIns="53337" rtlCol="0" anchor="ctr"/>
          <a:lstStyle/>
          <a:p>
            <a:pPr algn="ctr"/>
            <a:endParaRPr lang="en-US"/>
          </a:p>
        </p:txBody>
      </p:sp>
      <p:sp>
        <p:nvSpPr>
          <p:cNvPr id="22" name="TextBox 21"/>
          <p:cNvSpPr txBox="1"/>
          <p:nvPr/>
        </p:nvSpPr>
        <p:spPr>
          <a:xfrm>
            <a:off x="4103406" y="2350455"/>
            <a:ext cx="33951842" cy="12187946"/>
          </a:xfrm>
          <a:prstGeom prst="rect">
            <a:avLst/>
          </a:prstGeom>
          <a:noFill/>
        </p:spPr>
        <p:txBody>
          <a:bodyPr wrap="square" lIns="106674" tIns="53337" rIns="106674" bIns="53337" rtlCol="0">
            <a:spAutoFit/>
          </a:bodyPr>
          <a:lstStyle/>
          <a:p>
            <a:pPr algn="ctr"/>
            <a:r>
              <a:rPr lang="en-US" sz="14000" b="1" dirty="0">
                <a:solidFill>
                  <a:srgbClr val="002060"/>
                </a:solidFill>
              </a:rPr>
              <a:t>This poster template provided courtesy of </a:t>
            </a:r>
          </a:p>
          <a:p>
            <a:pPr algn="ctr"/>
            <a:r>
              <a:rPr lang="en-US" sz="14000" b="1" dirty="0">
                <a:solidFill>
                  <a:srgbClr val="002060"/>
                </a:solidFill>
              </a:rPr>
              <a:t>UNH ESRC Poster Printing Services</a:t>
            </a:r>
          </a:p>
          <a:p>
            <a:pPr algn="ctr"/>
            <a:endParaRPr lang="en-US" sz="14000" dirty="0">
              <a:solidFill>
                <a:schemeClr val="tx2"/>
              </a:solidFill>
            </a:endParaRPr>
          </a:p>
          <a:p>
            <a:pPr algn="ctr"/>
            <a:endParaRPr lang="en-US" sz="14000" dirty="0">
              <a:solidFill>
                <a:schemeClr val="tx2"/>
              </a:solidFill>
            </a:endParaRPr>
          </a:p>
          <a:p>
            <a:pPr algn="ctr"/>
            <a:r>
              <a:rPr lang="en-US" sz="14000" dirty="0">
                <a:solidFill>
                  <a:srgbClr val="002060"/>
                </a:solidFill>
              </a:rPr>
              <a:t>Trust us to make your poster look </a:t>
            </a:r>
            <a:r>
              <a:rPr lang="en-US" sz="14000" b="1" dirty="0">
                <a:solidFill>
                  <a:srgbClr val="002060"/>
                </a:solidFill>
              </a:rPr>
              <a:t>GREAT!</a:t>
            </a:r>
          </a:p>
          <a:p>
            <a:pPr algn="ctr"/>
            <a:endParaRPr lang="en-US" sz="8500" dirty="0">
              <a:solidFill>
                <a:schemeClr val="accent5">
                  <a:lumMod val="75000"/>
                </a:schemeClr>
              </a:solidFill>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0000" y="27649842"/>
            <a:ext cx="3642785" cy="4271884"/>
          </a:xfrm>
          <a:prstGeom prst="rect">
            <a:avLst/>
          </a:prstGeom>
        </p:spPr>
      </p:pic>
      <p:sp>
        <p:nvSpPr>
          <p:cNvPr id="24" name="TextBox 23"/>
          <p:cNvSpPr txBox="1"/>
          <p:nvPr/>
        </p:nvSpPr>
        <p:spPr>
          <a:xfrm>
            <a:off x="10439279" y="17086254"/>
            <a:ext cx="26753879" cy="4755142"/>
          </a:xfrm>
          <a:prstGeom prst="rect">
            <a:avLst/>
          </a:prstGeom>
          <a:noFill/>
        </p:spPr>
        <p:txBody>
          <a:bodyPr wrap="square" lIns="106674" tIns="53337" rIns="106674" bIns="53337" rtlCol="0" anchor="ctr">
            <a:spAutoFit/>
          </a:bodyPr>
          <a:lstStyle/>
          <a:p>
            <a:r>
              <a:rPr lang="en-US" sz="11200" b="1" dirty="0">
                <a:solidFill>
                  <a:srgbClr val="002060"/>
                </a:solidFill>
              </a:rPr>
              <a:t>Website: </a:t>
            </a:r>
            <a:r>
              <a:rPr lang="en-US" sz="11200" dirty="0">
                <a:solidFill>
                  <a:srgbClr val="002060"/>
                </a:solidFill>
                <a:hlinkClick r:id="rId3"/>
              </a:rPr>
              <a:t>http://posters.unh.edu</a:t>
            </a:r>
            <a:endParaRPr lang="en-US" sz="11200" dirty="0">
              <a:solidFill>
                <a:srgbClr val="002060"/>
              </a:solidFill>
            </a:endParaRPr>
          </a:p>
          <a:p>
            <a:r>
              <a:rPr lang="en-US" sz="11200" b="1" dirty="0">
                <a:solidFill>
                  <a:srgbClr val="002060"/>
                </a:solidFill>
              </a:rPr>
              <a:t>Poster Guide: </a:t>
            </a:r>
            <a:r>
              <a:rPr lang="en-US" sz="11200" dirty="0">
                <a:solidFill>
                  <a:srgbClr val="002060"/>
                </a:solidFill>
                <a:hlinkClick r:id="rId4"/>
              </a:rPr>
              <a:t>http://goo.gl/1E7TJY</a:t>
            </a:r>
            <a:endParaRPr lang="en-US" sz="11200" dirty="0">
              <a:solidFill>
                <a:srgbClr val="002060"/>
              </a:solidFill>
            </a:endParaRPr>
          </a:p>
          <a:p>
            <a:endParaRPr lang="en-US" sz="7800" dirty="0"/>
          </a:p>
        </p:txBody>
      </p:sp>
      <p:sp>
        <p:nvSpPr>
          <p:cNvPr id="25" name="TextBox 24"/>
          <p:cNvSpPr txBox="1"/>
          <p:nvPr/>
        </p:nvSpPr>
        <p:spPr>
          <a:xfrm>
            <a:off x="10463116" y="28902850"/>
            <a:ext cx="30713760" cy="2262152"/>
          </a:xfrm>
          <a:prstGeom prst="rect">
            <a:avLst/>
          </a:prstGeom>
          <a:noFill/>
        </p:spPr>
        <p:txBody>
          <a:bodyPr wrap="square" lIns="106674" tIns="53337" rIns="106674" bIns="53337" rtlCol="0">
            <a:spAutoFit/>
          </a:bodyPr>
          <a:lstStyle/>
          <a:p>
            <a:r>
              <a:rPr lang="en-US" sz="14000" dirty="0">
                <a:solidFill>
                  <a:schemeClr val="accent4"/>
                </a:solidFill>
                <a:effectLst>
                  <a:outerShdw blurRad="38100" dist="38100" dir="2700000" algn="tl">
                    <a:srgbClr val="000000">
                      <a:alpha val="43137"/>
                    </a:srgbClr>
                  </a:outerShdw>
                </a:effectLst>
              </a:rPr>
              <a:t>DELETE THIS SLIDE BEFORE PRINTING</a:t>
            </a:r>
          </a:p>
        </p:txBody>
      </p:sp>
    </p:spTree>
    <p:extLst>
      <p:ext uri="{BB962C8B-B14F-4D97-AF65-F5344CB8AC3E}">
        <p14:creationId xmlns:p14="http://schemas.microsoft.com/office/powerpoint/2010/main" val="1167759772"/>
      </p:ext>
    </p:extLst>
  </p:cSld>
  <p:clrMapOvr>
    <a:masterClrMapping/>
  </p:clrMapOvr>
</p:sld>
</file>

<file path=ppt/theme/theme1.xml><?xml version="1.0" encoding="utf-8"?>
<a:theme xmlns:a="http://schemas.openxmlformats.org/drawingml/2006/main" name="Medical Post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1" id="{55A68E73-61CB-4542-8C48-DCBB2482A3D5}" vid="{6A3CA63D-1E3C-4681-8668-89277FEB3FEB}"/>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1110015-E380-4C53-980C-698226C61C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Poster (blue and brown design)</Template>
  <TotalTime>0</TotalTime>
  <Words>373</Words>
  <Application>Microsoft Office PowerPoint</Application>
  <PresentationFormat>Custom</PresentationFormat>
  <Paragraphs>60</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Cambria</vt:lpstr>
      <vt:lpstr>Medical Poster</vt:lpstr>
      <vt:lpstr>NAN YO BUSINESS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2015-04-29T17:08:18Z</dcterms:created>
  <dcterms:modified xsi:type="dcterms:W3CDTF">2017-03-23T16:42:57Z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TC040015519991</vt:lpwstr>
  </property>
</Properties>
</file>