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84048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2096" userDrawn="1">
          <p15:clr>
            <a:srgbClr val="A4A3A4"/>
          </p15:clr>
        </p15:guide>
        <p15:guide id="3" pos="23592" userDrawn="1">
          <p15:clr>
            <a:srgbClr val="A4A3A4"/>
          </p15:clr>
        </p15:guide>
        <p15:guide id="4" pos="576" userDrawn="1">
          <p15:clr>
            <a:srgbClr val="A4A3A4"/>
          </p15:clr>
        </p15:guide>
        <p15:guide id="6" orient="horz" pos="10368" userDrawn="1">
          <p15:clr>
            <a:srgbClr val="A4A3A4"/>
          </p15:clr>
        </p15:guide>
        <p15:guide id="7" pos="792" userDrawn="1">
          <p15:clr>
            <a:srgbClr val="A4A3A4"/>
          </p15:clr>
        </p15:guide>
        <p15:guide id="8" pos="8856" userDrawn="1">
          <p15:clr>
            <a:srgbClr val="A4A3A4"/>
          </p15:clr>
        </p15:guide>
        <p15:guide id="10" pos="16896" userDrawn="1">
          <p15:clr>
            <a:srgbClr val="A4A3A4"/>
          </p15:clr>
        </p15:guide>
        <p15:guide id="11" orient="horz" pos="36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A38B"/>
    <a:srgbClr val="5C8E3A"/>
    <a:srgbClr val="2B814C"/>
    <a:srgbClr val="822A43"/>
    <a:srgbClr val="7E2E58"/>
    <a:srgbClr val="87315E"/>
    <a:srgbClr val="9A386B"/>
    <a:srgbClr val="6AA442"/>
    <a:srgbClr val="28B26A"/>
    <a:srgbClr val="296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68" autoAdjust="0"/>
    <p:restoredTop sz="94660"/>
  </p:normalViewPr>
  <p:slideViewPr>
    <p:cSldViewPr snapToGrid="0">
      <p:cViewPr>
        <p:scale>
          <a:sx n="30" d="100"/>
          <a:sy n="30" d="100"/>
        </p:scale>
        <p:origin x="180" y="24"/>
      </p:cViewPr>
      <p:guideLst>
        <p:guide pos="12096"/>
        <p:guide pos="23592"/>
        <p:guide pos="576"/>
        <p:guide orient="horz" pos="10368"/>
        <p:guide pos="792"/>
        <p:guide pos="8856"/>
        <p:guide pos="16896"/>
        <p:guide orient="horz" pos="36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5387342"/>
            <a:ext cx="32644080" cy="1146048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17289782"/>
            <a:ext cx="28803600" cy="7947658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0220-D28F-4EE0-AA08-5A27BE395107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154B-BDF8-4B5B-BD3E-47193CA30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2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0220-D28F-4EE0-AA08-5A27BE395107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154B-BDF8-4B5B-BD3E-47193CA30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9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483437" y="1752600"/>
            <a:ext cx="8281035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40332" y="1752600"/>
            <a:ext cx="24363045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0220-D28F-4EE0-AA08-5A27BE395107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154B-BDF8-4B5B-BD3E-47193CA30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7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0220-D28F-4EE0-AA08-5A27BE395107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154B-BDF8-4B5B-BD3E-47193CA30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84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330" y="8206749"/>
            <a:ext cx="33124140" cy="13693138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0330" y="22029429"/>
            <a:ext cx="33124140" cy="7200898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/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0220-D28F-4EE0-AA08-5A27BE395107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154B-BDF8-4B5B-BD3E-47193CA30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7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0330" y="8763000"/>
            <a:ext cx="1632204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42430" y="8763000"/>
            <a:ext cx="1632204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0220-D28F-4EE0-AA08-5A27BE395107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154B-BDF8-4B5B-BD3E-47193CA30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1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1752607"/>
            <a:ext cx="3312414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5336" y="8069582"/>
            <a:ext cx="16247028" cy="3954778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45336" y="12024360"/>
            <a:ext cx="16247028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442432" y="8069582"/>
            <a:ext cx="16327042" cy="3954778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442432" y="12024360"/>
            <a:ext cx="16327042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0220-D28F-4EE0-AA08-5A27BE395107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154B-BDF8-4B5B-BD3E-47193CA30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5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0220-D28F-4EE0-AA08-5A27BE395107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154B-BDF8-4B5B-BD3E-47193CA30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2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0220-D28F-4EE0-AA08-5A27BE395107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154B-BDF8-4B5B-BD3E-47193CA30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7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2194560"/>
            <a:ext cx="12386548" cy="76809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7042" y="4739647"/>
            <a:ext cx="19442430" cy="23393400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2" y="9875520"/>
            <a:ext cx="12386548" cy="18295622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0220-D28F-4EE0-AA08-5A27BE395107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154B-BDF8-4B5B-BD3E-47193CA30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2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2194560"/>
            <a:ext cx="12386548" cy="76809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327042" y="4739647"/>
            <a:ext cx="19442430" cy="23393400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2" y="9875520"/>
            <a:ext cx="12386548" cy="18295622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0220-D28F-4EE0-AA08-5A27BE395107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154B-BDF8-4B5B-BD3E-47193CA30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7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40330" y="1752607"/>
            <a:ext cx="3312414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0330" y="8763000"/>
            <a:ext cx="3312414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40330" y="30510487"/>
            <a:ext cx="86410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80220-D28F-4EE0-AA08-5A27BE395107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21590" y="30510487"/>
            <a:ext cx="129616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123390" y="30510487"/>
            <a:ext cx="86410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E154B-BDF8-4B5B-BD3E-47193CA30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5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58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752509"/>
            <a:ext cx="36576000" cy="29972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10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Influence of the Environment on the </a:t>
            </a:r>
            <a:br>
              <a:rPr lang="en-US" sz="10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of Social Interaction Among Children During Play</a:t>
            </a:r>
          </a:p>
        </p:txBody>
      </p:sp>
      <p:sp>
        <p:nvSpPr>
          <p:cNvPr id="22" name="Subtitle 4"/>
          <p:cNvSpPr txBox="1">
            <a:spLocks/>
          </p:cNvSpPr>
          <p:nvPr/>
        </p:nvSpPr>
        <p:spPr>
          <a:xfrm>
            <a:off x="954157" y="5865918"/>
            <a:ext cx="10930202" cy="1110343"/>
          </a:xfrm>
          <a:prstGeom prst="rect">
            <a:avLst/>
          </a:prstGeom>
          <a:solidFill>
            <a:srgbClr val="25A38B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6000" b="1" dirty="0">
                <a:solidFill>
                  <a:schemeClr val="bg1">
                    <a:lumMod val="95000"/>
                  </a:schemeClr>
                </a:solidFill>
              </a:rPr>
              <a:t>Background</a:t>
            </a:r>
          </a:p>
        </p:txBody>
      </p:sp>
      <p:sp>
        <p:nvSpPr>
          <p:cNvPr id="23" name="Subtitle 4"/>
          <p:cNvSpPr txBox="1">
            <a:spLocks/>
          </p:cNvSpPr>
          <p:nvPr/>
        </p:nvSpPr>
        <p:spPr>
          <a:xfrm>
            <a:off x="954157" y="13624472"/>
            <a:ext cx="10930202" cy="1110343"/>
          </a:xfrm>
          <a:prstGeom prst="rect">
            <a:avLst/>
          </a:prstGeom>
          <a:solidFill>
            <a:srgbClr val="25A38B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6000" b="1" dirty="0">
                <a:solidFill>
                  <a:schemeClr val="bg1">
                    <a:lumMod val="95000"/>
                  </a:schemeClr>
                </a:solidFill>
              </a:rPr>
              <a:t>Research Question</a:t>
            </a:r>
          </a:p>
        </p:txBody>
      </p:sp>
      <p:sp>
        <p:nvSpPr>
          <p:cNvPr id="24" name="Subtitle 4"/>
          <p:cNvSpPr txBox="1">
            <a:spLocks/>
          </p:cNvSpPr>
          <p:nvPr/>
        </p:nvSpPr>
        <p:spPr>
          <a:xfrm>
            <a:off x="954157" y="16634582"/>
            <a:ext cx="10969960" cy="1110343"/>
          </a:xfrm>
          <a:prstGeom prst="rect">
            <a:avLst/>
          </a:prstGeom>
          <a:solidFill>
            <a:srgbClr val="25A38B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6000" b="1" dirty="0">
                <a:solidFill>
                  <a:schemeClr val="bg1">
                    <a:lumMod val="95000"/>
                  </a:schemeClr>
                </a:solidFill>
              </a:rPr>
              <a:t>Methodology</a:t>
            </a: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>
            <a:off x="954157" y="26403120"/>
            <a:ext cx="10930203" cy="1110343"/>
          </a:xfrm>
          <a:prstGeom prst="rect">
            <a:avLst/>
          </a:prstGeom>
          <a:solidFill>
            <a:srgbClr val="25A38B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6000" b="1" dirty="0">
                <a:solidFill>
                  <a:schemeClr val="bg1">
                    <a:lumMod val="95000"/>
                  </a:schemeClr>
                </a:solidFill>
              </a:rPr>
              <a:t>The Camp</a:t>
            </a:r>
          </a:p>
        </p:txBody>
      </p:sp>
      <p:sp>
        <p:nvSpPr>
          <p:cNvPr id="16" name="Subtitle 4"/>
          <p:cNvSpPr txBox="1">
            <a:spLocks/>
          </p:cNvSpPr>
          <p:nvPr/>
        </p:nvSpPr>
        <p:spPr>
          <a:xfrm>
            <a:off x="1245640" y="14825510"/>
            <a:ext cx="10711543" cy="177952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Does the </a:t>
            </a:r>
            <a:r>
              <a:rPr lang="en-US" sz="3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environment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influence the </a:t>
            </a:r>
            <a:r>
              <a:rPr lang="en-US" sz="3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quality of social interaction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during play among children? </a:t>
            </a:r>
          </a:p>
          <a:p>
            <a:pPr algn="l">
              <a:lnSpc>
                <a:spcPct val="100000"/>
              </a:lnSpc>
            </a:pPr>
            <a:endParaRPr lang="en-US" sz="6000" dirty="0">
              <a:latin typeface="Georgia" panose="02040502050405020303" pitchFamily="18" charset="0"/>
            </a:endParaRPr>
          </a:p>
        </p:txBody>
      </p:sp>
      <p:sp>
        <p:nvSpPr>
          <p:cNvPr id="17" name="Subtitle 4"/>
          <p:cNvSpPr txBox="1">
            <a:spLocks/>
          </p:cNvSpPr>
          <p:nvPr/>
        </p:nvSpPr>
        <p:spPr>
          <a:xfrm>
            <a:off x="1257299" y="17949821"/>
            <a:ext cx="11381015" cy="92209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5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Quasi-experimental design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1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57250" indent="-8572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4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 children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</a:pPr>
            <a:r>
              <a:rPr lang="en-US" sz="4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 boys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</a:pPr>
            <a:r>
              <a:rPr lang="en-US" sz="4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 girls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</a:pPr>
            <a:r>
              <a:rPr lang="en-US" sz="4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Ages 4-8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</a:pPr>
            <a:r>
              <a:rPr lang="en-US" sz="4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Mean age 6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</a:pPr>
            <a:r>
              <a:rPr lang="en-US" sz="4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Median age 6</a:t>
            </a:r>
          </a:p>
          <a:p>
            <a:pPr marL="857250" indent="-8572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4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Observations during play at: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</a:pPr>
            <a:r>
              <a:rPr lang="en-US" sz="4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Nature-based camp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</a:pPr>
            <a:r>
              <a:rPr lang="en-US" sz="4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Typical play environment (home or playground)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</a:pP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5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Assessments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1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57250" indent="-8572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4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Test of Environmental Supportiveness (TOES) (Bundy)</a:t>
            </a:r>
          </a:p>
          <a:p>
            <a:pPr marL="857250" indent="-8572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4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Evaluation of Social Interaction (ESI) (Fisher &amp; Griswold)</a:t>
            </a:r>
            <a:endParaRPr lang="en-US" sz="4600" baseline="3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200" i="1" dirty="0">
              <a:latin typeface="Georgia" panose="02040502050405020303" pitchFamily="18" charset="0"/>
            </a:endParaRPr>
          </a:p>
        </p:txBody>
      </p:sp>
      <p:sp>
        <p:nvSpPr>
          <p:cNvPr id="19" name="Subtitle 4"/>
          <p:cNvSpPr txBox="1">
            <a:spLocks/>
          </p:cNvSpPr>
          <p:nvPr/>
        </p:nvSpPr>
        <p:spPr>
          <a:xfrm>
            <a:off x="26778857" y="10739635"/>
            <a:ext cx="10711543" cy="148600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Environments that offer greater opportunities of objects, space, and sensory exploration appear to support better quality of social interaction </a:t>
            </a:r>
          </a:p>
        </p:txBody>
      </p:sp>
      <p:sp>
        <p:nvSpPr>
          <p:cNvPr id="21" name="Subtitle 4"/>
          <p:cNvSpPr txBox="1">
            <a:spLocks/>
          </p:cNvSpPr>
          <p:nvPr/>
        </p:nvSpPr>
        <p:spPr>
          <a:xfrm>
            <a:off x="26778401" y="19747010"/>
            <a:ext cx="10553700" cy="133485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Consider how to modify the environment to be more supportive of social interaction and play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4784" y="4135693"/>
            <a:ext cx="6528816" cy="4896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4335" y="18178834"/>
            <a:ext cx="9496130" cy="63307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4335" y="24992961"/>
            <a:ext cx="9496130" cy="63307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15200" y="3592434"/>
            <a:ext cx="237744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Angela Tirabassi, OTS</a:t>
            </a:r>
          </a:p>
          <a:p>
            <a:pPr algn="ctr"/>
            <a:r>
              <a:rPr lang="en-US" sz="5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New Hampshire</a:t>
            </a:r>
          </a:p>
          <a:p>
            <a:pPr algn="ctr"/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pPr algn="ctr"/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8" name="Subtitle 4"/>
          <p:cNvSpPr txBox="1">
            <a:spLocks/>
          </p:cNvSpPr>
          <p:nvPr/>
        </p:nvSpPr>
        <p:spPr>
          <a:xfrm>
            <a:off x="1257300" y="7103105"/>
            <a:ext cx="10274221" cy="16620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3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Children’s free play is decreasing, and as a result, they are losing opportunity for developmental benefits that occur with free play, particularly social skills </a:t>
            </a:r>
            <a:r>
              <a:rPr lang="en-US" sz="39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en-US" sz="3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l">
              <a:lnSpc>
                <a:spcPct val="100000"/>
              </a:lnSpc>
            </a:pPr>
            <a:endParaRPr lang="en-US" sz="6000" dirty="0">
              <a:latin typeface="Georgia" panose="02040502050405020303" pitchFamily="18" charset="0"/>
            </a:endParaRPr>
          </a:p>
        </p:txBody>
      </p:sp>
      <p:sp>
        <p:nvSpPr>
          <p:cNvPr id="29" name="Subtitle 4"/>
          <p:cNvSpPr txBox="1">
            <a:spLocks/>
          </p:cNvSpPr>
          <p:nvPr/>
        </p:nvSpPr>
        <p:spPr>
          <a:xfrm>
            <a:off x="1257300" y="10541063"/>
            <a:ext cx="10711543" cy="101780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4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Researchers have begun establishing play environments with natural opportunity for children to explore </a:t>
            </a:r>
            <a:r>
              <a:rPr lang="en-US" sz="42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2,</a:t>
            </a:r>
            <a:r>
              <a:rPr lang="en-US" sz="4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2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</a:p>
          <a:p>
            <a:pPr algn="l">
              <a:lnSpc>
                <a:spcPct val="100000"/>
              </a:lnSpc>
            </a:pPr>
            <a:endParaRPr lang="en-US" sz="6000" dirty="0">
              <a:latin typeface="Georgia" panose="02040502050405020303" pitchFamily="18" charset="0"/>
            </a:endParaRPr>
          </a:p>
        </p:txBody>
      </p:sp>
      <p:sp>
        <p:nvSpPr>
          <p:cNvPr id="33" name="Subtitle 4"/>
          <p:cNvSpPr txBox="1">
            <a:spLocks/>
          </p:cNvSpPr>
          <p:nvPr/>
        </p:nvSpPr>
        <p:spPr>
          <a:xfrm>
            <a:off x="1257300" y="9000152"/>
            <a:ext cx="10711543" cy="108473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Children are not only playing less, their outdoor play time is decreasing and often directed by adults</a:t>
            </a:r>
            <a:r>
              <a:rPr lang="en-US" sz="3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</a:t>
            </a:r>
          </a:p>
          <a:p>
            <a:pPr algn="l">
              <a:lnSpc>
                <a:spcPct val="100000"/>
              </a:lnSpc>
            </a:pPr>
            <a:endParaRPr lang="en-US" sz="6000" dirty="0">
              <a:latin typeface="Georgia" panose="02040502050405020303" pitchFamily="18" charset="0"/>
            </a:endParaRPr>
          </a:p>
        </p:txBody>
      </p:sp>
      <p:sp>
        <p:nvSpPr>
          <p:cNvPr id="34" name="Subtitle 4"/>
          <p:cNvSpPr txBox="1">
            <a:spLocks/>
          </p:cNvSpPr>
          <p:nvPr/>
        </p:nvSpPr>
        <p:spPr>
          <a:xfrm>
            <a:off x="1245640" y="11930584"/>
            <a:ext cx="10711543" cy="140041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3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Current research does not explore how the environment influences social interaction skills during play</a:t>
            </a:r>
          </a:p>
          <a:p>
            <a:pPr algn="l">
              <a:lnSpc>
                <a:spcPct val="100000"/>
              </a:lnSpc>
            </a:pPr>
            <a:endParaRPr lang="en-US" sz="6000" dirty="0">
              <a:latin typeface="Georgia" panose="02040502050405020303" pitchFamily="18" charset="0"/>
            </a:endParaRPr>
          </a:p>
        </p:txBody>
      </p:sp>
      <p:sp>
        <p:nvSpPr>
          <p:cNvPr id="35" name="Subtitle 4"/>
          <p:cNvSpPr txBox="1">
            <a:spLocks/>
          </p:cNvSpPr>
          <p:nvPr/>
        </p:nvSpPr>
        <p:spPr>
          <a:xfrm>
            <a:off x="26778857" y="26070345"/>
            <a:ext cx="10711543" cy="9886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  Burdette, H. L., &amp; Whitaker, R. C. (2005). Resurrecting free play in young children: Looking beyond fitness and fatness to attention, affiliation, and affect. 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Arch Pediatric Adolescent Medicine, 159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(1), 46-50. doi:10.1001/archpedi.159.1.46</a:t>
            </a:r>
          </a:p>
        </p:txBody>
      </p:sp>
      <p:sp>
        <p:nvSpPr>
          <p:cNvPr id="36" name="Subtitle 4"/>
          <p:cNvSpPr txBox="1">
            <a:spLocks/>
          </p:cNvSpPr>
          <p:nvPr/>
        </p:nvSpPr>
        <p:spPr>
          <a:xfrm>
            <a:off x="13737299" y="5874090"/>
            <a:ext cx="10930202" cy="1110343"/>
          </a:xfrm>
          <a:prstGeom prst="rect">
            <a:avLst/>
          </a:prstGeom>
          <a:solidFill>
            <a:srgbClr val="25A38B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6000" b="1" dirty="0">
                <a:solidFill>
                  <a:schemeClr val="bg1">
                    <a:lumMod val="95000"/>
                  </a:schemeClr>
                </a:solidFill>
              </a:rPr>
              <a:t>Results</a:t>
            </a:r>
          </a:p>
        </p:txBody>
      </p:sp>
      <p:sp>
        <p:nvSpPr>
          <p:cNvPr id="37" name="Subtitle 4"/>
          <p:cNvSpPr txBox="1">
            <a:spLocks/>
          </p:cNvSpPr>
          <p:nvPr/>
        </p:nvSpPr>
        <p:spPr>
          <a:xfrm>
            <a:off x="26490684" y="9514627"/>
            <a:ext cx="10930202" cy="1110343"/>
          </a:xfrm>
          <a:prstGeom prst="rect">
            <a:avLst/>
          </a:prstGeom>
          <a:solidFill>
            <a:srgbClr val="25A38B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6000" b="1" dirty="0">
                <a:solidFill>
                  <a:schemeClr val="bg1">
                    <a:lumMod val="95000"/>
                  </a:schemeClr>
                </a:solidFill>
              </a:rPr>
              <a:t>Discussion</a:t>
            </a:r>
          </a:p>
        </p:txBody>
      </p:sp>
      <p:sp>
        <p:nvSpPr>
          <p:cNvPr id="38" name="Subtitle 4"/>
          <p:cNvSpPr txBox="1">
            <a:spLocks/>
          </p:cNvSpPr>
          <p:nvPr/>
        </p:nvSpPr>
        <p:spPr>
          <a:xfrm>
            <a:off x="26490684" y="18470850"/>
            <a:ext cx="10930202" cy="1110343"/>
          </a:xfrm>
          <a:prstGeom prst="rect">
            <a:avLst/>
          </a:prstGeom>
          <a:solidFill>
            <a:srgbClr val="25A38B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6000" b="1" dirty="0">
                <a:solidFill>
                  <a:schemeClr val="bg1">
                    <a:lumMod val="95000"/>
                  </a:schemeClr>
                </a:solidFill>
              </a:rPr>
              <a:t>Implications</a:t>
            </a:r>
          </a:p>
        </p:txBody>
      </p:sp>
      <p:sp>
        <p:nvSpPr>
          <p:cNvPr id="39" name="Subtitle 4"/>
          <p:cNvSpPr txBox="1">
            <a:spLocks/>
          </p:cNvSpPr>
          <p:nvPr/>
        </p:nvSpPr>
        <p:spPr>
          <a:xfrm>
            <a:off x="26522098" y="25133361"/>
            <a:ext cx="10930202" cy="866079"/>
          </a:xfrm>
          <a:prstGeom prst="rect">
            <a:avLst/>
          </a:prstGeom>
          <a:solidFill>
            <a:srgbClr val="25A38B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4800" b="1" dirty="0">
                <a:solidFill>
                  <a:schemeClr val="bg1">
                    <a:lumMod val="95000"/>
                  </a:schemeClr>
                </a:solidFill>
              </a:rPr>
              <a:t>References</a:t>
            </a:r>
          </a:p>
        </p:txBody>
      </p:sp>
      <p:sp>
        <p:nvSpPr>
          <p:cNvPr id="44" name="Subtitle 4"/>
          <p:cNvSpPr txBox="1">
            <a:spLocks/>
          </p:cNvSpPr>
          <p:nvPr/>
        </p:nvSpPr>
        <p:spPr>
          <a:xfrm>
            <a:off x="26778857" y="27077042"/>
            <a:ext cx="10711543" cy="116926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  Bundy, A. C.,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Naughton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G., Tranter, P.,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Wyver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S.,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Baur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L., . . 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Brentnall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J. (2011). The Sydney playground project: popping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bubblewrap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unleashing the power of play: A cluster randomized controlled trial of a primary school playground-based intervention aiming to increase children’s physical activity and social skills. 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BMC Public Health, 11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(680), 1-9. doi:10.1186/1471-2458-11-680   </a:t>
            </a:r>
          </a:p>
        </p:txBody>
      </p:sp>
      <p:sp>
        <p:nvSpPr>
          <p:cNvPr id="45" name="Subtitle 4"/>
          <p:cNvSpPr txBox="1">
            <a:spLocks/>
          </p:cNvSpPr>
          <p:nvPr/>
        </p:nvSpPr>
        <p:spPr>
          <a:xfrm>
            <a:off x="26778857" y="28390566"/>
            <a:ext cx="10711543" cy="70234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 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Dowdell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K., Gray, T., &amp; Malone, K. (2011). Nature and its influence on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children’soutdoor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play. 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Australian Journal of Outdoor Education, 15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(2), 24-35.</a:t>
            </a:r>
          </a:p>
        </p:txBody>
      </p:sp>
      <p:sp>
        <p:nvSpPr>
          <p:cNvPr id="31" name="Subtitle 4"/>
          <p:cNvSpPr txBox="1">
            <a:spLocks/>
          </p:cNvSpPr>
          <p:nvPr/>
        </p:nvSpPr>
        <p:spPr>
          <a:xfrm>
            <a:off x="14002425" y="7361515"/>
            <a:ext cx="10711543" cy="97337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6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Environmental Supportiveness – TOES</a:t>
            </a:r>
          </a:p>
          <a:p>
            <a:pPr marL="571500" indent="-571500" algn="l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00000"/>
              </a:lnSpc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sz="3400" dirty="0"/>
              <a:t> </a:t>
            </a:r>
          </a:p>
        </p:txBody>
      </p:sp>
      <p:sp>
        <p:nvSpPr>
          <p:cNvPr id="32" name="Subtitle 4"/>
          <p:cNvSpPr txBox="1">
            <a:spLocks/>
          </p:cNvSpPr>
          <p:nvPr/>
        </p:nvSpPr>
        <p:spPr>
          <a:xfrm>
            <a:off x="14429862" y="9389432"/>
            <a:ext cx="10361482" cy="185477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lvl="0" indent="-11430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Natural/fabricated objects availability</a:t>
            </a:r>
          </a:p>
          <a:p>
            <a:pPr marL="1143000" lvl="0" indent="-11430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Space amount and configuration</a:t>
            </a:r>
          </a:p>
          <a:p>
            <a:pPr marL="1143000" lvl="0" indent="-11430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Sensory opportunity</a:t>
            </a:r>
          </a:p>
          <a:p>
            <a:pPr marL="571500" indent="-571500" algn="l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00000"/>
              </a:lnSpc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sz="3400" dirty="0"/>
              <a:t>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088423"/>
              </p:ext>
            </p:extLst>
          </p:nvPr>
        </p:nvGraphicFramePr>
        <p:xfrm>
          <a:off x="13764985" y="11456361"/>
          <a:ext cx="10874829" cy="1469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4943">
                  <a:extLst>
                    <a:ext uri="{9D8B030D-6E8A-4147-A177-3AD203B41FA5}">
                      <a16:colId xmlns:a16="http://schemas.microsoft.com/office/drawing/2014/main" val="3728956952"/>
                    </a:ext>
                  </a:extLst>
                </a:gridCol>
                <a:gridCol w="3624943">
                  <a:extLst>
                    <a:ext uri="{9D8B030D-6E8A-4147-A177-3AD203B41FA5}">
                      <a16:colId xmlns:a16="http://schemas.microsoft.com/office/drawing/2014/main" val="4239118118"/>
                    </a:ext>
                  </a:extLst>
                </a:gridCol>
                <a:gridCol w="3624943">
                  <a:extLst>
                    <a:ext uri="{9D8B030D-6E8A-4147-A177-3AD203B41FA5}">
                      <a16:colId xmlns:a16="http://schemas.microsoft.com/office/drawing/2014/main" val="1660239873"/>
                    </a:ext>
                  </a:extLst>
                </a:gridCol>
              </a:tblGrid>
              <a:tr h="580375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1" dirty="0">
                          <a:latin typeface="Georgia" panose="02040502050405020303" pitchFamily="18" charset="0"/>
                        </a:rPr>
                        <a:t>t-value</a:t>
                      </a:r>
                    </a:p>
                  </a:txBody>
                  <a:tcPr>
                    <a:solidFill>
                      <a:srgbClr val="25A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i="1" dirty="0">
                          <a:latin typeface="Georgia" panose="02040502050405020303" pitchFamily="18" charset="0"/>
                        </a:rPr>
                        <a:t>p-value</a:t>
                      </a:r>
                    </a:p>
                  </a:txBody>
                  <a:tcPr>
                    <a:solidFill>
                      <a:srgbClr val="25A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i="1" dirty="0" err="1">
                          <a:latin typeface="Georgia" panose="02040502050405020303" pitchFamily="18" charset="0"/>
                        </a:rPr>
                        <a:t>df</a:t>
                      </a:r>
                      <a:endParaRPr lang="en-US" sz="3600" b="0" i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25A3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662548"/>
                  </a:ext>
                </a:extLst>
              </a:tr>
              <a:tr h="829107">
                <a:tc>
                  <a:txBody>
                    <a:bodyPr/>
                    <a:lstStyle/>
                    <a:p>
                      <a:pPr algn="ctr"/>
                      <a:r>
                        <a:rPr lang="en-US" sz="3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3.362</a:t>
                      </a:r>
                      <a:endParaRPr lang="en-US" sz="3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eorgia" panose="02040502050405020303" pitchFamily="18" charset="0"/>
                        </a:rPr>
                        <a:t>.006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eorgia" panose="02040502050405020303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416127"/>
                  </a:ext>
                </a:extLst>
              </a:tr>
            </a:tbl>
          </a:graphicData>
        </a:graphic>
      </p:graphicFrame>
      <p:sp>
        <p:nvSpPr>
          <p:cNvPr id="40" name="Subtitle 4"/>
          <p:cNvSpPr txBox="1">
            <a:spLocks/>
          </p:cNvSpPr>
          <p:nvPr/>
        </p:nvSpPr>
        <p:spPr>
          <a:xfrm>
            <a:off x="26815179" y="21034629"/>
            <a:ext cx="10711543" cy="212959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Suggest how specific environmental factors may be modified to support social interaction in intervention for children who lack developmentally appropriate social skills</a:t>
            </a:r>
          </a:p>
        </p:txBody>
      </p:sp>
      <p:sp>
        <p:nvSpPr>
          <p:cNvPr id="41" name="Subtitle 4"/>
          <p:cNvSpPr txBox="1">
            <a:spLocks/>
          </p:cNvSpPr>
          <p:nvPr/>
        </p:nvSpPr>
        <p:spPr>
          <a:xfrm>
            <a:off x="26796967" y="23287589"/>
            <a:ext cx="10711543" cy="151236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Occupational therapists should evaluate performance skills </a:t>
            </a:r>
            <a:r>
              <a:rPr lang="en-US" sz="3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the environment using standardized assessments  </a:t>
            </a:r>
          </a:p>
        </p:txBody>
      </p:sp>
      <p:sp>
        <p:nvSpPr>
          <p:cNvPr id="42" name="Subtitle 4"/>
          <p:cNvSpPr txBox="1">
            <a:spLocks/>
          </p:cNvSpPr>
          <p:nvPr/>
        </p:nvSpPr>
        <p:spPr>
          <a:xfrm>
            <a:off x="14054758" y="14277750"/>
            <a:ext cx="10711543" cy="208508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quality of social interaction differed in the two environments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1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1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71500" indent="-571500" algn="l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71500" indent="-571500" algn="l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00000"/>
              </a:lnSpc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sz="3400" dirty="0"/>
              <a:t> </a:t>
            </a: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851847"/>
              </p:ext>
            </p:extLst>
          </p:nvPr>
        </p:nvGraphicFramePr>
        <p:xfrm>
          <a:off x="13764985" y="15841031"/>
          <a:ext cx="10874829" cy="1469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4943">
                  <a:extLst>
                    <a:ext uri="{9D8B030D-6E8A-4147-A177-3AD203B41FA5}">
                      <a16:colId xmlns:a16="http://schemas.microsoft.com/office/drawing/2014/main" val="3728956952"/>
                    </a:ext>
                  </a:extLst>
                </a:gridCol>
                <a:gridCol w="3624943">
                  <a:extLst>
                    <a:ext uri="{9D8B030D-6E8A-4147-A177-3AD203B41FA5}">
                      <a16:colId xmlns:a16="http://schemas.microsoft.com/office/drawing/2014/main" val="4239118118"/>
                    </a:ext>
                  </a:extLst>
                </a:gridCol>
                <a:gridCol w="3624943">
                  <a:extLst>
                    <a:ext uri="{9D8B030D-6E8A-4147-A177-3AD203B41FA5}">
                      <a16:colId xmlns:a16="http://schemas.microsoft.com/office/drawing/2014/main" val="1660239873"/>
                    </a:ext>
                  </a:extLst>
                </a:gridCol>
              </a:tblGrid>
              <a:tr h="580375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1" dirty="0">
                          <a:latin typeface="Georgia" panose="02040502050405020303" pitchFamily="18" charset="0"/>
                        </a:rPr>
                        <a:t>t-value</a:t>
                      </a:r>
                    </a:p>
                  </a:txBody>
                  <a:tcPr>
                    <a:solidFill>
                      <a:srgbClr val="25A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i="1" dirty="0">
                          <a:latin typeface="Georgia" panose="02040502050405020303" pitchFamily="18" charset="0"/>
                        </a:rPr>
                        <a:t>p-value</a:t>
                      </a:r>
                    </a:p>
                  </a:txBody>
                  <a:tcPr>
                    <a:solidFill>
                      <a:srgbClr val="25A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i="1" dirty="0" err="1">
                          <a:latin typeface="Georgia" panose="02040502050405020303" pitchFamily="18" charset="0"/>
                        </a:rPr>
                        <a:t>df</a:t>
                      </a:r>
                      <a:endParaRPr lang="en-US" sz="3600" b="0" i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25A3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662548"/>
                  </a:ext>
                </a:extLst>
              </a:tr>
              <a:tr h="829107">
                <a:tc>
                  <a:txBody>
                    <a:bodyPr/>
                    <a:lstStyle/>
                    <a:p>
                      <a:pPr algn="ctr"/>
                      <a:r>
                        <a:rPr lang="en-US" sz="3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6.167</a:t>
                      </a:r>
                      <a:endParaRPr lang="en-US" sz="3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eorgia" panose="02040502050405020303" pitchFamily="18" charset="0"/>
                        </a:rPr>
                        <a:t>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eorgia" panose="02040502050405020303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416127"/>
                  </a:ext>
                </a:extLst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1257300" y="28407594"/>
            <a:ext cx="10822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Encourages child-directed play using a nature-based approach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57300" y="29684852"/>
            <a:ext cx="108224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Promotes social interaction, risk-taking, problem-solving, independent thought, creativity, and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sensori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-motor development</a:t>
            </a:r>
          </a:p>
          <a:p>
            <a:r>
              <a:rPr lang="en-US" sz="3600" dirty="0"/>
              <a:t> 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257300" y="27689136"/>
            <a:ext cx="10822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One week day camp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58900" y="13417994"/>
            <a:ext cx="971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Quality of Social Interaction – ESI</a:t>
            </a:r>
          </a:p>
          <a:p>
            <a:r>
              <a:rPr lang="en-US" sz="4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39114" y="31289790"/>
            <a:ext cx="4313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Photo courtesy of TimberNook Program</a:t>
            </a:r>
          </a:p>
        </p:txBody>
      </p:sp>
      <p:sp>
        <p:nvSpPr>
          <p:cNvPr id="54" name="Subtitle 4"/>
          <p:cNvSpPr txBox="1">
            <a:spLocks/>
          </p:cNvSpPr>
          <p:nvPr/>
        </p:nvSpPr>
        <p:spPr>
          <a:xfrm>
            <a:off x="26810958" y="12585265"/>
            <a:ext cx="10711543" cy="148600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Sufficient quality and quantity of objects motivate children’s play and interaction</a:t>
            </a:r>
          </a:p>
          <a:p>
            <a:pPr algn="l"/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5" name="Subtitle 4"/>
          <p:cNvSpPr txBox="1">
            <a:spLocks/>
          </p:cNvSpPr>
          <p:nvPr/>
        </p:nvSpPr>
        <p:spPr>
          <a:xfrm>
            <a:off x="26778857" y="14034069"/>
            <a:ext cx="10711543" cy="148600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Play within appropriate amount and configuration of space creates proper boundaries</a:t>
            </a:r>
          </a:p>
        </p:txBody>
      </p:sp>
      <p:sp>
        <p:nvSpPr>
          <p:cNvPr id="56" name="Subtitle 4"/>
          <p:cNvSpPr txBox="1">
            <a:spLocks/>
          </p:cNvSpPr>
          <p:nvPr/>
        </p:nvSpPr>
        <p:spPr>
          <a:xfrm>
            <a:off x="26778856" y="15350128"/>
            <a:ext cx="10711543" cy="148600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Sensory rich environments offer invitation to play</a:t>
            </a:r>
          </a:p>
          <a:p>
            <a:pPr algn="l"/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7" name="Subtitle 4"/>
          <p:cNvSpPr txBox="1">
            <a:spLocks/>
          </p:cNvSpPr>
          <p:nvPr/>
        </p:nvSpPr>
        <p:spPr>
          <a:xfrm>
            <a:off x="26778855" y="16123300"/>
            <a:ext cx="10711543" cy="148600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research has the potential to guide parents, child-care providers, and teachers in providing an environment that promotes child-initiated play and social interaction for children</a:t>
            </a:r>
          </a:p>
          <a:p>
            <a:pPr algn="l"/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9732488" y="24496984"/>
            <a:ext cx="4313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Photo courtesy of TimberNook Program</a:t>
            </a:r>
          </a:p>
        </p:txBody>
      </p:sp>
      <p:sp>
        <p:nvSpPr>
          <p:cNvPr id="60" name="Subtitle 4"/>
          <p:cNvSpPr txBox="1">
            <a:spLocks/>
          </p:cNvSpPr>
          <p:nvPr/>
        </p:nvSpPr>
        <p:spPr>
          <a:xfrm>
            <a:off x="26522098" y="29264787"/>
            <a:ext cx="10930202" cy="866079"/>
          </a:xfrm>
          <a:prstGeom prst="rect">
            <a:avLst/>
          </a:prstGeom>
          <a:solidFill>
            <a:srgbClr val="25A38B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4800" b="1" dirty="0">
                <a:solidFill>
                  <a:schemeClr val="bg1">
                    <a:lumMod val="95000"/>
                  </a:schemeClr>
                </a:solidFill>
              </a:rPr>
              <a:t>Acknowledgements</a:t>
            </a:r>
          </a:p>
        </p:txBody>
      </p:sp>
      <p:sp>
        <p:nvSpPr>
          <p:cNvPr id="61" name="Subtitle 4"/>
          <p:cNvSpPr txBox="1">
            <a:spLocks/>
          </p:cNvSpPr>
          <p:nvPr/>
        </p:nvSpPr>
        <p:spPr>
          <a:xfrm>
            <a:off x="26740757" y="30159444"/>
            <a:ext cx="10780123" cy="137073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Special thanks to Lou Ann Griswold, PhD, OTR/L, FAOTA University of New Hampshire Hamel Center for Undergraduate Research &amp; TimberNook Program</a:t>
            </a:r>
          </a:p>
          <a:p>
            <a:pPr algn="l"/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2" name="Subtitle 4"/>
          <p:cNvSpPr txBox="1">
            <a:spLocks/>
          </p:cNvSpPr>
          <p:nvPr/>
        </p:nvSpPr>
        <p:spPr>
          <a:xfrm>
            <a:off x="14058900" y="8062554"/>
            <a:ext cx="10711543" cy="118673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two environments, nature-based camp and typical play environment, differed in their supportiveness in:</a:t>
            </a:r>
          </a:p>
        </p:txBody>
      </p:sp>
    </p:spTree>
    <p:extLst>
      <p:ext uri="{BB962C8B-B14F-4D97-AF65-F5344CB8AC3E}">
        <p14:creationId xmlns:p14="http://schemas.microsoft.com/office/powerpoint/2010/main" val="2734566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679</TotalTime>
  <Words>597</Words>
  <Application>Microsoft Office PowerPoint</Application>
  <PresentationFormat>Custom</PresentationFormat>
  <Paragraphs>83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Georgia</vt:lpstr>
      <vt:lpstr>Times New Roman</vt:lpstr>
      <vt:lpstr>Wingdings</vt:lpstr>
      <vt:lpstr>Office Theme</vt:lpstr>
      <vt:lpstr>The Influence of the Environment on the  Quality of Social Interaction Among Children During Play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Tirabassi</dc:creator>
  <cp:lastModifiedBy>Angela Tirabassi</cp:lastModifiedBy>
  <cp:revision>110</cp:revision>
  <dcterms:created xsi:type="dcterms:W3CDTF">2017-03-21T15:12:33Z</dcterms:created>
  <dcterms:modified xsi:type="dcterms:W3CDTF">2017-03-25T16:49:45Z</dcterms:modified>
</cp:coreProperties>
</file>