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3891200" cy="32918400"/>
  <p:notesSz cx="7023100" cy="9309100"/>
  <p:defaultTextStyle>
    <a:defPPr>
      <a:defRPr lang="en-US"/>
    </a:defPPr>
    <a:lvl1pPr marL="0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1pPr>
    <a:lvl2pPr marL="1935491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2pPr>
    <a:lvl3pPr marL="3870983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3pPr>
    <a:lvl4pPr marL="5806474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4pPr>
    <a:lvl5pPr marL="7741966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5pPr>
    <a:lvl6pPr marL="9677457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6pPr>
    <a:lvl7pPr marL="11612948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7pPr>
    <a:lvl8pPr marL="13548440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8pPr>
    <a:lvl9pPr marL="15483931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orient="horz" pos="19872" userDrawn="1">
          <p15:clr>
            <a:srgbClr val="A4A3A4"/>
          </p15:clr>
        </p15:guide>
        <p15:guide id="4" pos="27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70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095" autoAdjust="0"/>
  </p:normalViewPr>
  <p:slideViewPr>
    <p:cSldViewPr snapToGrid="0">
      <p:cViewPr>
        <p:scale>
          <a:sx n="20" d="100"/>
          <a:sy n="20" d="100"/>
        </p:scale>
        <p:origin x="292" y="-296"/>
      </p:cViewPr>
      <p:guideLst>
        <p:guide orient="horz" pos="576"/>
        <p:guide pos="576"/>
        <p:guide orient="horz" pos="19872"/>
        <p:guide pos="27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8"/>
          </a:xfrm>
        </p:spPr>
        <p:txBody>
          <a:bodyPr/>
          <a:lstStyle>
            <a:lvl1pPr marL="0" indent="0" algn="ctr">
              <a:buNone/>
              <a:defRPr sz="11200"/>
            </a:lvl1pPr>
            <a:lvl2pPr marL="2133478" indent="0" algn="ctr">
              <a:buNone/>
              <a:defRPr sz="9300"/>
            </a:lvl2pPr>
            <a:lvl3pPr marL="4266956" indent="0" algn="ctr">
              <a:buNone/>
              <a:defRPr sz="8400"/>
            </a:lvl3pPr>
            <a:lvl4pPr marL="6400434" indent="0" algn="ctr">
              <a:buNone/>
              <a:defRPr sz="7500"/>
            </a:lvl4pPr>
            <a:lvl5pPr marL="8533912" indent="0" algn="ctr">
              <a:buNone/>
              <a:defRPr sz="7500"/>
            </a:lvl5pPr>
            <a:lvl6pPr marL="10667390" indent="0" algn="ctr">
              <a:buNone/>
              <a:defRPr sz="7500"/>
            </a:lvl6pPr>
            <a:lvl7pPr marL="12800868" indent="0" algn="ctr">
              <a:buNone/>
              <a:defRPr sz="7500"/>
            </a:lvl7pPr>
            <a:lvl8pPr marL="14934347" indent="0" algn="ctr">
              <a:buNone/>
              <a:defRPr sz="7500"/>
            </a:lvl8pPr>
            <a:lvl9pPr marL="17067825" indent="0" algn="ctr">
              <a:buNone/>
              <a:defRPr sz="7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8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1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1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1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0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8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200">
                <a:solidFill>
                  <a:schemeClr val="tx1"/>
                </a:solidFill>
              </a:defRPr>
            </a:lvl1pPr>
            <a:lvl2pPr marL="213347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266956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640043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4pPr>
            <a:lvl5pPr marL="8533912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5pPr>
            <a:lvl6pPr marL="1066739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6pPr>
            <a:lvl7pPr marL="12800868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7pPr>
            <a:lvl8pPr marL="14934347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8pPr>
            <a:lvl9pPr marL="17067825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7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4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8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3478" indent="0">
              <a:buNone/>
              <a:defRPr sz="9300" b="1"/>
            </a:lvl2pPr>
            <a:lvl3pPr marL="4266956" indent="0">
              <a:buNone/>
              <a:defRPr sz="8400" b="1"/>
            </a:lvl3pPr>
            <a:lvl4pPr marL="6400434" indent="0">
              <a:buNone/>
              <a:defRPr sz="7500" b="1"/>
            </a:lvl4pPr>
            <a:lvl5pPr marL="8533912" indent="0">
              <a:buNone/>
              <a:defRPr sz="7500" b="1"/>
            </a:lvl5pPr>
            <a:lvl6pPr marL="10667390" indent="0">
              <a:buNone/>
              <a:defRPr sz="7500" b="1"/>
            </a:lvl6pPr>
            <a:lvl7pPr marL="12800868" indent="0">
              <a:buNone/>
              <a:defRPr sz="7500" b="1"/>
            </a:lvl7pPr>
            <a:lvl8pPr marL="14934347" indent="0">
              <a:buNone/>
              <a:defRPr sz="7500" b="1"/>
            </a:lvl8pPr>
            <a:lvl9pPr marL="17067825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3478" indent="0">
              <a:buNone/>
              <a:defRPr sz="9300" b="1"/>
            </a:lvl2pPr>
            <a:lvl3pPr marL="4266956" indent="0">
              <a:buNone/>
              <a:defRPr sz="8400" b="1"/>
            </a:lvl3pPr>
            <a:lvl4pPr marL="6400434" indent="0">
              <a:buNone/>
              <a:defRPr sz="7500" b="1"/>
            </a:lvl4pPr>
            <a:lvl5pPr marL="8533912" indent="0">
              <a:buNone/>
              <a:defRPr sz="7500" b="1"/>
            </a:lvl5pPr>
            <a:lvl6pPr marL="10667390" indent="0">
              <a:buNone/>
              <a:defRPr sz="7500" b="1"/>
            </a:lvl6pPr>
            <a:lvl7pPr marL="12800868" indent="0">
              <a:buNone/>
              <a:defRPr sz="7500" b="1"/>
            </a:lvl7pPr>
            <a:lvl8pPr marL="14934347" indent="0">
              <a:buNone/>
              <a:defRPr sz="7500" b="1"/>
            </a:lvl8pPr>
            <a:lvl9pPr marL="17067825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1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8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4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4900"/>
            </a:lvl1pPr>
            <a:lvl2pPr>
              <a:defRPr sz="131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1"/>
            <a:ext cx="14156054" cy="18295622"/>
          </a:xfrm>
        </p:spPr>
        <p:txBody>
          <a:bodyPr/>
          <a:lstStyle>
            <a:lvl1pPr marL="0" indent="0">
              <a:buNone/>
              <a:defRPr sz="7500"/>
            </a:lvl1pPr>
            <a:lvl2pPr marL="2133478" indent="0">
              <a:buNone/>
              <a:defRPr sz="6500"/>
            </a:lvl2pPr>
            <a:lvl3pPr marL="4266956" indent="0">
              <a:buNone/>
              <a:defRPr sz="5600"/>
            </a:lvl3pPr>
            <a:lvl4pPr marL="6400434" indent="0">
              <a:buNone/>
              <a:defRPr sz="4700"/>
            </a:lvl4pPr>
            <a:lvl5pPr marL="8533912" indent="0">
              <a:buNone/>
              <a:defRPr sz="4700"/>
            </a:lvl5pPr>
            <a:lvl6pPr marL="10667390" indent="0">
              <a:buNone/>
              <a:defRPr sz="4700"/>
            </a:lvl6pPr>
            <a:lvl7pPr marL="12800868" indent="0">
              <a:buNone/>
              <a:defRPr sz="4700"/>
            </a:lvl7pPr>
            <a:lvl8pPr marL="14934347" indent="0">
              <a:buNone/>
              <a:defRPr sz="4700"/>
            </a:lvl8pPr>
            <a:lvl9pPr marL="17067825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4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4900"/>
            </a:lvl1pPr>
            <a:lvl2pPr marL="2133478" indent="0">
              <a:buNone/>
              <a:defRPr sz="13100"/>
            </a:lvl2pPr>
            <a:lvl3pPr marL="4266956" indent="0">
              <a:buNone/>
              <a:defRPr sz="11200"/>
            </a:lvl3pPr>
            <a:lvl4pPr marL="6400434" indent="0">
              <a:buNone/>
              <a:defRPr sz="9300"/>
            </a:lvl4pPr>
            <a:lvl5pPr marL="8533912" indent="0">
              <a:buNone/>
              <a:defRPr sz="9300"/>
            </a:lvl5pPr>
            <a:lvl6pPr marL="10667390" indent="0">
              <a:buNone/>
              <a:defRPr sz="9300"/>
            </a:lvl6pPr>
            <a:lvl7pPr marL="12800868" indent="0">
              <a:buNone/>
              <a:defRPr sz="9300"/>
            </a:lvl7pPr>
            <a:lvl8pPr marL="14934347" indent="0">
              <a:buNone/>
              <a:defRPr sz="9300"/>
            </a:lvl8pPr>
            <a:lvl9pPr marL="17067825" indent="0">
              <a:buNone/>
              <a:defRPr sz="9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1"/>
            <a:ext cx="14156054" cy="18295622"/>
          </a:xfrm>
        </p:spPr>
        <p:txBody>
          <a:bodyPr/>
          <a:lstStyle>
            <a:lvl1pPr marL="0" indent="0">
              <a:buNone/>
              <a:defRPr sz="7500"/>
            </a:lvl1pPr>
            <a:lvl2pPr marL="2133478" indent="0">
              <a:buNone/>
              <a:defRPr sz="6500"/>
            </a:lvl2pPr>
            <a:lvl3pPr marL="4266956" indent="0">
              <a:buNone/>
              <a:defRPr sz="5600"/>
            </a:lvl3pPr>
            <a:lvl4pPr marL="6400434" indent="0">
              <a:buNone/>
              <a:defRPr sz="4700"/>
            </a:lvl4pPr>
            <a:lvl5pPr marL="8533912" indent="0">
              <a:buNone/>
              <a:defRPr sz="4700"/>
            </a:lvl5pPr>
            <a:lvl6pPr marL="10667390" indent="0">
              <a:buNone/>
              <a:defRPr sz="4700"/>
            </a:lvl6pPr>
            <a:lvl7pPr marL="12800868" indent="0">
              <a:buNone/>
              <a:defRPr sz="4700"/>
            </a:lvl7pPr>
            <a:lvl8pPr marL="14934347" indent="0">
              <a:buNone/>
              <a:defRPr sz="4700"/>
            </a:lvl8pPr>
            <a:lvl9pPr marL="17067825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6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8"/>
            <a:ext cx="37856160" cy="6362702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B2A3-5D2A-4800-BDD6-A639736406A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266956" rtl="0" eaLnBrk="1" latinLnBrk="0" hangingPunct="1">
        <a:lnSpc>
          <a:spcPct val="90000"/>
        </a:lnSpc>
        <a:spcBef>
          <a:spcPct val="0"/>
        </a:spcBef>
        <a:buNone/>
        <a:defRPr sz="2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6739" indent="-1066739" algn="l" defTabSz="4266956" rtl="0" eaLnBrk="1" latinLnBrk="0" hangingPunct="1">
        <a:lnSpc>
          <a:spcPct val="90000"/>
        </a:lnSpc>
        <a:spcBef>
          <a:spcPts val="4666"/>
        </a:spcBef>
        <a:buFont typeface="Arial" panose="020B0604020202020204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217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33695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467173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9600651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34129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3867608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086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8134564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33478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66956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434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33912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7390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0868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34347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67825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5940" y="1201598"/>
            <a:ext cx="36733141" cy="281614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8800" b="1" dirty="0" smtClean="0">
                <a:latin typeface="Arial Black" panose="020B0A04020102020204" pitchFamily="34" charset="0"/>
              </a:rPr>
              <a:t>The Effect of Alcohol Prep Pads and Blood Drop Number</a:t>
            </a:r>
          </a:p>
          <a:p>
            <a:pPr algn="ctr"/>
            <a:r>
              <a:rPr lang="en-US" sz="8800" b="1" dirty="0" smtClean="0">
                <a:latin typeface="Arial Black" panose="020B0A04020102020204" pitchFamily="34" charset="0"/>
              </a:rPr>
              <a:t>On Capillary Blood Glucose Values</a:t>
            </a:r>
            <a:endParaRPr lang="en-US" sz="8800" b="1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407" y="5453261"/>
            <a:ext cx="13174339" cy="1038575"/>
          </a:xfrm>
          <a:prstGeom prst="roundRect">
            <a:avLst/>
          </a:prstGeom>
          <a:solidFill>
            <a:srgbClr val="700015"/>
          </a:solidFill>
          <a:ln>
            <a:solidFill>
              <a:schemeClr val="tx1"/>
            </a:solidFill>
          </a:ln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427" y="22566857"/>
            <a:ext cx="13167360" cy="1038575"/>
          </a:xfrm>
          <a:prstGeom prst="roundRect">
            <a:avLst/>
          </a:prstGeom>
          <a:solidFill>
            <a:srgbClr val="700015"/>
          </a:solidFill>
          <a:ln>
            <a:solidFill>
              <a:schemeClr val="tx1"/>
            </a:solidFill>
          </a:ln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26175" y="27734915"/>
            <a:ext cx="13167360" cy="1038575"/>
          </a:xfrm>
          <a:prstGeom prst="roundRect">
            <a:avLst/>
          </a:prstGeom>
          <a:solidFill>
            <a:srgbClr val="700015"/>
          </a:solidFill>
          <a:ln>
            <a:solidFill>
              <a:schemeClr val="tx1"/>
            </a:solidFill>
          </a:ln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19121" y="5462212"/>
            <a:ext cx="13167360" cy="1038575"/>
          </a:xfrm>
          <a:prstGeom prst="roundRect">
            <a:avLst/>
          </a:prstGeom>
          <a:solidFill>
            <a:srgbClr val="700015"/>
          </a:solidFill>
          <a:ln>
            <a:solidFill>
              <a:schemeClr val="tx1"/>
            </a:solidFill>
          </a:ln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14091" y="6684909"/>
            <a:ext cx="13079372" cy="8417683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Quantitative,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quasi-experimental design</a:t>
            </a: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96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volunteers randomly assigned to 3 groups </a:t>
            </a: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group underwent a pair of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blood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glucose tests</a:t>
            </a: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alcohol + 1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blood drop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VS. alcohol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blood drop </a:t>
            </a: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2: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alcohol + 1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blood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drop VS. 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alcohol + 2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blood drop</a:t>
            </a: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alcohol + 1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blood drop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alcohol + 2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blood drop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51092" y="21741130"/>
            <a:ext cx="13182778" cy="1038575"/>
          </a:xfrm>
          <a:prstGeom prst="roundRect">
            <a:avLst/>
          </a:prstGeom>
          <a:solidFill>
            <a:srgbClr val="700015"/>
          </a:solidFill>
          <a:ln>
            <a:solidFill>
              <a:schemeClr val="tx1"/>
            </a:solidFill>
          </a:ln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601687" y="6491836"/>
            <a:ext cx="13175904" cy="8787015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Neither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alcohol prep pads alone, nor blood drop number alone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affect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glucose values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2.074 mg/dL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 is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clinically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insignificant.</a:t>
            </a: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from 2 subjects was eliminated due to failure to form round blood drops. Values from these blood drops showed alcohol dilution.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5600" dirty="0"/>
          </a:p>
        </p:txBody>
      </p:sp>
      <p:sp>
        <p:nvSpPr>
          <p:cNvPr id="34" name="TextBox 33"/>
          <p:cNvSpPr txBox="1"/>
          <p:nvPr/>
        </p:nvSpPr>
        <p:spPr>
          <a:xfrm>
            <a:off x="29807885" y="19533772"/>
            <a:ext cx="13167360" cy="1038575"/>
          </a:xfrm>
          <a:prstGeom prst="roundRect">
            <a:avLst/>
          </a:prstGeom>
          <a:solidFill>
            <a:srgbClr val="700015"/>
          </a:solidFill>
          <a:ln>
            <a:solidFill>
              <a:schemeClr val="tx1"/>
            </a:solidFill>
          </a:ln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&amp; Implications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6459" y="6466620"/>
            <a:ext cx="13171258" cy="154751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416575" y="4104025"/>
            <a:ext cx="34244073" cy="93871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Joanna Foos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 University of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New Hampshire 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Department of Nursing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21427" y="23612275"/>
            <a:ext cx="13167360" cy="79345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451092" y="22803050"/>
            <a:ext cx="13169309" cy="87437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5519121" y="6459376"/>
            <a:ext cx="13167360" cy="144783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9826175" y="6459373"/>
            <a:ext cx="13167360" cy="124793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9826175" y="20610667"/>
            <a:ext cx="13167360" cy="66852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16" y="1005840"/>
            <a:ext cx="2668724" cy="3213627"/>
          </a:xfrm>
          <a:prstGeom prst="rect">
            <a:avLst/>
          </a:prstGeom>
        </p:spPr>
      </p:pic>
      <p:sp>
        <p:nvSpPr>
          <p:cNvPr id="14" name="AutoShape 2" descr="Image result for un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/>
          </p:cNvPicPr>
          <p:nvPr/>
        </p:nvPicPr>
        <p:blipFill rotWithShape="1">
          <a:blip r:embed="rId3"/>
          <a:srcRect l="7825" t="31953" r="2476"/>
          <a:stretch/>
        </p:blipFill>
        <p:spPr>
          <a:xfrm>
            <a:off x="9025852" y="17095737"/>
            <a:ext cx="3657600" cy="365760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29809833" y="5403350"/>
            <a:ext cx="13234410" cy="1038575"/>
          </a:xfrm>
          <a:prstGeom prst="roundRect">
            <a:avLst/>
          </a:prstGeom>
          <a:solidFill>
            <a:srgbClr val="700015"/>
          </a:solidFill>
          <a:ln>
            <a:solidFill>
              <a:schemeClr val="tx1"/>
            </a:solidFill>
          </a:ln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/>
          </p:cNvPicPr>
          <p:nvPr/>
        </p:nvPicPr>
        <p:blipFill rotWithShape="1">
          <a:blip r:embed="rId4"/>
          <a:srcRect l="8576" t="12486" r="616" b="16977"/>
          <a:stretch/>
        </p:blipFill>
        <p:spPr>
          <a:xfrm>
            <a:off x="32625057" y="14937775"/>
            <a:ext cx="3657600" cy="365760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6" name="Rectangle 65"/>
          <p:cNvSpPr/>
          <p:nvPr/>
        </p:nvSpPr>
        <p:spPr>
          <a:xfrm>
            <a:off x="29874934" y="28811150"/>
            <a:ext cx="13169309" cy="27356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/>
          </p:cNvPicPr>
          <p:nvPr/>
        </p:nvPicPr>
        <p:blipFill rotWithShape="1">
          <a:blip r:embed="rId5"/>
          <a:srcRect l="7985" t="36506" r="4129" b="2752"/>
          <a:stretch/>
        </p:blipFill>
        <p:spPr>
          <a:xfrm>
            <a:off x="3091048" y="17095737"/>
            <a:ext cx="3657600" cy="365760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35"/>
          <p:cNvPicPr>
            <a:picLocks/>
          </p:cNvPicPr>
          <p:nvPr/>
        </p:nvPicPr>
        <p:blipFill rotWithShape="1">
          <a:blip r:embed="rId6"/>
          <a:srcRect t="5587" b="25453"/>
          <a:stretch/>
        </p:blipFill>
        <p:spPr>
          <a:xfrm>
            <a:off x="36831848" y="14970152"/>
            <a:ext cx="3657600" cy="365760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0848" y="1023539"/>
            <a:ext cx="2670279" cy="32128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4970" y="6630329"/>
            <a:ext cx="12813550" cy="1416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Capillary blood glucose testing is a common nursing procedure that leads to critical patient care decisions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cleaning the fingertip with a 70% isopropyl alcohol prep pad, some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nurses wipe away the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drop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blood, and test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drop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lessen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alcohol. </a:t>
            </a:r>
          </a:p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consensus exists on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 of alcohol or the 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necessity of wiping away the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 of blood.  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/>
          <a:srcRect l="4224" r="2654" b="2252"/>
          <a:stretch/>
        </p:blipFill>
        <p:spPr>
          <a:xfrm rot="16200000">
            <a:off x="19631118" y="14506955"/>
            <a:ext cx="4952727" cy="6921417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9486041" y="28811151"/>
            <a:ext cx="13101866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thanks to Dr. Sue Fetzer, faculty advisor; Dr. Joanne Samuels, honors program coordinator; and Dr. Beth Evans, laboratory coordinator. This project was funded by Sigma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Theta Tau,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 Iota Chapter.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6846" y="23722442"/>
            <a:ext cx="1270847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8565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70% isopropyl alcohol prep pads affect capillary blood glucose values (Group 1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)?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488565" algn="l"/>
              </a:tabLs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8565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there a difference between blood drop 1 and blood drop 2 when 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isopropyl alcohol is used (Group 2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)?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488565" algn="l"/>
              </a:tabLs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488565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there a difference between blood drop 1 and blood drop 2 when isopropyl alcohol is used (Group 3)?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64120" y="19232349"/>
            <a:ext cx="2761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supplies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07623" y="27734915"/>
            <a:ext cx="131230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ANOVA revealed n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 between Groups 1-2, 2-3, or 1-3 regarding mean values.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19193" y="20467480"/>
            <a:ext cx="1301873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Alcohol prep pads do not significantly affect capillary blood glucose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not necessary to wipe away the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 of blood, even when alcohol is used to prepare the fingertip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studies should investigate whether poorly formed blood drops impact blood glucose values.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19193" y="17367498"/>
            <a:ext cx="261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Rounded blood drop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89448" y="17395377"/>
            <a:ext cx="261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Diluted blood drop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3644" y="21741130"/>
            <a:ext cx="12411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/>
          <a:srcRect l="32778" t="39289" r="16474" b="27842"/>
          <a:stretch/>
        </p:blipFill>
        <p:spPr>
          <a:xfrm>
            <a:off x="15493002" y="22808816"/>
            <a:ext cx="13127399" cy="47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6089</TotalTime>
  <Words>399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Symbol</vt:lpstr>
      <vt:lpstr>Times New Roman</vt:lpstr>
      <vt:lpstr>Wingdings 2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Taylor-Power</dc:creator>
  <cp:lastModifiedBy>Joanna Foos</cp:lastModifiedBy>
  <cp:revision>122</cp:revision>
  <cp:lastPrinted>2015-11-20T18:54:22Z</cp:lastPrinted>
  <dcterms:created xsi:type="dcterms:W3CDTF">2015-11-17T19:25:36Z</dcterms:created>
  <dcterms:modified xsi:type="dcterms:W3CDTF">2017-03-30T19:51:24Z</dcterms:modified>
</cp:coreProperties>
</file>