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49377600" cy="32918400"/>
  <p:notesSz cx="7077075" cy="936307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368">
          <p15:clr>
            <a:srgbClr val="A4A3A4"/>
          </p15:clr>
        </p15:guide>
        <p15:guide id="2" pos="155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CCCCCC"/>
    <a:srgbClr val="999999"/>
    <a:srgbClr val="FF9900"/>
    <a:srgbClr val="990000"/>
    <a:srgbClr val="000050"/>
    <a:srgbClr val="00126A"/>
    <a:srgbClr val="0033CC"/>
    <a:srgbClr val="000622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3658" autoAdjust="0"/>
    <p:restoredTop sz="94575" autoAdjust="0"/>
  </p:normalViewPr>
  <p:slideViewPr>
    <p:cSldViewPr>
      <p:cViewPr>
        <p:scale>
          <a:sx n="54" d="100"/>
          <a:sy n="54" d="100"/>
        </p:scale>
        <p:origin x="5792" y="1608"/>
      </p:cViewPr>
      <p:guideLst>
        <p:guide orient="horz" pos="10368"/>
        <p:guide pos="155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6733" cy="46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2" tIns="47161" rIns="94322" bIns="47161" numCol="1" anchor="t" anchorCtr="0" compatLnSpc="1">
            <a:prstTxWarp prst="textNoShape">
              <a:avLst/>
            </a:prstTxWarp>
          </a:bodyPr>
          <a:lstStyle>
            <a:lvl1pPr algn="l" defTabSz="942804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727" y="1"/>
            <a:ext cx="3066733" cy="46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2" tIns="47161" rIns="94322" bIns="47161" numCol="1" anchor="t" anchorCtr="0" compatLnSpc="1">
            <a:prstTxWarp prst="textNoShape">
              <a:avLst/>
            </a:prstTxWarp>
          </a:bodyPr>
          <a:lstStyle>
            <a:lvl1pPr algn="r" defTabSz="942804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3313"/>
            <a:ext cx="3066733" cy="46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2" tIns="47161" rIns="94322" bIns="47161" numCol="1" anchor="b" anchorCtr="0" compatLnSpc="1">
            <a:prstTxWarp prst="textNoShape">
              <a:avLst/>
            </a:prstTxWarp>
          </a:bodyPr>
          <a:lstStyle>
            <a:lvl1pPr algn="l" defTabSz="942804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727" y="8893313"/>
            <a:ext cx="3066733" cy="46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2" tIns="47161" rIns="94322" bIns="47161" numCol="1" anchor="b" anchorCtr="0" compatLnSpc="1">
            <a:prstTxWarp prst="textNoShape">
              <a:avLst/>
            </a:prstTxWarp>
          </a:bodyPr>
          <a:lstStyle>
            <a:lvl1pPr algn="r" defTabSz="942804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DCE5CEB-6363-420F-BE45-85B064B89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26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6220B-F7D1-4204-BD33-CADCA19C51D1}" type="datetimeFigureOut">
              <a:rPr lang="en-US"/>
              <a:t>4/3/17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169988"/>
            <a:ext cx="4740275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5325"/>
            <a:ext cx="5661025" cy="36877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DDA12-D10A-47D2-9411-D3470D8506A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26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DDA12-D10A-47D2-9411-D3470D8506AF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33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4036" y="10226675"/>
            <a:ext cx="41969531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06284" y="18653125"/>
            <a:ext cx="34565034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5278E-ED96-461A-883E-5FD94BC35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27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5C329-9094-49E3-ADB9-7C70C8CFF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161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799119" y="1317625"/>
            <a:ext cx="11110317" cy="28089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8166" y="1317625"/>
            <a:ext cx="33159502" cy="280892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BC182-0EAC-4479-8D18-C53192F40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77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468167" y="1317625"/>
            <a:ext cx="44441269" cy="5486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68168" y="7680326"/>
            <a:ext cx="22134909" cy="10787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4774527" y="7680326"/>
            <a:ext cx="22134909" cy="10787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468168" y="18619788"/>
            <a:ext cx="22134909" cy="10787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774527" y="18619788"/>
            <a:ext cx="22134909" cy="10787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E7164-4707-4A19-A6AB-6533AC9FA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5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D8D97-1826-4078-ADDA-4E99B734A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17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0487" y="21153441"/>
            <a:ext cx="4197131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00487" y="13952538"/>
            <a:ext cx="4197131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73675-D381-4E0E-B86F-9F9EFE057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241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8168" y="7680325"/>
            <a:ext cx="22134909" cy="2172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74527" y="7680325"/>
            <a:ext cx="22134909" cy="2172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8DAF2-D655-47B3-A184-648194FE7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06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165" y="7369178"/>
            <a:ext cx="21817013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68165" y="10439400"/>
            <a:ext cx="21817013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83493" y="7369178"/>
            <a:ext cx="21825942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083493" y="10439400"/>
            <a:ext cx="21825942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92EC-8C3C-4F10-858C-C66E68A9E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59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AEDA9-9C5F-4252-8D07-E5D3174E9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1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FBADD-EE0D-4AEE-A966-D1DAD5921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66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165" y="1311275"/>
            <a:ext cx="16244888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5984" y="1311275"/>
            <a:ext cx="2760345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8165" y="6888163"/>
            <a:ext cx="16244888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56635-F299-487E-8478-361B2D7E6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45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7997" y="23042566"/>
            <a:ext cx="2962691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77997" y="2941638"/>
            <a:ext cx="2962691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7997" y="25763541"/>
            <a:ext cx="2962691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8BA4C-6842-4480-8686-9E83B0824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9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A9A9"/>
            </a:gs>
            <a:gs pos="50000">
              <a:srgbClr val="990000"/>
            </a:gs>
            <a:gs pos="100000">
              <a:srgbClr val="DDA9A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8563" y="1317625"/>
            <a:ext cx="44440475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68563" y="7680325"/>
            <a:ext cx="44440475" cy="2172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68563" y="29978350"/>
            <a:ext cx="1152207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algn="l" defTabSz="3762375">
              <a:defRPr sz="57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870363" y="29978350"/>
            <a:ext cx="1563687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defTabSz="3762375">
              <a:defRPr sz="57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386963" y="29978350"/>
            <a:ext cx="1152207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algn="r" defTabSz="3762375">
              <a:defRPr sz="57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D3B0B1D-8805-4920-9608-A1D4D0B3D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2pPr>
      <a:lvl3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3pPr>
      <a:lvl4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4pPr>
      <a:lvl5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5pPr>
      <a:lvl6pPr marL="4572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6pPr>
      <a:lvl7pPr marL="9144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7pPr>
      <a:lvl8pPr marL="13716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8pPr>
      <a:lvl9pPr marL="18288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9pPr>
    </p:titleStyle>
    <p:bodyStyle>
      <a:lvl1pPr marL="1409700" indent="-14097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13200">
          <a:solidFill>
            <a:schemeClr val="tx1"/>
          </a:solidFill>
          <a:latin typeface="+mn-lt"/>
          <a:ea typeface="+mn-ea"/>
          <a:cs typeface="+mn-cs"/>
        </a:defRPr>
      </a:lvl1pPr>
      <a:lvl2pPr marL="3057525" indent="-1176338" algn="l" defTabSz="3762375" rtl="0" eaLnBrk="0" fontAlgn="base" hangingPunct="0">
        <a:spcBef>
          <a:spcPct val="20000"/>
        </a:spcBef>
        <a:spcAft>
          <a:spcPct val="0"/>
        </a:spcAft>
        <a:buChar char="–"/>
        <a:defRPr sz="11500">
          <a:solidFill>
            <a:schemeClr val="tx1"/>
          </a:solidFill>
          <a:latin typeface="+mn-lt"/>
        </a:defRPr>
      </a:lvl2pPr>
      <a:lvl3pPr marL="4702175" indent="-9398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9900">
          <a:solidFill>
            <a:schemeClr val="tx1"/>
          </a:solidFill>
          <a:latin typeface="+mn-lt"/>
        </a:defRPr>
      </a:lvl3pPr>
      <a:lvl4pPr marL="6583363" indent="-939800" algn="l" defTabSz="3762375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466138" indent="-941388" algn="l" defTabSz="3762375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89233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6pPr>
      <a:lvl7pPr marL="93805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7pPr>
      <a:lvl8pPr marL="98377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8pPr>
      <a:lvl9pPr marL="102949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1"/>
            <a:ext cx="49377600" cy="6629400"/>
          </a:xfr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indent="-457200" algn="l" eaLnBrk="1" hangingPunct="1"/>
            <a:r>
              <a:rPr lang="en-US" sz="9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Feeling Guilty, Acting Ashamed: The Role of </a:t>
            </a:r>
            <a:r>
              <a:rPr lang="en-US" sz="9600" dirty="0">
                <a:solidFill>
                  <a:srgbClr val="FFFFFF"/>
                </a:solidFill>
                <a:latin typeface="Times New Roman"/>
                <a:cs typeface="Times New Roman" panose="02020603050405020304" pitchFamily="18" charset="0"/>
              </a:rPr>
              <a:t/>
            </a:r>
            <a:br>
              <a:rPr lang="en-US" sz="9600" dirty="0">
                <a:solidFill>
                  <a:srgbClr val="FFFFFF"/>
                </a:solidFill>
                <a:latin typeface="Times New Roman"/>
                <a:cs typeface="Times New Roman" panose="02020603050405020304" pitchFamily="18" charset="0"/>
              </a:rPr>
            </a:br>
            <a:r>
              <a:rPr lang="en-US" sz="9600" dirty="0" smtClean="0">
                <a:solidFill>
                  <a:srgbClr val="FFFFFF"/>
                </a:solidFill>
                <a:latin typeface="Times New Roman"/>
                <a:cs typeface="Times New Roman" panose="02020603050405020304" pitchFamily="18" charset="0"/>
              </a:rPr>
              <a:t>Emotions </a:t>
            </a:r>
            <a:r>
              <a:rPr lang="en-US" sz="9600" smtClean="0">
                <a:solidFill>
                  <a:srgbClr val="FFFFFF"/>
                </a:solidFill>
                <a:latin typeface="Times New Roman"/>
                <a:cs typeface="Times New Roman" panose="02020603050405020304" pitchFamily="18" charset="0"/>
              </a:rPr>
              <a:t>on Morality </a:t>
            </a:r>
            <a:r>
              <a:rPr lang="en-US" sz="9600" dirty="0" smtClean="0">
                <a:solidFill>
                  <a:srgbClr val="FFFFFF"/>
                </a:solidFill>
                <a:latin typeface="Times New Roman"/>
                <a:cs typeface="Times New Roman" panose="02020603050405020304" pitchFamily="18" charset="0"/>
              </a:rPr>
              <a:t>and Rule-Violating Behavior</a:t>
            </a:r>
            <a:br>
              <a:rPr lang="en-US" sz="9600" dirty="0" smtClean="0">
                <a:solidFill>
                  <a:srgbClr val="FFFFFF"/>
                </a:solidFill>
                <a:latin typeface="Times New Roman"/>
                <a:cs typeface="Times New Roman" panose="02020603050405020304" pitchFamily="18" charset="0"/>
              </a:rPr>
            </a:br>
            <a:r>
              <a:rPr lang="en-US" sz="9600" dirty="0" smtClean="0">
                <a:solidFill>
                  <a:srgbClr val="FFFFFF"/>
                </a:solidFill>
                <a:latin typeface="Times New Roman"/>
                <a:cs typeface="Times New Roman" panose="02020603050405020304" pitchFamily="18" charset="0"/>
              </a:rPr>
              <a:t/>
            </a:r>
            <a:br>
              <a:rPr lang="en-US" sz="9600" dirty="0" smtClean="0">
                <a:solidFill>
                  <a:srgbClr val="FFFFFF"/>
                </a:solidFill>
                <a:latin typeface="Times New Roman"/>
                <a:cs typeface="Times New Roman" panose="02020603050405020304" pitchFamily="18" charset="0"/>
              </a:rPr>
            </a:br>
            <a:r>
              <a:rPr lang="en-US" sz="4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Ceara A. Tavares, Ellen S. Cohn, &amp; Alexander </a:t>
            </a:r>
            <a:r>
              <a:rPr lang="en-US" sz="48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Blandina</a:t>
            </a:r>
            <a:r>
              <a:rPr lang="en-US" sz="4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University of New Hampshire</a:t>
            </a:r>
            <a:endParaRPr lang="en-US" sz="4000" i="1" dirty="0">
              <a:solidFill>
                <a:schemeClr val="bg1"/>
              </a:solidFill>
            </a:endParaRPr>
          </a:p>
        </p:txBody>
      </p:sp>
      <p:sp>
        <p:nvSpPr>
          <p:cNvPr id="2149" name="Text Box 154"/>
          <p:cNvSpPr txBox="1">
            <a:spLocks noChangeArrowheads="1"/>
          </p:cNvSpPr>
          <p:nvPr/>
        </p:nvSpPr>
        <p:spPr bwMode="auto">
          <a:xfrm>
            <a:off x="37242750" y="8305800"/>
            <a:ext cx="11582400" cy="15096440"/>
          </a:xfrm>
          <a:prstGeom prst="rect">
            <a:avLst/>
          </a:prstGeom>
          <a:noFill/>
          <a:ln w="127000" cmpd="dbl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lvl1pPr defTabSz="3762375" eaLnBrk="0" hangingPunct="0">
              <a:defRPr sz="4300" b="1">
                <a:solidFill>
                  <a:srgbClr val="FF9900"/>
                </a:solidFill>
                <a:latin typeface="Arial" charset="0"/>
              </a:defRPr>
            </a:lvl1pPr>
            <a:lvl2pPr marL="742950" indent="-285750" defTabSz="3762375" eaLnBrk="0" hangingPunct="0">
              <a:defRPr sz="4300" b="1">
                <a:solidFill>
                  <a:srgbClr val="FF9900"/>
                </a:solidFill>
                <a:latin typeface="Arial" charset="0"/>
              </a:defRPr>
            </a:lvl2pPr>
            <a:lvl3pPr marL="1143000" indent="-228600" defTabSz="3762375" eaLnBrk="0" hangingPunct="0">
              <a:defRPr sz="4300" b="1">
                <a:solidFill>
                  <a:srgbClr val="FF9900"/>
                </a:solidFill>
                <a:latin typeface="Arial" charset="0"/>
              </a:defRPr>
            </a:lvl3pPr>
            <a:lvl4pPr marL="1600200" indent="-228600" defTabSz="3762375" eaLnBrk="0" hangingPunct="0">
              <a:defRPr sz="4300" b="1">
                <a:solidFill>
                  <a:srgbClr val="FF9900"/>
                </a:solidFill>
                <a:latin typeface="Arial" charset="0"/>
              </a:defRPr>
            </a:lvl4pPr>
            <a:lvl5pPr marL="2057400" indent="-228600" defTabSz="3762375" eaLnBrk="0" hangingPunct="0">
              <a:defRPr sz="4300" b="1">
                <a:solidFill>
                  <a:srgbClr val="FF9900"/>
                </a:solidFill>
                <a:latin typeface="Arial" charset="0"/>
              </a:defRPr>
            </a:lvl5pPr>
            <a:lvl6pPr marL="2514600" indent="-228600" algn="ctr" defTabSz="3762375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6pPr>
            <a:lvl7pPr marL="2971800" indent="-228600" algn="ctr" defTabSz="3762375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7pPr>
            <a:lvl8pPr marL="3429000" indent="-228600" algn="ctr" defTabSz="3762375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8pPr>
            <a:lvl9pPr marL="3886200" indent="-228600" algn="ctr" defTabSz="3762375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Findings</a:t>
            </a:r>
          </a:p>
          <a:p>
            <a:pPr algn="l" eaLnBrk="1" hangingPunct="1"/>
            <a:r>
              <a:rPr lang="en-US" sz="36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Hypothesis: Unconscious emotions will play a mediating role between self-conscious emotions and everyday morality</a:t>
            </a:r>
          </a:p>
          <a:p>
            <a:pPr marL="571500" indent="-571500" algn="l" eaLnBrk="1" hangingPunct="1">
              <a:buFont typeface="Arial" panose="020B0604020202020204" pitchFamily="34" charset="0"/>
              <a:buChar char="•"/>
            </a:pPr>
            <a:r>
              <a:rPr lang="en-US" sz="36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Empathy and a</a:t>
            </a:r>
            <a:r>
              <a:rPr lang="en-US" sz="36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nger were partial mediators </a:t>
            </a:r>
            <a:r>
              <a:rPr lang="en-US" sz="36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 </a:t>
            </a:r>
            <a:r>
              <a:rPr lang="en-US" sz="36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guilt</a:t>
            </a:r>
            <a:r>
              <a:rPr lang="en-US" sz="36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morality</a:t>
            </a:r>
          </a:p>
          <a:p>
            <a:pPr marL="571500" indent="-571500" algn="l" eaLnBrk="1" hangingPunct="1"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Empathy </a:t>
            </a:r>
            <a:r>
              <a:rPr lang="en-US" sz="36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anger were full mediators between shame and morality</a:t>
            </a:r>
            <a:endParaRPr lang="en-US" sz="3600" b="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Implications</a:t>
            </a:r>
          </a:p>
          <a:p>
            <a:pPr marL="571500" indent="-571500" algn="l" eaLnBrk="1" hangingPunct="1">
              <a:buFont typeface="Arial"/>
              <a:buChar char="•"/>
            </a:pPr>
            <a:r>
              <a:rPr lang="en-US" sz="36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 guilt and shame are associated with higher levels of empathy which then lead to high levels of morality</a:t>
            </a:r>
          </a:p>
          <a:p>
            <a:pPr marL="571500" indent="-571500" algn="l" eaLnBrk="1" hangingPunct="1">
              <a:buFont typeface="Arial"/>
              <a:buChar char="•"/>
            </a:pPr>
            <a:r>
              <a:rPr lang="en-US" sz="36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Guilt and shame are also associated with lower levels of anger which then lead to lower levels of morality</a:t>
            </a:r>
            <a:endParaRPr lang="en-US" sz="3600" b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l" eaLnBrk="1" hangingPunct="1">
              <a:buFont typeface="Arial"/>
              <a:buChar char="•"/>
            </a:pPr>
            <a:r>
              <a:rPr lang="en-US" sz="36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Anger is related with less morality, whereas empathy is related to more morality</a:t>
            </a:r>
            <a:endParaRPr lang="en-US" sz="3600" b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l" eaLnBrk="1" hangingPunct="1">
              <a:buFont typeface="Arial"/>
              <a:buChar char="•"/>
            </a:pPr>
            <a:r>
              <a:rPr lang="en-US" sz="36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Unconscious emotions completely account for the relationship between shame and morality</a:t>
            </a:r>
            <a:endParaRPr lang="en-US" sz="3600" b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Limitations</a:t>
            </a:r>
          </a:p>
          <a:p>
            <a:pPr marL="571500" indent="-571500" algn="l" eaLnBrk="1" hangingPunct="1">
              <a:buFont typeface="Arial" panose="020B0604020202020204" pitchFamily="34" charset="0"/>
              <a:buChar char="•"/>
            </a:pPr>
            <a:r>
              <a:rPr lang="en-US" sz="36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Guilt was not fully mediated</a:t>
            </a:r>
            <a:endParaRPr lang="en-US" sz="3600" b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l" eaLnBrk="1" hangingPunct="1">
              <a:buFont typeface="Arial" panose="020B0604020202020204" pitchFamily="34" charset="0"/>
              <a:buChar char="•"/>
            </a:pPr>
            <a:r>
              <a:rPr lang="en-US" sz="36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Sex was not included to measure differences</a:t>
            </a:r>
            <a:endParaRPr lang="en-US" sz="3600" b="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l" eaLnBrk="1" hangingPunct="1"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Anticipatory shame and guilt were measured</a:t>
            </a:r>
          </a:p>
          <a:p>
            <a:pPr marL="1314450" lvl="1" indent="-571500" algn="l" eaLnBrk="1" hangingPunct="1"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Proneness measures innate traits of shame &amp; </a:t>
            </a:r>
            <a:r>
              <a:rPr lang="en-US" sz="36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guilt</a:t>
            </a:r>
            <a:endParaRPr lang="en-US" sz="3600" b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 Directions</a:t>
            </a:r>
          </a:p>
          <a:p>
            <a:pPr marL="571500" indent="-571500" algn="l" eaLnBrk="1" hangingPunct="1"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 anticipatory shame &amp; guilt as well as shame- and </a:t>
            </a:r>
            <a:r>
              <a:rPr lang="en-US" sz="36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guilt-proneness</a:t>
            </a:r>
          </a:p>
          <a:p>
            <a:pPr marL="571500" indent="-571500" algn="l" eaLnBrk="1" hangingPunct="1"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 other unconscious emotions (embarrassment, pride, self-esteem</a:t>
            </a:r>
            <a:r>
              <a:rPr lang="en-US" sz="36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600" b="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l" eaLnBrk="1" hangingPunct="1">
              <a:buFont typeface="Arial" panose="020B0604020202020204" pitchFamily="34" charset="0"/>
              <a:buChar char="•"/>
            </a:pPr>
            <a:r>
              <a:rPr lang="en-US" sz="36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 acts of rule-violating behaviors</a:t>
            </a:r>
            <a:endParaRPr lang="en-US" sz="3600" b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" name="Text Box 161"/>
          <p:cNvSpPr txBox="1">
            <a:spLocks noChangeArrowheads="1"/>
          </p:cNvSpPr>
          <p:nvPr/>
        </p:nvSpPr>
        <p:spPr bwMode="auto">
          <a:xfrm>
            <a:off x="44834175" y="10275888"/>
            <a:ext cx="3429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300" b="1">
                <a:solidFill>
                  <a:srgbClr val="FF9900"/>
                </a:solidFill>
                <a:latin typeface="Arial" charset="0"/>
              </a:defRPr>
            </a:lvl1pPr>
            <a:lvl2pPr marL="742950" indent="-285750" eaLnBrk="0" hangingPunct="0">
              <a:defRPr sz="4300" b="1">
                <a:solidFill>
                  <a:srgbClr val="FF9900"/>
                </a:solidFill>
                <a:latin typeface="Arial" charset="0"/>
              </a:defRPr>
            </a:lvl2pPr>
            <a:lvl3pPr marL="1143000" indent="-228600" eaLnBrk="0" hangingPunct="0">
              <a:defRPr sz="4300" b="1">
                <a:solidFill>
                  <a:srgbClr val="FF9900"/>
                </a:solidFill>
                <a:latin typeface="Arial" charset="0"/>
              </a:defRPr>
            </a:lvl3pPr>
            <a:lvl4pPr marL="1600200" indent="-228600" eaLnBrk="0" hangingPunct="0">
              <a:defRPr sz="4300" b="1">
                <a:solidFill>
                  <a:srgbClr val="FF9900"/>
                </a:solidFill>
                <a:latin typeface="Arial" charset="0"/>
              </a:defRPr>
            </a:lvl4pPr>
            <a:lvl5pPr marL="2057400" indent="-228600" eaLnBrk="0" hangingPunct="0">
              <a:defRPr sz="4300" b="1">
                <a:solidFill>
                  <a:srgbClr val="FF99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en-US" sz="3000" b="0">
              <a:solidFill>
                <a:schemeClr val="tx1"/>
              </a:solidFill>
            </a:endParaRPr>
          </a:p>
        </p:txBody>
      </p:sp>
      <p:sp>
        <p:nvSpPr>
          <p:cNvPr id="2151" name="Rectangle 163"/>
          <p:cNvSpPr>
            <a:spLocks noChangeArrowheads="1"/>
          </p:cNvSpPr>
          <p:nvPr/>
        </p:nvSpPr>
        <p:spPr bwMode="auto">
          <a:xfrm>
            <a:off x="609600" y="17068800"/>
            <a:ext cx="14478000" cy="137160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68580" rIns="137160" bIns="68580" anchor="ctr"/>
          <a:lstStyle/>
          <a:p>
            <a:pPr defTabSz="3762375"/>
            <a:r>
              <a:rPr lang="en-US" dirty="0">
                <a:solidFill>
                  <a:srgbClr val="CCCCCC"/>
                </a:solidFill>
              </a:rPr>
              <a:t>Hypotheses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152" name="Rectangle 164"/>
          <p:cNvSpPr>
            <a:spLocks noChangeArrowheads="1"/>
          </p:cNvSpPr>
          <p:nvPr/>
        </p:nvSpPr>
        <p:spPr bwMode="auto">
          <a:xfrm>
            <a:off x="15697200" y="6934200"/>
            <a:ext cx="20587668" cy="137160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68580" rIns="137160" bIns="68580" anchor="ctr"/>
          <a:lstStyle/>
          <a:p>
            <a:pPr defTabSz="3762375"/>
            <a:r>
              <a:rPr lang="en-US" dirty="0">
                <a:solidFill>
                  <a:srgbClr val="CCCC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3" name="Rectangle 165"/>
          <p:cNvSpPr>
            <a:spLocks noChangeArrowheads="1"/>
          </p:cNvSpPr>
          <p:nvPr/>
        </p:nvSpPr>
        <p:spPr bwMode="auto">
          <a:xfrm>
            <a:off x="37261800" y="6934200"/>
            <a:ext cx="11297324" cy="137160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68580" rIns="137160" bIns="68580" anchor="ctr"/>
          <a:lstStyle/>
          <a:p>
            <a:pPr defTabSz="3762375"/>
            <a:r>
              <a:rPr lang="en-US" dirty="0">
                <a:solidFill>
                  <a:srgbClr val="CCCC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endParaRPr lang="en-US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4" name="Rectangle 166"/>
          <p:cNvSpPr>
            <a:spLocks noChangeArrowheads="1"/>
          </p:cNvSpPr>
          <p:nvPr/>
        </p:nvSpPr>
        <p:spPr bwMode="auto">
          <a:xfrm>
            <a:off x="457200" y="22174200"/>
            <a:ext cx="14630400" cy="137160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68580" rIns="137160" bIns="68580" anchor="ctr"/>
          <a:lstStyle/>
          <a:p>
            <a:pPr defTabSz="3762375"/>
            <a:r>
              <a:rPr lang="en-US" dirty="0">
                <a:solidFill>
                  <a:srgbClr val="CCCCCC"/>
                </a:solidFill>
              </a:rPr>
              <a:t>Method</a:t>
            </a:r>
          </a:p>
        </p:txBody>
      </p:sp>
      <p:sp>
        <p:nvSpPr>
          <p:cNvPr id="2155" name="Rectangle 167"/>
          <p:cNvSpPr>
            <a:spLocks noChangeArrowheads="1"/>
          </p:cNvSpPr>
          <p:nvPr/>
        </p:nvSpPr>
        <p:spPr bwMode="auto">
          <a:xfrm>
            <a:off x="609600" y="6934200"/>
            <a:ext cx="14478000" cy="137160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68580" rIns="137160" bIns="68580" anchor="ctr"/>
          <a:lstStyle/>
          <a:p>
            <a:pPr defTabSz="3762375"/>
            <a:r>
              <a:rPr lang="en-US" dirty="0">
                <a:solidFill>
                  <a:srgbClr val="CCCC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dirty="0">
              <a:solidFill>
                <a:srgbClr val="9999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8" name="Text Box 171"/>
          <p:cNvSpPr txBox="1">
            <a:spLocks noChangeArrowheads="1"/>
          </p:cNvSpPr>
          <p:nvPr/>
        </p:nvSpPr>
        <p:spPr bwMode="auto">
          <a:xfrm>
            <a:off x="533400" y="18592800"/>
            <a:ext cx="14630400" cy="3370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800000"/>
                    </a:gs>
                    <a:gs pos="50000">
                      <a:srgbClr val="A14343"/>
                    </a:gs>
                    <a:gs pos="100000">
                      <a:srgbClr val="8000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lvl1pPr defTabSz="3762375" eaLnBrk="0" hangingPunct="0">
              <a:defRPr sz="4300" b="1">
                <a:solidFill>
                  <a:srgbClr val="FF9900"/>
                </a:solidFill>
                <a:latin typeface="Arial" charset="0"/>
              </a:defRPr>
            </a:lvl1pPr>
            <a:lvl2pPr marL="742950" indent="-285750" defTabSz="3762375" eaLnBrk="0" hangingPunct="0">
              <a:defRPr sz="4300" b="1">
                <a:solidFill>
                  <a:srgbClr val="FF9900"/>
                </a:solidFill>
                <a:latin typeface="Arial" charset="0"/>
              </a:defRPr>
            </a:lvl2pPr>
            <a:lvl3pPr marL="1143000" indent="-228600" defTabSz="3762375" eaLnBrk="0" hangingPunct="0">
              <a:defRPr sz="4300" b="1">
                <a:solidFill>
                  <a:srgbClr val="FF9900"/>
                </a:solidFill>
                <a:latin typeface="Arial" charset="0"/>
              </a:defRPr>
            </a:lvl3pPr>
            <a:lvl4pPr marL="1600200" indent="-228600" defTabSz="3762375" eaLnBrk="0" hangingPunct="0">
              <a:defRPr sz="4300" b="1">
                <a:solidFill>
                  <a:srgbClr val="FF9900"/>
                </a:solidFill>
                <a:latin typeface="Arial" charset="0"/>
              </a:defRPr>
            </a:lvl4pPr>
            <a:lvl5pPr marL="2057400" indent="-228600" defTabSz="3762375" eaLnBrk="0" hangingPunct="0">
              <a:defRPr sz="4300" b="1">
                <a:solidFill>
                  <a:srgbClr val="FF9900"/>
                </a:solidFill>
                <a:latin typeface="Arial" charset="0"/>
              </a:defRPr>
            </a:lvl5pPr>
            <a:lvl6pPr marL="2514600" indent="-228600" algn="ctr" defTabSz="3762375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6pPr>
            <a:lvl7pPr marL="2971800" indent="-228600" algn="ctr" defTabSz="3762375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7pPr>
            <a:lvl8pPr marL="3429000" indent="-228600" algn="ctr" defTabSz="3762375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8pPr>
            <a:lvl9pPr marL="3886200" indent="-228600" algn="ctr" defTabSz="3762375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9pPr>
          </a:lstStyle>
          <a:p>
            <a:pPr indent="-457200" algn="l">
              <a:spcAft>
                <a:spcPts val="3000"/>
              </a:spcAft>
            </a:pPr>
            <a:r>
              <a:rPr lang="en-US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Hypothesis</a:t>
            </a:r>
            <a:r>
              <a:rPr lang="en-US" sz="40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Unconscious emotions will play a mediating role between self-conscious emotions and everyday </a:t>
            </a:r>
            <a:r>
              <a:rPr lang="en-US" sz="40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morality</a:t>
            </a:r>
          </a:p>
          <a:p>
            <a:pPr algn="l">
              <a:spcAft>
                <a:spcPts val="3000"/>
              </a:spcAft>
            </a:pPr>
            <a:r>
              <a:rPr lang="en-US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Hypothesis 1</a:t>
            </a:r>
            <a:r>
              <a:rPr lang="en-US" sz="40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Empathy will mediate between guilt and morality.</a:t>
            </a:r>
          </a:p>
          <a:p>
            <a:pPr algn="l">
              <a:spcAft>
                <a:spcPts val="3000"/>
              </a:spcAft>
            </a:pPr>
            <a:r>
              <a:rPr lang="en-US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Hypothesis 2</a:t>
            </a:r>
            <a:r>
              <a:rPr lang="en-US" sz="40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Anger will mediate between shame and morality.</a:t>
            </a:r>
            <a:endParaRPr lang="en-US" sz="4000" b="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7015400" y="1295400"/>
            <a:ext cx="878948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pic>
        <p:nvPicPr>
          <p:cNvPr id="18" name="Picture 9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16178" y="385304"/>
            <a:ext cx="2277391" cy="227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ectangle 165"/>
          <p:cNvSpPr>
            <a:spLocks noChangeArrowheads="1"/>
          </p:cNvSpPr>
          <p:nvPr/>
        </p:nvSpPr>
        <p:spPr bwMode="auto">
          <a:xfrm>
            <a:off x="37566600" y="23317200"/>
            <a:ext cx="11115675" cy="137160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68580" rIns="137160" bIns="68580" anchor="ctr"/>
          <a:lstStyle/>
          <a:p>
            <a:pPr defTabSz="3762375"/>
            <a:r>
              <a:rPr lang="en-US" dirty="0">
                <a:solidFill>
                  <a:srgbClr val="CCCCCC"/>
                </a:solidFill>
              </a:rPr>
              <a:t>References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719000" y="25070098"/>
            <a:ext cx="10889974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-457200" algn="l"/>
            <a:endParaRPr lang="en-US" sz="4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012400" y="8763000"/>
            <a:ext cx="617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7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1: Guilt</a:t>
            </a:r>
            <a:endParaRPr lang="en-US" sz="7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5565" y="1162789"/>
            <a:ext cx="17979309" cy="478277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6880800" y="24700768"/>
            <a:ext cx="12830563" cy="8217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aseline="30000" dirty="0" smtClean="0">
                <a:solidFill>
                  <a:schemeClr val="tx2"/>
                </a:solidFill>
                <a:latin typeface="Times New Roman"/>
                <a:cs typeface="Times New Roman"/>
              </a:rPr>
              <a:t>1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Cohn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, E. S.,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Bucolo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, D.,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Rebellon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, C. J., &amp; Van Gundy, K. (2010). An integrated model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of</a:t>
            </a:r>
          </a:p>
          <a:p>
            <a:pPr algn="l"/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	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legal and moral reasoning and rule-violating behavior: The role of legal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	attitudes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. </a:t>
            </a:r>
            <a:r>
              <a:rPr lang="en-US" sz="2400" i="1" dirty="0">
                <a:solidFill>
                  <a:schemeClr val="tx2"/>
                </a:solidFill>
                <a:latin typeface="Times New Roman"/>
                <a:cs typeface="Times New Roman"/>
              </a:rPr>
              <a:t>Law and Human Behavior, 34(4)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, 295-309. doi:10.1007/s10979-009-9185-9</a:t>
            </a:r>
          </a:p>
          <a:p>
            <a:pPr algn="l"/>
            <a:r>
              <a:rPr lang="en-US" sz="2400" baseline="30000" dirty="0">
                <a:solidFill>
                  <a:schemeClr val="tx2"/>
                </a:solidFill>
                <a:latin typeface="Times New Roman"/>
                <a:cs typeface="Times New Roman"/>
              </a:rPr>
              <a:t>2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Cole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, L. M., Cohn, E. S.,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Rebellon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, C. R., &amp; Van Gundy, K. T. (2013). Feeling guilty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to</a:t>
            </a:r>
          </a:p>
          <a:p>
            <a:pPr algn="l"/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	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remain innocent: the moderating effect of sex on guilt responses to rule-violating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	behavior 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in adolescent legal socialization. </a:t>
            </a:r>
            <a:r>
              <a:rPr lang="en-US" sz="2400" i="1" dirty="0">
                <a:solidFill>
                  <a:schemeClr val="tx2"/>
                </a:solidFill>
                <a:latin typeface="Times New Roman"/>
                <a:cs typeface="Times New Roman"/>
              </a:rPr>
              <a:t>Psychology, Crime &amp; Law,(volume)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doi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: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	10.1080/1068316X.2013.854794</a:t>
            </a:r>
            <a:endParaRPr lang="en-US" sz="2400" dirty="0">
              <a:solidFill>
                <a:schemeClr val="tx2"/>
              </a:solidFill>
              <a:latin typeface="Times New Roman"/>
              <a:cs typeface="Times New Roman"/>
            </a:endParaRPr>
          </a:p>
          <a:p>
            <a:pPr algn="l"/>
            <a:r>
              <a:rPr lang="en-US" sz="2400" baseline="30000" dirty="0" smtClean="0">
                <a:solidFill>
                  <a:schemeClr val="tx2"/>
                </a:solidFill>
                <a:latin typeface="Times New Roman"/>
                <a:cs typeface="Times New Roman"/>
              </a:rPr>
              <a:t>3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Eisenberg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, N., Hofer, C.,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Sulik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, M. J., &amp;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Liew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, J. (2014). The development of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prosocial</a:t>
            </a:r>
          </a:p>
          <a:p>
            <a:pPr algn="l"/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	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moral 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reasoning and a prosocial orientation in young adulthood: Concurrent and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	longitudinal 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correlates. </a:t>
            </a:r>
            <a:r>
              <a:rPr lang="en-US" sz="2400" i="1" dirty="0">
                <a:solidFill>
                  <a:schemeClr val="tx2"/>
                </a:solidFill>
                <a:latin typeface="Times New Roman"/>
                <a:cs typeface="Times New Roman"/>
              </a:rPr>
              <a:t>Developmental Psychology, 50(1)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, 58-70.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doi:10.1037/	a0032990</a:t>
            </a:r>
          </a:p>
          <a:p>
            <a:pPr algn="l"/>
            <a:r>
              <a:rPr lang="en-US" sz="2400" baseline="300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4</a:t>
            </a:r>
            <a:r>
              <a:rPr lang="en-US" sz="2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Schieman</a:t>
            </a:r>
            <a:r>
              <a:rPr lang="en-US" sz="2400" dirty="0">
                <a:solidFill>
                  <a:srgbClr val="073E87"/>
                </a:solidFill>
                <a:latin typeface="Times New Roman"/>
                <a:cs typeface="Times New Roman"/>
              </a:rPr>
              <a:t>, S., &amp; Van Gundy, K. (2000). The personal and social links between age and </a:t>
            </a:r>
            <a:r>
              <a:rPr lang="en-US" sz="2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self-	reported </a:t>
            </a:r>
            <a:r>
              <a:rPr lang="en-US" sz="2400" dirty="0">
                <a:solidFill>
                  <a:srgbClr val="073E87"/>
                </a:solidFill>
                <a:latin typeface="Times New Roman"/>
                <a:cs typeface="Times New Roman"/>
              </a:rPr>
              <a:t>empathy. Social Psychology Quarterly, 63(2), 152-174</a:t>
            </a:r>
            <a:r>
              <a:rPr lang="en-US" sz="2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. doi10.2307</a:t>
            </a:r>
            <a:r>
              <a:rPr lang="en-US" sz="2400" dirty="0">
                <a:solidFill>
                  <a:srgbClr val="073E87"/>
                </a:solidFill>
                <a:latin typeface="Times New Roman"/>
                <a:cs typeface="Times New Roman"/>
              </a:rPr>
              <a:t>/</a:t>
            </a:r>
            <a:r>
              <a:rPr lang="en-US" sz="2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2695889</a:t>
            </a:r>
            <a:endParaRPr lang="en-US" sz="2400" dirty="0">
              <a:solidFill>
                <a:schemeClr val="tx2"/>
              </a:solidFill>
              <a:latin typeface="Times New Roman"/>
              <a:cs typeface="Times New Roman"/>
            </a:endParaRPr>
          </a:p>
          <a:p>
            <a:pPr algn="l"/>
            <a:r>
              <a:rPr lang="en-US" sz="2400" baseline="30000" dirty="0" smtClean="0">
                <a:solidFill>
                  <a:schemeClr val="tx2"/>
                </a:solidFill>
                <a:latin typeface="Times New Roman"/>
                <a:cs typeface="Times New Roman"/>
              </a:rPr>
              <a:t>5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Sheikh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, S., &amp;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Janoff-Bulman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, R. (2010). The '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shoulds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' and 'should nots' of moral </a:t>
            </a:r>
            <a:endParaRPr lang="en-US" sz="2400" dirty="0" smtClean="0">
              <a:solidFill>
                <a:schemeClr val="tx2"/>
              </a:solidFill>
              <a:latin typeface="Times New Roman"/>
              <a:cs typeface="Times New Roman"/>
            </a:endParaRPr>
          </a:p>
          <a:p>
            <a:pPr algn="l"/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	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emotions: A 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self-regulatory perspective on shame and guilt. </a:t>
            </a:r>
            <a:r>
              <a:rPr lang="en-US" sz="2400" i="1" dirty="0">
                <a:solidFill>
                  <a:schemeClr val="tx2"/>
                </a:solidFill>
                <a:latin typeface="Times New Roman"/>
                <a:cs typeface="Times New Roman"/>
              </a:rPr>
              <a:t>Personality and Social </a:t>
            </a:r>
            <a:r>
              <a:rPr lang="en-US" sz="2400" i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	Psychology Bulletin</a:t>
            </a:r>
            <a:r>
              <a:rPr lang="en-US" sz="2400" i="1" dirty="0">
                <a:solidFill>
                  <a:schemeClr val="tx2"/>
                </a:solidFill>
                <a:latin typeface="Times New Roman"/>
                <a:cs typeface="Times New Roman"/>
              </a:rPr>
              <a:t>, 36(2),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213-224. doi:10.1177/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0146167209356788</a:t>
            </a:r>
          </a:p>
          <a:p>
            <a:pPr algn="l"/>
            <a:r>
              <a:rPr lang="en-US" sz="2400" baseline="30000" dirty="0">
                <a:solidFill>
                  <a:srgbClr val="073E87"/>
                </a:solidFill>
                <a:latin typeface="Times New Roman"/>
                <a:cs typeface="Times New Roman"/>
              </a:rPr>
              <a:t>6</a:t>
            </a:r>
            <a:r>
              <a:rPr lang="en-US" sz="2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Shelton</a:t>
            </a:r>
            <a:r>
              <a:rPr lang="en-US" sz="2400" dirty="0">
                <a:solidFill>
                  <a:srgbClr val="073E87"/>
                </a:solidFill>
                <a:latin typeface="Times New Roman"/>
                <a:cs typeface="Times New Roman"/>
              </a:rPr>
              <a:t>, C. M., &amp; McAdams, D. P. (1990). In search of an everyday morality: The </a:t>
            </a:r>
            <a:endParaRPr lang="en-US" sz="2400" dirty="0" smtClean="0">
              <a:solidFill>
                <a:srgbClr val="073E87"/>
              </a:solidFill>
              <a:latin typeface="Times New Roman"/>
              <a:cs typeface="Times New Roman"/>
            </a:endParaRPr>
          </a:p>
          <a:p>
            <a:pPr algn="l"/>
            <a:r>
              <a:rPr lang="en-US" sz="2400" dirty="0">
                <a:solidFill>
                  <a:srgbClr val="073E87"/>
                </a:solidFill>
                <a:latin typeface="Times New Roman"/>
                <a:cs typeface="Times New Roman"/>
              </a:rPr>
              <a:t>	</a:t>
            </a:r>
            <a:r>
              <a:rPr lang="en-US" sz="2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development of </a:t>
            </a:r>
            <a:r>
              <a:rPr lang="en-US" sz="2400" dirty="0">
                <a:solidFill>
                  <a:srgbClr val="073E87"/>
                </a:solidFill>
                <a:latin typeface="Times New Roman"/>
                <a:cs typeface="Times New Roman"/>
              </a:rPr>
              <a:t>a measure. Adolescence, 25(100), 923-943</a:t>
            </a:r>
            <a:r>
              <a:rPr lang="en-US" sz="2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.</a:t>
            </a:r>
            <a:endParaRPr lang="en-US" sz="2400" dirty="0" smtClean="0">
              <a:solidFill>
                <a:schemeClr val="tx2"/>
              </a:solidFill>
              <a:latin typeface="Times New Roman"/>
              <a:cs typeface="Times New Roman"/>
            </a:endParaRPr>
          </a:p>
          <a:p>
            <a:pPr algn="l"/>
            <a:r>
              <a:rPr lang="en-US" sz="2400" baseline="30000" dirty="0">
                <a:solidFill>
                  <a:srgbClr val="073E87"/>
                </a:solidFill>
                <a:latin typeface="Times New Roman"/>
                <a:cs typeface="Times New Roman"/>
              </a:rPr>
              <a:t>7</a:t>
            </a:r>
            <a:r>
              <a:rPr lang="en-US" sz="2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Silfver</a:t>
            </a:r>
            <a:r>
              <a:rPr lang="en-US" sz="2400" dirty="0">
                <a:solidFill>
                  <a:srgbClr val="073E87"/>
                </a:solidFill>
                <a:latin typeface="Times New Roman"/>
                <a:cs typeface="Times New Roman"/>
              </a:rPr>
              <a:t>, M. &amp; </a:t>
            </a:r>
            <a:r>
              <a:rPr lang="en-US" sz="2400" dirty="0" err="1">
                <a:solidFill>
                  <a:srgbClr val="073E87"/>
                </a:solidFill>
                <a:latin typeface="Times New Roman"/>
                <a:cs typeface="Times New Roman"/>
              </a:rPr>
              <a:t>Helkama</a:t>
            </a:r>
            <a:r>
              <a:rPr lang="en-US" sz="2400" dirty="0">
                <a:solidFill>
                  <a:srgbClr val="073E87"/>
                </a:solidFill>
                <a:latin typeface="Times New Roman"/>
                <a:cs typeface="Times New Roman"/>
              </a:rPr>
              <a:t>, K. (2007). Empathy, guilt, and gender: A comparison of two </a:t>
            </a:r>
            <a:endParaRPr lang="en-US" sz="2400" dirty="0" smtClean="0">
              <a:solidFill>
                <a:srgbClr val="073E87"/>
              </a:solidFill>
              <a:latin typeface="Times New Roman"/>
              <a:cs typeface="Times New Roman"/>
            </a:endParaRPr>
          </a:p>
          <a:p>
            <a:pPr algn="l"/>
            <a:r>
              <a:rPr lang="en-US" sz="2400" dirty="0">
                <a:solidFill>
                  <a:srgbClr val="073E87"/>
                </a:solidFill>
                <a:latin typeface="Times New Roman"/>
                <a:cs typeface="Times New Roman"/>
              </a:rPr>
              <a:t>	</a:t>
            </a:r>
            <a:r>
              <a:rPr lang="en-US" sz="2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measures of </a:t>
            </a:r>
            <a:r>
              <a:rPr lang="en-US" sz="2400" dirty="0">
                <a:solidFill>
                  <a:srgbClr val="073E87"/>
                </a:solidFill>
                <a:latin typeface="Times New Roman"/>
                <a:cs typeface="Times New Roman"/>
              </a:rPr>
              <a:t>guilt. Scandinavian Journal of Psychology, 48, 239–246</a:t>
            </a:r>
            <a:r>
              <a:rPr lang="en-US" sz="2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.</a:t>
            </a:r>
            <a:endParaRPr lang="en-US" sz="2400" dirty="0">
              <a:solidFill>
                <a:schemeClr val="tx2"/>
              </a:solidFill>
              <a:latin typeface="Times New Roman"/>
              <a:cs typeface="Times New Roman"/>
            </a:endParaRPr>
          </a:p>
          <a:p>
            <a:pPr algn="l"/>
            <a:r>
              <a:rPr lang="en-US" sz="2400" baseline="30000" dirty="0" smtClean="0">
                <a:solidFill>
                  <a:schemeClr val="tx2"/>
                </a:solidFill>
                <a:latin typeface="Times New Roman"/>
                <a:cs typeface="Times New Roman"/>
              </a:rPr>
              <a:t>8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Tangney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, J. P.,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Stuewig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, J., &amp; 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Mashek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, D. J. (2007). Moral emotions and moral </a:t>
            </a:r>
            <a:endParaRPr lang="en-US" sz="2400" dirty="0" smtClean="0">
              <a:solidFill>
                <a:schemeClr val="tx2"/>
              </a:solidFill>
              <a:latin typeface="Times New Roman"/>
              <a:cs typeface="Times New Roman"/>
            </a:endParaRPr>
          </a:p>
          <a:p>
            <a:pPr algn="l"/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	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behavior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. </a:t>
            </a:r>
            <a:r>
              <a:rPr lang="en-US" sz="2400" i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Annual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i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Review </a:t>
            </a:r>
            <a:r>
              <a:rPr lang="en-US" sz="2400" i="1" dirty="0">
                <a:solidFill>
                  <a:schemeClr val="tx2"/>
                </a:solidFill>
                <a:latin typeface="Times New Roman"/>
                <a:cs typeface="Times New Roman"/>
              </a:rPr>
              <a:t>of Psychology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, </a:t>
            </a:r>
            <a:r>
              <a:rPr lang="en-US" sz="2400" i="1" dirty="0">
                <a:solidFill>
                  <a:schemeClr val="tx2"/>
                </a:solidFill>
                <a:latin typeface="Times New Roman"/>
                <a:cs typeface="Times New Roman"/>
              </a:rPr>
              <a:t>58</a:t>
            </a:r>
            <a:r>
              <a:rPr lang="en-US" sz="2400" dirty="0">
                <a:solidFill>
                  <a:schemeClr val="tx2"/>
                </a:solidFill>
                <a:latin typeface="Times New Roman"/>
                <a:cs typeface="Times New Roman"/>
              </a:rPr>
              <a:t>, 345–372. 10.1146/</a:t>
            </a:r>
            <a:r>
              <a:rPr lang="en-US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annurev.psych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.	56.091103.070145</a:t>
            </a:r>
            <a:endParaRPr lang="en-US" sz="2400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3886" y="8458200"/>
            <a:ext cx="14483714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Self-conscious emotions (shame and guilt)</a:t>
            </a:r>
            <a:r>
              <a:rPr lang="en-US" sz="2800" b="0" baseline="30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8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influence moral decisions</a:t>
            </a:r>
            <a:r>
              <a:rPr lang="en-US" sz="2800" b="0" baseline="30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play a predicting role in consequent rule-violating behavior.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Unconscious emotions (anger and empathy)</a:t>
            </a:r>
            <a:r>
              <a:rPr lang="en-US" sz="2800" b="0" baseline="30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8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also have a relation with self-conscious emotions. Studies have found relations to shame and anger as well as guilt and empathy. Furthermore, we know that self-conscious emotions influence morality.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However, all three of these concepts have never been studied together to investigate a mediating effect between unconscious emotions, self-conscious emotions and morality.</a:t>
            </a:r>
          </a:p>
          <a:p>
            <a:pPr algn="l"/>
            <a:r>
              <a:rPr lang="en-U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Self-conscious emotions</a:t>
            </a:r>
            <a:r>
              <a:rPr lang="en-US" sz="2800" baseline="30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800" b="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Shame</a:t>
            </a:r>
            <a:r>
              <a:rPr lang="en-US" sz="28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Negative </a:t>
            </a:r>
            <a:r>
              <a:rPr lang="en-US" sz="28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 of the self (“bad person”), </a:t>
            </a:r>
            <a:r>
              <a:rPr lang="en-US" sz="28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avoidance </a:t>
            </a:r>
            <a:r>
              <a:rPr lang="en-US" sz="28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denial </a:t>
            </a:r>
            <a:r>
              <a:rPr lang="en-US" sz="28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situation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800" b="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Guilt</a:t>
            </a:r>
            <a:r>
              <a:rPr lang="en-US" sz="28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Negative </a:t>
            </a:r>
            <a:r>
              <a:rPr lang="en-US" sz="28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 of the behavior (“bad act</a:t>
            </a:r>
            <a:r>
              <a:rPr lang="en-US" sz="28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”), reparative actions </a:t>
            </a:r>
            <a:r>
              <a:rPr lang="en-US" sz="28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en-US" sz="28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remorse</a:t>
            </a:r>
          </a:p>
          <a:p>
            <a:pPr algn="l"/>
            <a:r>
              <a:rPr 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Unconscious </a:t>
            </a:r>
            <a:r>
              <a:rPr lang="en-U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emotions</a:t>
            </a:r>
            <a:r>
              <a:rPr lang="en-US" sz="2800" baseline="30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800" b="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Anger</a:t>
            </a:r>
            <a:r>
              <a:rPr lang="en-US" sz="28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Feelings of hostility, annoyance, and aggression toward others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800" b="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Empathy</a:t>
            </a:r>
            <a:r>
              <a:rPr lang="en-US" sz="28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Perspective-taking, sympathy, understanding others’ feelings</a:t>
            </a:r>
          </a:p>
          <a:p>
            <a:pPr algn="l"/>
            <a:r>
              <a:rPr lang="en-U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Morality</a:t>
            </a:r>
            <a:r>
              <a:rPr lang="en-US" sz="2800" baseline="30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Judgments of right and wrong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Moral development influences decision-making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Predicts outcomes such as rule-violation</a:t>
            </a:r>
          </a:p>
          <a:p>
            <a:pPr algn="l"/>
            <a:r>
              <a:rPr lang="en-US" sz="28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on emotions is an important part of furthering our understanding about decision-making and morality. How an individual feels plays a large role in consequent actions, especially when it comes to predicting rule-violating behaviors.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297400" y="20040600"/>
            <a:ext cx="1744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2: Shame</a:t>
            </a:r>
            <a:endParaRPr lang="en-US" sz="7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3774400"/>
            <a:ext cx="7391400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Participants: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484 adolescents </a:t>
            </a:r>
            <a:endParaRPr lang="en-US" sz="3200" b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(</a:t>
            </a: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316 Middle School, 168 High School)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298 female, 186 male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Ages 11-17 (M =15.45, SD = 1.54)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83% Caucasian, 3.7% Hispanic,  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2.7</a:t>
            </a:r>
            <a:r>
              <a:rPr lang="en-US" sz="32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African American, 10.6% </a:t>
            </a:r>
            <a:r>
              <a:rPr lang="en-US" sz="32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</a:p>
          <a:p>
            <a:pPr algn="l"/>
            <a:endParaRPr lang="en-US" sz="3200" b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r>
              <a:rPr lang="en-US" sz="32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  <a:r>
              <a:rPr lang="en-US" sz="3200" b="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 analysis of data from the New Hampshire Youth Study (NHYS</a:t>
            </a:r>
            <a:r>
              <a:rPr lang="en-US" sz="3200" b="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="0" baseline="3000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3200" b="0" dirty="0">
              <a:solidFill>
                <a:srgbClr val="073E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Questionnaires were distributed to 8 middle schools and 5 high schools throughout New Hampshire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used in this study was collected in wave 1 (Fall 2008), wave 2 (Spring 2009), and wave 3 (Fall 2010</a:t>
            </a:r>
            <a:r>
              <a:rPr lang="en-US" sz="3200" b="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b="0" dirty="0">
              <a:solidFill>
                <a:srgbClr val="073E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43800" y="23774400"/>
            <a:ext cx="8077200" cy="11295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9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</a:t>
            </a:r>
            <a:r>
              <a:rPr lang="en-US" sz="29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900" b="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Guilt</a:t>
            </a:r>
            <a:r>
              <a:rPr lang="en-US" sz="2900" b="0" u="sng" baseline="30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900" b="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9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4.27, </a:t>
            </a:r>
            <a:r>
              <a:rPr lang="en-US" sz="2900" b="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</a:t>
            </a:r>
            <a:r>
              <a:rPr lang="en-US" sz="29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1.54, </a:t>
            </a:r>
            <a:r>
              <a:rPr lang="el-GR" sz="2900" b="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l-GR" sz="29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.90</a:t>
            </a:r>
            <a:r>
              <a:rPr lang="el-GR" sz="29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9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900" b="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Shame</a:t>
            </a:r>
            <a:r>
              <a:rPr lang="en-US" sz="2900" b="0" u="sng" baseline="30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900" b="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9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4.47, </a:t>
            </a:r>
            <a:r>
              <a:rPr lang="en-US" sz="2900" b="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</a:t>
            </a:r>
            <a:r>
              <a:rPr lang="en-US" sz="29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1.38, </a:t>
            </a:r>
            <a:r>
              <a:rPr lang="en-US" sz="2900" b="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9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.90)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9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items about feeling </a:t>
            </a:r>
            <a:r>
              <a:rPr lang="en-US" sz="29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guilty/ashamed </a:t>
            </a:r>
            <a:endParaRPr lang="en-US" sz="2900" b="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9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9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Getting drunk</a:t>
            </a:r>
            <a:r>
              <a:rPr lang="en-US" sz="29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900" b="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Empathy</a:t>
            </a:r>
            <a:r>
              <a:rPr lang="en-US" sz="2900" b="0" u="sng" baseline="30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9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900" b="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9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1.94, </a:t>
            </a:r>
            <a:r>
              <a:rPr lang="en-US" sz="2900" b="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</a:t>
            </a:r>
            <a:r>
              <a:rPr lang="en-US" sz="29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.52, </a:t>
            </a:r>
            <a:r>
              <a:rPr lang="en-US" sz="2900" b="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9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.74)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9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items on a modified Empathy Scale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9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9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I am usually aware of the feelings of other people</a:t>
            </a:r>
            <a:r>
              <a:rPr lang="en-US" sz="29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900" b="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Anger</a:t>
            </a:r>
            <a:r>
              <a:rPr lang="en-US" sz="2900" b="0" u="sng" baseline="30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9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900" b="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9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1.18, </a:t>
            </a:r>
            <a:r>
              <a:rPr lang="en-US" sz="2900" b="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</a:t>
            </a:r>
            <a:r>
              <a:rPr lang="en-US" sz="29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.79, </a:t>
            </a:r>
            <a:r>
              <a:rPr lang="en-US" sz="2900" b="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9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.86)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9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items about </a:t>
            </a:r>
            <a:r>
              <a:rPr lang="en-US" sz="29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hostility </a:t>
            </a:r>
            <a:r>
              <a:rPr lang="en-US" sz="29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towards others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9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9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When I have a serious argument with someone, it’s usually hard for me to talk calmly about it without getting upset</a:t>
            </a:r>
            <a:r>
              <a:rPr lang="en-US" sz="29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900" b="0" u="sng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Prosocial</a:t>
            </a:r>
            <a:r>
              <a:rPr lang="en-US" sz="2900" b="0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b="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Morality</a:t>
            </a:r>
            <a:r>
              <a:rPr lang="en-US" sz="2900" b="0" u="sng" baseline="30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9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900" b="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9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4.45, </a:t>
            </a:r>
            <a:r>
              <a:rPr lang="en-US" sz="2900" b="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</a:t>
            </a:r>
            <a:r>
              <a:rPr lang="en-US" sz="29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1.17, </a:t>
            </a:r>
            <a:endParaRPr lang="en-US" sz="2900" b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900" b="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9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.82)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9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items on the Vision of Morality Scale (VMS)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9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9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The school I attend needs volunteers who will come two hours </a:t>
            </a:r>
            <a:r>
              <a:rPr lang="en-US" sz="29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early…I </a:t>
            </a:r>
            <a:r>
              <a:rPr lang="en-US" sz="29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volunteer and come two hours early</a:t>
            </a:r>
            <a:r>
              <a:rPr lang="en-US" sz="29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900" b="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200" b="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200" b="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200" b="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7602201" y="22250401"/>
            <a:ext cx="17797635" cy="8620742"/>
            <a:chOff x="625905" y="1558074"/>
            <a:chExt cx="8663480" cy="3602364"/>
          </a:xfrm>
        </p:grpSpPr>
        <p:sp>
          <p:nvSpPr>
            <p:cNvPr id="34" name="Rectangle 33"/>
            <p:cNvSpPr/>
            <p:nvPr/>
          </p:nvSpPr>
          <p:spPr>
            <a:xfrm>
              <a:off x="625905" y="2895430"/>
              <a:ext cx="1727200" cy="736600"/>
            </a:xfrm>
            <a:prstGeom prst="rect">
              <a:avLst/>
            </a:prstGeom>
            <a:noFill/>
            <a:ln>
              <a:solidFill>
                <a:srgbClr val="073E8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00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075499" y="1558074"/>
              <a:ext cx="1727200" cy="736600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000">
                <a:solidFill>
                  <a:srgbClr val="073E87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223868" y="4423838"/>
              <a:ext cx="1727200" cy="736600"/>
            </a:xfrm>
            <a:prstGeom prst="rect">
              <a:avLst/>
            </a:prstGeom>
            <a:noFill/>
            <a:ln>
              <a:solidFill>
                <a:srgbClr val="073E8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00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562185" y="2959114"/>
              <a:ext cx="1727200" cy="736600"/>
            </a:xfrm>
            <a:prstGeom prst="rect">
              <a:avLst/>
            </a:prstGeom>
            <a:noFill/>
            <a:ln>
              <a:solidFill>
                <a:srgbClr val="073E8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000"/>
            </a:p>
          </p:txBody>
        </p:sp>
        <p:cxnSp>
          <p:nvCxnSpPr>
            <p:cNvPr id="38" name="Straight Arrow Connector 37"/>
            <p:cNvCxnSpPr>
              <a:stCxn id="34" idx="3"/>
              <a:endCxn id="35" idx="1"/>
            </p:cNvCxnSpPr>
            <p:nvPr/>
          </p:nvCxnSpPr>
          <p:spPr>
            <a:xfrm flipV="1">
              <a:off x="2353105" y="1926374"/>
              <a:ext cx="1722394" cy="1337356"/>
            </a:xfrm>
            <a:prstGeom prst="straightConnector1">
              <a:avLst/>
            </a:prstGeom>
            <a:ln>
              <a:solidFill>
                <a:srgbClr val="073E87"/>
              </a:solidFill>
              <a:prstDash val="soli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35" idx="3"/>
              <a:endCxn id="37" idx="1"/>
            </p:cNvCxnSpPr>
            <p:nvPr/>
          </p:nvCxnSpPr>
          <p:spPr>
            <a:xfrm>
              <a:off x="5802699" y="1926374"/>
              <a:ext cx="1759486" cy="1401040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6" idx="3"/>
              <a:endCxn id="37" idx="1"/>
            </p:cNvCxnSpPr>
            <p:nvPr/>
          </p:nvCxnSpPr>
          <p:spPr>
            <a:xfrm flipV="1">
              <a:off x="5951068" y="3327414"/>
              <a:ext cx="1611118" cy="1464724"/>
            </a:xfrm>
            <a:prstGeom prst="straightConnector1">
              <a:avLst/>
            </a:prstGeom>
            <a:ln>
              <a:solidFill>
                <a:srgbClr val="073E87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848459" y="3086481"/>
              <a:ext cx="1193800" cy="302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0" dirty="0" smtClean="0">
                  <a:solidFill>
                    <a:srgbClr val="073779"/>
                  </a:solidFill>
                  <a:latin typeface="Times New Roman"/>
                  <a:cs typeface="Times New Roman"/>
                </a:rPr>
                <a:t>Shame</a:t>
              </a:r>
              <a:endParaRPr lang="en-US" sz="4400" b="0" dirty="0">
                <a:solidFill>
                  <a:srgbClr val="073779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223868" y="1780966"/>
              <a:ext cx="1422400" cy="302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0" dirty="0" smtClean="0">
                  <a:solidFill>
                    <a:srgbClr val="073779"/>
                  </a:solidFill>
                  <a:latin typeface="Times New Roman"/>
                  <a:cs typeface="Times New Roman"/>
                </a:rPr>
                <a:t>Empathy</a:t>
              </a:r>
              <a:endParaRPr lang="en-US" sz="4400" b="0" dirty="0">
                <a:solidFill>
                  <a:srgbClr val="073779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483515" y="4646731"/>
              <a:ext cx="1193800" cy="302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0" dirty="0" smtClean="0">
                  <a:solidFill>
                    <a:srgbClr val="073779"/>
                  </a:solidFill>
                  <a:latin typeface="Times New Roman"/>
                  <a:cs typeface="Times New Roman"/>
                </a:rPr>
                <a:t>Anger</a:t>
              </a:r>
              <a:endParaRPr lang="en-US" sz="4400" b="0" dirty="0">
                <a:solidFill>
                  <a:srgbClr val="073779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636370" y="3182007"/>
              <a:ext cx="1612900" cy="302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0" dirty="0" smtClean="0">
                  <a:solidFill>
                    <a:srgbClr val="073779"/>
                  </a:solidFill>
                  <a:latin typeface="Times New Roman"/>
                  <a:cs typeface="Times New Roman"/>
                </a:rPr>
                <a:t>Morality</a:t>
              </a:r>
              <a:endParaRPr lang="en-US" sz="4400" b="0" dirty="0">
                <a:solidFill>
                  <a:srgbClr val="073779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47" name="Straight Arrow Connector 46"/>
            <p:cNvCxnSpPr>
              <a:stCxn id="34" idx="3"/>
              <a:endCxn id="36" idx="1"/>
            </p:cNvCxnSpPr>
            <p:nvPr/>
          </p:nvCxnSpPr>
          <p:spPr>
            <a:xfrm>
              <a:off x="2353105" y="3263730"/>
              <a:ext cx="1870763" cy="1528408"/>
            </a:xfrm>
            <a:prstGeom prst="straightConnector1">
              <a:avLst/>
            </a:prstGeom>
            <a:ln>
              <a:solidFill>
                <a:srgbClr val="073E87"/>
              </a:solidFill>
              <a:prstDash val="soli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17297401" y="10668000"/>
            <a:ext cx="18094483" cy="8551790"/>
            <a:chOff x="-1586539" y="1665932"/>
            <a:chExt cx="8641763" cy="3719027"/>
          </a:xfrm>
        </p:grpSpPr>
        <p:sp>
          <p:nvSpPr>
            <p:cNvPr id="66" name="Rectangle 65"/>
            <p:cNvSpPr/>
            <p:nvPr/>
          </p:nvSpPr>
          <p:spPr>
            <a:xfrm>
              <a:off x="-1586539" y="3090869"/>
              <a:ext cx="1727200" cy="736600"/>
            </a:xfrm>
            <a:prstGeom prst="rect">
              <a:avLst/>
            </a:prstGeom>
            <a:noFill/>
            <a:ln>
              <a:solidFill>
                <a:srgbClr val="073E8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73E87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790700" y="1665932"/>
              <a:ext cx="1727200" cy="736600"/>
            </a:xfrm>
            <a:prstGeom prst="rect">
              <a:avLst/>
            </a:prstGeom>
            <a:noFill/>
            <a:ln>
              <a:solidFill>
                <a:srgbClr val="073E8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73E87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943527" y="4648359"/>
              <a:ext cx="1727200" cy="736600"/>
            </a:xfrm>
            <a:prstGeom prst="rect">
              <a:avLst/>
            </a:prstGeom>
            <a:noFill/>
            <a:ln>
              <a:solidFill>
                <a:srgbClr val="073E8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328024" y="3057731"/>
              <a:ext cx="1727200" cy="736600"/>
            </a:xfrm>
            <a:prstGeom prst="rect">
              <a:avLst/>
            </a:prstGeom>
            <a:noFill/>
            <a:ln>
              <a:solidFill>
                <a:srgbClr val="073E8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Arrow Connector 70"/>
            <p:cNvCxnSpPr>
              <a:stCxn id="66" idx="3"/>
              <a:endCxn id="68" idx="1"/>
            </p:cNvCxnSpPr>
            <p:nvPr/>
          </p:nvCxnSpPr>
          <p:spPr>
            <a:xfrm flipV="1">
              <a:off x="140661" y="2034232"/>
              <a:ext cx="1650039" cy="1424937"/>
            </a:xfrm>
            <a:prstGeom prst="straightConnector1">
              <a:avLst/>
            </a:prstGeom>
            <a:ln>
              <a:solidFill>
                <a:srgbClr val="073E87"/>
              </a:solidFill>
              <a:prstDash val="soli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68" idx="3"/>
              <a:endCxn id="70" idx="1"/>
            </p:cNvCxnSpPr>
            <p:nvPr/>
          </p:nvCxnSpPr>
          <p:spPr>
            <a:xfrm>
              <a:off x="3517900" y="2034232"/>
              <a:ext cx="1810124" cy="1391799"/>
            </a:xfrm>
            <a:prstGeom prst="straightConnector1">
              <a:avLst/>
            </a:prstGeom>
            <a:ln>
              <a:solidFill>
                <a:srgbClr val="073E87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69" idx="3"/>
              <a:endCxn id="70" idx="1"/>
            </p:cNvCxnSpPr>
            <p:nvPr/>
          </p:nvCxnSpPr>
          <p:spPr>
            <a:xfrm flipV="1">
              <a:off x="3670727" y="3426031"/>
              <a:ext cx="1657297" cy="1590628"/>
            </a:xfrm>
            <a:prstGeom prst="straightConnector1">
              <a:avLst/>
            </a:prstGeom>
            <a:ln>
              <a:solidFill>
                <a:srgbClr val="073E87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-1331792" y="3289698"/>
              <a:ext cx="1193800" cy="334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0" dirty="0" smtClean="0">
                  <a:solidFill>
                    <a:srgbClr val="073779"/>
                  </a:solidFill>
                  <a:latin typeface="Times New Roman"/>
                  <a:cs typeface="Times New Roman"/>
                </a:rPr>
                <a:t>Guilt</a:t>
              </a:r>
              <a:endParaRPr lang="en-US" sz="4400" b="0" dirty="0">
                <a:solidFill>
                  <a:srgbClr val="073779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942353" y="1864760"/>
              <a:ext cx="1422400" cy="334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0" dirty="0" smtClean="0">
                  <a:solidFill>
                    <a:srgbClr val="073779"/>
                  </a:solidFill>
                  <a:latin typeface="Times New Roman"/>
                  <a:cs typeface="Times New Roman"/>
                </a:rPr>
                <a:t>Empathy</a:t>
              </a:r>
              <a:endParaRPr lang="en-US" sz="4400" b="0" dirty="0">
                <a:solidFill>
                  <a:srgbClr val="073779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234666" y="4880325"/>
              <a:ext cx="1193800" cy="334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0" dirty="0" smtClean="0">
                  <a:solidFill>
                    <a:srgbClr val="073779"/>
                  </a:solidFill>
                  <a:latin typeface="Times New Roman"/>
                  <a:cs typeface="Times New Roman"/>
                </a:rPr>
                <a:t>Anger</a:t>
              </a:r>
              <a:endParaRPr lang="en-US" sz="4400" b="0" dirty="0">
                <a:solidFill>
                  <a:srgbClr val="073779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400809" y="3256560"/>
              <a:ext cx="1612900" cy="334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0" dirty="0" smtClean="0">
                  <a:solidFill>
                    <a:srgbClr val="073779"/>
                  </a:solidFill>
                  <a:latin typeface="Times New Roman"/>
                  <a:cs typeface="Times New Roman"/>
                </a:rPr>
                <a:t>Morality</a:t>
              </a:r>
              <a:endParaRPr lang="en-US" sz="4400" b="0" dirty="0">
                <a:solidFill>
                  <a:srgbClr val="073779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81" name="Straight Arrow Connector 80"/>
            <p:cNvCxnSpPr>
              <a:stCxn id="66" idx="3"/>
              <a:endCxn id="69" idx="1"/>
            </p:cNvCxnSpPr>
            <p:nvPr/>
          </p:nvCxnSpPr>
          <p:spPr>
            <a:xfrm>
              <a:off x="140661" y="3459169"/>
              <a:ext cx="1802866" cy="1557490"/>
            </a:xfrm>
            <a:prstGeom prst="straightConnector1">
              <a:avLst/>
            </a:prstGeom>
            <a:ln>
              <a:solidFill>
                <a:srgbClr val="073E87"/>
              </a:solidFill>
              <a:prstDash val="soli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17602200" y="31546800"/>
            <a:ext cx="17526000" cy="1738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0" baseline="300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1</a:t>
            </a:r>
            <a:r>
              <a:rPr lang="en-US" sz="3200" b="0" dirty="0" smtClean="0">
                <a:solidFill>
                  <a:srgbClr val="073E87"/>
                </a:solidFill>
                <a:latin typeface="Times New Roman"/>
                <a:cs typeface="Times New Roman"/>
              </a:rPr>
              <a:t>This </a:t>
            </a:r>
            <a:r>
              <a:rPr lang="en-US" sz="3200" b="0" dirty="0">
                <a:solidFill>
                  <a:srgbClr val="073E87"/>
                </a:solidFill>
                <a:latin typeface="Times New Roman"/>
                <a:cs typeface="Times New Roman"/>
              </a:rPr>
              <a:t>research was supported by grants SES-0550145 and SES-1026803 from the National Science Foundation and Social Sciences Program</a:t>
            </a:r>
            <a:r>
              <a:rPr lang="en-US" sz="3200" b="0" dirty="0" smtClean="0">
                <a:solidFill>
                  <a:srgbClr val="073E87"/>
                </a:solidFill>
                <a:latin typeface="Times New Roman"/>
                <a:cs typeface="Times New Roman"/>
              </a:rPr>
              <a:t>. For more information contact: cah254@wildcats.unh.edu</a:t>
            </a:r>
            <a:endParaRPr lang="en-US" sz="3200" b="0" dirty="0">
              <a:solidFill>
                <a:srgbClr val="073E87"/>
              </a:solidFill>
              <a:latin typeface="Times New Roman"/>
              <a:cs typeface="Times New Roman"/>
            </a:endParaRPr>
          </a:p>
          <a:p>
            <a:endParaRPr lang="en-US" b="0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cxnSp>
        <p:nvCxnSpPr>
          <p:cNvPr id="16" name="Straight Arrow Connector 15"/>
          <p:cNvCxnSpPr>
            <a:stCxn id="34" idx="3"/>
            <a:endCxn id="37" idx="1"/>
          </p:cNvCxnSpPr>
          <p:nvPr/>
        </p:nvCxnSpPr>
        <p:spPr bwMode="auto">
          <a:xfrm>
            <a:off x="21150437" y="26332171"/>
            <a:ext cx="10701163" cy="152401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headEnd type="none" w="med" len="med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6" idx="3"/>
            <a:endCxn id="70" idx="1"/>
          </p:cNvCxnSpPr>
          <p:nvPr/>
        </p:nvCxnSpPr>
        <p:spPr bwMode="auto">
          <a:xfrm flipV="1">
            <a:off x="20913884" y="14715295"/>
            <a:ext cx="10861517" cy="76200"/>
          </a:xfrm>
          <a:prstGeom prst="straightConnector1">
            <a:avLst/>
          </a:prstGeom>
          <a:gradFill rotWithShape="1">
            <a:gsLst>
              <a:gs pos="0">
                <a:srgbClr val="800000"/>
              </a:gs>
              <a:gs pos="50000">
                <a:srgbClr val="800000">
                  <a:gamma/>
                  <a:tint val="73725"/>
                  <a:invGamma/>
                </a:srgbClr>
              </a:gs>
              <a:gs pos="100000">
                <a:srgbClr val="800000"/>
              </a:gs>
            </a:gsLst>
            <a:lin ang="5400000" scaled="1"/>
          </a:gra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arrow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20650200" y="11811000"/>
            <a:ext cx="24384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chemeClr val="tx2"/>
                </a:solidFill>
                <a:latin typeface="Times New Roman"/>
                <a:cs typeface="Times New Roman"/>
              </a:rPr>
              <a:t>.18***</a:t>
            </a:r>
            <a:endParaRPr lang="en-US" b="0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413200" y="11811000"/>
            <a:ext cx="22098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073E87"/>
                </a:solidFill>
                <a:latin typeface="Times New Roman"/>
                <a:cs typeface="Times New Roman"/>
              </a:rPr>
              <a:t>.30**</a:t>
            </a:r>
            <a:endParaRPr lang="en-US" b="0" dirty="0">
              <a:solidFill>
                <a:srgbClr val="073E87"/>
              </a:solidFill>
              <a:latin typeface="Times New Roman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726400" y="16687800"/>
            <a:ext cx="22860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073E87"/>
                </a:solidFill>
                <a:latin typeface="Times New Roman"/>
                <a:cs typeface="Times New Roman"/>
              </a:rPr>
              <a:t>-.30***</a:t>
            </a:r>
            <a:endParaRPr lang="en-US" b="0" dirty="0">
              <a:solidFill>
                <a:srgbClr val="073E87"/>
              </a:solidFill>
              <a:latin typeface="Times New Roman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175200" y="16687800"/>
            <a:ext cx="23622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073E87"/>
                </a:solidFill>
                <a:latin typeface="Times New Roman"/>
                <a:cs typeface="Times New Roman"/>
              </a:rPr>
              <a:t>-.13**</a:t>
            </a:r>
            <a:endParaRPr lang="en-US" b="0" dirty="0">
              <a:solidFill>
                <a:srgbClr val="073E87"/>
              </a:solidFill>
              <a:latin typeface="Times New Roman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527000" y="13868400"/>
            <a:ext cx="19812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073E87"/>
                </a:solidFill>
                <a:latin typeface="Times New Roman"/>
                <a:cs typeface="Times New Roman"/>
              </a:rPr>
              <a:t>.11*</a:t>
            </a:r>
            <a:endParaRPr lang="en-US" b="0" dirty="0">
              <a:solidFill>
                <a:srgbClr val="073E87"/>
              </a:solidFill>
              <a:latin typeface="Times New Roman"/>
              <a:cs typeface="Times New Roman"/>
            </a:endParaRPr>
          </a:p>
        </p:txBody>
      </p:sp>
      <p:sp>
        <p:nvSpPr>
          <p:cNvPr id="2049" name="TextBox 2048"/>
          <p:cNvSpPr txBox="1"/>
          <p:nvPr/>
        </p:nvSpPr>
        <p:spPr>
          <a:xfrm>
            <a:off x="28727400" y="187452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>
                <a:solidFill>
                  <a:srgbClr val="073E87"/>
                </a:solidFill>
                <a:latin typeface="Times New Roman"/>
                <a:cs typeface="Times New Roman"/>
              </a:rPr>
              <a:t>X</a:t>
            </a:r>
            <a:r>
              <a:rPr lang="en-US" sz="2400" b="0" baseline="300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2</a:t>
            </a:r>
            <a:r>
              <a:rPr lang="en-US" sz="2400" b="0" dirty="0" smtClean="0">
                <a:solidFill>
                  <a:srgbClr val="073E87"/>
                </a:solidFill>
                <a:latin typeface="Times New Roman"/>
                <a:cs typeface="Times New Roman"/>
              </a:rPr>
              <a:t>(1) = 5.85, </a:t>
            </a:r>
            <a:r>
              <a:rPr lang="en-US" sz="2400" b="0" i="1" dirty="0" smtClean="0">
                <a:solidFill>
                  <a:srgbClr val="073E87"/>
                </a:solidFill>
                <a:latin typeface="Times New Roman"/>
                <a:cs typeface="Times New Roman"/>
              </a:rPr>
              <a:t>p</a:t>
            </a:r>
            <a:r>
              <a:rPr lang="en-US" sz="2400" b="0" dirty="0" smtClean="0">
                <a:solidFill>
                  <a:srgbClr val="073E87"/>
                </a:solidFill>
                <a:latin typeface="Times New Roman"/>
                <a:cs typeface="Times New Roman"/>
              </a:rPr>
              <a:t> &lt; .05, GFI = .99, CFI = .97, RMSEA = .10, </a:t>
            </a:r>
            <a:r>
              <a:rPr lang="en-US" sz="2400" b="0" i="1" dirty="0" smtClean="0">
                <a:solidFill>
                  <a:srgbClr val="073E87"/>
                </a:solidFill>
                <a:latin typeface="Times New Roman"/>
                <a:cs typeface="Times New Roman"/>
              </a:rPr>
              <a:t>p</a:t>
            </a:r>
            <a:r>
              <a:rPr lang="en-US" sz="2400" b="0" dirty="0" smtClean="0">
                <a:solidFill>
                  <a:srgbClr val="073E87"/>
                </a:solidFill>
                <a:latin typeface="Times New Roman"/>
                <a:cs typeface="Times New Roman"/>
              </a:rPr>
              <a:t> &gt; .05</a:t>
            </a:r>
            <a:endParaRPr lang="en-US" sz="2400" b="0" dirty="0">
              <a:solidFill>
                <a:srgbClr val="073E87"/>
              </a:solidFill>
              <a:latin typeface="Times New Roman"/>
              <a:cs typeface="Times New Roman"/>
            </a:endParaRPr>
          </a:p>
        </p:txBody>
      </p:sp>
      <p:sp>
        <p:nvSpPr>
          <p:cNvPr id="2059" name="TextBox 2058"/>
          <p:cNvSpPr txBox="1"/>
          <p:nvPr/>
        </p:nvSpPr>
        <p:spPr>
          <a:xfrm>
            <a:off x="20955000" y="23393400"/>
            <a:ext cx="23622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073E87"/>
                </a:solidFill>
                <a:latin typeface="Times New Roman"/>
                <a:cs typeface="Times New Roman"/>
              </a:rPr>
              <a:t>.19***</a:t>
            </a:r>
            <a:endParaRPr lang="en-US" b="0" dirty="0">
              <a:solidFill>
                <a:srgbClr val="073E87"/>
              </a:solidFill>
              <a:latin typeface="Times New Roman"/>
              <a:cs typeface="Times New Roman"/>
            </a:endParaRPr>
          </a:p>
        </p:txBody>
      </p:sp>
      <p:sp>
        <p:nvSpPr>
          <p:cNvPr id="2060" name="TextBox 2059"/>
          <p:cNvSpPr txBox="1"/>
          <p:nvPr/>
        </p:nvSpPr>
        <p:spPr>
          <a:xfrm>
            <a:off x="29718000" y="23393400"/>
            <a:ext cx="19050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073E87"/>
                </a:solidFill>
                <a:latin typeface="Times New Roman"/>
                <a:cs typeface="Times New Roman"/>
              </a:rPr>
              <a:t>.30***</a:t>
            </a:r>
            <a:endParaRPr lang="en-US" b="0" dirty="0">
              <a:solidFill>
                <a:srgbClr val="073E87"/>
              </a:solidFill>
              <a:latin typeface="Times New Roman"/>
              <a:cs typeface="Times New Roman"/>
            </a:endParaRPr>
          </a:p>
        </p:txBody>
      </p:sp>
      <p:sp>
        <p:nvSpPr>
          <p:cNvPr id="2061" name="TextBox 2060"/>
          <p:cNvSpPr txBox="1"/>
          <p:nvPr/>
        </p:nvSpPr>
        <p:spPr>
          <a:xfrm>
            <a:off x="21259800" y="28270200"/>
            <a:ext cx="19050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073E87"/>
                </a:solidFill>
                <a:latin typeface="Times New Roman"/>
                <a:cs typeface="Times New Roman"/>
              </a:rPr>
              <a:t>-.33***</a:t>
            </a:r>
            <a:endParaRPr lang="en-US" b="0" dirty="0">
              <a:solidFill>
                <a:srgbClr val="073E87"/>
              </a:solidFill>
              <a:latin typeface="Times New Roman"/>
              <a:cs typeface="Times New Roman"/>
            </a:endParaRPr>
          </a:p>
        </p:txBody>
      </p:sp>
      <p:sp>
        <p:nvSpPr>
          <p:cNvPr id="2062" name="TextBox 2061"/>
          <p:cNvSpPr txBox="1"/>
          <p:nvPr/>
        </p:nvSpPr>
        <p:spPr>
          <a:xfrm>
            <a:off x="30480000" y="28270200"/>
            <a:ext cx="21336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073E87"/>
                </a:solidFill>
                <a:latin typeface="Times New Roman"/>
                <a:cs typeface="Times New Roman"/>
              </a:rPr>
              <a:t>-.14**</a:t>
            </a:r>
            <a:endParaRPr lang="en-US" b="0" dirty="0">
              <a:solidFill>
                <a:srgbClr val="073E87"/>
              </a:solidFill>
              <a:latin typeface="Times New Roman"/>
              <a:cs typeface="Times New Roman"/>
            </a:endParaRPr>
          </a:p>
        </p:txBody>
      </p:sp>
      <p:sp>
        <p:nvSpPr>
          <p:cNvPr id="2063" name="TextBox 2062"/>
          <p:cNvSpPr txBox="1"/>
          <p:nvPr/>
        </p:nvSpPr>
        <p:spPr>
          <a:xfrm>
            <a:off x="25298400" y="25527000"/>
            <a:ext cx="24384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073E87"/>
                </a:solidFill>
                <a:latin typeface="Times New Roman"/>
                <a:cs typeface="Times New Roman"/>
              </a:rPr>
              <a:t>.08</a:t>
            </a:r>
            <a:endParaRPr lang="en-US" b="0" dirty="0">
              <a:solidFill>
                <a:srgbClr val="073E87"/>
              </a:solidFill>
              <a:latin typeface="Times New Roman"/>
              <a:cs typeface="Times New Roman"/>
            </a:endParaRPr>
          </a:p>
        </p:txBody>
      </p:sp>
      <p:sp>
        <p:nvSpPr>
          <p:cNvPr id="2064" name="TextBox 2063"/>
          <p:cNvSpPr txBox="1"/>
          <p:nvPr/>
        </p:nvSpPr>
        <p:spPr>
          <a:xfrm>
            <a:off x="28575000" y="309372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>
                <a:solidFill>
                  <a:srgbClr val="073E87"/>
                </a:solidFill>
                <a:latin typeface="Times New Roman"/>
                <a:cs typeface="Times New Roman"/>
              </a:rPr>
              <a:t>X</a:t>
            </a:r>
            <a:r>
              <a:rPr lang="en-US" sz="2400" b="0" baseline="300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2</a:t>
            </a:r>
            <a:r>
              <a:rPr lang="en-US" sz="2400" b="0" dirty="0" smtClean="0">
                <a:solidFill>
                  <a:srgbClr val="073E87"/>
                </a:solidFill>
                <a:latin typeface="Times New Roman"/>
                <a:cs typeface="Times New Roman"/>
              </a:rPr>
              <a:t>(1) = 5.26, </a:t>
            </a:r>
            <a:r>
              <a:rPr lang="en-US" sz="2400" b="0" i="1" dirty="0" smtClean="0">
                <a:solidFill>
                  <a:srgbClr val="073E87"/>
                </a:solidFill>
                <a:latin typeface="Times New Roman"/>
                <a:cs typeface="Times New Roman"/>
              </a:rPr>
              <a:t>p</a:t>
            </a:r>
            <a:r>
              <a:rPr lang="en-US" sz="2400" b="0" dirty="0" smtClean="0">
                <a:solidFill>
                  <a:srgbClr val="073E87"/>
                </a:solidFill>
                <a:latin typeface="Times New Roman"/>
                <a:cs typeface="Times New Roman"/>
              </a:rPr>
              <a:t> &lt; .05, GFI = .96, CFI = .97, RMSEA = .10, </a:t>
            </a:r>
            <a:r>
              <a:rPr lang="en-US" sz="2400" b="0" i="1" dirty="0" smtClean="0">
                <a:solidFill>
                  <a:srgbClr val="073E87"/>
                </a:solidFill>
                <a:latin typeface="Times New Roman"/>
                <a:cs typeface="Times New Roman"/>
              </a:rPr>
              <a:t>p</a:t>
            </a:r>
            <a:r>
              <a:rPr lang="en-US" sz="2400" b="0" dirty="0" smtClean="0">
                <a:solidFill>
                  <a:srgbClr val="073E87"/>
                </a:solidFill>
                <a:latin typeface="Times New Roman"/>
                <a:cs typeface="Times New Roman"/>
              </a:rPr>
              <a:t> &gt; .05</a:t>
            </a:r>
            <a:endParaRPr lang="en-US" sz="2400" b="0" dirty="0">
              <a:solidFill>
                <a:srgbClr val="073E87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800000"/>
            </a:gs>
            <a:gs pos="50000">
              <a:srgbClr val="800000">
                <a:gamma/>
                <a:tint val="73725"/>
                <a:invGamma/>
              </a:srgbClr>
            </a:gs>
            <a:gs pos="100000">
              <a:srgbClr val="800000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137160" tIns="68580" rIns="137160" bIns="68580" numCol="1" anchor="ctr" anchorCtr="0" compatLnSpc="1">
        <a:prstTxWarp prst="textNoShape">
          <a:avLst/>
        </a:prstTxWarp>
      </a:bodyPr>
      <a:lstStyle>
        <a:defPPr marL="0" marR="0" indent="0" algn="ctr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800000"/>
            </a:gs>
            <a:gs pos="50000">
              <a:srgbClr val="800000">
                <a:gamma/>
                <a:tint val="73725"/>
                <a:invGamma/>
              </a:srgbClr>
            </a:gs>
            <a:gs pos="100000">
              <a:srgbClr val="800000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137160" tIns="68580" rIns="137160" bIns="68580" numCol="1" anchor="ctr" anchorCtr="0" compatLnSpc="1">
        <a:prstTxWarp prst="textNoShape">
          <a:avLst/>
        </a:prstTxWarp>
      </a:bodyPr>
      <a:lstStyle>
        <a:defPPr marL="0" marR="0" indent="0" algn="ctr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10757</TotalTime>
  <Words>925</Words>
  <Application>Microsoft Macintosh PowerPoint</Application>
  <PresentationFormat>Custom</PresentationFormat>
  <Paragraphs>109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Feeling Guilty, Acting Ashamed: The Role of  Emotions on Morality and Rule-Violating Behavior  Ceara A. Tavares, Ellen S. Cohn, &amp; Alexander Blandina University of New Hampshire</vt:lpstr>
    </vt:vector>
  </TitlesOfParts>
  <Company>Graphicsland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poster example</dc:title>
  <dc:subject>Free Research Poster</dc:subject>
  <dc:creator>Graphicsland/MakeSigns.com</dc:creator>
  <cp:keywords>scientific, research, template, custom, poster, presentation, symposium, printing, PowerPoint, create, design, example, sample, download</cp:keywords>
  <dc:description>These templates are offered for free to help your create a poster ranging from nursing research posters to psychology research posters.</dc:description>
  <cp:lastModifiedBy>Ceara Tavares</cp:lastModifiedBy>
  <cp:revision>256</cp:revision>
  <cp:lastPrinted>2014-02-24T14:53:09Z</cp:lastPrinted>
  <dcterms:created xsi:type="dcterms:W3CDTF">2004-07-26T21:45:23Z</dcterms:created>
  <dcterms:modified xsi:type="dcterms:W3CDTF">2017-04-05T13:33:05Z</dcterms:modified>
  <cp:category>science research poster</cp:category>
</cp:coreProperties>
</file>