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Lst>
  <p:sldSz cx="43891200" cy="32918400"/>
  <p:notesSz cx="9144000" cy="6858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660"/>
  </p:normalViewPr>
  <p:slideViewPr>
    <p:cSldViewPr snapToGrid="0">
      <p:cViewPr>
        <p:scale>
          <a:sx n="20" d="100"/>
          <a:sy n="20" d="100"/>
        </p:scale>
        <p:origin x="18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58621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68987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57283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5486400" y="17289463"/>
            <a:ext cx="32918400" cy="7948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EEAC0-AE7D-41F2-BB8B-88041E3E93C6}"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70770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EEAC0-AE7D-41F2-BB8B-88041E3E93C6}"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5718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994025" y="22029738"/>
            <a:ext cx="37857113" cy="72009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EEAC0-AE7D-41F2-BB8B-88041E3E93C6}"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25954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838" y="8763000"/>
            <a:ext cx="18851562" cy="20886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8763000"/>
            <a:ext cx="18851563" cy="20886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EEAC0-AE7D-41F2-BB8B-88041E3E93C6}"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9671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022600" y="8069263"/>
            <a:ext cx="18568988"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22600" y="12023725"/>
            <a:ext cx="18568988" cy="17686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20238" y="8069263"/>
            <a:ext cx="18659475" cy="3954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20238" y="12023725"/>
            <a:ext cx="18659475" cy="17686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EEAC0-AE7D-41F2-BB8B-88041E3E93C6}" type="datetimeFigureOut">
              <a:rPr lang="en-US" smtClean="0"/>
              <a:t>4/5/17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14901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EEAC0-AE7D-41F2-BB8B-88041E3E93C6}" type="datetimeFigureOut">
              <a:rPr lang="en-US" smtClean="0"/>
              <a:t>4/5/17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220496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EEAC0-AE7D-41F2-BB8B-88041E3E93C6}" type="datetimeFigureOut">
              <a:rPr lang="en-US" smtClean="0"/>
              <a:t>4/5/17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96951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18659475" y="4740275"/>
            <a:ext cx="22220238" cy="2339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5941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9F2A90-EBCC-4A33-A5B5-1BD96337D968}"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372323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18659475" y="4740275"/>
            <a:ext cx="22220238" cy="2339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22600" y="9875838"/>
            <a:ext cx="14157325" cy="18295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EEAC0-AE7D-41F2-BB8B-88041E3E93C6}"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211957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EEAC0-AE7D-41F2-BB8B-88041E3E93C6}"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986903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838" y="1752600"/>
            <a:ext cx="28240037" cy="2789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EEAC0-AE7D-41F2-BB8B-88041E3E93C6}"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260B6-AD4F-41D9-A024-2F7061D6CFD4}" type="slidenum">
              <a:rPr lang="en-US" smtClean="0"/>
              <a:t>‹#›</a:t>
            </a:fld>
            <a:endParaRPr lang="en-US"/>
          </a:p>
        </p:txBody>
      </p:sp>
    </p:spTree>
    <p:extLst>
      <p:ext uri="{BB962C8B-B14F-4D97-AF65-F5344CB8AC3E}">
        <p14:creationId xmlns:p14="http://schemas.microsoft.com/office/powerpoint/2010/main" val="16187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9F2A90-EBCC-4A33-A5B5-1BD96337D968}"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192732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9F2A90-EBCC-4A33-A5B5-1BD96337D968}"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111299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9F2A90-EBCC-4A33-A5B5-1BD96337D968}" type="datetimeFigureOut">
              <a:rPr lang="en-US" smtClean="0"/>
              <a:t>4/5/17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67878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9F2A90-EBCC-4A33-A5B5-1BD96337D968}" type="datetimeFigureOut">
              <a:rPr lang="en-US" smtClean="0"/>
              <a:t>4/5/17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405319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F2A90-EBCC-4A33-A5B5-1BD96337D968}" type="datetimeFigureOut">
              <a:rPr lang="en-US" smtClean="0"/>
              <a:t>4/5/17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29461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27538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F2A90-EBCC-4A33-A5B5-1BD96337D968}"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A0F4E-6A04-4FB6-BF85-C12A642EB0E1}" type="slidenum">
              <a:rPr lang="en-US" smtClean="0"/>
              <a:t>‹#›</a:t>
            </a:fld>
            <a:endParaRPr lang="en-US"/>
          </a:p>
        </p:txBody>
      </p:sp>
    </p:spTree>
    <p:extLst>
      <p:ext uri="{BB962C8B-B14F-4D97-AF65-F5344CB8AC3E}">
        <p14:creationId xmlns:p14="http://schemas.microsoft.com/office/powerpoint/2010/main" val="4454884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837" y="0"/>
            <a:ext cx="43891200" cy="32975249"/>
          </a:xfrm>
          <a:prstGeom prst="rect">
            <a:avLst/>
          </a:prstGeom>
        </p:spPr>
      </p:pic>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D9F2A90-EBCC-4A33-A5B5-1BD96337D968}" type="datetimeFigureOut">
              <a:rPr lang="en-US" smtClean="0"/>
              <a:t>4/5/17</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D8A0F4E-6A04-4FB6-BF85-C12A642EB0E1}" type="slidenum">
              <a:rPr lang="en-US" smtClean="0"/>
              <a:t>‹#›</a:t>
            </a:fld>
            <a:endParaRPr lang="en-US"/>
          </a:p>
        </p:txBody>
      </p:sp>
    </p:spTree>
    <p:extLst>
      <p:ext uri="{BB962C8B-B14F-4D97-AF65-F5344CB8AC3E}">
        <p14:creationId xmlns:p14="http://schemas.microsoft.com/office/powerpoint/2010/main" val="215048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838" y="1752600"/>
            <a:ext cx="37855525" cy="63627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17838" y="8763000"/>
            <a:ext cx="37855525" cy="208867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24AEEAC0-AE7D-41F2-BB8B-88041E3E93C6}" type="datetimeFigureOut">
              <a:rPr lang="en-US" smtClean="0"/>
              <a:t>4/5/17</a:t>
            </a:fld>
            <a:endParaRPr 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E38260B6-AD4F-41D9-A024-2F7061D6CFD4}" type="slidenum">
              <a:rPr lang="en-US" smtClean="0"/>
              <a:t>‹#›</a:t>
            </a:fld>
            <a:endParaRPr lang="en-US"/>
          </a:p>
        </p:txBody>
      </p:sp>
    </p:spTree>
    <p:extLst>
      <p:ext uri="{BB962C8B-B14F-4D97-AF65-F5344CB8AC3E}">
        <p14:creationId xmlns:p14="http://schemas.microsoft.com/office/powerpoint/2010/main" val="859019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856127" y="12185757"/>
            <a:ext cx="6178946" cy="3744816"/>
          </a:xfrm>
          <a:prstGeom prst="rect">
            <a:avLst/>
          </a:prstGeom>
        </p:spPr>
      </p:pic>
      <p:pic>
        <p:nvPicPr>
          <p:cNvPr id="1026" name="Picture 2" descr="https://lh6.googleusercontent.com/ErcuWLPZXtu5xipKiG8ebVn1d6ybju3oRf8KTn1ZKLKWfqSDnh7yv560iJtssToNs5z5OtQFKmLMlBYJ-Xxrfy72SgVJXgfqGsoSXMZIcZyGA9k8fppIix9chHMlAD1Frf0_mR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9512" y="7752271"/>
            <a:ext cx="17041688" cy="105374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4648200"/>
            <a:ext cx="42062400" cy="3741422"/>
          </a:xfrm>
        </p:spPr>
        <p:txBody>
          <a:bodyPr>
            <a:normAutofit/>
          </a:bodyPr>
          <a:lstStyle/>
          <a:p>
            <a:r>
              <a:rPr lang="en-US" sz="12500" b="1" dirty="0" smtClean="0"/>
              <a:t>NH Shared Professional Early Childhood Core Competencies</a:t>
            </a:r>
            <a:r>
              <a:rPr lang="en-US" dirty="0" smtClean="0"/>
              <a:t/>
            </a:r>
            <a:br>
              <a:rPr lang="en-US" dirty="0" smtClean="0"/>
            </a:br>
            <a:r>
              <a:rPr lang="en-US" sz="8900" i="1" dirty="0" smtClean="0"/>
              <a:t>Kerri Hughes, B.S.Ed., Education Trainee</a:t>
            </a:r>
            <a:endParaRPr lang="en-US" sz="8900" i="1" dirty="0"/>
          </a:p>
        </p:txBody>
      </p:sp>
      <p:sp>
        <p:nvSpPr>
          <p:cNvPr id="4" name="Rectangle 3"/>
          <p:cNvSpPr/>
          <p:nvPr/>
        </p:nvSpPr>
        <p:spPr>
          <a:xfrm>
            <a:off x="15049500" y="9450556"/>
            <a:ext cx="13792200" cy="2708434"/>
          </a:xfrm>
          <a:prstGeom prst="rect">
            <a:avLst/>
          </a:prstGeom>
        </p:spPr>
        <p:txBody>
          <a:bodyPr wrap="square">
            <a:spAutoFit/>
          </a:bodyPr>
          <a:lstStyle/>
          <a:p>
            <a:pPr algn="ctr"/>
            <a:r>
              <a:rPr lang="en-US" sz="5000" b="1" dirty="0" smtClean="0"/>
              <a:t>Spark NH</a:t>
            </a:r>
            <a:endParaRPr lang="en-US" sz="5000" b="1" dirty="0"/>
          </a:p>
          <a:p>
            <a:pPr algn="ctr"/>
            <a:r>
              <a:rPr lang="en-US" sz="4000" dirty="0"/>
              <a:t>Spark NH is a governor appointed advisory council that supports a cohesive system of early childhood programs and services across New Hampshire. </a:t>
            </a:r>
            <a:endParaRPr lang="en-US" sz="4000" dirty="0"/>
          </a:p>
        </p:txBody>
      </p:sp>
      <p:sp>
        <p:nvSpPr>
          <p:cNvPr id="5" name="Rectangle 4"/>
          <p:cNvSpPr/>
          <p:nvPr/>
        </p:nvSpPr>
        <p:spPr>
          <a:xfrm>
            <a:off x="914400" y="9450556"/>
            <a:ext cx="13716000" cy="4093428"/>
          </a:xfrm>
          <a:prstGeom prst="rect">
            <a:avLst/>
          </a:prstGeom>
        </p:spPr>
        <p:txBody>
          <a:bodyPr wrap="square">
            <a:spAutoFit/>
          </a:bodyPr>
          <a:lstStyle/>
          <a:p>
            <a:pPr algn="ctr"/>
            <a:r>
              <a:rPr lang="en-US" sz="5000" b="1" dirty="0"/>
              <a:t>LEND: </a:t>
            </a:r>
            <a:r>
              <a:rPr lang="en-US" sz="5000" b="1" dirty="0" smtClean="0"/>
              <a:t>Leadership Education in Neurodevelopmental and Related Disabilities</a:t>
            </a:r>
          </a:p>
          <a:p>
            <a:pPr algn="ctr"/>
            <a:r>
              <a:rPr lang="en-US" sz="4000" dirty="0" smtClean="0"/>
              <a:t>LEND </a:t>
            </a:r>
            <a:r>
              <a:rPr lang="en-US" sz="4000" dirty="0"/>
              <a:t>is a leadership education program on neurodevelopmental and related disabilities. It provides a leadership internship for all trainees to learn about initiatives for children with neurodevelopmental or a related disability at the state level.</a:t>
            </a:r>
            <a:endParaRPr lang="en-US" sz="4000" dirty="0"/>
          </a:p>
        </p:txBody>
      </p:sp>
      <p:sp>
        <p:nvSpPr>
          <p:cNvPr id="6" name="Rectangle 5"/>
          <p:cNvSpPr/>
          <p:nvPr/>
        </p:nvSpPr>
        <p:spPr>
          <a:xfrm>
            <a:off x="838200" y="19261545"/>
            <a:ext cx="13792200" cy="8402300"/>
          </a:xfrm>
          <a:prstGeom prst="rect">
            <a:avLst/>
          </a:prstGeom>
        </p:spPr>
        <p:txBody>
          <a:bodyPr wrap="square">
            <a:spAutoFit/>
          </a:bodyPr>
          <a:lstStyle/>
          <a:p>
            <a:pPr algn="ctr"/>
            <a:r>
              <a:rPr lang="en-US" sz="5000" b="1" dirty="0"/>
              <a:t>NH SPECCC: </a:t>
            </a:r>
            <a:r>
              <a:rPr lang="en-US" sz="5000" b="1" dirty="0" smtClean="0"/>
              <a:t>New Hampshire Early Childhood Core Competencies</a:t>
            </a:r>
            <a:endParaRPr lang="en-US" sz="5000" b="1" dirty="0"/>
          </a:p>
          <a:p>
            <a:pPr algn="ctr"/>
            <a:r>
              <a:rPr lang="en-US" sz="4000" dirty="0"/>
              <a:t>The NH SPECCC are intended to be used as a resource for all professionals who work with and on behalf of expectant families, children from birth through grade 3, and their families, with a particular focus on the fields of family support, health and early learning. The Workforce and Professional Development Committee of Spark NH set a priority to encourage articulation between institutions of higher education for early childhood students. To that end we support the SPECCC competencies  for Early Childhood Development be covered in all child development courses across disciplines (education, nursing, pediatrics, psychology, etc.) and colleges and universities in New Hampshire.</a:t>
            </a:r>
            <a:endParaRPr lang="en-US" sz="4000" dirty="0"/>
          </a:p>
        </p:txBody>
      </p:sp>
      <p:sp>
        <p:nvSpPr>
          <p:cNvPr id="8" name="Rectangle 7"/>
          <p:cNvSpPr/>
          <p:nvPr/>
        </p:nvSpPr>
        <p:spPr>
          <a:xfrm>
            <a:off x="15087600" y="15903806"/>
            <a:ext cx="13754100" cy="13172837"/>
          </a:xfrm>
          <a:prstGeom prst="rect">
            <a:avLst/>
          </a:prstGeom>
        </p:spPr>
        <p:txBody>
          <a:bodyPr wrap="square">
            <a:spAutoFit/>
          </a:bodyPr>
          <a:lstStyle/>
          <a:p>
            <a:pPr algn="ctr"/>
            <a:r>
              <a:rPr lang="en-US" sz="5000" b="1" dirty="0" smtClean="0"/>
              <a:t>Results</a:t>
            </a:r>
            <a:endParaRPr lang="en-US" sz="5000" b="1" dirty="0"/>
          </a:p>
          <a:p>
            <a:pPr marL="964406" indent="-964406">
              <a:buFont typeface="Arial" charset="0"/>
              <a:buChar char="•"/>
            </a:pPr>
            <a:r>
              <a:rPr lang="en-US" sz="4000" dirty="0"/>
              <a:t>Thirteen colleges and universities participated in this study. </a:t>
            </a:r>
          </a:p>
          <a:p>
            <a:pPr marL="964406" indent="-964406">
              <a:buFont typeface="Arial" charset="0"/>
              <a:buChar char="•"/>
            </a:pPr>
            <a:r>
              <a:rPr lang="en-US" sz="4000" dirty="0"/>
              <a:t>Only two colleges did not respond.</a:t>
            </a:r>
          </a:p>
          <a:p>
            <a:pPr marL="964406" indent="-964406">
              <a:buFont typeface="Arial" charset="0"/>
              <a:buChar char="•"/>
            </a:pPr>
            <a:r>
              <a:rPr lang="en-US" sz="4000" dirty="0"/>
              <a:t>The colleges and universities of New Hampshire are comprehensively covering the foundation of child development. </a:t>
            </a:r>
          </a:p>
          <a:p>
            <a:pPr marL="964406" indent="-964406">
              <a:buFont typeface="Arial" charset="0"/>
              <a:buChar char="•"/>
            </a:pPr>
            <a:r>
              <a:rPr lang="en-US" sz="4000" dirty="0"/>
              <a:t>Sensory processing, mental health, developmental, and health concerns are not specifically addressed in child development courses.</a:t>
            </a:r>
          </a:p>
          <a:p>
            <a:pPr marL="964406" indent="-964406">
              <a:buFont typeface="Arial" charset="0"/>
              <a:buChar char="•"/>
            </a:pPr>
            <a:r>
              <a:rPr lang="en-US" sz="4000" dirty="0"/>
              <a:t>Behavior as a form of communication is not covered in course objectives.</a:t>
            </a:r>
          </a:p>
          <a:p>
            <a:pPr marL="964406" indent="-964406">
              <a:buFont typeface="Arial" charset="0"/>
              <a:buChar char="•"/>
            </a:pPr>
            <a:r>
              <a:rPr lang="en-US" sz="4000" dirty="0"/>
              <a:t>Verbal and non-verbal communication is not specifically covered in the course objectives for child development courses.</a:t>
            </a:r>
          </a:p>
          <a:p>
            <a:pPr marL="964406" indent="-964406">
              <a:buFont typeface="Arial" charset="0"/>
              <a:buChar char="•"/>
            </a:pPr>
            <a:r>
              <a:rPr lang="en-US" sz="4000" dirty="0"/>
              <a:t>Aesthetic environment tends not to be addressed in child development courses.</a:t>
            </a:r>
          </a:p>
          <a:p>
            <a:pPr marL="964406" indent="-964406">
              <a:buFont typeface="Arial" charset="0"/>
              <a:buChar char="•"/>
            </a:pPr>
            <a:r>
              <a:rPr lang="en-US" sz="4000" dirty="0"/>
              <a:t>Positive reinforcement as well as natural and logical consequences are not covered thoroughly in the course objectives for child development courses.</a:t>
            </a:r>
          </a:p>
          <a:p>
            <a:pPr marL="964406" indent="-964406">
              <a:buFont typeface="Arial" charset="0"/>
              <a:buChar char="•"/>
            </a:pPr>
            <a:r>
              <a:rPr lang="en-US" sz="4000" dirty="0"/>
              <a:t>Routines and self-regulation are not specifically addressed in the child development course objectives.</a:t>
            </a:r>
            <a:endParaRPr lang="en-US" sz="4000" dirty="0"/>
          </a:p>
        </p:txBody>
      </p:sp>
      <p:sp>
        <p:nvSpPr>
          <p:cNvPr id="9" name="Rectangle 8"/>
          <p:cNvSpPr/>
          <p:nvPr/>
        </p:nvSpPr>
        <p:spPr>
          <a:xfrm>
            <a:off x="29298900" y="18184327"/>
            <a:ext cx="13601700" cy="9479518"/>
          </a:xfrm>
          <a:prstGeom prst="rect">
            <a:avLst/>
          </a:prstGeom>
        </p:spPr>
        <p:txBody>
          <a:bodyPr wrap="square">
            <a:spAutoFit/>
          </a:bodyPr>
          <a:lstStyle/>
          <a:p>
            <a:pPr algn="ctr"/>
            <a:r>
              <a:rPr lang="en-US" sz="5000" b="1" smtClean="0"/>
              <a:t>Conclusions</a:t>
            </a:r>
            <a:endParaRPr lang="en-US" sz="4000" b="1" dirty="0"/>
          </a:p>
          <a:p>
            <a:pPr marL="964406" indent="-964406">
              <a:buFont typeface="Arial" charset="0"/>
              <a:buChar char="•"/>
            </a:pPr>
            <a:r>
              <a:rPr lang="en-US" sz="4000" dirty="0"/>
              <a:t>Students across disciplines are learning the same high quality content and have similar foundational knowledge of child development.</a:t>
            </a:r>
          </a:p>
          <a:p>
            <a:pPr marL="964406" indent="-964406">
              <a:buFont typeface="Arial" charset="0"/>
              <a:buChar char="•"/>
            </a:pPr>
            <a:r>
              <a:rPr lang="en-US" sz="4000" dirty="0"/>
              <a:t>When children and families work with professionals in various fields (such as doctors, teachers, and social workers) they are getting the same information and not contradictory information. </a:t>
            </a:r>
          </a:p>
          <a:p>
            <a:pPr marL="964406" indent="-964406">
              <a:buFont typeface="Arial" charset="0"/>
              <a:buChar char="•"/>
            </a:pPr>
            <a:r>
              <a:rPr lang="en-US" sz="4000" dirty="0"/>
              <a:t>When students transfer colleges or disciplines, their credits will be able to transfer and will have the same foundational child development knowledge as the students that attended the child development class at that college.</a:t>
            </a:r>
          </a:p>
          <a:p>
            <a:pPr marL="964406" indent="-964406">
              <a:buFont typeface="Arial" charset="0"/>
              <a:buChar char="•"/>
            </a:pPr>
            <a:r>
              <a:rPr lang="en-US" sz="4000" dirty="0"/>
              <a:t>It is a possibility that the NH SPECCC that are not covered in the child development course may be covered in other courses.</a:t>
            </a:r>
            <a:endParaRPr lang="en-US" sz="4000" dirty="0"/>
          </a:p>
        </p:txBody>
      </p:sp>
      <p:pic>
        <p:nvPicPr>
          <p:cNvPr id="11" name="Picture 10"/>
          <p:cNvPicPr>
            <a:picLocks noChangeAspect="1"/>
          </p:cNvPicPr>
          <p:nvPr/>
        </p:nvPicPr>
        <p:blipFill>
          <a:blip r:embed="rId4"/>
          <a:stretch>
            <a:fillRect/>
          </a:stretch>
        </p:blipFill>
        <p:spPr>
          <a:xfrm>
            <a:off x="5582028" y="14212393"/>
            <a:ext cx="4380743" cy="4380743"/>
          </a:xfrm>
          <a:prstGeom prst="rect">
            <a:avLst/>
          </a:prstGeom>
        </p:spPr>
      </p:pic>
    </p:spTree>
    <p:extLst>
      <p:ext uri="{BB962C8B-B14F-4D97-AF65-F5344CB8AC3E}">
        <p14:creationId xmlns:p14="http://schemas.microsoft.com/office/powerpoint/2010/main" val="1279821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414</Words>
  <Application>Microsoft Macintosh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Calibri</vt:lpstr>
      <vt:lpstr>Calibri Light</vt:lpstr>
      <vt:lpstr>Arial</vt:lpstr>
      <vt:lpstr>Office Theme</vt:lpstr>
      <vt:lpstr>Custom Design</vt:lpstr>
      <vt:lpstr>NH Shared Professional Early Childhood Core Competencies Kerri Hughes, B.S.Ed., Education Trainee</vt:lpstr>
    </vt:vector>
  </TitlesOfParts>
  <Company>UNH Institute on Disability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Brennan-Curry, Anna</dc:creator>
  <cp:lastModifiedBy>Kerri Hughes</cp:lastModifiedBy>
  <cp:revision>4</cp:revision>
  <dcterms:created xsi:type="dcterms:W3CDTF">2016-11-23T16:20:03Z</dcterms:created>
  <dcterms:modified xsi:type="dcterms:W3CDTF">2017-04-05T18:29:23Z</dcterms:modified>
</cp:coreProperties>
</file>