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6576000" cy="29260800"/>
  <p:notesSz cx="7023100" cy="9309100"/>
  <p:defaultTextStyle>
    <a:defPPr>
      <a:defRPr lang="en-US"/>
    </a:defPPr>
    <a:lvl1pPr marL="0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4561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29122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43682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58243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72804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087364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01926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16485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33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057" autoAdjust="0"/>
  </p:normalViewPr>
  <p:slideViewPr>
    <p:cSldViewPr snapToGrid="0">
      <p:cViewPr>
        <p:scale>
          <a:sx n="30" d="100"/>
          <a:sy n="30" d="100"/>
        </p:scale>
        <p:origin x="378" y="24"/>
      </p:cViewPr>
      <p:guideLst>
        <p:guide orient="horz" pos="921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22200-DAD6-4FF2-82DB-0EBD9D7D0B7C}" type="doc">
      <dgm:prSet loTypeId="urn:microsoft.com/office/officeart/2005/8/layout/chevron2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7CDEE1C-8256-4964-8ADC-3592C831A791}">
      <dgm:prSet phldrT="[Text]"/>
      <dgm:spPr>
        <a:solidFill>
          <a:schemeClr val="bg1">
            <a:lumMod val="50000"/>
          </a:schemeClr>
        </a:solidFill>
        <a:ln w="76200"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BUILDING STRONG COMMUNITIES</a:t>
          </a:r>
          <a:endParaRPr lang="en-US" b="1" dirty="0">
            <a:solidFill>
              <a:schemeClr val="bg1"/>
            </a:solidFill>
          </a:endParaRPr>
        </a:p>
      </dgm:t>
    </dgm:pt>
    <dgm:pt modelId="{BAA71F6B-4434-44E3-B0B6-9A6671C02345}" type="parTrans" cxnId="{61BEAFC6-A29B-4363-84CE-EABD1AA4268B}">
      <dgm:prSet/>
      <dgm:spPr/>
      <dgm:t>
        <a:bodyPr/>
        <a:lstStyle/>
        <a:p>
          <a:endParaRPr lang="en-US"/>
        </a:p>
      </dgm:t>
    </dgm:pt>
    <dgm:pt modelId="{A3AFD5FA-A6D4-446B-B624-EC4D7BE5291E}" type="sibTrans" cxnId="{61BEAFC6-A29B-4363-84CE-EABD1AA4268B}">
      <dgm:prSet/>
      <dgm:spPr/>
      <dgm:t>
        <a:bodyPr/>
        <a:lstStyle/>
        <a:p>
          <a:endParaRPr lang="en-US"/>
        </a:p>
      </dgm:t>
    </dgm:pt>
    <dgm:pt modelId="{0218322A-EF32-4D15-A6CA-11FF0AF10ECE}">
      <dgm:prSet phldrT="[Text]"/>
      <dgm:spPr>
        <a:solidFill>
          <a:srgbClr val="002060"/>
        </a:solidFill>
        <a:ln w="76200"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DEVELOP        STAFF</a:t>
          </a:r>
          <a:endParaRPr lang="en-US" b="1" dirty="0">
            <a:solidFill>
              <a:schemeClr val="bg1"/>
            </a:solidFill>
          </a:endParaRPr>
        </a:p>
      </dgm:t>
    </dgm:pt>
    <dgm:pt modelId="{4333AAD9-A438-4948-9142-D2A98528558F}" type="parTrans" cxnId="{876CAEA9-EB26-4EA8-AA69-39F0F1DAECDA}">
      <dgm:prSet/>
      <dgm:spPr/>
      <dgm:t>
        <a:bodyPr/>
        <a:lstStyle/>
        <a:p>
          <a:endParaRPr lang="en-US"/>
        </a:p>
      </dgm:t>
    </dgm:pt>
    <dgm:pt modelId="{E9D393BE-5BEB-49A9-BA4A-810469C2C622}" type="sibTrans" cxnId="{876CAEA9-EB26-4EA8-AA69-39F0F1DAECDA}">
      <dgm:prSet/>
      <dgm:spPr/>
      <dgm:t>
        <a:bodyPr/>
        <a:lstStyle/>
        <a:p>
          <a:endParaRPr lang="en-US"/>
        </a:p>
      </dgm:t>
    </dgm:pt>
    <dgm:pt modelId="{AD9BC4AB-6F6D-4529-8BA0-6A4CE2C75D57}">
      <dgm:prSet phldrT="[Text]" custT="1"/>
      <dgm:spPr>
        <a:solidFill>
          <a:schemeClr val="bg1">
            <a:lumMod val="50000"/>
          </a:schemeClr>
        </a:solidFill>
        <a:ln w="76200"/>
      </dgm:spPr>
      <dgm:t>
        <a:bodyPr/>
        <a:lstStyle/>
        <a:p>
          <a:r>
            <a:rPr lang="en-US" sz="5400" b="1" dirty="0" smtClean="0">
              <a:solidFill>
                <a:schemeClr val="bg1"/>
              </a:solidFill>
            </a:rPr>
            <a:t>PROMOTE IDENTITY DEVELOPMENT</a:t>
          </a:r>
          <a:endParaRPr lang="en-US" sz="5400" b="1" dirty="0">
            <a:solidFill>
              <a:schemeClr val="bg1"/>
            </a:solidFill>
          </a:endParaRPr>
        </a:p>
      </dgm:t>
    </dgm:pt>
    <dgm:pt modelId="{1C306120-03D2-4783-A9D2-6C0527699403}" type="parTrans" cxnId="{B8D944F0-3371-4CB6-8D4E-3538A9919DF6}">
      <dgm:prSet/>
      <dgm:spPr/>
      <dgm:t>
        <a:bodyPr/>
        <a:lstStyle/>
        <a:p>
          <a:endParaRPr lang="en-US"/>
        </a:p>
      </dgm:t>
    </dgm:pt>
    <dgm:pt modelId="{C396D5E8-B09F-4816-B00A-65FF851CA0CF}" type="sibTrans" cxnId="{B8D944F0-3371-4CB6-8D4E-3538A9919DF6}">
      <dgm:prSet/>
      <dgm:spPr/>
      <dgm:t>
        <a:bodyPr/>
        <a:lstStyle/>
        <a:p>
          <a:endParaRPr lang="en-US"/>
        </a:p>
      </dgm:t>
    </dgm:pt>
    <dgm:pt modelId="{6164C793-4B94-4717-97D6-C3C6ECA355C7}">
      <dgm:prSet phldrT="[Text]" custT="1"/>
      <dgm:spPr>
        <a:solidFill>
          <a:schemeClr val="accent4">
            <a:alpha val="90000"/>
          </a:schemeClr>
        </a:solidFill>
        <a:ln w="76200"/>
      </dgm:spPr>
      <dgm:t>
        <a:bodyPr/>
        <a:lstStyle/>
        <a:p>
          <a:endParaRPr lang="en-US" sz="3600" b="1" dirty="0"/>
        </a:p>
      </dgm:t>
    </dgm:pt>
    <dgm:pt modelId="{A388B232-6E1E-4C9B-9D46-8282C5F34C01}" type="parTrans" cxnId="{25E32596-50EF-4940-A057-C25E095C2561}">
      <dgm:prSet/>
      <dgm:spPr/>
      <dgm:t>
        <a:bodyPr/>
        <a:lstStyle/>
        <a:p>
          <a:endParaRPr lang="en-US"/>
        </a:p>
      </dgm:t>
    </dgm:pt>
    <dgm:pt modelId="{8CE22277-6F7F-4455-A30F-51D880AA7A6B}" type="sibTrans" cxnId="{25E32596-50EF-4940-A057-C25E095C2561}">
      <dgm:prSet/>
      <dgm:spPr/>
      <dgm:t>
        <a:bodyPr/>
        <a:lstStyle/>
        <a:p>
          <a:endParaRPr lang="en-US"/>
        </a:p>
      </dgm:t>
    </dgm:pt>
    <dgm:pt modelId="{774BFDCA-0C75-4FC2-98CE-5DC26D00B9AF}">
      <dgm:prSet custT="1"/>
      <dgm:spPr>
        <a:solidFill>
          <a:schemeClr val="accent4">
            <a:lumMod val="20000"/>
            <a:lumOff val="80000"/>
            <a:alpha val="90000"/>
          </a:schemeClr>
        </a:solidFill>
        <a:ln w="76200"/>
      </dgm:spPr>
      <dgm:t>
        <a:bodyPr/>
        <a:lstStyle/>
        <a:p>
          <a:endParaRPr lang="en-US" sz="3600" b="1" dirty="0"/>
        </a:p>
      </dgm:t>
    </dgm:pt>
    <dgm:pt modelId="{C29A426C-7A47-4729-A172-291ABAB6B866}" type="parTrans" cxnId="{99FEAA05-9A1E-4E8D-9B55-BEAA31308D27}">
      <dgm:prSet/>
      <dgm:spPr/>
      <dgm:t>
        <a:bodyPr/>
        <a:lstStyle/>
        <a:p>
          <a:endParaRPr lang="en-US"/>
        </a:p>
      </dgm:t>
    </dgm:pt>
    <dgm:pt modelId="{23771F31-61AA-4B45-B4EA-4180BEE75C1F}" type="sibTrans" cxnId="{99FEAA05-9A1E-4E8D-9B55-BEAA31308D27}">
      <dgm:prSet/>
      <dgm:spPr/>
      <dgm:t>
        <a:bodyPr/>
        <a:lstStyle/>
        <a:p>
          <a:endParaRPr lang="en-US"/>
        </a:p>
      </dgm:t>
    </dgm:pt>
    <dgm:pt modelId="{3D1A9C8A-4DB9-4EB1-AD17-4604E8F3319E}">
      <dgm:prSet custT="1"/>
      <dgm:spPr>
        <a:solidFill>
          <a:schemeClr val="accent4">
            <a:lumMod val="60000"/>
            <a:lumOff val="40000"/>
            <a:alpha val="90000"/>
          </a:schemeClr>
        </a:solidFill>
        <a:ln w="76200">
          <a:solidFill>
            <a:srgbClr val="002060"/>
          </a:solidFill>
        </a:ln>
      </dgm:spPr>
      <dgm:t>
        <a:bodyPr/>
        <a:lstStyle/>
        <a:p>
          <a:endParaRPr lang="en-US" sz="6000" b="1" i="0" dirty="0"/>
        </a:p>
      </dgm:t>
    </dgm:pt>
    <dgm:pt modelId="{0752B076-33FF-4C59-B663-7E293C9CBCB9}" type="sibTrans" cxnId="{59441B75-7407-40D5-BCE0-723C77C7B93D}">
      <dgm:prSet/>
      <dgm:spPr/>
      <dgm:t>
        <a:bodyPr/>
        <a:lstStyle/>
        <a:p>
          <a:endParaRPr lang="en-US"/>
        </a:p>
      </dgm:t>
    </dgm:pt>
    <dgm:pt modelId="{89ECCA08-7F41-4C94-A85B-31BB922A8ABC}" type="parTrans" cxnId="{59441B75-7407-40D5-BCE0-723C77C7B93D}">
      <dgm:prSet/>
      <dgm:spPr/>
      <dgm:t>
        <a:bodyPr/>
        <a:lstStyle/>
        <a:p>
          <a:endParaRPr lang="en-US"/>
        </a:p>
      </dgm:t>
    </dgm:pt>
    <dgm:pt modelId="{7AE13F0A-4CFB-480C-83FF-3842E10E6E04}">
      <dgm:prSet custT="1"/>
      <dgm:spPr>
        <a:solidFill>
          <a:schemeClr val="accent4">
            <a:lumMod val="20000"/>
            <a:lumOff val="80000"/>
            <a:alpha val="90000"/>
          </a:schemeClr>
        </a:solidFill>
        <a:ln w="76200"/>
      </dgm:spPr>
      <dgm:t>
        <a:bodyPr/>
        <a:lstStyle/>
        <a:p>
          <a:endParaRPr lang="en-US" sz="3600" b="1" i="0" u="none" dirty="0" smtClean="0"/>
        </a:p>
      </dgm:t>
    </dgm:pt>
    <dgm:pt modelId="{D68BAC0B-0238-4535-9E18-1AF9657ECE4B}" type="parTrans" cxnId="{E07F5BCE-4172-495F-8C5F-7941CE128374}">
      <dgm:prSet/>
      <dgm:spPr/>
      <dgm:t>
        <a:bodyPr/>
        <a:lstStyle/>
        <a:p>
          <a:endParaRPr lang="en-US"/>
        </a:p>
      </dgm:t>
    </dgm:pt>
    <dgm:pt modelId="{BF385D8A-F1A8-442A-B125-4CC1498E730E}" type="sibTrans" cxnId="{E07F5BCE-4172-495F-8C5F-7941CE128374}">
      <dgm:prSet/>
      <dgm:spPr/>
      <dgm:t>
        <a:bodyPr/>
        <a:lstStyle/>
        <a:p>
          <a:endParaRPr lang="en-US"/>
        </a:p>
      </dgm:t>
    </dgm:pt>
    <dgm:pt modelId="{65D48C1D-41C8-4F57-9619-CC7B080145F7}" type="pres">
      <dgm:prSet presAssocID="{E6A22200-DAD6-4FF2-82DB-0EBD9D7D0B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EC9D57-0024-420E-BC37-EEF49ADD52DD}" type="pres">
      <dgm:prSet presAssocID="{97CDEE1C-8256-4964-8ADC-3592C831A791}" presName="composite" presStyleCnt="0"/>
      <dgm:spPr/>
      <dgm:t>
        <a:bodyPr/>
        <a:lstStyle/>
        <a:p>
          <a:endParaRPr lang="en-US"/>
        </a:p>
      </dgm:t>
    </dgm:pt>
    <dgm:pt modelId="{D291F3B6-9288-49F5-9530-42B290E01B40}" type="pres">
      <dgm:prSet presAssocID="{97CDEE1C-8256-4964-8ADC-3592C831A79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967A3-2210-4781-AFDB-A35F94C530C2}" type="pres">
      <dgm:prSet presAssocID="{97CDEE1C-8256-4964-8ADC-3592C831A79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9C2CB-7F83-4C0C-BBD5-3BC4D1FD4EA4}" type="pres">
      <dgm:prSet presAssocID="{A3AFD5FA-A6D4-446B-B624-EC4D7BE5291E}" presName="sp" presStyleCnt="0"/>
      <dgm:spPr/>
      <dgm:t>
        <a:bodyPr/>
        <a:lstStyle/>
        <a:p>
          <a:endParaRPr lang="en-US"/>
        </a:p>
      </dgm:t>
    </dgm:pt>
    <dgm:pt modelId="{F1922C3E-A9BF-4CDC-B569-9C617ABC1F9E}" type="pres">
      <dgm:prSet presAssocID="{0218322A-EF32-4D15-A6CA-11FF0AF10ECE}" presName="composite" presStyleCnt="0"/>
      <dgm:spPr/>
      <dgm:t>
        <a:bodyPr/>
        <a:lstStyle/>
        <a:p>
          <a:endParaRPr lang="en-US"/>
        </a:p>
      </dgm:t>
    </dgm:pt>
    <dgm:pt modelId="{669BEE27-8ABA-435E-A55C-D4CE1820B671}" type="pres">
      <dgm:prSet presAssocID="{0218322A-EF32-4D15-A6CA-11FF0AF10E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11A03-EED0-41F0-93A7-8D1BDDECB110}" type="pres">
      <dgm:prSet presAssocID="{0218322A-EF32-4D15-A6CA-11FF0AF10EC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7BCE8-E9AC-4E2B-8F51-B947119A0607}" type="pres">
      <dgm:prSet presAssocID="{E9D393BE-5BEB-49A9-BA4A-810469C2C622}" presName="sp" presStyleCnt="0"/>
      <dgm:spPr/>
      <dgm:t>
        <a:bodyPr/>
        <a:lstStyle/>
        <a:p>
          <a:endParaRPr lang="en-US"/>
        </a:p>
      </dgm:t>
    </dgm:pt>
    <dgm:pt modelId="{AE4FC6F1-0AD5-47A9-84CB-25A14FA6DA2C}" type="pres">
      <dgm:prSet presAssocID="{AD9BC4AB-6F6D-4529-8BA0-6A4CE2C75D57}" presName="composite" presStyleCnt="0"/>
      <dgm:spPr/>
      <dgm:t>
        <a:bodyPr/>
        <a:lstStyle/>
        <a:p>
          <a:endParaRPr lang="en-US"/>
        </a:p>
      </dgm:t>
    </dgm:pt>
    <dgm:pt modelId="{98F26091-BDAF-4340-BD27-305FB064D400}" type="pres">
      <dgm:prSet presAssocID="{AD9BC4AB-6F6D-4529-8BA0-6A4CE2C75D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EBCA2-0ACD-4C06-A926-2A52F89C9A1C}" type="pres">
      <dgm:prSet presAssocID="{AD9BC4AB-6F6D-4529-8BA0-6A4CE2C75D5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E32596-50EF-4940-A057-C25E095C2561}" srcId="{AD9BC4AB-6F6D-4529-8BA0-6A4CE2C75D57}" destId="{6164C793-4B94-4717-97D6-C3C6ECA355C7}" srcOrd="0" destOrd="0" parTransId="{A388B232-6E1E-4C9B-9D46-8282C5F34C01}" sibTransId="{8CE22277-6F7F-4455-A30F-51D880AA7A6B}"/>
    <dgm:cxn modelId="{165A9678-A180-4691-85BE-8FDCCB220CA6}" type="presOf" srcId="{AD9BC4AB-6F6D-4529-8BA0-6A4CE2C75D57}" destId="{98F26091-BDAF-4340-BD27-305FB064D400}" srcOrd="0" destOrd="0" presId="urn:microsoft.com/office/officeart/2005/8/layout/chevron2"/>
    <dgm:cxn modelId="{61BEAFC6-A29B-4363-84CE-EABD1AA4268B}" srcId="{E6A22200-DAD6-4FF2-82DB-0EBD9D7D0B7C}" destId="{97CDEE1C-8256-4964-8ADC-3592C831A791}" srcOrd="0" destOrd="0" parTransId="{BAA71F6B-4434-44E3-B0B6-9A6671C02345}" sibTransId="{A3AFD5FA-A6D4-446B-B624-EC4D7BE5291E}"/>
    <dgm:cxn modelId="{6389C9DD-435E-4DF7-95DB-C58CF9A3973D}" type="presOf" srcId="{0218322A-EF32-4D15-A6CA-11FF0AF10ECE}" destId="{669BEE27-8ABA-435E-A55C-D4CE1820B671}" srcOrd="0" destOrd="0" presId="urn:microsoft.com/office/officeart/2005/8/layout/chevron2"/>
    <dgm:cxn modelId="{BC6D30B8-78B8-449D-8763-A7E1AE73C156}" type="presOf" srcId="{E6A22200-DAD6-4FF2-82DB-0EBD9D7D0B7C}" destId="{65D48C1D-41C8-4F57-9619-CC7B080145F7}" srcOrd="0" destOrd="0" presId="urn:microsoft.com/office/officeart/2005/8/layout/chevron2"/>
    <dgm:cxn modelId="{59441B75-7407-40D5-BCE0-723C77C7B93D}" srcId="{0218322A-EF32-4D15-A6CA-11FF0AF10ECE}" destId="{3D1A9C8A-4DB9-4EB1-AD17-4604E8F3319E}" srcOrd="0" destOrd="0" parTransId="{89ECCA08-7F41-4C94-A85B-31BB922A8ABC}" sibTransId="{0752B076-33FF-4C59-B663-7E293C9CBCB9}"/>
    <dgm:cxn modelId="{16FB2779-AA6A-40F1-9BC7-C6739F7EF277}" type="presOf" srcId="{774BFDCA-0C75-4FC2-98CE-5DC26D00B9AF}" destId="{432967A3-2210-4781-AFDB-A35F94C530C2}" srcOrd="0" destOrd="0" presId="urn:microsoft.com/office/officeart/2005/8/layout/chevron2"/>
    <dgm:cxn modelId="{B8D944F0-3371-4CB6-8D4E-3538A9919DF6}" srcId="{E6A22200-DAD6-4FF2-82DB-0EBD9D7D0B7C}" destId="{AD9BC4AB-6F6D-4529-8BA0-6A4CE2C75D57}" srcOrd="2" destOrd="0" parTransId="{1C306120-03D2-4783-A9D2-6C0527699403}" sibTransId="{C396D5E8-B09F-4816-B00A-65FF851CA0CF}"/>
    <dgm:cxn modelId="{99FEAA05-9A1E-4E8D-9B55-BEAA31308D27}" srcId="{97CDEE1C-8256-4964-8ADC-3592C831A791}" destId="{774BFDCA-0C75-4FC2-98CE-5DC26D00B9AF}" srcOrd="0" destOrd="0" parTransId="{C29A426C-7A47-4729-A172-291ABAB6B866}" sibTransId="{23771F31-61AA-4B45-B4EA-4180BEE75C1F}"/>
    <dgm:cxn modelId="{8AFE3FBC-E90E-4078-A908-0BCA8FE36047}" type="presOf" srcId="{97CDEE1C-8256-4964-8ADC-3592C831A791}" destId="{D291F3B6-9288-49F5-9530-42B290E01B40}" srcOrd="0" destOrd="0" presId="urn:microsoft.com/office/officeart/2005/8/layout/chevron2"/>
    <dgm:cxn modelId="{2779AC9B-820E-4175-A273-FFE739E2E6D2}" type="presOf" srcId="{7AE13F0A-4CFB-480C-83FF-3842E10E6E04}" destId="{432967A3-2210-4781-AFDB-A35F94C530C2}" srcOrd="0" destOrd="1" presId="urn:microsoft.com/office/officeart/2005/8/layout/chevron2"/>
    <dgm:cxn modelId="{26A07CF1-21B3-457A-8743-A28172C2952F}" type="presOf" srcId="{3D1A9C8A-4DB9-4EB1-AD17-4604E8F3319E}" destId="{A4F11A03-EED0-41F0-93A7-8D1BDDECB110}" srcOrd="0" destOrd="0" presId="urn:microsoft.com/office/officeart/2005/8/layout/chevron2"/>
    <dgm:cxn modelId="{E07F5BCE-4172-495F-8C5F-7941CE128374}" srcId="{97CDEE1C-8256-4964-8ADC-3592C831A791}" destId="{7AE13F0A-4CFB-480C-83FF-3842E10E6E04}" srcOrd="1" destOrd="0" parTransId="{D68BAC0B-0238-4535-9E18-1AF9657ECE4B}" sibTransId="{BF385D8A-F1A8-442A-B125-4CC1498E730E}"/>
    <dgm:cxn modelId="{876CAEA9-EB26-4EA8-AA69-39F0F1DAECDA}" srcId="{E6A22200-DAD6-4FF2-82DB-0EBD9D7D0B7C}" destId="{0218322A-EF32-4D15-A6CA-11FF0AF10ECE}" srcOrd="1" destOrd="0" parTransId="{4333AAD9-A438-4948-9142-D2A98528558F}" sibTransId="{E9D393BE-5BEB-49A9-BA4A-810469C2C622}"/>
    <dgm:cxn modelId="{C2D59AE8-8436-4C4E-B5F9-3424CC89BBBD}" type="presOf" srcId="{6164C793-4B94-4717-97D6-C3C6ECA355C7}" destId="{F81EBCA2-0ACD-4C06-A926-2A52F89C9A1C}" srcOrd="0" destOrd="0" presId="urn:microsoft.com/office/officeart/2005/8/layout/chevron2"/>
    <dgm:cxn modelId="{9AC3CCFA-2323-4AC1-9689-552A4066E66C}" type="presParOf" srcId="{65D48C1D-41C8-4F57-9619-CC7B080145F7}" destId="{2AEC9D57-0024-420E-BC37-EEF49ADD52DD}" srcOrd="0" destOrd="0" presId="urn:microsoft.com/office/officeart/2005/8/layout/chevron2"/>
    <dgm:cxn modelId="{F306DBCF-F8B5-47C8-A17E-38740AB4A835}" type="presParOf" srcId="{2AEC9D57-0024-420E-BC37-EEF49ADD52DD}" destId="{D291F3B6-9288-49F5-9530-42B290E01B40}" srcOrd="0" destOrd="0" presId="urn:microsoft.com/office/officeart/2005/8/layout/chevron2"/>
    <dgm:cxn modelId="{0B07D6B4-762F-4EF8-9FA9-8D908A8CC642}" type="presParOf" srcId="{2AEC9D57-0024-420E-BC37-EEF49ADD52DD}" destId="{432967A3-2210-4781-AFDB-A35F94C530C2}" srcOrd="1" destOrd="0" presId="urn:microsoft.com/office/officeart/2005/8/layout/chevron2"/>
    <dgm:cxn modelId="{47539082-703A-400F-935B-AD58B226DE81}" type="presParOf" srcId="{65D48C1D-41C8-4F57-9619-CC7B080145F7}" destId="{FBE9C2CB-7F83-4C0C-BBD5-3BC4D1FD4EA4}" srcOrd="1" destOrd="0" presId="urn:microsoft.com/office/officeart/2005/8/layout/chevron2"/>
    <dgm:cxn modelId="{998449CE-38E0-4837-9185-2E0D8525CD39}" type="presParOf" srcId="{65D48C1D-41C8-4F57-9619-CC7B080145F7}" destId="{F1922C3E-A9BF-4CDC-B569-9C617ABC1F9E}" srcOrd="2" destOrd="0" presId="urn:microsoft.com/office/officeart/2005/8/layout/chevron2"/>
    <dgm:cxn modelId="{6861DFB7-780C-48DE-B140-79A2A1024BE8}" type="presParOf" srcId="{F1922C3E-A9BF-4CDC-B569-9C617ABC1F9E}" destId="{669BEE27-8ABA-435E-A55C-D4CE1820B671}" srcOrd="0" destOrd="0" presId="urn:microsoft.com/office/officeart/2005/8/layout/chevron2"/>
    <dgm:cxn modelId="{9F6AB35D-5DEE-415A-A8AF-316ED6A76096}" type="presParOf" srcId="{F1922C3E-A9BF-4CDC-B569-9C617ABC1F9E}" destId="{A4F11A03-EED0-41F0-93A7-8D1BDDECB110}" srcOrd="1" destOrd="0" presId="urn:microsoft.com/office/officeart/2005/8/layout/chevron2"/>
    <dgm:cxn modelId="{09DC16AD-879E-4E64-9503-B422C7CDE188}" type="presParOf" srcId="{65D48C1D-41C8-4F57-9619-CC7B080145F7}" destId="{11D7BCE8-E9AC-4E2B-8F51-B947119A0607}" srcOrd="3" destOrd="0" presId="urn:microsoft.com/office/officeart/2005/8/layout/chevron2"/>
    <dgm:cxn modelId="{334B41AE-9154-4F57-86D1-6A54B5B48CE3}" type="presParOf" srcId="{65D48C1D-41C8-4F57-9619-CC7B080145F7}" destId="{AE4FC6F1-0AD5-47A9-84CB-25A14FA6DA2C}" srcOrd="4" destOrd="0" presId="urn:microsoft.com/office/officeart/2005/8/layout/chevron2"/>
    <dgm:cxn modelId="{61015383-D65D-4414-BEE2-7FD520993A09}" type="presParOf" srcId="{AE4FC6F1-0AD5-47A9-84CB-25A14FA6DA2C}" destId="{98F26091-BDAF-4340-BD27-305FB064D400}" srcOrd="0" destOrd="0" presId="urn:microsoft.com/office/officeart/2005/8/layout/chevron2"/>
    <dgm:cxn modelId="{C830682C-D5B6-4940-8094-D586DD9200E5}" type="presParOf" srcId="{AE4FC6F1-0AD5-47A9-84CB-25A14FA6DA2C}" destId="{F81EBCA2-0ACD-4C06-A926-2A52F89C9A1C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1F3B6-9288-49F5-9530-42B290E01B40}">
      <dsp:nvSpPr>
        <dsp:cNvPr id="0" name=""/>
        <dsp:cNvSpPr/>
      </dsp:nvSpPr>
      <dsp:spPr>
        <a:xfrm rot="5400000">
          <a:off x="-1171419" y="1180858"/>
          <a:ext cx="7809465" cy="5466625"/>
        </a:xfrm>
        <a:prstGeom prst="chevron">
          <a:avLst/>
        </a:prstGeom>
        <a:solidFill>
          <a:schemeClr val="bg1">
            <a:lumMod val="50000"/>
          </a:schemeClr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bg1"/>
              </a:solidFill>
            </a:rPr>
            <a:t>BUILDING STRONG COMMUNITIES</a:t>
          </a:r>
          <a:endParaRPr lang="en-US" sz="5400" b="1" kern="1200" dirty="0">
            <a:solidFill>
              <a:schemeClr val="bg1"/>
            </a:solidFill>
          </a:endParaRPr>
        </a:p>
      </dsp:txBody>
      <dsp:txXfrm rot="-5400000">
        <a:off x="2" y="2742751"/>
        <a:ext cx="5466625" cy="2342840"/>
      </dsp:txXfrm>
    </dsp:sp>
    <dsp:sp modelId="{432967A3-2210-4781-AFDB-A35F94C530C2}">
      <dsp:nvSpPr>
        <dsp:cNvPr id="0" name=""/>
        <dsp:cNvSpPr/>
      </dsp:nvSpPr>
      <dsp:spPr>
        <a:xfrm rot="5400000">
          <a:off x="7158744" y="-1682679"/>
          <a:ext cx="5076152" cy="8460390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b="1" i="0" u="none" kern="1200" dirty="0" smtClean="0"/>
        </a:p>
      </dsp:txBody>
      <dsp:txXfrm rot="-5400000">
        <a:off x="5466626" y="257236"/>
        <a:ext cx="8212593" cy="4580558"/>
      </dsp:txXfrm>
    </dsp:sp>
    <dsp:sp modelId="{669BEE27-8ABA-435E-A55C-D4CE1820B671}">
      <dsp:nvSpPr>
        <dsp:cNvPr id="0" name=""/>
        <dsp:cNvSpPr/>
      </dsp:nvSpPr>
      <dsp:spPr>
        <a:xfrm rot="5400000">
          <a:off x="-1171419" y="8740009"/>
          <a:ext cx="7809465" cy="5466625"/>
        </a:xfrm>
        <a:prstGeom prst="chevron">
          <a:avLst/>
        </a:prstGeom>
        <a:solidFill>
          <a:srgbClr val="002060"/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bg1"/>
              </a:solidFill>
            </a:rPr>
            <a:t>DEVELOP        STAFF</a:t>
          </a:r>
          <a:endParaRPr lang="en-US" sz="5400" b="1" kern="1200" dirty="0">
            <a:solidFill>
              <a:schemeClr val="bg1"/>
            </a:solidFill>
          </a:endParaRPr>
        </a:p>
      </dsp:txBody>
      <dsp:txXfrm rot="-5400000">
        <a:off x="2" y="10301902"/>
        <a:ext cx="5466625" cy="2342840"/>
      </dsp:txXfrm>
    </dsp:sp>
    <dsp:sp modelId="{A4F11A03-EED0-41F0-93A7-8D1BDDECB110}">
      <dsp:nvSpPr>
        <dsp:cNvPr id="0" name=""/>
        <dsp:cNvSpPr/>
      </dsp:nvSpPr>
      <dsp:spPr>
        <a:xfrm rot="5400000">
          <a:off x="7158744" y="5876470"/>
          <a:ext cx="5076152" cy="8460390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38100" rIns="38100" bIns="38100" numCol="1" spcCol="1270" anchor="ctr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0" b="1" i="0" kern="1200" dirty="0"/>
        </a:p>
      </dsp:txBody>
      <dsp:txXfrm rot="-5400000">
        <a:off x="5466626" y="7816386"/>
        <a:ext cx="8212593" cy="4580558"/>
      </dsp:txXfrm>
    </dsp:sp>
    <dsp:sp modelId="{98F26091-BDAF-4340-BD27-305FB064D400}">
      <dsp:nvSpPr>
        <dsp:cNvPr id="0" name=""/>
        <dsp:cNvSpPr/>
      </dsp:nvSpPr>
      <dsp:spPr>
        <a:xfrm rot="5400000">
          <a:off x="-1171419" y="16299159"/>
          <a:ext cx="7809465" cy="5466625"/>
        </a:xfrm>
        <a:prstGeom prst="chevron">
          <a:avLst/>
        </a:prstGeom>
        <a:solidFill>
          <a:schemeClr val="bg1">
            <a:lumMod val="5000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bg1"/>
              </a:solidFill>
            </a:rPr>
            <a:t>PROMOTE IDENTITY DEVELOPMENT</a:t>
          </a:r>
          <a:endParaRPr lang="en-US" sz="5400" b="1" kern="1200" dirty="0">
            <a:solidFill>
              <a:schemeClr val="bg1"/>
            </a:solidFill>
          </a:endParaRPr>
        </a:p>
      </dsp:txBody>
      <dsp:txXfrm rot="-5400000">
        <a:off x="2" y="17861052"/>
        <a:ext cx="5466625" cy="2342840"/>
      </dsp:txXfrm>
    </dsp:sp>
    <dsp:sp modelId="{F81EBCA2-0ACD-4C06-A926-2A52F89C9A1C}">
      <dsp:nvSpPr>
        <dsp:cNvPr id="0" name=""/>
        <dsp:cNvSpPr/>
      </dsp:nvSpPr>
      <dsp:spPr>
        <a:xfrm rot="5400000">
          <a:off x="7158744" y="13435620"/>
          <a:ext cx="5076152" cy="8460390"/>
        </a:xfrm>
        <a:prstGeom prst="round2SameRect">
          <a:avLst/>
        </a:prstGeom>
        <a:solidFill>
          <a:schemeClr val="accent4">
            <a:alpha val="9000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b="1" kern="1200" dirty="0"/>
        </a:p>
      </dsp:txBody>
      <dsp:txXfrm rot="-5400000">
        <a:off x="5466626" y="15375536"/>
        <a:ext cx="8212593" cy="4580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50"/>
            <a:ext cx="31089600" cy="10187093"/>
          </a:xfrm>
        </p:spPr>
        <p:txBody>
          <a:bodyPr anchor="b"/>
          <a:lstStyle>
            <a:lvl1pPr algn="ctr">
              <a:defRPr sz="2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7"/>
            <a:ext cx="27432000" cy="7064585"/>
          </a:xfrm>
        </p:spPr>
        <p:txBody>
          <a:bodyPr/>
          <a:lstStyle>
            <a:lvl1pPr marL="0" indent="0" algn="ctr">
              <a:buNone/>
              <a:defRPr sz="8800"/>
            </a:lvl1pPr>
            <a:lvl2pPr marL="1669489" indent="0" algn="ctr">
              <a:buNone/>
              <a:defRPr sz="7300"/>
            </a:lvl2pPr>
            <a:lvl3pPr marL="3338978" indent="0" algn="ctr">
              <a:buNone/>
              <a:defRPr sz="6600"/>
            </a:lvl3pPr>
            <a:lvl4pPr marL="5008468" indent="0" algn="ctr">
              <a:buNone/>
              <a:defRPr sz="5900"/>
            </a:lvl4pPr>
            <a:lvl5pPr marL="6677957" indent="0" algn="ctr">
              <a:buNone/>
              <a:defRPr sz="5900"/>
            </a:lvl5pPr>
            <a:lvl6pPr marL="8347446" indent="0" algn="ctr">
              <a:buNone/>
              <a:defRPr sz="5900"/>
            </a:lvl6pPr>
            <a:lvl7pPr marL="10016935" indent="0" algn="ctr">
              <a:buNone/>
              <a:defRPr sz="5900"/>
            </a:lvl7pPr>
            <a:lvl8pPr marL="11686426" indent="0" algn="ctr">
              <a:buNone/>
              <a:defRPr sz="5900"/>
            </a:lvl8pPr>
            <a:lvl9pPr marL="13355915" indent="0" algn="ctr">
              <a:buNone/>
              <a:defRPr sz="5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1" y="1557869"/>
            <a:ext cx="7886700" cy="2479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1" y="1557869"/>
            <a:ext cx="23202900" cy="2479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0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1" y="7294889"/>
            <a:ext cx="31546800" cy="12171679"/>
          </a:xfrm>
        </p:spPr>
        <p:txBody>
          <a:bodyPr anchor="b"/>
          <a:lstStyle>
            <a:lvl1pPr>
              <a:defRPr sz="2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1" y="19581715"/>
            <a:ext cx="31546800" cy="6400799"/>
          </a:xfrm>
        </p:spPr>
        <p:txBody>
          <a:bodyPr/>
          <a:lstStyle>
            <a:lvl1pPr marL="0" indent="0">
              <a:buNone/>
              <a:defRPr sz="8800">
                <a:solidFill>
                  <a:schemeClr val="tx1"/>
                </a:solidFill>
              </a:defRPr>
            </a:lvl1pPr>
            <a:lvl2pPr marL="166948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33897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008468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667795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834744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001693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168642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335591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5"/>
            <a:ext cx="1554480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5"/>
            <a:ext cx="1554480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4"/>
            <a:ext cx="31546800" cy="56557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9" y="7172962"/>
            <a:ext cx="15473360" cy="351535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9489" indent="0">
              <a:buNone/>
              <a:defRPr sz="7300" b="1"/>
            </a:lvl2pPr>
            <a:lvl3pPr marL="3338978" indent="0">
              <a:buNone/>
              <a:defRPr sz="6600" b="1"/>
            </a:lvl3pPr>
            <a:lvl4pPr marL="5008468" indent="0">
              <a:buNone/>
              <a:defRPr sz="5900" b="1"/>
            </a:lvl4pPr>
            <a:lvl5pPr marL="6677957" indent="0">
              <a:buNone/>
              <a:defRPr sz="5900" b="1"/>
            </a:lvl5pPr>
            <a:lvl6pPr marL="8347446" indent="0">
              <a:buNone/>
              <a:defRPr sz="5900" b="1"/>
            </a:lvl6pPr>
            <a:lvl7pPr marL="10016935" indent="0">
              <a:buNone/>
              <a:defRPr sz="5900" b="1"/>
            </a:lvl7pPr>
            <a:lvl8pPr marL="11686426" indent="0">
              <a:buNone/>
              <a:defRPr sz="5900" b="1"/>
            </a:lvl8pPr>
            <a:lvl9pPr marL="13355915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9" y="10688320"/>
            <a:ext cx="15473360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9489" indent="0">
              <a:buNone/>
              <a:defRPr sz="7300" b="1"/>
            </a:lvl2pPr>
            <a:lvl3pPr marL="3338978" indent="0">
              <a:buNone/>
              <a:defRPr sz="6600" b="1"/>
            </a:lvl3pPr>
            <a:lvl4pPr marL="5008468" indent="0">
              <a:buNone/>
              <a:defRPr sz="5900" b="1"/>
            </a:lvl4pPr>
            <a:lvl5pPr marL="6677957" indent="0">
              <a:buNone/>
              <a:defRPr sz="5900" b="1"/>
            </a:lvl5pPr>
            <a:lvl6pPr marL="8347446" indent="0">
              <a:buNone/>
              <a:defRPr sz="5900" b="1"/>
            </a:lvl6pPr>
            <a:lvl7pPr marL="10016935" indent="0">
              <a:buNone/>
              <a:defRPr sz="5900" b="1"/>
            </a:lvl7pPr>
            <a:lvl8pPr marL="11686426" indent="0">
              <a:buNone/>
              <a:defRPr sz="5900" b="1"/>
            </a:lvl8pPr>
            <a:lvl9pPr marL="13355915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5" y="1950720"/>
            <a:ext cx="11796711" cy="6827520"/>
          </a:xfrm>
        </p:spPr>
        <p:txBody>
          <a:bodyPr anchor="b"/>
          <a:lstStyle>
            <a:lvl1pPr>
              <a:defRPr sz="1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16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5" y="8778242"/>
            <a:ext cx="11796711" cy="16262775"/>
          </a:xfrm>
        </p:spPr>
        <p:txBody>
          <a:bodyPr/>
          <a:lstStyle>
            <a:lvl1pPr marL="0" indent="0">
              <a:buNone/>
              <a:defRPr sz="5900"/>
            </a:lvl1pPr>
            <a:lvl2pPr marL="1669489" indent="0">
              <a:buNone/>
              <a:defRPr sz="5000"/>
            </a:lvl2pPr>
            <a:lvl3pPr marL="3338978" indent="0">
              <a:buNone/>
              <a:defRPr sz="4400"/>
            </a:lvl3pPr>
            <a:lvl4pPr marL="5008468" indent="0">
              <a:buNone/>
              <a:defRPr sz="3700"/>
            </a:lvl4pPr>
            <a:lvl5pPr marL="6677957" indent="0">
              <a:buNone/>
              <a:defRPr sz="3700"/>
            </a:lvl5pPr>
            <a:lvl6pPr marL="8347446" indent="0">
              <a:buNone/>
              <a:defRPr sz="3700"/>
            </a:lvl6pPr>
            <a:lvl7pPr marL="10016935" indent="0">
              <a:buNone/>
              <a:defRPr sz="3700"/>
            </a:lvl7pPr>
            <a:lvl8pPr marL="11686426" indent="0">
              <a:buNone/>
              <a:defRPr sz="3700"/>
            </a:lvl8pPr>
            <a:lvl9pPr marL="1335591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5" y="1950720"/>
            <a:ext cx="11796711" cy="6827520"/>
          </a:xfrm>
        </p:spPr>
        <p:txBody>
          <a:bodyPr anchor="b"/>
          <a:lstStyle>
            <a:lvl1pPr>
              <a:defRPr sz="1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1600"/>
            </a:lvl1pPr>
            <a:lvl2pPr marL="1669489" indent="0">
              <a:buNone/>
              <a:defRPr sz="10200"/>
            </a:lvl2pPr>
            <a:lvl3pPr marL="3338978" indent="0">
              <a:buNone/>
              <a:defRPr sz="8800"/>
            </a:lvl3pPr>
            <a:lvl4pPr marL="5008468" indent="0">
              <a:buNone/>
              <a:defRPr sz="7300"/>
            </a:lvl4pPr>
            <a:lvl5pPr marL="6677957" indent="0">
              <a:buNone/>
              <a:defRPr sz="7300"/>
            </a:lvl5pPr>
            <a:lvl6pPr marL="8347446" indent="0">
              <a:buNone/>
              <a:defRPr sz="7300"/>
            </a:lvl6pPr>
            <a:lvl7pPr marL="10016935" indent="0">
              <a:buNone/>
              <a:defRPr sz="7300"/>
            </a:lvl7pPr>
            <a:lvl8pPr marL="11686426" indent="0">
              <a:buNone/>
              <a:defRPr sz="7300"/>
            </a:lvl8pPr>
            <a:lvl9pPr marL="13355915" indent="0">
              <a:buNone/>
              <a:defRPr sz="7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5" y="8778242"/>
            <a:ext cx="11796711" cy="16262775"/>
          </a:xfrm>
        </p:spPr>
        <p:txBody>
          <a:bodyPr/>
          <a:lstStyle>
            <a:lvl1pPr marL="0" indent="0">
              <a:buNone/>
              <a:defRPr sz="5900"/>
            </a:lvl1pPr>
            <a:lvl2pPr marL="1669489" indent="0">
              <a:buNone/>
              <a:defRPr sz="5000"/>
            </a:lvl2pPr>
            <a:lvl3pPr marL="3338978" indent="0">
              <a:buNone/>
              <a:defRPr sz="4400"/>
            </a:lvl3pPr>
            <a:lvl4pPr marL="5008468" indent="0">
              <a:buNone/>
              <a:defRPr sz="3700"/>
            </a:lvl4pPr>
            <a:lvl5pPr marL="6677957" indent="0">
              <a:buNone/>
              <a:defRPr sz="3700"/>
            </a:lvl5pPr>
            <a:lvl6pPr marL="8347446" indent="0">
              <a:buNone/>
              <a:defRPr sz="3700"/>
            </a:lvl6pPr>
            <a:lvl7pPr marL="10016935" indent="0">
              <a:buNone/>
              <a:defRPr sz="3700"/>
            </a:lvl7pPr>
            <a:lvl8pPr marL="11686426" indent="0">
              <a:buNone/>
              <a:defRPr sz="3700"/>
            </a:lvl8pPr>
            <a:lvl9pPr marL="1335591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4"/>
            <a:ext cx="31546800" cy="5655735"/>
          </a:xfrm>
          <a:prstGeom prst="rect">
            <a:avLst/>
          </a:prstGeom>
        </p:spPr>
        <p:txBody>
          <a:bodyPr vert="horz" lIns="83474" tIns="41737" rIns="83474" bIns="417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5"/>
            <a:ext cx="31546800" cy="18565709"/>
          </a:xfrm>
          <a:prstGeom prst="rect">
            <a:avLst/>
          </a:prstGeom>
        </p:spPr>
        <p:txBody>
          <a:bodyPr vert="horz" lIns="83474" tIns="41737" rIns="83474" bIns="417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83474" tIns="41737" rIns="83474" bIns="41737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83474" tIns="41737" rIns="83474" bIns="41737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83474" tIns="41737" rIns="83474" bIns="41737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338978" rtl="0" eaLnBrk="1" latinLnBrk="0" hangingPunct="1">
        <a:lnSpc>
          <a:spcPct val="90000"/>
        </a:lnSpc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4745" indent="-834745" algn="l" defTabSz="3338978" rtl="0" eaLnBrk="1" latinLnBrk="0" hangingPunct="1">
        <a:lnSpc>
          <a:spcPct val="90000"/>
        </a:lnSpc>
        <a:spcBef>
          <a:spcPts val="3652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504234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724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843213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7512702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9182191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851680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2521170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4190659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489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38978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08468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77957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47446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6935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86426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5915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36576000" cy="4419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318732" y="20669191"/>
            <a:ext cx="9527482" cy="4163672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346851" y="5961868"/>
            <a:ext cx="9499362" cy="13184158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41783" y="17544443"/>
            <a:ext cx="9577487" cy="11309394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41783" y="13306018"/>
            <a:ext cx="9550190" cy="2601534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22050" y="5990771"/>
            <a:ext cx="9497220" cy="5765612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43607" y="796119"/>
            <a:ext cx="26460450" cy="3623720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SUPPORTING SEASONAL CAMP STAFF WHO IDENTIFY AS LGBQ</a:t>
            </a:r>
            <a:r>
              <a:rPr lang="en-US" sz="115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cs typeface="Aharoni" panose="02010803020104030203" pitchFamily="2" charset="-79"/>
              </a:rPr>
              <a:t> </a:t>
            </a:r>
            <a:endParaRPr lang="en-US" sz="11500" b="1" dirty="0">
              <a:ln>
                <a:solidFill>
                  <a:schemeClr val="bg1"/>
                </a:solidFill>
              </a:ln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080" y="4855301"/>
            <a:ext cx="9550190" cy="781130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INTRODUCTION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238" y="6084777"/>
            <a:ext cx="8859945" cy="5624267"/>
          </a:xfrm>
          <a:prstGeom prst="rect">
            <a:avLst/>
          </a:prstGeom>
          <a:noFill/>
          <a:ln>
            <a:noFill/>
          </a:ln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000" dirty="0"/>
              <a:t>Each year </a:t>
            </a:r>
            <a:r>
              <a:rPr lang="en-US" sz="4000" dirty="0" smtClean="0"/>
              <a:t>hundreds of thousands </a:t>
            </a:r>
            <a:r>
              <a:rPr lang="en-US" sz="4000" dirty="0"/>
              <a:t>of seasonal staff are hired at summer </a:t>
            </a:r>
            <a:r>
              <a:rPr lang="en-US" sz="4000" dirty="0" smtClean="0"/>
              <a:t>camps in the United States. Some </a:t>
            </a:r>
            <a:r>
              <a:rPr lang="en-US" sz="4000" dirty="0"/>
              <a:t>of these staff </a:t>
            </a:r>
            <a:r>
              <a:rPr lang="en-US" sz="4000" dirty="0" smtClean="0"/>
              <a:t>members </a:t>
            </a:r>
            <a:r>
              <a:rPr lang="en-US" sz="4000" dirty="0"/>
              <a:t>identify as LGBQ (lesbian, gay, bisexual</a:t>
            </a:r>
            <a:r>
              <a:rPr lang="en-US" sz="4000" dirty="0" smtClean="0"/>
              <a:t>, </a:t>
            </a:r>
            <a:r>
              <a:rPr lang="en-US" sz="4000" dirty="0"/>
              <a:t>queer</a:t>
            </a:r>
            <a:r>
              <a:rPr lang="en-US" sz="4000" dirty="0" smtClean="0"/>
              <a:t>/ questioning). This identity can</a:t>
            </a:r>
            <a:r>
              <a:rPr lang="en-US" sz="4000" dirty="0"/>
              <a:t> </a:t>
            </a:r>
            <a:r>
              <a:rPr lang="en-US" sz="4000" dirty="0" smtClean="0"/>
              <a:t>create stress for seasonal staff as they try to navigate </a:t>
            </a:r>
            <a:r>
              <a:rPr lang="en-US" sz="4000" dirty="0"/>
              <a:t>their </a:t>
            </a:r>
            <a:r>
              <a:rPr lang="en-US" sz="4000" dirty="0" smtClean="0"/>
              <a:t>job </a:t>
            </a:r>
            <a:r>
              <a:rPr lang="en-US" sz="4000" dirty="0"/>
              <a:t>while </a:t>
            </a:r>
            <a:r>
              <a:rPr lang="en-US" sz="4000" dirty="0" smtClean="0"/>
              <a:t>also honoring </a:t>
            </a:r>
            <a:r>
              <a:rPr lang="en-US" sz="4000" dirty="0"/>
              <a:t>who they </a:t>
            </a:r>
            <a:r>
              <a:rPr lang="en-US" sz="4000" dirty="0" smtClean="0"/>
              <a:t>are, making for a challenging work environment.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9081" y="12149746"/>
            <a:ext cx="9550189" cy="761398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PURPOSE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3456" y="13361050"/>
            <a:ext cx="8746843" cy="254650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000" dirty="0" smtClean="0"/>
              <a:t>Find out how </a:t>
            </a:r>
            <a:r>
              <a:rPr lang="en-US" sz="4000" dirty="0" smtClean="0"/>
              <a:t>summer camps </a:t>
            </a:r>
            <a:r>
              <a:rPr lang="en-US" sz="4000" dirty="0" smtClean="0"/>
              <a:t>support </a:t>
            </a:r>
            <a:r>
              <a:rPr lang="en-US" sz="4000" dirty="0" smtClean="0"/>
              <a:t>seasonal staff who identify as </a:t>
            </a:r>
            <a:r>
              <a:rPr lang="en-US" sz="4000" dirty="0" smtClean="0"/>
              <a:t>LGBQ </a:t>
            </a:r>
            <a:r>
              <a:rPr lang="en-US" sz="4000" dirty="0" smtClean="0"/>
              <a:t>and </a:t>
            </a:r>
            <a:r>
              <a:rPr lang="en-US" sz="4000" dirty="0" smtClean="0"/>
              <a:t>provide that information to other camps looking to improve their organization.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41783" y="16333139"/>
            <a:ext cx="9577487" cy="761398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METHODS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8664" y="17544443"/>
            <a:ext cx="8968520" cy="11379689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 lvl="0" algn="ctr"/>
            <a:r>
              <a:rPr lang="en-US" sz="4000" b="1" dirty="0" smtClean="0"/>
              <a:t>Participants</a:t>
            </a:r>
          </a:p>
          <a:p>
            <a:pPr lvl="0" algn="ctr"/>
            <a:r>
              <a:rPr lang="en-US" sz="4000" i="1" dirty="0" smtClean="0"/>
              <a:t>15 camp professionals who supervised at least one seasonal staff member who identified as </a:t>
            </a:r>
            <a:r>
              <a:rPr lang="en-US" sz="4000" i="1" dirty="0" smtClean="0"/>
              <a:t>LGBQ.</a:t>
            </a:r>
            <a:endParaRPr lang="en-US" sz="4000" i="1" dirty="0" smtClean="0"/>
          </a:p>
          <a:p>
            <a:pPr lvl="0" algn="ctr"/>
            <a:endParaRPr lang="en-US" sz="1800" i="1" dirty="0"/>
          </a:p>
          <a:p>
            <a:pPr lvl="0" algn="ctr"/>
            <a:r>
              <a:rPr lang="en-US" sz="4000" b="1" dirty="0" smtClean="0"/>
              <a:t>Snowball Sampling</a:t>
            </a:r>
          </a:p>
          <a:p>
            <a:pPr lvl="0" algn="ctr"/>
            <a:r>
              <a:rPr lang="en-US" sz="4000" i="1" dirty="0" smtClean="0"/>
              <a:t>Recruitment was done by asking </a:t>
            </a:r>
            <a:r>
              <a:rPr lang="en-US" sz="4000" i="1" dirty="0"/>
              <a:t>p</a:t>
            </a:r>
            <a:r>
              <a:rPr lang="en-US" sz="4000" i="1" dirty="0" smtClean="0"/>
              <a:t>articipants to nominate other camp </a:t>
            </a:r>
            <a:r>
              <a:rPr lang="en-US" sz="4000" i="1" dirty="0" smtClean="0"/>
              <a:t>professionals.</a:t>
            </a:r>
            <a:endParaRPr lang="en-US" sz="4000" i="1" dirty="0" smtClean="0"/>
          </a:p>
          <a:p>
            <a:pPr lvl="0" algn="ctr"/>
            <a:endParaRPr lang="en-US" sz="1800" i="1" dirty="0" smtClean="0"/>
          </a:p>
          <a:p>
            <a:pPr lvl="0" algn="ctr"/>
            <a:r>
              <a:rPr lang="en-US" sz="4000" b="1" dirty="0" smtClean="0"/>
              <a:t>Interview</a:t>
            </a:r>
            <a:endParaRPr lang="en-US" sz="1800" b="1" dirty="0" smtClean="0"/>
          </a:p>
          <a:p>
            <a:pPr lvl="0" algn="ctr"/>
            <a:r>
              <a:rPr lang="en-US" sz="4000" i="1" dirty="0" smtClean="0"/>
              <a:t>45 minute </a:t>
            </a:r>
            <a:r>
              <a:rPr lang="en-US" sz="4000" i="1" dirty="0" smtClean="0"/>
              <a:t>phone or Skype conversation that </a:t>
            </a:r>
            <a:r>
              <a:rPr lang="en-US" sz="4000" i="1" dirty="0" smtClean="0"/>
              <a:t>included questions </a:t>
            </a:r>
            <a:r>
              <a:rPr lang="en-US" sz="4000" i="1" dirty="0" smtClean="0"/>
              <a:t>about their camps’ practices</a:t>
            </a:r>
            <a:r>
              <a:rPr lang="en-US" sz="4000" i="1" dirty="0" smtClean="0"/>
              <a:t>, policies, and culture </a:t>
            </a:r>
            <a:r>
              <a:rPr lang="en-US" sz="4000" i="1" dirty="0" smtClean="0"/>
              <a:t>as it relates to staff who identify as LGBQ</a:t>
            </a:r>
            <a:endParaRPr lang="en-US" sz="4000" i="1" dirty="0" smtClean="0"/>
          </a:p>
          <a:p>
            <a:pPr lvl="0" algn="ctr"/>
            <a:endParaRPr lang="en-US" sz="1800" i="1" dirty="0"/>
          </a:p>
          <a:p>
            <a:pPr algn="ctr"/>
            <a:r>
              <a:rPr lang="en-US" sz="4000" b="1" dirty="0" smtClean="0"/>
              <a:t>Analysis</a:t>
            </a:r>
          </a:p>
          <a:p>
            <a:pPr algn="ctr"/>
            <a:r>
              <a:rPr lang="en-US" sz="4000" i="1" dirty="0" smtClean="0"/>
              <a:t>All </a:t>
            </a:r>
            <a:r>
              <a:rPr lang="en-US" sz="4000" i="1" dirty="0"/>
              <a:t>interviews were </a:t>
            </a:r>
            <a:r>
              <a:rPr lang="en-US" sz="4000" i="1" dirty="0" smtClean="0"/>
              <a:t>recorded, transcribed, and coded based on common themes noted by the researcher and </a:t>
            </a:r>
            <a:r>
              <a:rPr lang="en-US" sz="4000" i="1" dirty="0" smtClean="0"/>
              <a:t>advisor.</a:t>
            </a:r>
            <a:endParaRPr lang="en-US" sz="400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1455493" y="4855301"/>
            <a:ext cx="13927016" cy="781130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SELECT QUOTES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318732" y="4855301"/>
            <a:ext cx="9586590" cy="781130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CONCLUSIONS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916726" y="6071893"/>
            <a:ext cx="8359611" cy="13195571"/>
          </a:xfrm>
          <a:prstGeom prst="rect">
            <a:avLst/>
          </a:prstGeom>
          <a:noFill/>
          <a:ln>
            <a:noFill/>
          </a:ln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/>
              <a:t>Successful Camps…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4000" b="1" dirty="0" smtClean="0"/>
              <a:t>Establish </a:t>
            </a:r>
            <a:r>
              <a:rPr lang="en-US" sz="4000" b="1" dirty="0"/>
              <a:t>A</a:t>
            </a:r>
            <a:r>
              <a:rPr lang="en-US" sz="4000" b="1" dirty="0" smtClean="0"/>
              <a:t> Vision</a:t>
            </a:r>
          </a:p>
          <a:p>
            <a:pPr algn="ctr"/>
            <a:r>
              <a:rPr lang="en-US" sz="4000" i="1" dirty="0" smtClean="0"/>
              <a:t>Through the creation of a clear mission statement and guiding </a:t>
            </a:r>
            <a:r>
              <a:rPr lang="en-US" sz="4000" i="1" dirty="0" smtClean="0"/>
              <a:t>principles.</a:t>
            </a:r>
            <a:endParaRPr lang="en-US" sz="4000" i="1" dirty="0" smtClean="0"/>
          </a:p>
          <a:p>
            <a:pPr algn="ctr"/>
            <a:endParaRPr lang="en-US" sz="1800" i="1" dirty="0" smtClean="0"/>
          </a:p>
          <a:p>
            <a:pPr algn="ctr"/>
            <a:r>
              <a:rPr lang="en-US" sz="4000" b="1" dirty="0" smtClean="0"/>
              <a:t>Communicate Values</a:t>
            </a:r>
            <a:endParaRPr lang="en-US" sz="4000" b="1" dirty="0"/>
          </a:p>
          <a:p>
            <a:pPr algn="ctr"/>
            <a:r>
              <a:rPr lang="en-US" sz="4000" i="1" dirty="0"/>
              <a:t>Through the use of inclusive language, visible symbols, and appropriate </a:t>
            </a:r>
            <a:r>
              <a:rPr lang="en-US" sz="4000" i="1" dirty="0" smtClean="0"/>
              <a:t>modeling.</a:t>
            </a:r>
            <a:endParaRPr lang="en-US" sz="4000" i="1" dirty="0" smtClean="0"/>
          </a:p>
          <a:p>
            <a:pPr algn="ctr"/>
            <a:endParaRPr lang="en-US" sz="1800" b="1" dirty="0" smtClean="0"/>
          </a:p>
          <a:p>
            <a:pPr algn="ctr"/>
            <a:r>
              <a:rPr lang="en-US" sz="4000" b="1" dirty="0" smtClean="0"/>
              <a:t>Develop </a:t>
            </a:r>
            <a:r>
              <a:rPr lang="en-US" sz="4000" b="1" dirty="0"/>
              <a:t>Staff</a:t>
            </a:r>
          </a:p>
          <a:p>
            <a:pPr algn="ctr"/>
            <a:r>
              <a:rPr lang="en-US" sz="4000" i="1" dirty="0" smtClean="0"/>
              <a:t>Through training and developmental conversations</a:t>
            </a:r>
            <a:r>
              <a:rPr lang="en-US" sz="4000" b="1" dirty="0" smtClean="0"/>
              <a:t> </a:t>
            </a:r>
            <a:r>
              <a:rPr lang="en-US" sz="4000" i="1" dirty="0" smtClean="0"/>
              <a:t>that focus on acceptance and support of all </a:t>
            </a:r>
            <a:r>
              <a:rPr lang="en-US" sz="4000" i="1" dirty="0" smtClean="0"/>
              <a:t>identities.</a:t>
            </a:r>
            <a:endParaRPr lang="en-US" sz="4000" i="1" dirty="0" smtClean="0"/>
          </a:p>
          <a:p>
            <a:pPr algn="ctr"/>
            <a:endParaRPr lang="en-US" sz="1800" i="1" dirty="0" smtClean="0"/>
          </a:p>
          <a:p>
            <a:pPr algn="ctr"/>
            <a:r>
              <a:rPr lang="en-US" sz="4000" b="1" dirty="0" smtClean="0"/>
              <a:t>Build Strong Communities</a:t>
            </a:r>
          </a:p>
          <a:p>
            <a:pPr algn="ctr"/>
            <a:r>
              <a:rPr lang="en-US" sz="4000" i="1" dirty="0" smtClean="0"/>
              <a:t>By providing intentional support for staff and celebrating </a:t>
            </a:r>
            <a:r>
              <a:rPr lang="en-US" sz="4000" i="1" dirty="0" smtClean="0"/>
              <a:t>uniqueness.</a:t>
            </a:r>
            <a:endParaRPr lang="en-US" sz="4000" i="1" dirty="0" smtClean="0"/>
          </a:p>
          <a:p>
            <a:pPr algn="ctr"/>
            <a:endParaRPr lang="en-US" sz="1800" i="1" dirty="0" smtClean="0"/>
          </a:p>
          <a:p>
            <a:pPr algn="ctr"/>
            <a:r>
              <a:rPr lang="en-US" sz="4000" b="1" dirty="0" smtClean="0"/>
              <a:t>Promote Identity Development</a:t>
            </a:r>
          </a:p>
          <a:p>
            <a:pPr algn="ctr"/>
            <a:r>
              <a:rPr lang="en-US" sz="4000" i="1" dirty="0" smtClean="0"/>
              <a:t>By allowing staff to share their identities with their supervisors, peers, and </a:t>
            </a:r>
            <a:r>
              <a:rPr lang="en-US" sz="4000" i="1" dirty="0" smtClean="0"/>
              <a:t>campers.</a:t>
            </a:r>
            <a:endParaRPr lang="en-US" sz="4000" i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6318732" y="19485834"/>
            <a:ext cx="9560799" cy="785424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AREAS FOR FURTHER STUDY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92034" y="3229932"/>
            <a:ext cx="9463880" cy="576732"/>
          </a:xfrm>
          <a:prstGeom prst="rect">
            <a:avLst/>
          </a:prstGeom>
          <a:noFill/>
        </p:spPr>
        <p:txBody>
          <a:bodyPr wrap="none" lIns="83474" tIns="41737" rIns="83474" bIns="41737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Stephen Rivard, </a:t>
            </a:r>
            <a:r>
              <a:rPr lang="en-US" sz="3200" b="1" dirty="0" smtClean="0">
                <a:latin typeface="+mj-lt"/>
              </a:rPr>
              <a:t>Researcher, University </a:t>
            </a:r>
            <a:r>
              <a:rPr lang="en-US" sz="3200" b="1" dirty="0">
                <a:latin typeface="+mj-lt"/>
              </a:rPr>
              <a:t>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6397" y="3714979"/>
            <a:ext cx="8857624" cy="576732"/>
          </a:xfrm>
          <a:prstGeom prst="rect">
            <a:avLst/>
          </a:prstGeom>
          <a:noFill/>
        </p:spPr>
        <p:txBody>
          <a:bodyPr wrap="none" lIns="83474" tIns="41737" rIns="83474" bIns="41737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Cindy Hartman, </a:t>
            </a:r>
            <a:r>
              <a:rPr lang="en-US" sz="3200" b="1" dirty="0" smtClean="0">
                <a:latin typeface="+mj-lt"/>
              </a:rPr>
              <a:t>Advisor, University </a:t>
            </a:r>
            <a:r>
              <a:rPr lang="en-US" sz="3200" b="1" dirty="0">
                <a:latin typeface="+mj-lt"/>
              </a:rPr>
              <a:t>of New Hampshire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318732" y="25121730"/>
            <a:ext cx="9527481" cy="761398"/>
          </a:xfrm>
          <a:prstGeom prst="rect">
            <a:avLst/>
          </a:prstGeom>
          <a:solidFill>
            <a:srgbClr val="002060"/>
          </a:solidFill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CONTACT INFORMATION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032649" y="20669190"/>
            <a:ext cx="8243688" cy="4054607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000" dirty="0" smtClean="0"/>
              <a:t>How do seasonal staff who identify as LGBQ feel supported/ unsupported by their supervisors?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4000" dirty="0" smtClean="0"/>
              <a:t>How does being able to self-identify at work impact a staff member’s identity development?</a:t>
            </a:r>
            <a:endParaRPr lang="en-US" sz="4000" dirty="0"/>
          </a:p>
        </p:txBody>
      </p:sp>
      <p:sp>
        <p:nvSpPr>
          <p:cNvPr id="58" name="Rectangle 57"/>
          <p:cNvSpPr/>
          <p:nvPr/>
        </p:nvSpPr>
        <p:spPr>
          <a:xfrm>
            <a:off x="12932601" y="5959074"/>
            <a:ext cx="10972800" cy="2262580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6318732" y="26304658"/>
            <a:ext cx="9527481" cy="2619473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6999101" y="26307335"/>
            <a:ext cx="8310783" cy="254650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 algn="ctr"/>
            <a:r>
              <a:rPr lang="en-US" sz="4000" b="1" dirty="0" smtClean="0"/>
              <a:t>Stephen Rivard, Researcher</a:t>
            </a:r>
          </a:p>
          <a:p>
            <a:pPr algn="ctr"/>
            <a:r>
              <a:rPr lang="en-US" sz="4000" i="1" dirty="0" smtClean="0"/>
              <a:t>Stephen.Rivard@unh.edu</a:t>
            </a:r>
          </a:p>
          <a:p>
            <a:pPr algn="ctr"/>
            <a:r>
              <a:rPr lang="en-US" sz="4000" b="1" dirty="0" smtClean="0"/>
              <a:t>Cindy Hartman, Advisor</a:t>
            </a:r>
          </a:p>
          <a:p>
            <a:pPr algn="ctr"/>
            <a:r>
              <a:rPr lang="en-US" sz="4000" i="1" dirty="0" smtClean="0"/>
              <a:t>Cindy.Hartman@unh.edu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705" y="645197"/>
            <a:ext cx="2478029" cy="2983998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03519556"/>
              </p:ext>
            </p:extLst>
          </p:nvPr>
        </p:nvGraphicFramePr>
        <p:xfrm>
          <a:off x="11455493" y="5959074"/>
          <a:ext cx="13927016" cy="229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17047029" y="6207373"/>
            <a:ext cx="80566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/>
              <a:t>“We do a lot of bonding </a:t>
            </a:r>
            <a:r>
              <a:rPr lang="en-US" sz="4400" b="1" dirty="0" smtClean="0"/>
              <a:t>… [and] sharing </a:t>
            </a:r>
            <a:r>
              <a:rPr lang="en-US" sz="4400" b="1" dirty="0"/>
              <a:t>activities so that you have a space to share whatever parts of your identity that are important to you, and we give a lot of different opportunities to do that</a:t>
            </a:r>
            <a:r>
              <a:rPr lang="en-US" sz="4400" b="1" dirty="0" smtClean="0"/>
              <a:t>...”</a:t>
            </a:r>
            <a:endParaRPr lang="en-US" sz="4400" b="1" dirty="0"/>
          </a:p>
        </p:txBody>
      </p:sp>
      <p:sp>
        <p:nvSpPr>
          <p:cNvPr id="15" name="Rectangle 14"/>
          <p:cNvSpPr/>
          <p:nvPr/>
        </p:nvSpPr>
        <p:spPr>
          <a:xfrm>
            <a:off x="17047029" y="13694921"/>
            <a:ext cx="81794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/>
              <a:t>“I think our cultural inclusivity training has been helpful and well received </a:t>
            </a:r>
            <a:r>
              <a:rPr lang="en-US" sz="4400" b="1" dirty="0" smtClean="0"/>
              <a:t>[…] </a:t>
            </a:r>
            <a:r>
              <a:rPr lang="en-US" sz="4400" b="1" dirty="0"/>
              <a:t>It's a sustained training </a:t>
            </a:r>
            <a:r>
              <a:rPr lang="en-US" sz="4400" b="1" dirty="0" smtClean="0"/>
              <a:t>that’s </a:t>
            </a:r>
            <a:r>
              <a:rPr lang="en-US" sz="4400" b="1" dirty="0"/>
              <a:t>lasted. Again, it's not a two hour </a:t>
            </a:r>
            <a:r>
              <a:rPr lang="en-US" sz="4400" b="1" dirty="0" smtClean="0"/>
              <a:t>block </a:t>
            </a:r>
            <a:r>
              <a:rPr lang="en-US" sz="4400" b="1" dirty="0"/>
              <a:t>[…] We do it throughout orientation, we revisit it throughout the summer.”</a:t>
            </a:r>
            <a:endParaRPr lang="en-US" sz="7200" b="1" dirty="0"/>
          </a:p>
        </p:txBody>
      </p:sp>
      <p:sp>
        <p:nvSpPr>
          <p:cNvPr id="16" name="Rectangle 15"/>
          <p:cNvSpPr/>
          <p:nvPr/>
        </p:nvSpPr>
        <p:spPr>
          <a:xfrm>
            <a:off x="17047029" y="21182469"/>
            <a:ext cx="81794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/>
              <a:t>“There was a story last summer about a man who hadn't come out publicly to </a:t>
            </a:r>
            <a:r>
              <a:rPr lang="en-US" sz="4000" b="1" dirty="0" smtClean="0"/>
              <a:t>anyone […] and </a:t>
            </a:r>
            <a:r>
              <a:rPr lang="en-US" sz="4000" b="1" dirty="0"/>
              <a:t>he came out last summer to the community here at camp and expressed </a:t>
            </a:r>
            <a:r>
              <a:rPr lang="en-US" sz="4000" b="1" dirty="0" smtClean="0"/>
              <a:t>[…] that </a:t>
            </a:r>
            <a:r>
              <a:rPr lang="en-US" sz="4000" b="1" dirty="0"/>
              <a:t>the reason he did that </a:t>
            </a:r>
            <a:r>
              <a:rPr lang="en-US" sz="4000" b="1" dirty="0" smtClean="0"/>
              <a:t>[was] because </a:t>
            </a:r>
            <a:r>
              <a:rPr lang="en-US" sz="4000" b="1" dirty="0"/>
              <a:t>he felt so welcome here and he really felt like he could be </a:t>
            </a:r>
            <a:r>
              <a:rPr lang="en-US" sz="4000" b="1" dirty="0" smtClean="0"/>
              <a:t>himself…”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2348</TotalTime>
  <Words>487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Rivard, Stephen</cp:lastModifiedBy>
  <cp:revision>124</cp:revision>
  <cp:lastPrinted>2015-11-20T18:54:22Z</cp:lastPrinted>
  <dcterms:created xsi:type="dcterms:W3CDTF">2015-11-17T19:25:36Z</dcterms:created>
  <dcterms:modified xsi:type="dcterms:W3CDTF">2017-04-05T20:37:18Z</dcterms:modified>
</cp:coreProperties>
</file>