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60" r:id="rId2"/>
  </p:sldIdLst>
  <p:sldSz cx="36576000" cy="292608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31" d="100"/>
          <a:sy n="31" d="100"/>
        </p:scale>
        <p:origin x="129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788749"/>
            <a:ext cx="31089600" cy="10187093"/>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4572000" y="15368695"/>
            <a:ext cx="27432000" cy="7064585"/>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36242A-CBEA-4BFE-8028-6F5664D8823F}"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F0E1F-1156-4A9F-A0E8-9BB1F9D98BB2}" type="slidenum">
              <a:rPr lang="en-US" smtClean="0"/>
              <a:t>‹#›</a:t>
            </a:fld>
            <a:endParaRPr lang="en-US"/>
          </a:p>
        </p:txBody>
      </p:sp>
    </p:spTree>
    <p:extLst>
      <p:ext uri="{BB962C8B-B14F-4D97-AF65-F5344CB8AC3E}">
        <p14:creationId xmlns:p14="http://schemas.microsoft.com/office/powerpoint/2010/main" val="2677530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36242A-CBEA-4BFE-8028-6F5664D8823F}"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F0E1F-1156-4A9F-A0E8-9BB1F9D98BB2}" type="slidenum">
              <a:rPr lang="en-US" smtClean="0"/>
              <a:t>‹#›</a:t>
            </a:fld>
            <a:endParaRPr lang="en-US"/>
          </a:p>
        </p:txBody>
      </p:sp>
    </p:spTree>
    <p:extLst>
      <p:ext uri="{BB962C8B-B14F-4D97-AF65-F5344CB8AC3E}">
        <p14:creationId xmlns:p14="http://schemas.microsoft.com/office/powerpoint/2010/main" val="226412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2" y="1557867"/>
            <a:ext cx="7886700" cy="2479717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2" y="1557867"/>
            <a:ext cx="23202900" cy="24797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36242A-CBEA-4BFE-8028-6F5664D8823F}"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F0E1F-1156-4A9F-A0E8-9BB1F9D98BB2}" type="slidenum">
              <a:rPr lang="en-US" smtClean="0"/>
              <a:t>‹#›</a:t>
            </a:fld>
            <a:endParaRPr lang="en-US"/>
          </a:p>
        </p:txBody>
      </p:sp>
    </p:spTree>
    <p:extLst>
      <p:ext uri="{BB962C8B-B14F-4D97-AF65-F5344CB8AC3E}">
        <p14:creationId xmlns:p14="http://schemas.microsoft.com/office/powerpoint/2010/main" val="77367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36242A-CBEA-4BFE-8028-6F5664D8823F}"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F0E1F-1156-4A9F-A0E8-9BB1F9D98BB2}" type="slidenum">
              <a:rPr lang="en-US" smtClean="0"/>
              <a:t>‹#›</a:t>
            </a:fld>
            <a:endParaRPr lang="en-US"/>
          </a:p>
        </p:txBody>
      </p:sp>
    </p:spTree>
    <p:extLst>
      <p:ext uri="{BB962C8B-B14F-4D97-AF65-F5344CB8AC3E}">
        <p14:creationId xmlns:p14="http://schemas.microsoft.com/office/powerpoint/2010/main" val="3468197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7294888"/>
            <a:ext cx="31546800" cy="1217167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2495552" y="19581715"/>
            <a:ext cx="31546800" cy="6400798"/>
          </a:xfrm>
        </p:spPr>
        <p:txBody>
          <a:bodyPr/>
          <a:lstStyle>
            <a:lvl1pPr marL="0" indent="0">
              <a:buNone/>
              <a:defRPr sz="9600">
                <a:solidFill>
                  <a:schemeClr val="tx1"/>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F36242A-CBEA-4BFE-8028-6F5664D8823F}"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F0E1F-1156-4A9F-A0E8-9BB1F9D98BB2}" type="slidenum">
              <a:rPr lang="en-US" smtClean="0"/>
              <a:t>‹#›</a:t>
            </a:fld>
            <a:endParaRPr lang="en-US"/>
          </a:p>
        </p:txBody>
      </p:sp>
    </p:spTree>
    <p:extLst>
      <p:ext uri="{BB962C8B-B14F-4D97-AF65-F5344CB8AC3E}">
        <p14:creationId xmlns:p14="http://schemas.microsoft.com/office/powerpoint/2010/main" val="1044340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7789333"/>
            <a:ext cx="15544800" cy="18565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7789333"/>
            <a:ext cx="15544800" cy="18565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36242A-CBEA-4BFE-8028-6F5664D8823F}"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F0E1F-1156-4A9F-A0E8-9BB1F9D98BB2}" type="slidenum">
              <a:rPr lang="en-US" smtClean="0"/>
              <a:t>‹#›</a:t>
            </a:fld>
            <a:endParaRPr lang="en-US"/>
          </a:p>
        </p:txBody>
      </p:sp>
    </p:spTree>
    <p:extLst>
      <p:ext uri="{BB962C8B-B14F-4D97-AF65-F5344CB8AC3E}">
        <p14:creationId xmlns:p14="http://schemas.microsoft.com/office/powerpoint/2010/main" val="1458612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557873"/>
            <a:ext cx="31546800" cy="5655735"/>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8" y="7172962"/>
            <a:ext cx="15473360" cy="351535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Edit Master text styles</a:t>
            </a:r>
          </a:p>
        </p:txBody>
      </p:sp>
      <p:sp>
        <p:nvSpPr>
          <p:cNvPr id="4" name="Content Placeholder 3"/>
          <p:cNvSpPr>
            <a:spLocks noGrp="1"/>
          </p:cNvSpPr>
          <p:nvPr>
            <p:ph sz="half" idx="2"/>
          </p:nvPr>
        </p:nvSpPr>
        <p:spPr>
          <a:xfrm>
            <a:off x="2519368" y="10688320"/>
            <a:ext cx="15473360" cy="157209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2" y="7172962"/>
            <a:ext cx="15549564" cy="351535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Edit Master text styles</a:t>
            </a:r>
          </a:p>
        </p:txBody>
      </p:sp>
      <p:sp>
        <p:nvSpPr>
          <p:cNvPr id="6" name="Content Placeholder 5"/>
          <p:cNvSpPr>
            <a:spLocks noGrp="1"/>
          </p:cNvSpPr>
          <p:nvPr>
            <p:ph sz="quarter" idx="4"/>
          </p:nvPr>
        </p:nvSpPr>
        <p:spPr>
          <a:xfrm>
            <a:off x="18516602" y="10688320"/>
            <a:ext cx="15549564" cy="157209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36242A-CBEA-4BFE-8028-6F5664D8823F}" type="datetimeFigureOut">
              <a:rPr lang="en-US" smtClean="0"/>
              <a:t>4/5/2017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3F0E1F-1156-4A9F-A0E8-9BB1F9D98BB2}" type="slidenum">
              <a:rPr lang="en-US" smtClean="0"/>
              <a:t>‹#›</a:t>
            </a:fld>
            <a:endParaRPr lang="en-US"/>
          </a:p>
        </p:txBody>
      </p:sp>
    </p:spTree>
    <p:extLst>
      <p:ext uri="{BB962C8B-B14F-4D97-AF65-F5344CB8AC3E}">
        <p14:creationId xmlns:p14="http://schemas.microsoft.com/office/powerpoint/2010/main" val="3437674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36242A-CBEA-4BFE-8028-6F5664D8823F}" type="datetimeFigureOut">
              <a:rPr lang="en-US" smtClean="0"/>
              <a:t>4/5/2017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3F0E1F-1156-4A9F-A0E8-9BB1F9D98BB2}" type="slidenum">
              <a:rPr lang="en-US" smtClean="0"/>
              <a:t>‹#›</a:t>
            </a:fld>
            <a:endParaRPr lang="en-US"/>
          </a:p>
        </p:txBody>
      </p:sp>
    </p:spTree>
    <p:extLst>
      <p:ext uri="{BB962C8B-B14F-4D97-AF65-F5344CB8AC3E}">
        <p14:creationId xmlns:p14="http://schemas.microsoft.com/office/powerpoint/2010/main" val="202282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6242A-CBEA-4BFE-8028-6F5664D8823F}" type="datetimeFigureOut">
              <a:rPr lang="en-US" smtClean="0"/>
              <a:t>4/5/2017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3F0E1F-1156-4A9F-A0E8-9BB1F9D98BB2}" type="slidenum">
              <a:rPr lang="en-US" smtClean="0"/>
              <a:t>‹#›</a:t>
            </a:fld>
            <a:endParaRPr lang="en-US"/>
          </a:p>
        </p:txBody>
      </p:sp>
    </p:spTree>
    <p:extLst>
      <p:ext uri="{BB962C8B-B14F-4D97-AF65-F5344CB8AC3E}">
        <p14:creationId xmlns:p14="http://schemas.microsoft.com/office/powerpoint/2010/main" val="1088049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950720"/>
            <a:ext cx="11796712" cy="682752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549564" y="4213020"/>
            <a:ext cx="18516600" cy="20794133"/>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4" y="8778240"/>
            <a:ext cx="11796712" cy="16262775"/>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Edit Master text styles</a:t>
            </a:r>
          </a:p>
        </p:txBody>
      </p:sp>
      <p:sp>
        <p:nvSpPr>
          <p:cNvPr id="5" name="Date Placeholder 4"/>
          <p:cNvSpPr>
            <a:spLocks noGrp="1"/>
          </p:cNvSpPr>
          <p:nvPr>
            <p:ph type="dt" sz="half" idx="10"/>
          </p:nvPr>
        </p:nvSpPr>
        <p:spPr/>
        <p:txBody>
          <a:bodyPr/>
          <a:lstStyle/>
          <a:p>
            <a:fld id="{7F36242A-CBEA-4BFE-8028-6F5664D8823F}"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F0E1F-1156-4A9F-A0E8-9BB1F9D98BB2}" type="slidenum">
              <a:rPr lang="en-US" smtClean="0"/>
              <a:t>‹#›</a:t>
            </a:fld>
            <a:endParaRPr lang="en-US"/>
          </a:p>
        </p:txBody>
      </p:sp>
    </p:spTree>
    <p:extLst>
      <p:ext uri="{BB962C8B-B14F-4D97-AF65-F5344CB8AC3E}">
        <p14:creationId xmlns:p14="http://schemas.microsoft.com/office/powerpoint/2010/main" val="3288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950720"/>
            <a:ext cx="11796712" cy="682752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4213020"/>
            <a:ext cx="18516600" cy="20794133"/>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19364" y="8778240"/>
            <a:ext cx="11796712" cy="16262775"/>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Edit Master text styles</a:t>
            </a:r>
          </a:p>
        </p:txBody>
      </p:sp>
      <p:sp>
        <p:nvSpPr>
          <p:cNvPr id="5" name="Date Placeholder 4"/>
          <p:cNvSpPr>
            <a:spLocks noGrp="1"/>
          </p:cNvSpPr>
          <p:nvPr>
            <p:ph type="dt" sz="half" idx="10"/>
          </p:nvPr>
        </p:nvSpPr>
        <p:spPr/>
        <p:txBody>
          <a:bodyPr/>
          <a:lstStyle/>
          <a:p>
            <a:fld id="{7F36242A-CBEA-4BFE-8028-6F5664D8823F}"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F0E1F-1156-4A9F-A0E8-9BB1F9D98BB2}" type="slidenum">
              <a:rPr lang="en-US" smtClean="0"/>
              <a:t>‹#›</a:t>
            </a:fld>
            <a:endParaRPr lang="en-US"/>
          </a:p>
        </p:txBody>
      </p:sp>
    </p:spTree>
    <p:extLst>
      <p:ext uri="{BB962C8B-B14F-4D97-AF65-F5344CB8AC3E}">
        <p14:creationId xmlns:p14="http://schemas.microsoft.com/office/powerpoint/2010/main" val="1980524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557873"/>
            <a:ext cx="31546800" cy="56557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789333"/>
            <a:ext cx="31546800" cy="185657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7120433"/>
            <a:ext cx="8229600" cy="1557867"/>
          </a:xfrm>
          <a:prstGeom prst="rect">
            <a:avLst/>
          </a:prstGeom>
        </p:spPr>
        <p:txBody>
          <a:bodyPr vert="horz" lIns="91440" tIns="45720" rIns="91440" bIns="45720" rtlCol="0" anchor="ctr"/>
          <a:lstStyle>
            <a:lvl1pPr algn="l">
              <a:defRPr sz="4800">
                <a:solidFill>
                  <a:schemeClr val="tx1">
                    <a:tint val="75000"/>
                  </a:schemeClr>
                </a:solidFill>
              </a:defRPr>
            </a:lvl1pPr>
          </a:lstStyle>
          <a:p>
            <a:fld id="{7F36242A-CBEA-4BFE-8028-6F5664D8823F}" type="datetimeFigureOut">
              <a:rPr lang="en-US" smtClean="0"/>
              <a:t>4/5/2017</a:t>
            </a:fld>
            <a:endParaRPr lang="en-US"/>
          </a:p>
        </p:txBody>
      </p:sp>
      <p:sp>
        <p:nvSpPr>
          <p:cNvPr id="5" name="Footer Placeholder 4"/>
          <p:cNvSpPr>
            <a:spLocks noGrp="1"/>
          </p:cNvSpPr>
          <p:nvPr>
            <p:ph type="ftr" sz="quarter" idx="3"/>
          </p:nvPr>
        </p:nvSpPr>
        <p:spPr>
          <a:xfrm>
            <a:off x="12115800" y="27120433"/>
            <a:ext cx="12344400" cy="1557867"/>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7120433"/>
            <a:ext cx="8229600" cy="1557867"/>
          </a:xfrm>
          <a:prstGeom prst="rect">
            <a:avLst/>
          </a:prstGeom>
        </p:spPr>
        <p:txBody>
          <a:bodyPr vert="horz" lIns="91440" tIns="45720" rIns="91440" bIns="45720" rtlCol="0" anchor="ctr"/>
          <a:lstStyle>
            <a:lvl1pPr algn="r">
              <a:defRPr sz="4800">
                <a:solidFill>
                  <a:schemeClr val="tx1">
                    <a:tint val="75000"/>
                  </a:schemeClr>
                </a:solidFill>
              </a:defRPr>
            </a:lvl1pPr>
          </a:lstStyle>
          <a:p>
            <a:fld id="{E23F0E1F-1156-4A9F-A0E8-9BB1F9D98BB2}" type="slidenum">
              <a:rPr lang="en-US" smtClean="0"/>
              <a:t>‹#›</a:t>
            </a:fld>
            <a:endParaRPr lang="en-US"/>
          </a:p>
        </p:txBody>
      </p:sp>
    </p:spTree>
    <p:extLst>
      <p:ext uri="{BB962C8B-B14F-4D97-AF65-F5344CB8AC3E}">
        <p14:creationId xmlns:p14="http://schemas.microsoft.com/office/powerpoint/2010/main" val="4472595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Relationship Id="rId3" Type="http://schemas.openxmlformats.org/officeDocument/2006/relationships/image" Target="../media/image2.tif"/><Relationship Id="rId7" Type="http://schemas.openxmlformats.org/officeDocument/2006/relationships/image" Target="../media/image6.tif"/><Relationship Id="rId12" Type="http://schemas.openxmlformats.org/officeDocument/2006/relationships/image" Target="../media/image11.t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tif"/><Relationship Id="rId11" Type="http://schemas.openxmlformats.org/officeDocument/2006/relationships/image" Target="../media/image10.tif"/><Relationship Id="rId5" Type="http://schemas.openxmlformats.org/officeDocument/2006/relationships/image" Target="../media/image4.png"/><Relationship Id="rId10" Type="http://schemas.openxmlformats.org/officeDocument/2006/relationships/image" Target="../media/image9.tif"/><Relationship Id="rId4" Type="http://schemas.openxmlformats.org/officeDocument/2006/relationships/image" Target="../media/image3.tif"/><Relationship Id="rId9" Type="http://schemas.openxmlformats.org/officeDocument/2006/relationships/image" Target="../media/image8.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5669" y="15433240"/>
            <a:ext cx="14631214" cy="7923466"/>
            <a:chOff x="425669" y="16769600"/>
            <a:chExt cx="14631214" cy="7923466"/>
          </a:xfrm>
        </p:grpSpPr>
        <p:sp>
          <p:nvSpPr>
            <p:cNvPr id="173" name="Oval 172"/>
            <p:cNvSpPr/>
            <p:nvPr/>
          </p:nvSpPr>
          <p:spPr>
            <a:xfrm>
              <a:off x="8082077" y="23541638"/>
              <a:ext cx="2847626" cy="779735"/>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454684" y="23541638"/>
              <a:ext cx="3110008" cy="779735"/>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425669" y="16769600"/>
              <a:ext cx="14491164" cy="1294108"/>
              <a:chOff x="457201" y="4855112"/>
              <a:chExt cx="11693912" cy="1294108"/>
            </a:xfrm>
          </p:grpSpPr>
          <p:sp>
            <p:nvSpPr>
              <p:cNvPr id="63" name="Text Box 2"/>
              <p:cNvSpPr txBox="1">
                <a:spLocks noChangeArrowheads="1"/>
              </p:cNvSpPr>
              <p:nvPr/>
            </p:nvSpPr>
            <p:spPr bwMode="auto">
              <a:xfrm>
                <a:off x="747133" y="4855112"/>
                <a:ext cx="11114048" cy="1294108"/>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5400" i="0" u="none" strike="noStrike" cap="none" normalizeH="0" baseline="0" dirty="0" err="1">
                    <a:ln>
                      <a:noFill/>
                    </a:ln>
                    <a:effectLst/>
                    <a:latin typeface="Palatino Linotype" panose="02040502050505030304" pitchFamily="18" charset="0"/>
                  </a:rPr>
                  <a:t>Biomimetics</a:t>
                </a:r>
                <a:endParaRPr kumimoji="0" lang="en-US" altLang="en-US" sz="5400" i="0" u="none" strike="noStrike" cap="none" normalizeH="0" baseline="0" dirty="0">
                  <a:ln>
                    <a:noFill/>
                  </a:ln>
                  <a:effectLst/>
                  <a:latin typeface="Palatino Linotype" panose="02040502050505030304" pitchFamily="18" charset="0"/>
                </a:endParaRPr>
              </a:p>
            </p:txBody>
          </p:sp>
          <p:cxnSp>
            <p:nvCxnSpPr>
              <p:cNvPr id="64" name="Straight Connector 63"/>
              <p:cNvCxnSpPr>
                <a:cxnSpLocks/>
              </p:cNvCxnSpPr>
              <p:nvPr/>
            </p:nvCxnSpPr>
            <p:spPr>
              <a:xfrm>
                <a:off x="457201" y="4855112"/>
                <a:ext cx="116939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cxnSpLocks/>
              </p:cNvCxnSpPr>
              <p:nvPr/>
            </p:nvCxnSpPr>
            <p:spPr>
              <a:xfrm>
                <a:off x="457201" y="6149220"/>
                <a:ext cx="116939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7" name="Picture 76"/>
            <p:cNvPicPr>
              <a:picLocks noChangeAspect="1"/>
            </p:cNvPicPr>
            <p:nvPr/>
          </p:nvPicPr>
          <p:blipFill rotWithShape="1">
            <a:blip r:embed="rId2"/>
            <a:srcRect l="29090" t="20976" r="28002" b="23499"/>
            <a:stretch/>
          </p:blipFill>
          <p:spPr>
            <a:xfrm>
              <a:off x="7656779" y="18535284"/>
              <a:ext cx="3669432" cy="5896120"/>
            </a:xfrm>
            <a:prstGeom prst="rect">
              <a:avLst/>
            </a:prstGeom>
          </p:spPr>
        </p:pic>
        <p:sp>
          <p:nvSpPr>
            <p:cNvPr id="79" name="Subtitle 2"/>
            <p:cNvSpPr txBox="1">
              <a:spLocks/>
            </p:cNvSpPr>
            <p:nvPr/>
          </p:nvSpPr>
          <p:spPr>
            <a:xfrm>
              <a:off x="10849329" y="19066446"/>
              <a:ext cx="4067504" cy="562662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Palatino Linotype" panose="02040502050505030304" pitchFamily="18" charset="0"/>
                </a:rPr>
                <a:t>Has previously been shown to insert into lipid bilayers [1]</a:t>
              </a:r>
            </a:p>
            <a:p>
              <a:r>
                <a:rPr lang="en-US" sz="2400" dirty="0">
                  <a:latin typeface="Palatino Linotype" panose="02040502050505030304" pitchFamily="18" charset="0"/>
                </a:rPr>
                <a:t>Can passively transport water on the order of ~10</a:t>
              </a:r>
              <a:r>
                <a:rPr lang="en-US" sz="2400" baseline="30000" dirty="0">
                  <a:latin typeface="Palatino Linotype" panose="02040502050505030304" pitchFamily="18" charset="0"/>
                </a:rPr>
                <a:t>8</a:t>
              </a:r>
              <a:r>
                <a:rPr lang="en-US" sz="2400" dirty="0">
                  <a:latin typeface="Palatino Linotype" panose="02040502050505030304" pitchFamily="18" charset="0"/>
                </a:rPr>
                <a:t> molecules/s [1]</a:t>
              </a:r>
            </a:p>
            <a:p>
              <a:pPr marL="0" indent="0">
                <a:buNone/>
              </a:pPr>
              <a:endParaRPr lang="en-US" sz="2400" dirty="0">
                <a:latin typeface="Palatino Linotype" panose="02040502050505030304" pitchFamily="18" charset="0"/>
              </a:endParaRPr>
            </a:p>
            <a:p>
              <a:endParaRPr lang="en-US" sz="2400" dirty="0">
                <a:latin typeface="Palatino Linotype" panose="02040502050505030304" pitchFamily="18" charset="0"/>
              </a:endParaRPr>
            </a:p>
          </p:txBody>
        </p:sp>
        <p:sp>
          <p:nvSpPr>
            <p:cNvPr id="81" name="Subtitle 2"/>
            <p:cNvSpPr txBox="1">
              <a:spLocks/>
            </p:cNvSpPr>
            <p:nvPr/>
          </p:nvSpPr>
          <p:spPr>
            <a:xfrm>
              <a:off x="3440223" y="19066447"/>
              <a:ext cx="4067504" cy="562661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Palatino Linotype" panose="02040502050505030304" pitchFamily="18" charset="0"/>
                </a:rPr>
                <a:t>BCPs - different polymer chains attached together</a:t>
              </a:r>
            </a:p>
            <a:p>
              <a:r>
                <a:rPr lang="en-US" sz="2400" dirty="0">
                  <a:latin typeface="Palatino Linotype" panose="02040502050505030304" pitchFamily="18" charset="0"/>
                </a:rPr>
                <a:t>Amphiphilic, will spontaneously form membranes in aqueous environments</a:t>
              </a:r>
            </a:p>
            <a:p>
              <a:r>
                <a:rPr lang="en-US" sz="2400" dirty="0">
                  <a:latin typeface="Palatino Linotype" panose="02040502050505030304" pitchFamily="18" charset="0"/>
                </a:rPr>
                <a:t>More chemical variation and stability than lipids</a:t>
              </a:r>
            </a:p>
            <a:p>
              <a:r>
                <a:rPr lang="en-US" sz="2400" dirty="0">
                  <a:latin typeface="Palatino Linotype" panose="02040502050505030304" pitchFamily="18" charset="0"/>
                </a:rPr>
                <a:t>Focus on polybutadiene (PB) polyethylene oxide (PEO) di-block copolymers</a:t>
              </a:r>
            </a:p>
            <a:p>
              <a:pPr marL="0" indent="0">
                <a:buNone/>
              </a:pPr>
              <a:endParaRPr lang="en-US" sz="2400" u="sng" dirty="0">
                <a:latin typeface="Palatino Linotype" panose="02040502050505030304" pitchFamily="18" charset="0"/>
              </a:endParaRPr>
            </a:p>
            <a:p>
              <a:pPr marL="0" indent="0">
                <a:buNone/>
              </a:pPr>
              <a:endParaRPr lang="en-US" sz="2400" dirty="0">
                <a:latin typeface="Palatino Linotype" panose="02040502050505030304" pitchFamily="18" charset="0"/>
              </a:endParaRPr>
            </a:p>
          </p:txBody>
        </p:sp>
        <p:sp>
          <p:nvSpPr>
            <p:cNvPr id="82" name="Text Box 2"/>
            <p:cNvSpPr txBox="1">
              <a:spLocks noChangeArrowheads="1"/>
            </p:cNvSpPr>
            <p:nvPr/>
          </p:nvSpPr>
          <p:spPr bwMode="auto">
            <a:xfrm>
              <a:off x="1387515" y="18059189"/>
              <a:ext cx="6990620" cy="110124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3200" u="sng" dirty="0">
                  <a:latin typeface="Palatino Linotype" panose="02040502050505030304" pitchFamily="18" charset="0"/>
                </a:rPr>
                <a:t>Block Copolymers (BCPs)</a:t>
              </a:r>
              <a:endParaRPr kumimoji="0" lang="en-US" altLang="en-US" sz="3200" i="0" u="sng" strike="noStrike" cap="none" normalizeH="0" baseline="0" dirty="0">
                <a:ln>
                  <a:noFill/>
                </a:ln>
                <a:effectLst/>
                <a:latin typeface="Palatino Linotype" panose="02040502050505030304" pitchFamily="18" charset="0"/>
              </a:endParaRPr>
            </a:p>
          </p:txBody>
        </p:sp>
        <p:sp>
          <p:nvSpPr>
            <p:cNvPr id="83" name="Text Box 2"/>
            <p:cNvSpPr txBox="1">
              <a:spLocks noChangeArrowheads="1"/>
            </p:cNvSpPr>
            <p:nvPr/>
          </p:nvSpPr>
          <p:spPr bwMode="auto">
            <a:xfrm>
              <a:off x="7453770" y="18054193"/>
              <a:ext cx="7603113" cy="110124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3200" u="sng" dirty="0">
                  <a:latin typeface="Palatino Linotype" panose="02040502050505030304" pitchFamily="18" charset="0"/>
                </a:rPr>
                <a:t>Peptide Appended Pillar(5)</a:t>
              </a:r>
              <a:r>
                <a:rPr lang="en-US" altLang="en-US" sz="3200" u="sng" dirty="0" err="1">
                  <a:latin typeface="Palatino Linotype" panose="02040502050505030304" pitchFamily="18" charset="0"/>
                </a:rPr>
                <a:t>arene</a:t>
              </a:r>
              <a:r>
                <a:rPr lang="en-US" altLang="en-US" sz="3200" u="sng" dirty="0">
                  <a:latin typeface="Palatino Linotype" panose="02040502050505030304" pitchFamily="18" charset="0"/>
                </a:rPr>
                <a:t> (PAP) </a:t>
              </a:r>
              <a:endParaRPr kumimoji="0" lang="en-US" altLang="en-US" sz="3200" i="0" u="sng" strike="noStrike" cap="none" normalizeH="0" baseline="0" dirty="0">
                <a:ln>
                  <a:noFill/>
                </a:ln>
                <a:effectLst/>
                <a:latin typeface="Palatino Linotype" panose="02040502050505030304" pitchFamily="18" charset="0"/>
              </a:endParaRP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32319">
              <a:off x="1123862" y="18413838"/>
              <a:ext cx="1771650" cy="5981700"/>
            </a:xfrm>
            <a:prstGeom prst="rect">
              <a:avLst/>
            </a:prstGeom>
          </p:spPr>
        </p:pic>
      </p:grpSp>
      <p:pic>
        <p:nvPicPr>
          <p:cNvPr id="272" name="Picture 27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606" y="6716268"/>
            <a:ext cx="6742806" cy="3450865"/>
          </a:xfrm>
          <a:prstGeom prst="rect">
            <a:avLst/>
          </a:prstGeom>
        </p:spPr>
      </p:pic>
      <p:sp>
        <p:nvSpPr>
          <p:cNvPr id="20" name="Text Box 2"/>
          <p:cNvSpPr txBox="1">
            <a:spLocks noChangeArrowheads="1"/>
          </p:cNvSpPr>
          <p:nvPr/>
        </p:nvSpPr>
        <p:spPr bwMode="auto">
          <a:xfrm>
            <a:off x="4792718" y="457200"/>
            <a:ext cx="26959034" cy="2522483"/>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5400" dirty="0">
                <a:latin typeface="Palatino Linotype" panose="02040502050505030304" pitchFamily="18" charset="0"/>
              </a:rPr>
              <a:t>Exploring the conformational dynamics of a synthetic transport channel in lipid and block-copolymer membranes through the use of molecular dynamics (MD) simulations</a:t>
            </a:r>
            <a:endParaRPr kumimoji="0" lang="en-US" altLang="en-US" sz="5400" i="0" u="none" strike="noStrike" cap="none" normalizeH="0" baseline="0" dirty="0">
              <a:ln>
                <a:noFill/>
              </a:ln>
              <a:effectLst/>
              <a:latin typeface="Palatino Linotype" panose="02040502050505030304" pitchFamily="18" charset="0"/>
            </a:endParaRPr>
          </a:p>
        </p:txBody>
      </p:sp>
      <p:sp>
        <p:nvSpPr>
          <p:cNvPr id="21" name="Subtitle 2"/>
          <p:cNvSpPr txBox="1">
            <a:spLocks/>
          </p:cNvSpPr>
          <p:nvPr/>
        </p:nvSpPr>
        <p:spPr>
          <a:xfrm>
            <a:off x="12690028" y="2979682"/>
            <a:ext cx="11076589" cy="14819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i="1" dirty="0">
                <a:latin typeface="Palatino Linotype" panose="02040502050505030304" pitchFamily="18" charset="0"/>
              </a:rPr>
              <a:t>D. Ryan Barden and Dr. Harish </a:t>
            </a:r>
            <a:r>
              <a:rPr lang="en-US" sz="4800" i="1" dirty="0" err="1">
                <a:latin typeface="Palatino Linotype" panose="02040502050505030304" pitchFamily="18" charset="0"/>
              </a:rPr>
              <a:t>Vashisth</a:t>
            </a:r>
            <a:endParaRPr lang="en-US" sz="4800" i="1" dirty="0">
              <a:latin typeface="Palatino Linotype" panose="02040502050505030304" pitchFamily="18" charset="0"/>
            </a:endParaRPr>
          </a:p>
          <a:p>
            <a:pPr marL="0" indent="0" algn="ctr">
              <a:buNone/>
            </a:pPr>
            <a:r>
              <a:rPr lang="en-US" sz="4800" i="1" dirty="0">
                <a:latin typeface="Palatino Linotype" panose="02040502050505030304" pitchFamily="18" charset="0"/>
              </a:rPr>
              <a:t>Department of Chemical Engineering</a:t>
            </a:r>
          </a:p>
        </p:txBody>
      </p:sp>
      <p:grpSp>
        <p:nvGrpSpPr>
          <p:cNvPr id="268" name="Group 267"/>
          <p:cNvGrpSpPr/>
          <p:nvPr/>
        </p:nvGrpSpPr>
        <p:grpSpPr>
          <a:xfrm>
            <a:off x="457201" y="4855112"/>
            <a:ext cx="14459632" cy="1294108"/>
            <a:chOff x="457201" y="4855112"/>
            <a:chExt cx="11693912" cy="1294108"/>
          </a:xfrm>
        </p:grpSpPr>
        <p:sp>
          <p:nvSpPr>
            <p:cNvPr id="32" name="Text Box 2"/>
            <p:cNvSpPr txBox="1">
              <a:spLocks noChangeArrowheads="1"/>
            </p:cNvSpPr>
            <p:nvPr/>
          </p:nvSpPr>
          <p:spPr bwMode="auto">
            <a:xfrm>
              <a:off x="747133" y="4855112"/>
              <a:ext cx="11114048" cy="1294108"/>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5400" i="0" u="none" strike="noStrike" cap="none" normalizeH="0" baseline="0" dirty="0">
                  <a:ln>
                    <a:noFill/>
                  </a:ln>
                  <a:effectLst/>
                  <a:latin typeface="Palatino Linotype" panose="02040502050505030304" pitchFamily="18" charset="0"/>
                </a:rPr>
                <a:t>Molecular Level Separations</a:t>
              </a:r>
            </a:p>
          </p:txBody>
        </p:sp>
        <p:cxnSp>
          <p:nvCxnSpPr>
            <p:cNvPr id="33" name="Straight Connector 32"/>
            <p:cNvCxnSpPr>
              <a:cxnSpLocks/>
            </p:cNvCxnSpPr>
            <p:nvPr/>
          </p:nvCxnSpPr>
          <p:spPr>
            <a:xfrm>
              <a:off x="457201" y="4855112"/>
              <a:ext cx="116939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a:off x="457201" y="6149220"/>
              <a:ext cx="116939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32133280" y="739666"/>
            <a:ext cx="3524805" cy="3721975"/>
            <a:chOff x="32133280" y="739666"/>
            <a:chExt cx="3524805" cy="3721975"/>
          </a:xfrm>
        </p:grpSpPr>
        <p:sp>
          <p:nvSpPr>
            <p:cNvPr id="53" name="Oval 52"/>
            <p:cNvSpPr/>
            <p:nvPr/>
          </p:nvSpPr>
          <p:spPr>
            <a:xfrm>
              <a:off x="32133280" y="3433101"/>
              <a:ext cx="3524805" cy="779735"/>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42745" y="739666"/>
              <a:ext cx="2705876" cy="3721975"/>
            </a:xfrm>
            <a:prstGeom prst="rect">
              <a:avLst/>
            </a:prstGeom>
          </p:spPr>
        </p:pic>
      </p:grpSp>
      <p:grpSp>
        <p:nvGrpSpPr>
          <p:cNvPr id="2" name="Group 1"/>
          <p:cNvGrpSpPr/>
          <p:nvPr/>
        </p:nvGrpSpPr>
        <p:grpSpPr>
          <a:xfrm>
            <a:off x="747133" y="851011"/>
            <a:ext cx="3831020" cy="3499284"/>
            <a:chOff x="747133" y="851011"/>
            <a:chExt cx="3831020" cy="3499284"/>
          </a:xfrm>
        </p:grpSpPr>
        <p:sp>
          <p:nvSpPr>
            <p:cNvPr id="52" name="Oval 51"/>
            <p:cNvSpPr/>
            <p:nvPr/>
          </p:nvSpPr>
          <p:spPr>
            <a:xfrm>
              <a:off x="900240" y="3433101"/>
              <a:ext cx="3524805" cy="779735"/>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6">
              <a:extLst>
                <a:ext uri="{28A0092B-C50C-407E-A947-70E740481C1C}">
                  <a14:useLocalDpi xmlns:a14="http://schemas.microsoft.com/office/drawing/2010/main" val="0"/>
                </a:ext>
              </a:extLst>
            </a:blip>
            <a:srcRect l="56355" t="52762" r="594" b="8201"/>
            <a:stretch/>
          </p:blipFill>
          <p:spPr>
            <a:xfrm>
              <a:off x="747133" y="851011"/>
              <a:ext cx="3831020" cy="3499284"/>
            </a:xfrm>
            <a:prstGeom prst="rect">
              <a:avLst/>
            </a:prstGeom>
          </p:spPr>
        </p:pic>
      </p:grpSp>
      <p:sp>
        <p:nvSpPr>
          <p:cNvPr id="273" name="Subtitle 2"/>
          <p:cNvSpPr txBox="1">
            <a:spLocks/>
          </p:cNvSpPr>
          <p:nvPr/>
        </p:nvSpPr>
        <p:spPr>
          <a:xfrm>
            <a:off x="7330413" y="6429106"/>
            <a:ext cx="7586420" cy="386774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u="sng" dirty="0">
                <a:latin typeface="Palatino Linotype" panose="02040502050505030304" pitchFamily="18" charset="0"/>
              </a:rPr>
              <a:t>Pros</a:t>
            </a:r>
          </a:p>
          <a:p>
            <a:r>
              <a:rPr lang="en-US" dirty="0">
                <a:latin typeface="Palatino Linotype" panose="02040502050505030304" pitchFamily="18" charset="0"/>
              </a:rPr>
              <a:t>Lipid bilayers self assemble and incorporate proteins in aqueous environments</a:t>
            </a:r>
          </a:p>
          <a:p>
            <a:r>
              <a:rPr lang="en-US" dirty="0">
                <a:latin typeface="Palatino Linotype" panose="02040502050505030304" pitchFamily="18" charset="0"/>
              </a:rPr>
              <a:t>Aquaporin can transport ~10</a:t>
            </a:r>
            <a:r>
              <a:rPr lang="en-US" baseline="30000" dirty="0">
                <a:latin typeface="Palatino Linotype" panose="02040502050505030304" pitchFamily="18" charset="0"/>
              </a:rPr>
              <a:t>9</a:t>
            </a:r>
            <a:r>
              <a:rPr lang="en-US" dirty="0">
                <a:latin typeface="Palatino Linotype" panose="02040502050505030304" pitchFamily="18" charset="0"/>
              </a:rPr>
              <a:t> water molecules/s passively</a:t>
            </a:r>
            <a:endParaRPr lang="en-US" sz="3600" u="sng" dirty="0">
              <a:latin typeface="Palatino Linotype" panose="02040502050505030304" pitchFamily="18" charset="0"/>
            </a:endParaRPr>
          </a:p>
          <a:p>
            <a:pPr marL="0" indent="0">
              <a:buNone/>
            </a:pPr>
            <a:r>
              <a:rPr lang="en-US" sz="3200" u="sng" dirty="0">
                <a:latin typeface="Palatino Linotype" panose="02040502050505030304" pitchFamily="18" charset="0"/>
              </a:rPr>
              <a:t>Cons</a:t>
            </a:r>
          </a:p>
          <a:p>
            <a:r>
              <a:rPr lang="en-US" dirty="0">
                <a:latin typeface="Palatino Linotype" panose="02040502050505030304" pitchFamily="18" charset="0"/>
              </a:rPr>
              <a:t>Lack chemical stability and robustness necessary for some industrial application</a:t>
            </a:r>
            <a:endParaRPr lang="en-US" u="sng" dirty="0">
              <a:latin typeface="Palatino Linotype" panose="02040502050505030304" pitchFamily="18" charset="0"/>
            </a:endParaRPr>
          </a:p>
          <a:p>
            <a:endParaRPr lang="en-US" sz="1800" dirty="0">
              <a:latin typeface="Palatino Linotype" panose="02040502050505030304" pitchFamily="18" charset="0"/>
            </a:endParaRPr>
          </a:p>
        </p:txBody>
      </p:sp>
      <p:grpSp>
        <p:nvGrpSpPr>
          <p:cNvPr id="25" name="Group 24"/>
          <p:cNvGrpSpPr/>
          <p:nvPr/>
        </p:nvGrpSpPr>
        <p:grpSpPr>
          <a:xfrm>
            <a:off x="15275776" y="4855112"/>
            <a:ext cx="21251268" cy="8559036"/>
            <a:chOff x="15275776" y="4855112"/>
            <a:chExt cx="21251268" cy="8559036"/>
          </a:xfrm>
        </p:grpSpPr>
        <p:grpSp>
          <p:nvGrpSpPr>
            <p:cNvPr id="14" name="Group 13"/>
            <p:cNvGrpSpPr/>
            <p:nvPr/>
          </p:nvGrpSpPr>
          <p:grpSpPr>
            <a:xfrm>
              <a:off x="15275776" y="6146118"/>
              <a:ext cx="20709801" cy="3572597"/>
              <a:chOff x="15275776" y="6146118"/>
              <a:chExt cx="20709801" cy="3572597"/>
            </a:xfrm>
          </p:grpSpPr>
          <p:grpSp>
            <p:nvGrpSpPr>
              <p:cNvPr id="5" name="Group 4"/>
              <p:cNvGrpSpPr/>
              <p:nvPr/>
            </p:nvGrpSpPr>
            <p:grpSpPr>
              <a:xfrm>
                <a:off x="15275776" y="6146118"/>
                <a:ext cx="8260485" cy="3569368"/>
                <a:chOff x="26140390" y="14230415"/>
                <a:chExt cx="8260485" cy="3569368"/>
              </a:xfrm>
            </p:grpSpPr>
            <p:sp>
              <p:nvSpPr>
                <p:cNvPr id="49" name="Oval 48"/>
                <p:cNvSpPr/>
                <p:nvPr/>
              </p:nvSpPr>
              <p:spPr>
                <a:xfrm>
                  <a:off x="26140390" y="16930265"/>
                  <a:ext cx="3524805" cy="779735"/>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0762547" y="16930265"/>
                  <a:ext cx="3524805" cy="779735"/>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rotWithShape="1">
                <a:blip r:embed="rId6">
                  <a:extLst>
                    <a:ext uri="{28A0092B-C50C-407E-A947-70E740481C1C}">
                      <a14:useLocalDpi xmlns:a14="http://schemas.microsoft.com/office/drawing/2010/main" val="0"/>
                    </a:ext>
                  </a:extLst>
                </a:blip>
                <a:srcRect l="6377" t="118" r="4852" b="61804"/>
                <a:stretch/>
              </p:blipFill>
              <p:spPr>
                <a:xfrm>
                  <a:off x="26140390" y="14230415"/>
                  <a:ext cx="8260485" cy="3569368"/>
                </a:xfrm>
                <a:prstGeom prst="rect">
                  <a:avLst/>
                </a:prstGeom>
              </p:spPr>
            </p:pic>
          </p:grpSp>
          <p:sp>
            <p:nvSpPr>
              <p:cNvPr id="10" name="Rectangle 9"/>
              <p:cNvSpPr/>
              <p:nvPr/>
            </p:nvSpPr>
            <p:spPr>
              <a:xfrm>
                <a:off x="18945726" y="7930802"/>
                <a:ext cx="952207" cy="26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33613" y="6333956"/>
                <a:ext cx="11351964" cy="3384759"/>
              </a:xfrm>
              <a:prstGeom prst="rect">
                <a:avLst/>
              </a:prstGeom>
              <a:effectLst>
                <a:outerShdw blurRad="63500" sx="102000" sy="102000" algn="ctr" rotWithShape="0">
                  <a:prstClr val="black">
                    <a:alpha val="40000"/>
                  </a:prstClr>
                </a:outerShdw>
              </a:effectLst>
            </p:spPr>
          </p:pic>
          <p:cxnSp>
            <p:nvCxnSpPr>
              <p:cNvPr id="7" name="Straight Arrow Connector 6"/>
              <p:cNvCxnSpPr>
                <a:cxnSpLocks/>
              </p:cNvCxnSpPr>
              <p:nvPr/>
            </p:nvCxnSpPr>
            <p:spPr>
              <a:xfrm>
                <a:off x="23536261" y="8064159"/>
                <a:ext cx="902386"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cxnSpLocks/>
              </p:cNvCxnSpPr>
              <p:nvPr/>
            </p:nvCxnSpPr>
            <p:spPr>
              <a:xfrm>
                <a:off x="19031521" y="8104264"/>
                <a:ext cx="902386"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p:nvGrpSpPr>
          <p:grpSpPr>
            <a:xfrm>
              <a:off x="15374033" y="4855112"/>
              <a:ext cx="20744768" cy="1294108"/>
              <a:chOff x="24424889" y="4855112"/>
              <a:chExt cx="11693912" cy="1294108"/>
            </a:xfrm>
          </p:grpSpPr>
          <p:sp>
            <p:nvSpPr>
              <p:cNvPr id="26" name="Text Box 2"/>
              <p:cNvSpPr txBox="1">
                <a:spLocks noChangeArrowheads="1"/>
              </p:cNvSpPr>
              <p:nvPr/>
            </p:nvSpPr>
            <p:spPr bwMode="auto">
              <a:xfrm>
                <a:off x="24714821" y="4855112"/>
                <a:ext cx="11114048" cy="1294108"/>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5400" i="0" u="none" strike="noStrike" cap="none" normalizeH="0" baseline="0" dirty="0">
                    <a:ln>
                      <a:noFill/>
                    </a:ln>
                    <a:effectLst/>
                    <a:latin typeface="Palatino Linotype" panose="02040502050505030304" pitchFamily="18" charset="0"/>
                  </a:rPr>
                  <a:t>Molecular Dynamics (MD) Simulations</a:t>
                </a:r>
              </a:p>
            </p:txBody>
          </p:sp>
          <p:cxnSp>
            <p:nvCxnSpPr>
              <p:cNvPr id="27" name="Straight Connector 26"/>
              <p:cNvCxnSpPr>
                <a:cxnSpLocks/>
              </p:cNvCxnSpPr>
              <p:nvPr/>
            </p:nvCxnSpPr>
            <p:spPr>
              <a:xfrm>
                <a:off x="24424889" y="4855112"/>
                <a:ext cx="116939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24424889" y="6149220"/>
                <a:ext cx="116939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15374033" y="10296854"/>
              <a:ext cx="10854357" cy="2979493"/>
              <a:chOff x="15275776" y="16261692"/>
              <a:chExt cx="10854357" cy="2979493"/>
            </a:xfrm>
          </p:grpSpPr>
          <p:sp>
            <p:nvSpPr>
              <p:cNvPr id="85" name="Subtitle 2"/>
              <p:cNvSpPr txBox="1">
                <a:spLocks/>
              </p:cNvSpPr>
              <p:nvPr/>
            </p:nvSpPr>
            <p:spPr>
              <a:xfrm>
                <a:off x="15275776" y="16844036"/>
                <a:ext cx="10854357" cy="239714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Palatino Linotype" panose="02040502050505030304" pitchFamily="18" charset="0"/>
                  </a:rPr>
                  <a:t>Reproduce experimentally observed characteristics of BCP membranes</a:t>
                </a:r>
              </a:p>
              <a:p>
                <a:r>
                  <a:rPr lang="en-US" dirty="0">
                    <a:latin typeface="Palatino Linotype" panose="02040502050505030304" pitchFamily="18" charset="0"/>
                  </a:rPr>
                  <a:t>Observe and quantify dynamic behavior at the atomic scale</a:t>
                </a:r>
              </a:p>
              <a:p>
                <a:r>
                  <a:rPr lang="en-US" dirty="0">
                    <a:latin typeface="Palatino Linotype" panose="02040502050505030304" pitchFamily="18" charset="0"/>
                  </a:rPr>
                  <a:t>Use results to help guide experimental groups when choosing BCPs and modifying PAP channels </a:t>
                </a:r>
                <a:endParaRPr lang="en-US" u="sng" dirty="0">
                  <a:latin typeface="Palatino Linotype" panose="02040502050505030304" pitchFamily="18" charset="0"/>
                </a:endParaRPr>
              </a:p>
              <a:p>
                <a:pPr marL="0" indent="0">
                  <a:buNone/>
                </a:pPr>
                <a:endParaRPr lang="en-US" dirty="0">
                  <a:latin typeface="Palatino Linotype" panose="02040502050505030304" pitchFamily="18" charset="0"/>
                </a:endParaRPr>
              </a:p>
            </p:txBody>
          </p:sp>
          <p:sp>
            <p:nvSpPr>
              <p:cNvPr id="86" name="Text Box 2"/>
              <p:cNvSpPr txBox="1">
                <a:spLocks noChangeArrowheads="1"/>
              </p:cNvSpPr>
              <p:nvPr/>
            </p:nvSpPr>
            <p:spPr bwMode="auto">
              <a:xfrm>
                <a:off x="15896539" y="16261692"/>
                <a:ext cx="9756017" cy="582344"/>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eaLnBrk="0" fontAlgn="base" hangingPunct="0">
                  <a:spcBef>
                    <a:spcPct val="0"/>
                  </a:spcBef>
                  <a:spcAft>
                    <a:spcPct val="0"/>
                  </a:spcAft>
                </a:pPr>
                <a:r>
                  <a:rPr lang="en-US" altLang="en-US" sz="3200" u="sng" dirty="0">
                    <a:latin typeface="Palatino Linotype" panose="02040502050505030304" pitchFamily="18" charset="0"/>
                  </a:rPr>
                  <a:t>Goals</a:t>
                </a:r>
                <a:endParaRPr kumimoji="0" lang="en-US" altLang="en-US" sz="3200" i="0" u="sng" strike="noStrike" cap="none" normalizeH="0" baseline="0" dirty="0">
                  <a:ln>
                    <a:noFill/>
                  </a:ln>
                  <a:effectLst/>
                  <a:latin typeface="Palatino Linotype" panose="02040502050505030304" pitchFamily="18" charset="0"/>
                </a:endParaRPr>
              </a:p>
            </p:txBody>
          </p:sp>
        </p:grpSp>
        <p:grpSp>
          <p:nvGrpSpPr>
            <p:cNvPr id="16" name="Group 15"/>
            <p:cNvGrpSpPr/>
            <p:nvPr/>
          </p:nvGrpSpPr>
          <p:grpSpPr>
            <a:xfrm>
              <a:off x="26150264" y="10296854"/>
              <a:ext cx="10376780" cy="3117294"/>
              <a:chOff x="15275776" y="19257229"/>
              <a:chExt cx="10376780" cy="3117294"/>
            </a:xfrm>
          </p:grpSpPr>
          <p:sp>
            <p:nvSpPr>
              <p:cNvPr id="87" name="Subtitle 2"/>
              <p:cNvSpPr txBox="1">
                <a:spLocks/>
              </p:cNvSpPr>
              <p:nvPr/>
            </p:nvSpPr>
            <p:spPr>
              <a:xfrm>
                <a:off x="15275776" y="19839572"/>
                <a:ext cx="10376780" cy="253495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Palatino Linotype" panose="02040502050505030304" pitchFamily="18" charset="0"/>
                  </a:rPr>
                  <a:t>No existing structures for BCPs and BCP membrane.</a:t>
                </a:r>
              </a:p>
              <a:p>
                <a:r>
                  <a:rPr lang="en-US" dirty="0">
                    <a:latin typeface="Palatino Linotype" panose="02040502050505030304" pitchFamily="18" charset="0"/>
                  </a:rPr>
                  <a:t>No interatomic potentials</a:t>
                </a:r>
              </a:p>
              <a:p>
                <a:r>
                  <a:rPr lang="en-US" dirty="0">
                    <a:latin typeface="Palatino Linotype" panose="02040502050505030304" pitchFamily="18" charset="0"/>
                  </a:rPr>
                  <a:t>Parameterization is difficult</a:t>
                </a:r>
              </a:p>
              <a:p>
                <a:r>
                  <a:rPr lang="en-US" dirty="0">
                    <a:latin typeface="Palatino Linotype" panose="02040502050505030304" pitchFamily="18" charset="0"/>
                  </a:rPr>
                  <a:t>Quantifying dynamic behavior.</a:t>
                </a:r>
              </a:p>
              <a:p>
                <a:pPr marL="0" indent="0">
                  <a:buNone/>
                </a:pPr>
                <a:endParaRPr lang="en-US" u="sng" dirty="0">
                  <a:latin typeface="Palatino Linotype" panose="02040502050505030304" pitchFamily="18" charset="0"/>
                </a:endParaRPr>
              </a:p>
              <a:p>
                <a:pPr marL="0" indent="0">
                  <a:buNone/>
                </a:pPr>
                <a:endParaRPr lang="en-US" dirty="0">
                  <a:latin typeface="Palatino Linotype" panose="02040502050505030304" pitchFamily="18" charset="0"/>
                </a:endParaRPr>
              </a:p>
            </p:txBody>
          </p:sp>
          <p:sp>
            <p:nvSpPr>
              <p:cNvPr id="88" name="Text Box 2"/>
              <p:cNvSpPr txBox="1">
                <a:spLocks noChangeArrowheads="1"/>
              </p:cNvSpPr>
              <p:nvPr/>
            </p:nvSpPr>
            <p:spPr bwMode="auto">
              <a:xfrm>
                <a:off x="16075505" y="19257229"/>
                <a:ext cx="9226841" cy="582344"/>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eaLnBrk="0" fontAlgn="base" hangingPunct="0">
                  <a:spcBef>
                    <a:spcPct val="0"/>
                  </a:spcBef>
                  <a:spcAft>
                    <a:spcPct val="0"/>
                  </a:spcAft>
                </a:pPr>
                <a:r>
                  <a:rPr lang="en-US" altLang="en-US" sz="3200" u="sng" dirty="0">
                    <a:latin typeface="Palatino Linotype" panose="02040502050505030304" pitchFamily="18" charset="0"/>
                  </a:rPr>
                  <a:t>Challenges</a:t>
                </a:r>
                <a:endParaRPr kumimoji="0" lang="en-US" altLang="en-US" sz="3200" i="0" u="sng" strike="noStrike" cap="none" normalizeH="0" baseline="0" dirty="0">
                  <a:ln>
                    <a:noFill/>
                  </a:ln>
                  <a:effectLst/>
                  <a:latin typeface="Palatino Linotype" panose="02040502050505030304" pitchFamily="18" charset="0"/>
                </a:endParaRPr>
              </a:p>
            </p:txBody>
          </p:sp>
        </p:grpSp>
      </p:grpSp>
      <p:grpSp>
        <p:nvGrpSpPr>
          <p:cNvPr id="92" name="Group 91"/>
          <p:cNvGrpSpPr/>
          <p:nvPr/>
        </p:nvGrpSpPr>
        <p:grpSpPr>
          <a:xfrm>
            <a:off x="457201" y="24272378"/>
            <a:ext cx="14491164" cy="1294108"/>
            <a:chOff x="457201" y="4855112"/>
            <a:chExt cx="11693912" cy="1294108"/>
          </a:xfrm>
        </p:grpSpPr>
        <p:sp>
          <p:nvSpPr>
            <p:cNvPr id="93" name="Text Box 2"/>
            <p:cNvSpPr txBox="1">
              <a:spLocks noChangeArrowheads="1"/>
            </p:cNvSpPr>
            <p:nvPr/>
          </p:nvSpPr>
          <p:spPr bwMode="auto">
            <a:xfrm>
              <a:off x="747133" y="4855112"/>
              <a:ext cx="11114048" cy="1294108"/>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5400" dirty="0">
                  <a:latin typeface="Palatino Linotype" panose="02040502050505030304" pitchFamily="18" charset="0"/>
                </a:rPr>
                <a:t>Acknowledgements &amp; References</a:t>
              </a:r>
              <a:endParaRPr kumimoji="0" lang="en-US" altLang="en-US" sz="5400" i="0" u="none" strike="noStrike" cap="none" normalizeH="0" baseline="0" dirty="0">
                <a:ln>
                  <a:noFill/>
                </a:ln>
                <a:effectLst/>
                <a:latin typeface="Palatino Linotype" panose="02040502050505030304" pitchFamily="18" charset="0"/>
              </a:endParaRPr>
            </a:p>
          </p:txBody>
        </p:sp>
        <p:cxnSp>
          <p:nvCxnSpPr>
            <p:cNvPr id="94" name="Straight Connector 93"/>
            <p:cNvCxnSpPr>
              <a:cxnSpLocks/>
            </p:cNvCxnSpPr>
            <p:nvPr/>
          </p:nvCxnSpPr>
          <p:spPr>
            <a:xfrm>
              <a:off x="457201" y="4855112"/>
              <a:ext cx="116939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cxnSpLocks/>
            </p:cNvCxnSpPr>
            <p:nvPr/>
          </p:nvCxnSpPr>
          <p:spPr>
            <a:xfrm>
              <a:off x="457201" y="6149220"/>
              <a:ext cx="116939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6" name="Subtitle 2"/>
          <p:cNvSpPr txBox="1">
            <a:spLocks/>
          </p:cNvSpPr>
          <p:nvPr/>
        </p:nvSpPr>
        <p:spPr>
          <a:xfrm>
            <a:off x="457199" y="25736388"/>
            <a:ext cx="14491166" cy="29118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sz="1600" dirty="0">
                <a:latin typeface="Palatino Linotype" panose="02040502050505030304" pitchFamily="18" charset="0"/>
              </a:rPr>
              <a:t>Computations were performed on Trillian, a Cray XE6m-200 supercomputer supported by the NSF MRI program under grant PHY-1229408. In addition, this work used the NSF-supported (ACI-1053575) Extreme Science and Engineering Discovery Environment (XSEDE) [3] under grant TG-MCB140029/TG-MCB160183 (HV). We also acknowledge the Kumar group for their experimental collaboration on this project.</a:t>
            </a:r>
          </a:p>
          <a:p>
            <a:pPr marL="0" lvl="0" indent="0">
              <a:buNone/>
            </a:pPr>
            <a:r>
              <a:rPr lang="en-US" dirty="0">
                <a:latin typeface="Palatino Linotype" panose="02040502050505030304" pitchFamily="18" charset="0"/>
              </a:rPr>
              <a:t>References</a:t>
            </a:r>
            <a:endParaRPr lang="en-US" sz="2400" dirty="0">
              <a:latin typeface="Palatino Linotype" panose="02040502050505030304" pitchFamily="18" charset="0"/>
            </a:endParaRPr>
          </a:p>
          <a:p>
            <a:pPr marL="0" lvl="0" indent="0">
              <a:buNone/>
            </a:pPr>
            <a:r>
              <a:rPr lang="en-US" sz="1600" dirty="0">
                <a:latin typeface="Palatino Linotype" panose="02040502050505030304" pitchFamily="18" charset="0"/>
              </a:rPr>
              <a:t>[1]	Shen, Y.-x., W. Si, M. Erbakan, K. Decker, R. De </a:t>
            </a:r>
            <a:r>
              <a:rPr lang="en-US" sz="1600" dirty="0" err="1">
                <a:latin typeface="Palatino Linotype" panose="02040502050505030304" pitchFamily="18" charset="0"/>
              </a:rPr>
              <a:t>Zorzi</a:t>
            </a:r>
            <a:r>
              <a:rPr lang="en-US" sz="1600" dirty="0">
                <a:latin typeface="Palatino Linotype" panose="02040502050505030304" pitchFamily="18" charset="0"/>
              </a:rPr>
              <a:t>, P. O. </a:t>
            </a:r>
            <a:r>
              <a:rPr lang="en-US" sz="1600" dirty="0" err="1">
                <a:latin typeface="Palatino Linotype" panose="02040502050505030304" pitchFamily="18" charset="0"/>
              </a:rPr>
              <a:t>Saboe</a:t>
            </a:r>
            <a:r>
              <a:rPr lang="en-US" sz="1600" dirty="0">
                <a:latin typeface="Palatino Linotype" panose="02040502050505030304" pitchFamily="18" charset="0"/>
              </a:rPr>
              <a:t>, Y. Kang, S. </a:t>
            </a:r>
            <a:r>
              <a:rPr lang="en-US" sz="1600" dirty="0" err="1">
                <a:latin typeface="Palatino Linotype" panose="02040502050505030304" pitchFamily="18" charset="0"/>
              </a:rPr>
              <a:t>Majd</a:t>
            </a:r>
            <a:r>
              <a:rPr lang="en-US" sz="1600" dirty="0">
                <a:latin typeface="Palatino Linotype" panose="02040502050505030304" pitchFamily="18" charset="0"/>
              </a:rPr>
              <a:t>, B. P., T. </a:t>
            </a:r>
            <a:r>
              <a:rPr lang="en-US" sz="1600" dirty="0" err="1">
                <a:latin typeface="Palatino Linotype" panose="02040502050505030304" pitchFamily="18" charset="0"/>
              </a:rPr>
              <a:t>Walz</a:t>
            </a:r>
            <a:r>
              <a:rPr lang="en-US" sz="1600" dirty="0">
                <a:latin typeface="Palatino Linotype" panose="02040502050505030304" pitchFamily="18" charset="0"/>
              </a:rPr>
              <a:t>, A. </a:t>
            </a:r>
            <a:r>
              <a:rPr lang="en-US" sz="1600" dirty="0" err="1">
                <a:latin typeface="Palatino Linotype" panose="02040502050505030304" pitchFamily="18" charset="0"/>
              </a:rPr>
              <a:t>Aksimentiev</a:t>
            </a:r>
            <a:r>
              <a:rPr lang="en-US" sz="1600" dirty="0">
                <a:latin typeface="Palatino Linotype" panose="02040502050505030304" pitchFamily="18" charset="0"/>
              </a:rPr>
              <a:t>, J. L. </a:t>
            </a:r>
            <a:r>
              <a:rPr lang="en-US" sz="1600" dirty="0" err="1">
                <a:latin typeface="Palatino Linotype" panose="02040502050505030304" pitchFamily="18" charset="0"/>
              </a:rPr>
              <a:t>Hou</a:t>
            </a:r>
            <a:r>
              <a:rPr lang="en-US" sz="1600" dirty="0">
                <a:latin typeface="Palatino Linotype" panose="02040502050505030304" pitchFamily="18" charset="0"/>
              </a:rPr>
              <a:t>, and M. 	Kumar. 2015. 	Highly permeable artificial water channels that can self-assemble into two-dimensional arrays. </a:t>
            </a:r>
            <a:r>
              <a:rPr lang="en-US" sz="1600" u="sng" dirty="0">
                <a:latin typeface="Palatino Linotype" panose="02040502050505030304" pitchFamily="18" charset="0"/>
              </a:rPr>
              <a:t>Proc Natl </a:t>
            </a:r>
            <a:r>
              <a:rPr lang="en-US" sz="1600" u="sng" dirty="0" err="1">
                <a:latin typeface="Palatino Linotype" panose="02040502050505030304" pitchFamily="18" charset="0"/>
              </a:rPr>
              <a:t>Acad</a:t>
            </a:r>
            <a:r>
              <a:rPr lang="en-US" sz="1600" u="sng" dirty="0">
                <a:latin typeface="Palatino Linotype" panose="02040502050505030304" pitchFamily="18" charset="0"/>
              </a:rPr>
              <a:t> Sci U S A</a:t>
            </a:r>
            <a:r>
              <a:rPr lang="en-US" sz="1600" dirty="0">
                <a:latin typeface="Palatino Linotype" panose="02040502050505030304" pitchFamily="18" charset="0"/>
              </a:rPr>
              <a:t> (in press).</a:t>
            </a:r>
          </a:p>
          <a:p>
            <a:pPr marL="0" lvl="0" indent="0">
              <a:buNone/>
            </a:pPr>
            <a:r>
              <a:rPr lang="en-US" sz="1600" dirty="0">
                <a:latin typeface="Palatino Linotype" panose="02040502050505030304" pitchFamily="18" charset="0"/>
              </a:rPr>
              <a:t>[2]	Kumar, M., </a:t>
            </a:r>
            <a:r>
              <a:rPr lang="en-US" sz="1600" dirty="0" err="1">
                <a:latin typeface="Palatino Linotype" panose="02040502050505030304" pitchFamily="18" charset="0"/>
              </a:rPr>
              <a:t>Grzelakowski</a:t>
            </a:r>
            <a:r>
              <a:rPr lang="en-US" sz="1600" dirty="0">
                <a:latin typeface="Palatino Linotype" panose="02040502050505030304" pitchFamily="18" charset="0"/>
              </a:rPr>
              <a:t>, M., Zilles, J., Clark, M., &amp; Meier, W. (2007). Highly permeable polymeric membranes based on the incorporation of the 	functional water channel protein aquaporin Z. </a:t>
            </a:r>
            <a:r>
              <a:rPr lang="en-US" sz="1600" u="sng" dirty="0">
                <a:latin typeface="Palatino Linotype" panose="02040502050505030304" pitchFamily="18" charset="0"/>
              </a:rPr>
              <a:t>Proc Natl </a:t>
            </a:r>
            <a:r>
              <a:rPr lang="en-US" sz="1600" u="sng" dirty="0" err="1">
                <a:latin typeface="Palatino Linotype" panose="02040502050505030304" pitchFamily="18" charset="0"/>
              </a:rPr>
              <a:t>Acad</a:t>
            </a:r>
            <a:r>
              <a:rPr lang="en-US" sz="1600" u="sng" dirty="0">
                <a:latin typeface="Palatino Linotype" panose="02040502050505030304" pitchFamily="18" charset="0"/>
              </a:rPr>
              <a:t> Sci U S A</a:t>
            </a:r>
            <a:r>
              <a:rPr lang="en-US" sz="1600" dirty="0">
                <a:latin typeface="Palatino Linotype" panose="02040502050505030304" pitchFamily="18" charset="0"/>
              </a:rPr>
              <a:t> (in press)</a:t>
            </a:r>
            <a:r>
              <a:rPr lang="en-US" sz="1600" dirty="0">
                <a:latin typeface="Palatino Linotype" panose="02040502050505030304" pitchFamily="18" charset="0"/>
              </a:rPr>
              <a:t>, 104(52), 20719-20724. doi:10.1073/pnas.0708762104 </a:t>
            </a:r>
          </a:p>
          <a:p>
            <a:pPr marL="0" indent="0" algn="just">
              <a:buNone/>
            </a:pPr>
            <a:r>
              <a:rPr lang="en-US" sz="1600" dirty="0">
                <a:latin typeface="Palatino Linotype" panose="02040502050505030304" pitchFamily="18" charset="0"/>
              </a:rPr>
              <a:t>[3]	Towns J, Cockerill T, </a:t>
            </a:r>
            <a:r>
              <a:rPr lang="en-US" sz="1600" dirty="0" err="1">
                <a:latin typeface="Palatino Linotype" panose="02040502050505030304" pitchFamily="18" charset="0"/>
              </a:rPr>
              <a:t>Dahan</a:t>
            </a:r>
            <a:r>
              <a:rPr lang="en-US" sz="1600" dirty="0">
                <a:latin typeface="Palatino Linotype" panose="02040502050505030304" pitchFamily="18" charset="0"/>
              </a:rPr>
              <a:t> M, Foster I, Gaither K, </a:t>
            </a:r>
            <a:r>
              <a:rPr lang="en-US" sz="1600" dirty="0" err="1">
                <a:latin typeface="Palatino Linotype" panose="02040502050505030304" pitchFamily="18" charset="0"/>
              </a:rPr>
              <a:t>Grimshaw</a:t>
            </a:r>
            <a:r>
              <a:rPr lang="en-US" sz="1600" dirty="0">
                <a:latin typeface="Palatino Linotype" panose="02040502050505030304" pitchFamily="18" charset="0"/>
              </a:rPr>
              <a:t> A, et al. XSEDE: accelerating scientific discovery. </a:t>
            </a:r>
            <a:r>
              <a:rPr lang="en-US" sz="1600" dirty="0" err="1">
                <a:latin typeface="Palatino Linotype" panose="02040502050505030304" pitchFamily="18" charset="0"/>
              </a:rPr>
              <a:t>Comput</a:t>
            </a:r>
            <a:r>
              <a:rPr lang="en-US" sz="1600" dirty="0">
                <a:latin typeface="Palatino Linotype" panose="02040502050505030304" pitchFamily="18" charset="0"/>
              </a:rPr>
              <a:t> Sci </a:t>
            </a:r>
            <a:r>
              <a:rPr lang="en-US" sz="1600" dirty="0" err="1">
                <a:latin typeface="Palatino Linotype" panose="02040502050505030304" pitchFamily="18" charset="0"/>
              </a:rPr>
              <a:t>Eng</a:t>
            </a:r>
            <a:r>
              <a:rPr lang="en-US" sz="1600" dirty="0">
                <a:latin typeface="Palatino Linotype" panose="02040502050505030304" pitchFamily="18" charset="0"/>
              </a:rPr>
              <a:t> (2014) 16(5):62–74. 	doi:10.1109/MCSE.2014.80</a:t>
            </a:r>
          </a:p>
          <a:p>
            <a:pPr marL="0" indent="0" algn="just">
              <a:buNone/>
            </a:pPr>
            <a:endParaRPr lang="en-US" sz="1600" dirty="0">
              <a:latin typeface="Palatino Linotype" panose="02040502050505030304" pitchFamily="18" charset="0"/>
            </a:endParaRPr>
          </a:p>
        </p:txBody>
      </p:sp>
      <p:sp>
        <p:nvSpPr>
          <p:cNvPr id="171" name="Subtitle 2"/>
          <p:cNvSpPr txBox="1">
            <a:spLocks/>
          </p:cNvSpPr>
          <p:nvPr/>
        </p:nvSpPr>
        <p:spPr>
          <a:xfrm>
            <a:off x="454684" y="10664901"/>
            <a:ext cx="14491166" cy="448462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dirty="0">
                <a:latin typeface="Palatino Linotype" panose="02040502050505030304" pitchFamily="18" charset="0"/>
              </a:rPr>
              <a:t>A significant amount of research done in the chemical engineering field is devoted to improving the efficiency and resolution of separation processes.  Current molecular level separations rely on reverse osmosis (RO) technology. This technology is energetically expensive due to the relatively low permeability of RO membranes. Nature provides examples of efficient systems that have been fine-tuned through many years of evolution. Cell membranes spontaneously form and incorporate membrane proteins in aqueous environments. Some of these membrane proteins are water-transport channels as they possess selectivity for water over other molecules. Experimental chemistry groups are currently exploring the use of block co-polymers and synthetic carbon </a:t>
            </a:r>
            <a:r>
              <a:rPr lang="en-US" sz="2400" dirty="0" err="1">
                <a:latin typeface="Palatino Linotype" panose="02040502050505030304" pitchFamily="18" charset="0"/>
              </a:rPr>
              <a:t>nano</a:t>
            </a:r>
            <a:r>
              <a:rPr lang="en-US" sz="2400" dirty="0">
                <a:latin typeface="Palatino Linotype" panose="02040502050505030304" pitchFamily="18" charset="0"/>
              </a:rPr>
              <a:t>-tube like structures as biomimetic membrane transport systems [1]. These systems have been shown to exhibit an order of magnitude increase in permeability compared with RO membranes [2]. We have explored the conformational dynamics of one such synthetic transport channel in lipid and block-copolymer membranes through the use of molecular dynamics (MD) simulations. Our results suggest that the membrane environment can affect the channel dynamics and potentially its diffusive as well as transport characteristics.</a:t>
            </a:r>
          </a:p>
          <a:p>
            <a:pPr marL="0" indent="0" algn="just">
              <a:buNone/>
            </a:pPr>
            <a:endParaRPr lang="en-US" sz="1600" dirty="0">
              <a:latin typeface="Palatino Linotype" panose="02040502050505030304" pitchFamily="18" charset="0"/>
            </a:endParaRPr>
          </a:p>
        </p:txBody>
      </p:sp>
      <p:grpSp>
        <p:nvGrpSpPr>
          <p:cNvPr id="24" name="Group 23"/>
          <p:cNvGrpSpPr/>
          <p:nvPr/>
        </p:nvGrpSpPr>
        <p:grpSpPr>
          <a:xfrm>
            <a:off x="15374033" y="13433151"/>
            <a:ext cx="20744768" cy="15334100"/>
            <a:chOff x="15374033" y="13433151"/>
            <a:chExt cx="20744768" cy="15334100"/>
          </a:xfrm>
        </p:grpSpPr>
        <p:grpSp>
          <p:nvGrpSpPr>
            <p:cNvPr id="45" name="Group 44"/>
            <p:cNvGrpSpPr/>
            <p:nvPr/>
          </p:nvGrpSpPr>
          <p:grpSpPr>
            <a:xfrm>
              <a:off x="15374033" y="13433151"/>
              <a:ext cx="20744768" cy="1294108"/>
              <a:chOff x="24424889" y="4855112"/>
              <a:chExt cx="11693912" cy="1294108"/>
            </a:xfrm>
          </p:grpSpPr>
          <p:sp>
            <p:nvSpPr>
              <p:cNvPr id="46" name="Text Box 2"/>
              <p:cNvSpPr txBox="1">
                <a:spLocks noChangeArrowheads="1"/>
              </p:cNvSpPr>
              <p:nvPr/>
            </p:nvSpPr>
            <p:spPr bwMode="auto">
              <a:xfrm>
                <a:off x="24714821" y="4855112"/>
                <a:ext cx="11114048" cy="1294108"/>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5400" i="0" u="none" strike="noStrike" cap="none" normalizeH="0" baseline="0" dirty="0">
                    <a:ln>
                      <a:noFill/>
                    </a:ln>
                    <a:effectLst/>
                    <a:latin typeface="Palatino Linotype" panose="02040502050505030304" pitchFamily="18" charset="0"/>
                  </a:rPr>
                  <a:t>Analysis</a:t>
                </a:r>
              </a:p>
            </p:txBody>
          </p:sp>
          <p:cxnSp>
            <p:nvCxnSpPr>
              <p:cNvPr id="47" name="Straight Connector 46"/>
              <p:cNvCxnSpPr>
                <a:cxnSpLocks/>
              </p:cNvCxnSpPr>
              <p:nvPr/>
            </p:nvCxnSpPr>
            <p:spPr>
              <a:xfrm>
                <a:off x="24424889" y="4855112"/>
                <a:ext cx="116939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a:xfrm>
                <a:off x="24424889" y="6149220"/>
                <a:ext cx="116939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15543181" y="16013751"/>
              <a:ext cx="12234307" cy="5817535"/>
              <a:chOff x="12841437" y="19608830"/>
              <a:chExt cx="12234307" cy="5817535"/>
            </a:xfrm>
          </p:grpSpPr>
          <p:sp>
            <p:nvSpPr>
              <p:cNvPr id="98" name="Text Box 2"/>
              <p:cNvSpPr txBox="1">
                <a:spLocks noChangeArrowheads="1"/>
              </p:cNvSpPr>
              <p:nvPr/>
            </p:nvSpPr>
            <p:spPr bwMode="auto">
              <a:xfrm>
                <a:off x="13932311" y="19608830"/>
                <a:ext cx="2026478"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i="0" u="none" strike="noStrike" cap="none" normalizeH="0" baseline="0" dirty="0">
                    <a:ln>
                      <a:noFill/>
                    </a:ln>
                    <a:effectLst/>
                    <a:latin typeface="Palatino Linotype" panose="02040502050505030304" pitchFamily="18" charset="0"/>
                  </a:rPr>
                  <a:t>PB12PEO9</a:t>
                </a:r>
              </a:p>
            </p:txBody>
          </p:sp>
          <p:sp>
            <p:nvSpPr>
              <p:cNvPr id="99" name="Text Box 2"/>
              <p:cNvSpPr txBox="1">
                <a:spLocks noChangeArrowheads="1"/>
              </p:cNvSpPr>
              <p:nvPr/>
            </p:nvSpPr>
            <p:spPr bwMode="auto">
              <a:xfrm>
                <a:off x="17769888" y="19608831"/>
                <a:ext cx="2026478"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i="0" u="none" strike="noStrike" cap="none" normalizeH="0" baseline="0" dirty="0">
                    <a:ln>
                      <a:noFill/>
                    </a:ln>
                    <a:effectLst/>
                    <a:latin typeface="Palatino Linotype" panose="02040502050505030304" pitchFamily="18" charset="0"/>
                  </a:rPr>
                  <a:t>PB23PEO16</a:t>
                </a:r>
              </a:p>
            </p:txBody>
          </p:sp>
          <p:sp>
            <p:nvSpPr>
              <p:cNvPr id="100" name="Text Box 2"/>
              <p:cNvSpPr txBox="1">
                <a:spLocks noChangeArrowheads="1"/>
              </p:cNvSpPr>
              <p:nvPr/>
            </p:nvSpPr>
            <p:spPr bwMode="auto">
              <a:xfrm>
                <a:off x="21117933" y="19615227"/>
                <a:ext cx="3121544"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i="0" u="none" strike="noStrike" cap="none" normalizeH="0" baseline="0" dirty="0">
                    <a:ln>
                      <a:noFill/>
                    </a:ln>
                    <a:effectLst/>
                    <a:latin typeface="Palatino Linotype" panose="02040502050505030304" pitchFamily="18" charset="0"/>
                  </a:rPr>
                  <a:t>POPC-PB12PEO9</a:t>
                </a:r>
              </a:p>
            </p:txBody>
          </p:sp>
          <p:grpSp>
            <p:nvGrpSpPr>
              <p:cNvPr id="101" name="Group 100"/>
              <p:cNvGrpSpPr/>
              <p:nvPr/>
            </p:nvGrpSpPr>
            <p:grpSpPr>
              <a:xfrm>
                <a:off x="12841437" y="19985721"/>
                <a:ext cx="11594242" cy="2417311"/>
                <a:chOff x="12736467" y="19769586"/>
                <a:chExt cx="11594242" cy="2417311"/>
              </a:xfrm>
            </p:grpSpPr>
            <p:pic>
              <p:nvPicPr>
                <p:cNvPr id="114" name="Picture 113"/>
                <p:cNvPicPr>
                  <a:picLocks noChangeAspect="1"/>
                </p:cNvPicPr>
                <p:nvPr/>
              </p:nvPicPr>
              <p:blipFill rotWithShape="1">
                <a:blip r:embed="rId8">
                  <a:extLst>
                    <a:ext uri="{28A0092B-C50C-407E-A947-70E740481C1C}">
                      <a14:useLocalDpi xmlns:a14="http://schemas.microsoft.com/office/drawing/2010/main" val="0"/>
                    </a:ext>
                  </a:extLst>
                </a:blip>
                <a:srcRect t="55072"/>
                <a:stretch/>
              </p:blipFill>
              <p:spPr>
                <a:xfrm>
                  <a:off x="12736467" y="19769586"/>
                  <a:ext cx="11594242" cy="2417311"/>
                </a:xfrm>
                <a:prstGeom prst="rect">
                  <a:avLst/>
                </a:prstGeom>
              </p:spPr>
            </p:pic>
            <p:grpSp>
              <p:nvGrpSpPr>
                <p:cNvPr id="115" name="Group 114"/>
                <p:cNvGrpSpPr/>
                <p:nvPr/>
              </p:nvGrpSpPr>
              <p:grpSpPr>
                <a:xfrm>
                  <a:off x="14005893" y="20082374"/>
                  <a:ext cx="9376611" cy="1748590"/>
                  <a:chOff x="1580147" y="4580021"/>
                  <a:chExt cx="9376611" cy="1748590"/>
                </a:xfrm>
              </p:grpSpPr>
              <p:cxnSp>
                <p:nvCxnSpPr>
                  <p:cNvPr id="116" name="Straight Connector 115"/>
                  <p:cNvCxnSpPr>
                    <a:cxnSpLocks/>
                  </p:cNvCxnSpPr>
                  <p:nvPr/>
                </p:nvCxnSpPr>
                <p:spPr>
                  <a:xfrm>
                    <a:off x="1580147" y="4580021"/>
                    <a:ext cx="0" cy="17485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cxnSpLocks/>
                  </p:cNvCxnSpPr>
                  <p:nvPr/>
                </p:nvCxnSpPr>
                <p:spPr>
                  <a:xfrm>
                    <a:off x="3208421" y="4580021"/>
                    <a:ext cx="0" cy="17485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cxnSpLocks/>
                  </p:cNvCxnSpPr>
                  <p:nvPr/>
                </p:nvCxnSpPr>
                <p:spPr>
                  <a:xfrm>
                    <a:off x="5438274" y="4580021"/>
                    <a:ext cx="0" cy="17485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cxnSpLocks/>
                  </p:cNvCxnSpPr>
                  <p:nvPr/>
                </p:nvCxnSpPr>
                <p:spPr>
                  <a:xfrm>
                    <a:off x="7066548" y="4580021"/>
                    <a:ext cx="0" cy="17485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cxnSpLocks/>
                  </p:cNvCxnSpPr>
                  <p:nvPr/>
                </p:nvCxnSpPr>
                <p:spPr>
                  <a:xfrm>
                    <a:off x="9569116" y="4580021"/>
                    <a:ext cx="0" cy="17485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cxnSpLocks/>
                  </p:cNvCxnSpPr>
                  <p:nvPr/>
                </p:nvCxnSpPr>
                <p:spPr>
                  <a:xfrm>
                    <a:off x="10956758" y="4580021"/>
                    <a:ext cx="0" cy="17485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2" name="Text Box 2"/>
                  <p:cNvSpPr txBox="1">
                    <a:spLocks noChangeArrowheads="1"/>
                  </p:cNvSpPr>
                  <p:nvPr/>
                </p:nvSpPr>
                <p:spPr bwMode="auto">
                  <a:xfrm>
                    <a:off x="1580147" y="5378785"/>
                    <a:ext cx="1628274"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2000" i="0" u="none" strike="noStrike" cap="none" normalizeH="0" baseline="0" dirty="0">
                        <a:ln>
                          <a:noFill/>
                        </a:ln>
                        <a:effectLst/>
                        <a:latin typeface="Palatino Linotype" panose="02040502050505030304" pitchFamily="18" charset="0"/>
                      </a:rPr>
                      <a:t>~40 Å</a:t>
                    </a:r>
                  </a:p>
                </p:txBody>
              </p:sp>
              <p:sp>
                <p:nvSpPr>
                  <p:cNvPr id="123" name="Text Box 2"/>
                  <p:cNvSpPr txBox="1">
                    <a:spLocks noChangeArrowheads="1"/>
                  </p:cNvSpPr>
                  <p:nvPr/>
                </p:nvSpPr>
                <p:spPr bwMode="auto">
                  <a:xfrm>
                    <a:off x="5438274" y="5378785"/>
                    <a:ext cx="1628274"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2000" i="0" u="none" strike="noStrike" cap="none" normalizeH="0" baseline="0" dirty="0">
                        <a:ln>
                          <a:noFill/>
                        </a:ln>
                        <a:effectLst/>
                        <a:latin typeface="Palatino Linotype" panose="02040502050505030304" pitchFamily="18" charset="0"/>
                      </a:rPr>
                      <a:t>~50 Å</a:t>
                    </a:r>
                  </a:p>
                </p:txBody>
              </p:sp>
              <p:sp>
                <p:nvSpPr>
                  <p:cNvPr id="124" name="Text Box 2"/>
                  <p:cNvSpPr txBox="1">
                    <a:spLocks noChangeArrowheads="1"/>
                  </p:cNvSpPr>
                  <p:nvPr/>
                </p:nvSpPr>
                <p:spPr bwMode="auto">
                  <a:xfrm>
                    <a:off x="9569115" y="5382796"/>
                    <a:ext cx="1387643"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2000" i="0" u="none" strike="noStrike" cap="none" normalizeH="0" baseline="0" dirty="0">
                        <a:ln>
                          <a:noFill/>
                        </a:ln>
                        <a:effectLst/>
                        <a:latin typeface="Palatino Linotype" panose="02040502050505030304" pitchFamily="18" charset="0"/>
                      </a:rPr>
                      <a:t>~35 Å</a:t>
                    </a:r>
                  </a:p>
                </p:txBody>
              </p:sp>
              <p:cxnSp>
                <p:nvCxnSpPr>
                  <p:cNvPr id="125" name="Straight Connector 124"/>
                  <p:cNvCxnSpPr>
                    <a:cxnSpLocks/>
                  </p:cNvCxnSpPr>
                  <p:nvPr/>
                </p:nvCxnSpPr>
                <p:spPr>
                  <a:xfrm>
                    <a:off x="1580147" y="5606716"/>
                    <a:ext cx="4251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cxnSpLocks/>
                  </p:cNvCxnSpPr>
                  <p:nvPr/>
                </p:nvCxnSpPr>
                <p:spPr>
                  <a:xfrm>
                    <a:off x="2783305" y="5606716"/>
                    <a:ext cx="4251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cxnSpLocks/>
                  </p:cNvCxnSpPr>
                  <p:nvPr/>
                </p:nvCxnSpPr>
                <p:spPr>
                  <a:xfrm>
                    <a:off x="5438274" y="5582653"/>
                    <a:ext cx="4251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6641432" y="5582653"/>
                    <a:ext cx="4251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cxnSpLocks/>
                  </p:cNvCxnSpPr>
                  <p:nvPr/>
                </p:nvCxnSpPr>
                <p:spPr>
                  <a:xfrm>
                    <a:off x="9569115" y="5582653"/>
                    <a:ext cx="2807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cxnSpLocks/>
                  </p:cNvCxnSpPr>
                  <p:nvPr/>
                </p:nvCxnSpPr>
                <p:spPr>
                  <a:xfrm>
                    <a:off x="10595811" y="5582653"/>
                    <a:ext cx="3609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2" name="Rectangle 101"/>
              <p:cNvSpPr/>
              <p:nvPr/>
            </p:nvSpPr>
            <p:spPr>
              <a:xfrm>
                <a:off x="17268155" y="22474651"/>
                <a:ext cx="4084890" cy="2951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24904253" y="23368475"/>
                <a:ext cx="171491" cy="1149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p:cNvGrpSpPr/>
              <p:nvPr/>
            </p:nvGrpSpPr>
            <p:grpSpPr>
              <a:xfrm>
                <a:off x="12928323" y="22499528"/>
                <a:ext cx="11420471" cy="2707554"/>
                <a:chOff x="13579444" y="22457322"/>
                <a:chExt cx="11420471" cy="2707554"/>
              </a:xfrm>
            </p:grpSpPr>
            <p:sp>
              <p:nvSpPr>
                <p:cNvPr id="105" name="Text Box 2"/>
                <p:cNvSpPr txBox="1">
                  <a:spLocks noChangeArrowheads="1"/>
                </p:cNvSpPr>
                <p:nvPr/>
              </p:nvSpPr>
              <p:spPr bwMode="auto">
                <a:xfrm>
                  <a:off x="14328654" y="22457322"/>
                  <a:ext cx="2566449"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i="0" u="none" strike="noStrike" cap="none" normalizeH="0" baseline="0" dirty="0">
                      <a:ln>
                        <a:noFill/>
                      </a:ln>
                      <a:effectLst/>
                      <a:latin typeface="Palatino Linotype" panose="02040502050505030304" pitchFamily="18" charset="0"/>
                    </a:rPr>
                    <a:t>PAP-PB12PEO9</a:t>
                  </a:r>
                </a:p>
              </p:txBody>
            </p:sp>
            <p:sp>
              <p:nvSpPr>
                <p:cNvPr id="107" name="Text Box 2"/>
                <p:cNvSpPr txBox="1">
                  <a:spLocks noChangeArrowheads="1"/>
                </p:cNvSpPr>
                <p:nvPr/>
              </p:nvSpPr>
              <p:spPr bwMode="auto">
                <a:xfrm>
                  <a:off x="21769053" y="22488168"/>
                  <a:ext cx="2988625"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i="0" u="none" strike="noStrike" cap="none" normalizeH="0" baseline="0" dirty="0">
                      <a:ln>
                        <a:noFill/>
                      </a:ln>
                      <a:effectLst/>
                      <a:latin typeface="Palatino Linotype" panose="02040502050505030304" pitchFamily="18" charset="0"/>
                    </a:rPr>
                    <a:t>PAP-POPC</a:t>
                  </a:r>
                </a:p>
              </p:txBody>
            </p:sp>
            <p:grpSp>
              <p:nvGrpSpPr>
                <p:cNvPr id="108" name="Group 107"/>
                <p:cNvGrpSpPr/>
                <p:nvPr/>
              </p:nvGrpSpPr>
              <p:grpSpPr>
                <a:xfrm>
                  <a:off x="13579444" y="22785611"/>
                  <a:ext cx="11420471" cy="2379265"/>
                  <a:chOff x="310721" y="1615052"/>
                  <a:chExt cx="11420471" cy="2379265"/>
                </a:xfrm>
              </p:grpSpPr>
              <p:pic>
                <p:nvPicPr>
                  <p:cNvPr id="109" name="Picture 10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721" y="1615052"/>
                    <a:ext cx="11420471" cy="2379265"/>
                  </a:xfrm>
                  <a:prstGeom prst="rect">
                    <a:avLst/>
                  </a:prstGeom>
                </p:spPr>
              </p:pic>
              <p:sp>
                <p:nvSpPr>
                  <p:cNvPr id="110" name="Rectangle 109"/>
                  <p:cNvSpPr/>
                  <p:nvPr/>
                </p:nvSpPr>
                <p:spPr>
                  <a:xfrm>
                    <a:off x="1673814" y="1753144"/>
                    <a:ext cx="320842" cy="147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5522946" y="1753144"/>
                    <a:ext cx="320842" cy="147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p:cNvSpPr txBox="1"/>
                  <p:nvPr/>
                </p:nvSpPr>
                <p:spPr>
                  <a:xfrm>
                    <a:off x="1778615" y="1706759"/>
                    <a:ext cx="507912"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PB</a:t>
                    </a:r>
                  </a:p>
                </p:txBody>
              </p:sp>
              <p:sp>
                <p:nvSpPr>
                  <p:cNvPr id="113" name="TextBox 112"/>
                  <p:cNvSpPr txBox="1"/>
                  <p:nvPr/>
                </p:nvSpPr>
                <p:spPr>
                  <a:xfrm>
                    <a:off x="5543880" y="1706759"/>
                    <a:ext cx="507912"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PB</a:t>
                    </a:r>
                  </a:p>
                </p:txBody>
              </p:sp>
            </p:grpSp>
            <p:sp>
              <p:nvSpPr>
                <p:cNvPr id="106" name="Text Box 2"/>
                <p:cNvSpPr txBox="1">
                  <a:spLocks noChangeArrowheads="1"/>
                </p:cNvSpPr>
                <p:nvPr/>
              </p:nvSpPr>
              <p:spPr bwMode="auto">
                <a:xfrm>
                  <a:off x="18066177" y="22494033"/>
                  <a:ext cx="2678703"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i="0" u="none" strike="noStrike" cap="none" normalizeH="0" baseline="0" dirty="0">
                      <a:ln>
                        <a:noFill/>
                      </a:ln>
                      <a:effectLst/>
                      <a:latin typeface="Palatino Linotype" panose="02040502050505030304" pitchFamily="18" charset="0"/>
                    </a:rPr>
                    <a:t>PAP-PB23PEO16</a:t>
                  </a:r>
                </a:p>
              </p:txBody>
            </p:sp>
          </p:grpSp>
        </p:grpSp>
        <p:grpSp>
          <p:nvGrpSpPr>
            <p:cNvPr id="17" name="Group 16"/>
            <p:cNvGrpSpPr/>
            <p:nvPr/>
          </p:nvGrpSpPr>
          <p:grpSpPr>
            <a:xfrm>
              <a:off x="27214995" y="16194203"/>
              <a:ext cx="8836804" cy="5461954"/>
              <a:chOff x="20620589" y="21452908"/>
              <a:chExt cx="8836804" cy="5461954"/>
            </a:xfrm>
          </p:grpSpPr>
          <p:pic>
            <p:nvPicPr>
              <p:cNvPr id="132" name="Picture 1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18267" y="21452908"/>
                <a:ext cx="8739126" cy="5461954"/>
              </a:xfrm>
              <a:prstGeom prst="rect">
                <a:avLst/>
              </a:prstGeom>
            </p:spPr>
          </p:pic>
          <p:sp>
            <p:nvSpPr>
              <p:cNvPr id="133" name="Rectangle 132"/>
              <p:cNvSpPr/>
              <p:nvPr/>
            </p:nvSpPr>
            <p:spPr>
              <a:xfrm>
                <a:off x="20718266" y="21493395"/>
                <a:ext cx="339733" cy="29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25113805" y="21452908"/>
                <a:ext cx="251986" cy="29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20620589" y="24208329"/>
                <a:ext cx="339733" cy="29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25112938" y="24208329"/>
                <a:ext cx="252852" cy="29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 Box 2"/>
              <p:cNvSpPr txBox="1">
                <a:spLocks noChangeArrowheads="1"/>
              </p:cNvSpPr>
              <p:nvPr/>
            </p:nvSpPr>
            <p:spPr bwMode="auto">
              <a:xfrm>
                <a:off x="22915466" y="25253805"/>
                <a:ext cx="2026478"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2400" i="0" u="none" strike="noStrike" cap="none" normalizeH="0" baseline="0" dirty="0">
                    <a:ln>
                      <a:noFill/>
                    </a:ln>
                    <a:effectLst/>
                    <a:latin typeface="Palatino Linotype" panose="02040502050505030304" pitchFamily="18" charset="0"/>
                  </a:rPr>
                  <a:t>PB12PEO9</a:t>
                </a:r>
              </a:p>
            </p:txBody>
          </p:sp>
          <p:sp>
            <p:nvSpPr>
              <p:cNvPr id="138" name="Text Box 2"/>
              <p:cNvSpPr txBox="1">
                <a:spLocks noChangeArrowheads="1"/>
              </p:cNvSpPr>
              <p:nvPr/>
            </p:nvSpPr>
            <p:spPr bwMode="auto">
              <a:xfrm>
                <a:off x="27430915" y="25253806"/>
                <a:ext cx="2026478"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2400" i="0" u="none" strike="noStrike" cap="none" normalizeH="0" baseline="0" dirty="0">
                    <a:ln>
                      <a:noFill/>
                    </a:ln>
                    <a:effectLst/>
                    <a:latin typeface="Palatino Linotype" panose="02040502050505030304" pitchFamily="18" charset="0"/>
                  </a:rPr>
                  <a:t>PB23PEO16</a:t>
                </a:r>
              </a:p>
            </p:txBody>
          </p:sp>
          <p:sp>
            <p:nvSpPr>
              <p:cNvPr id="139" name="Text Box 2"/>
              <p:cNvSpPr txBox="1">
                <a:spLocks noChangeArrowheads="1"/>
              </p:cNvSpPr>
              <p:nvPr/>
            </p:nvSpPr>
            <p:spPr bwMode="auto">
              <a:xfrm>
                <a:off x="27485155" y="22176308"/>
                <a:ext cx="1544455"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2400" i="0" u="none" strike="noStrike" cap="none" normalizeH="0" baseline="0" dirty="0">
                    <a:ln>
                      <a:noFill/>
                    </a:ln>
                    <a:effectLst/>
                    <a:latin typeface="Palatino Linotype" panose="02040502050505030304" pitchFamily="18" charset="0"/>
                  </a:rPr>
                  <a:t>POPC</a:t>
                </a:r>
              </a:p>
            </p:txBody>
          </p:sp>
        </p:grpSp>
        <p:grpSp>
          <p:nvGrpSpPr>
            <p:cNvPr id="19" name="Group 18"/>
            <p:cNvGrpSpPr/>
            <p:nvPr/>
          </p:nvGrpSpPr>
          <p:grpSpPr>
            <a:xfrm>
              <a:off x="16634055" y="23305297"/>
              <a:ext cx="8827358" cy="5461954"/>
              <a:chOff x="17997291" y="21682621"/>
              <a:chExt cx="8827358" cy="5461954"/>
            </a:xfrm>
          </p:grpSpPr>
          <p:pic>
            <p:nvPicPr>
              <p:cNvPr id="141" name="Picture 1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085523" y="21682621"/>
                <a:ext cx="8739126" cy="5461954"/>
              </a:xfrm>
              <a:prstGeom prst="rect">
                <a:avLst/>
              </a:prstGeom>
            </p:spPr>
          </p:pic>
          <p:sp>
            <p:nvSpPr>
              <p:cNvPr id="142" name="Rectangle 141"/>
              <p:cNvSpPr/>
              <p:nvPr/>
            </p:nvSpPr>
            <p:spPr>
              <a:xfrm>
                <a:off x="18085523" y="21682621"/>
                <a:ext cx="339733" cy="29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20010576" y="21682621"/>
                <a:ext cx="339733" cy="29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22392828" y="21682621"/>
                <a:ext cx="339733" cy="29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17997291" y="24446064"/>
                <a:ext cx="339733" cy="29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22479710" y="24438043"/>
                <a:ext cx="252852" cy="29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 Box 2"/>
              <p:cNvSpPr txBox="1">
                <a:spLocks noChangeArrowheads="1"/>
              </p:cNvSpPr>
              <p:nvPr/>
            </p:nvSpPr>
            <p:spPr bwMode="auto">
              <a:xfrm>
                <a:off x="18774733" y="26379262"/>
                <a:ext cx="2026478"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2400" i="0" u="none" strike="noStrike" cap="none" normalizeH="0" baseline="0" dirty="0">
                    <a:ln>
                      <a:noFill/>
                    </a:ln>
                    <a:effectLst/>
                    <a:latin typeface="Palatino Linotype" panose="02040502050505030304" pitchFamily="18" charset="0"/>
                  </a:rPr>
                  <a:t>PB23PEO16</a:t>
                </a:r>
              </a:p>
            </p:txBody>
          </p:sp>
          <p:sp>
            <p:nvSpPr>
              <p:cNvPr id="148" name="Text Box 2"/>
              <p:cNvSpPr txBox="1">
                <a:spLocks noChangeArrowheads="1"/>
              </p:cNvSpPr>
              <p:nvPr/>
            </p:nvSpPr>
            <p:spPr bwMode="auto">
              <a:xfrm>
                <a:off x="23536261" y="23708129"/>
                <a:ext cx="1544455"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2400" i="0" u="none" strike="noStrike" cap="none" normalizeH="0" baseline="0" dirty="0">
                    <a:ln>
                      <a:noFill/>
                    </a:ln>
                    <a:effectLst/>
                    <a:latin typeface="Palatino Linotype" panose="02040502050505030304" pitchFamily="18" charset="0"/>
                  </a:rPr>
                  <a:t>POPC</a:t>
                </a:r>
              </a:p>
            </p:txBody>
          </p:sp>
          <p:cxnSp>
            <p:nvCxnSpPr>
              <p:cNvPr id="149" name="Straight Connector 148"/>
              <p:cNvCxnSpPr>
                <a:cxnSpLocks/>
              </p:cNvCxnSpPr>
              <p:nvPr/>
            </p:nvCxnSpPr>
            <p:spPr>
              <a:xfrm>
                <a:off x="22932528" y="22131418"/>
                <a:ext cx="365111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cxnSpLocks/>
              </p:cNvCxnSpPr>
              <p:nvPr/>
            </p:nvCxnSpPr>
            <p:spPr>
              <a:xfrm>
                <a:off x="22932528" y="22604660"/>
                <a:ext cx="365111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cxnSpLocks/>
              </p:cNvCxnSpPr>
              <p:nvPr/>
            </p:nvCxnSpPr>
            <p:spPr>
              <a:xfrm>
                <a:off x="18593139" y="25299734"/>
                <a:ext cx="365111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cxnSpLocks/>
              </p:cNvCxnSpPr>
              <p:nvPr/>
            </p:nvCxnSpPr>
            <p:spPr>
              <a:xfrm>
                <a:off x="22932528" y="25548337"/>
                <a:ext cx="365111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3" name="Text Box 2"/>
              <p:cNvSpPr txBox="1">
                <a:spLocks noChangeArrowheads="1"/>
              </p:cNvSpPr>
              <p:nvPr/>
            </p:nvSpPr>
            <p:spPr bwMode="auto">
              <a:xfrm>
                <a:off x="23287510" y="26377409"/>
                <a:ext cx="2026478"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2400" i="0" u="none" strike="noStrike" cap="none" normalizeH="0" baseline="0" dirty="0">
                    <a:ln>
                      <a:noFill/>
                    </a:ln>
                    <a:effectLst/>
                    <a:latin typeface="Palatino Linotype" panose="02040502050505030304" pitchFamily="18" charset="0"/>
                  </a:rPr>
                  <a:t>PB12PEO9</a:t>
                </a:r>
              </a:p>
            </p:txBody>
          </p:sp>
        </p:grpSp>
        <p:grpSp>
          <p:nvGrpSpPr>
            <p:cNvPr id="22" name="Group 21"/>
            <p:cNvGrpSpPr/>
            <p:nvPr/>
          </p:nvGrpSpPr>
          <p:grpSpPr>
            <a:xfrm>
              <a:off x="26615265" y="23305296"/>
              <a:ext cx="8827358" cy="5461955"/>
              <a:chOff x="25238163" y="21479055"/>
              <a:chExt cx="8827358" cy="5461955"/>
            </a:xfrm>
          </p:grpSpPr>
          <p:pic>
            <p:nvPicPr>
              <p:cNvPr id="155" name="Picture 1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326395" y="21479056"/>
                <a:ext cx="8739126" cy="5461954"/>
              </a:xfrm>
              <a:prstGeom prst="rect">
                <a:avLst/>
              </a:prstGeom>
            </p:spPr>
          </p:pic>
          <p:sp>
            <p:nvSpPr>
              <p:cNvPr id="156" name="Rectangle 155"/>
              <p:cNvSpPr/>
              <p:nvPr/>
            </p:nvSpPr>
            <p:spPr>
              <a:xfrm>
                <a:off x="25326395" y="21479055"/>
                <a:ext cx="339733" cy="29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29633700" y="21479055"/>
                <a:ext cx="339733" cy="29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25238163" y="24242498"/>
                <a:ext cx="339733" cy="29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29720582" y="24234477"/>
                <a:ext cx="252852" cy="29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 Box 2"/>
              <p:cNvSpPr txBox="1">
                <a:spLocks noChangeArrowheads="1"/>
              </p:cNvSpPr>
              <p:nvPr/>
            </p:nvSpPr>
            <p:spPr bwMode="auto">
              <a:xfrm>
                <a:off x="31529506" y="21601533"/>
                <a:ext cx="2026478"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2400" i="0" u="none" strike="noStrike" cap="none" normalizeH="0" baseline="0" dirty="0">
                    <a:ln>
                      <a:noFill/>
                    </a:ln>
                    <a:effectLst/>
                    <a:latin typeface="Palatino Linotype" panose="02040502050505030304" pitchFamily="18" charset="0"/>
                  </a:rPr>
                  <a:t>PB12PEO9</a:t>
                </a:r>
              </a:p>
            </p:txBody>
          </p:sp>
          <p:sp>
            <p:nvSpPr>
              <p:cNvPr id="161" name="Text Box 2"/>
              <p:cNvSpPr txBox="1">
                <a:spLocks noChangeArrowheads="1"/>
              </p:cNvSpPr>
              <p:nvPr/>
            </p:nvSpPr>
            <p:spPr bwMode="auto">
              <a:xfrm>
                <a:off x="27214995" y="24349566"/>
                <a:ext cx="2026478"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2400" i="0" u="none" strike="noStrike" cap="none" normalizeH="0" baseline="0" dirty="0">
                    <a:ln>
                      <a:noFill/>
                    </a:ln>
                    <a:effectLst/>
                    <a:latin typeface="Palatino Linotype" panose="02040502050505030304" pitchFamily="18" charset="0"/>
                  </a:rPr>
                  <a:t>PB23PEO16</a:t>
                </a:r>
              </a:p>
            </p:txBody>
          </p:sp>
          <p:sp>
            <p:nvSpPr>
              <p:cNvPr id="162" name="Text Box 2"/>
              <p:cNvSpPr txBox="1">
                <a:spLocks noChangeArrowheads="1"/>
              </p:cNvSpPr>
              <p:nvPr/>
            </p:nvSpPr>
            <p:spPr bwMode="auto">
              <a:xfrm>
                <a:off x="27137423" y="21601533"/>
                <a:ext cx="1544455"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2400" i="0" u="none" strike="noStrike" cap="none" normalizeH="0" baseline="0" dirty="0">
                    <a:ln>
                      <a:noFill/>
                    </a:ln>
                    <a:effectLst/>
                    <a:latin typeface="Palatino Linotype" panose="02040502050505030304" pitchFamily="18" charset="0"/>
                  </a:rPr>
                  <a:t>POPC</a:t>
                </a:r>
              </a:p>
            </p:txBody>
          </p:sp>
          <p:sp>
            <p:nvSpPr>
              <p:cNvPr id="163" name="Text Box 2"/>
              <p:cNvSpPr txBox="1">
                <a:spLocks noChangeArrowheads="1"/>
              </p:cNvSpPr>
              <p:nvPr/>
            </p:nvSpPr>
            <p:spPr bwMode="auto">
              <a:xfrm>
                <a:off x="31025805" y="24349565"/>
                <a:ext cx="2026478" cy="3953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2400" i="0" u="none" strike="noStrike" cap="none" normalizeH="0" baseline="0" dirty="0">
                    <a:ln>
                      <a:noFill/>
                    </a:ln>
                    <a:effectLst/>
                    <a:latin typeface="Palatino Linotype" panose="02040502050505030304" pitchFamily="18" charset="0"/>
                  </a:rPr>
                  <a:t>Permeability</a:t>
                </a:r>
              </a:p>
            </p:txBody>
          </p:sp>
          <p:sp>
            <p:nvSpPr>
              <p:cNvPr id="164" name="Rectangle 163"/>
              <p:cNvSpPr/>
              <p:nvPr/>
            </p:nvSpPr>
            <p:spPr>
              <a:xfrm rot="19623232">
                <a:off x="31664702" y="25021962"/>
                <a:ext cx="2270173" cy="369332"/>
              </a:xfrm>
              <a:prstGeom prst="rect">
                <a:avLst/>
              </a:prstGeom>
            </p:spPr>
            <p:txBody>
              <a:bodyPr wrap="none">
                <a:spAutoFit/>
              </a:bodyPr>
              <a:lstStyle/>
              <a:p>
                <a:r>
                  <a:rPr lang="en-US" dirty="0">
                    <a:latin typeface="Palatino Linotype" panose="02040502050505030304" pitchFamily="18" charset="0"/>
                    <a:ea typeface="Calibri" panose="020F0502020204030204" pitchFamily="34" charset="0"/>
                    <a:cs typeface="Times New Roman" panose="02020603050405020304" pitchFamily="18" charset="0"/>
                  </a:rPr>
                  <a:t>~2 x 10</a:t>
                </a:r>
                <a:r>
                  <a:rPr lang="en-US" baseline="30000" dirty="0">
                    <a:latin typeface="Palatino Linotype" panose="02040502050505030304" pitchFamily="18" charset="0"/>
                    <a:ea typeface="Calibri" panose="020F0502020204030204" pitchFamily="34" charset="0"/>
                    <a:cs typeface="Times New Roman" panose="02020603050405020304" pitchFamily="18" charset="0"/>
                  </a:rPr>
                  <a:t>9</a:t>
                </a:r>
                <a:r>
                  <a:rPr lang="en-US" dirty="0">
                    <a:latin typeface="Palatino Linotype" panose="02040502050505030304" pitchFamily="18" charset="0"/>
                    <a:ea typeface="Calibri" panose="020F0502020204030204" pitchFamily="34" charset="0"/>
                  </a:rPr>
                  <a:t> molecules</a:t>
                </a:r>
                <a:r>
                  <a:rPr lang="en-US" dirty="0">
                    <a:latin typeface="Palatino Linotype" panose="02040502050505030304" pitchFamily="18" charset="0"/>
                    <a:ea typeface="Calibri" panose="020F0502020204030204" pitchFamily="34" charset="0"/>
                    <a:cs typeface="Times New Roman" panose="02020603050405020304" pitchFamily="18" charset="0"/>
                  </a:rPr>
                  <a:t>/s </a:t>
                </a:r>
                <a:endParaRPr lang="en-US" dirty="0">
                  <a:latin typeface="Palatino Linotype" panose="02040502050505030304" pitchFamily="18" charset="0"/>
                </a:endParaRPr>
              </a:p>
            </p:txBody>
          </p:sp>
          <p:sp>
            <p:nvSpPr>
              <p:cNvPr id="165" name="Rectangle 164"/>
              <p:cNvSpPr/>
              <p:nvPr/>
            </p:nvSpPr>
            <p:spPr>
              <a:xfrm rot="20782033">
                <a:off x="31915575" y="25730944"/>
                <a:ext cx="1920719" cy="369332"/>
              </a:xfrm>
              <a:prstGeom prst="rect">
                <a:avLst/>
              </a:prstGeom>
            </p:spPr>
            <p:txBody>
              <a:bodyPr wrap="none">
                <a:spAutoFit/>
              </a:bodyPr>
              <a:lstStyle/>
              <a:p>
                <a:r>
                  <a:rPr lang="en-US" dirty="0">
                    <a:latin typeface="Palatino Linotype" panose="02040502050505030304" pitchFamily="18" charset="0"/>
                    <a:ea typeface="Calibri" panose="020F0502020204030204" pitchFamily="34" charset="0"/>
                    <a:cs typeface="Times New Roman" panose="02020603050405020304" pitchFamily="18" charset="0"/>
                  </a:rPr>
                  <a:t>~10</a:t>
                </a:r>
                <a:r>
                  <a:rPr lang="en-US" baseline="30000" dirty="0">
                    <a:latin typeface="Palatino Linotype" panose="02040502050505030304" pitchFamily="18" charset="0"/>
                    <a:ea typeface="Calibri" panose="020F0502020204030204" pitchFamily="34" charset="0"/>
                    <a:cs typeface="Times New Roman" panose="02020603050405020304" pitchFamily="18" charset="0"/>
                  </a:rPr>
                  <a:t>9</a:t>
                </a:r>
                <a:r>
                  <a:rPr lang="en-US" dirty="0">
                    <a:latin typeface="Palatino Linotype" panose="02040502050505030304" pitchFamily="18" charset="0"/>
                    <a:ea typeface="Calibri" panose="020F0502020204030204" pitchFamily="34" charset="0"/>
                  </a:rPr>
                  <a:t> molecules</a:t>
                </a:r>
                <a:r>
                  <a:rPr lang="en-US" dirty="0">
                    <a:latin typeface="Palatino Linotype" panose="02040502050505030304" pitchFamily="18" charset="0"/>
                    <a:ea typeface="Calibri" panose="020F0502020204030204" pitchFamily="34" charset="0"/>
                    <a:cs typeface="Times New Roman" panose="02020603050405020304" pitchFamily="18" charset="0"/>
                  </a:rPr>
                  <a:t>/s </a:t>
                </a:r>
                <a:endParaRPr lang="en-US" dirty="0">
                  <a:latin typeface="Palatino Linotype" panose="02040502050505030304" pitchFamily="18" charset="0"/>
                </a:endParaRPr>
              </a:p>
            </p:txBody>
          </p:sp>
        </p:grpSp>
        <p:sp>
          <p:nvSpPr>
            <p:cNvPr id="166" name="Text Box 2"/>
            <p:cNvSpPr txBox="1">
              <a:spLocks noChangeArrowheads="1"/>
            </p:cNvSpPr>
            <p:nvPr/>
          </p:nvSpPr>
          <p:spPr bwMode="auto">
            <a:xfrm>
              <a:off x="15615543" y="22268050"/>
              <a:ext cx="10952614" cy="8290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4400" i="0" u="none" strike="noStrike" cap="none" normalizeH="0" baseline="0" dirty="0">
                  <a:ln>
                    <a:noFill/>
                  </a:ln>
                  <a:effectLst/>
                  <a:latin typeface="Palatino Linotype" panose="02040502050505030304" pitchFamily="18" charset="0"/>
                </a:rPr>
                <a:t>Root Mean Squared Displacement (RMSD)</a:t>
              </a:r>
            </a:p>
          </p:txBody>
        </p:sp>
        <p:sp>
          <p:nvSpPr>
            <p:cNvPr id="167" name="Text Box 2"/>
            <p:cNvSpPr txBox="1">
              <a:spLocks noChangeArrowheads="1"/>
            </p:cNvSpPr>
            <p:nvPr/>
          </p:nvSpPr>
          <p:spPr bwMode="auto">
            <a:xfrm>
              <a:off x="26659381" y="22268050"/>
              <a:ext cx="8739126" cy="8290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4400" dirty="0">
                  <a:latin typeface="Palatino Linotype" panose="02040502050505030304" pitchFamily="18" charset="0"/>
                </a:rPr>
                <a:t>Diffusivity &amp; Permeability</a:t>
              </a:r>
              <a:endParaRPr kumimoji="0" lang="en-US" altLang="en-US" sz="4400" i="0" u="none" strike="noStrike" cap="none" normalizeH="0" baseline="0" dirty="0">
                <a:ln>
                  <a:noFill/>
                </a:ln>
                <a:effectLst/>
                <a:latin typeface="Palatino Linotype" panose="02040502050505030304" pitchFamily="18" charset="0"/>
              </a:endParaRPr>
            </a:p>
          </p:txBody>
        </p:sp>
        <p:sp>
          <p:nvSpPr>
            <p:cNvPr id="168" name="Text Box 2"/>
            <p:cNvSpPr txBox="1">
              <a:spLocks noChangeArrowheads="1"/>
            </p:cNvSpPr>
            <p:nvPr/>
          </p:nvSpPr>
          <p:spPr bwMode="auto">
            <a:xfrm>
              <a:off x="17062020" y="15036012"/>
              <a:ext cx="8739126" cy="8290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4400" i="0" u="none" strike="noStrike" cap="none" normalizeH="0" baseline="0" dirty="0">
                  <a:ln>
                    <a:noFill/>
                  </a:ln>
                  <a:effectLst/>
                  <a:latin typeface="Palatino Linotype" panose="02040502050505030304" pitchFamily="18" charset="0"/>
                </a:rPr>
                <a:t>Distribution of Species</a:t>
              </a:r>
            </a:p>
          </p:txBody>
        </p:sp>
        <p:sp>
          <p:nvSpPr>
            <p:cNvPr id="169" name="Text Box 2"/>
            <p:cNvSpPr txBox="1">
              <a:spLocks noChangeArrowheads="1"/>
            </p:cNvSpPr>
            <p:nvPr/>
          </p:nvSpPr>
          <p:spPr bwMode="auto">
            <a:xfrm>
              <a:off x="27312671" y="15036012"/>
              <a:ext cx="8739127" cy="829071"/>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4400" i="0" u="none" strike="noStrike" cap="none" normalizeH="0" baseline="0" dirty="0">
                  <a:ln>
                    <a:noFill/>
                  </a:ln>
                  <a:effectLst/>
                  <a:latin typeface="Palatino Linotype" panose="02040502050505030304" pitchFamily="18" charset="0"/>
                </a:rPr>
                <a:t>PAP Orientation</a:t>
              </a:r>
            </a:p>
          </p:txBody>
        </p:sp>
      </p:grpSp>
      <p:sp>
        <p:nvSpPr>
          <p:cNvPr id="140" name="Text Box 2"/>
          <p:cNvSpPr txBox="1">
            <a:spLocks noChangeArrowheads="1"/>
          </p:cNvSpPr>
          <p:nvPr/>
        </p:nvSpPr>
        <p:spPr bwMode="auto">
          <a:xfrm>
            <a:off x="18587371" y="28635158"/>
            <a:ext cx="888299" cy="20717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1400" i="0" u="none" strike="noStrike" cap="none" normalizeH="0" baseline="0" dirty="0">
                <a:ln>
                  <a:noFill/>
                </a:ln>
                <a:effectLst/>
                <a:latin typeface="Palatino Linotype" panose="02040502050505030304" pitchFamily="18" charset="0"/>
              </a:rPr>
              <a:t>Time [ns]</a:t>
            </a:r>
          </a:p>
        </p:txBody>
      </p:sp>
      <p:sp>
        <p:nvSpPr>
          <p:cNvPr id="154" name="Text Box 2"/>
          <p:cNvSpPr txBox="1">
            <a:spLocks noChangeArrowheads="1"/>
          </p:cNvSpPr>
          <p:nvPr/>
        </p:nvSpPr>
        <p:spPr bwMode="auto">
          <a:xfrm>
            <a:off x="22952708" y="28642381"/>
            <a:ext cx="888299" cy="20717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1400" i="0" u="none" strike="noStrike" cap="none" normalizeH="0" baseline="0" dirty="0">
                <a:ln>
                  <a:noFill/>
                </a:ln>
                <a:effectLst/>
                <a:latin typeface="Palatino Linotype" panose="02040502050505030304" pitchFamily="18" charset="0"/>
              </a:rPr>
              <a:t>Time [ns]</a:t>
            </a:r>
          </a:p>
        </p:txBody>
      </p:sp>
      <p:sp>
        <p:nvSpPr>
          <p:cNvPr id="170" name="Text Box 2"/>
          <p:cNvSpPr txBox="1">
            <a:spLocks noChangeArrowheads="1"/>
          </p:cNvSpPr>
          <p:nvPr/>
        </p:nvSpPr>
        <p:spPr bwMode="auto">
          <a:xfrm>
            <a:off x="22996519" y="25886174"/>
            <a:ext cx="888299" cy="20717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1400" i="0" u="none" strike="noStrike" cap="none" normalizeH="0" baseline="0" dirty="0">
                <a:ln>
                  <a:noFill/>
                </a:ln>
                <a:effectLst/>
                <a:latin typeface="Palatino Linotype" panose="02040502050505030304" pitchFamily="18" charset="0"/>
              </a:rPr>
              <a:t>Time [ns]</a:t>
            </a:r>
          </a:p>
        </p:txBody>
      </p:sp>
      <p:sp>
        <p:nvSpPr>
          <p:cNvPr id="174" name="Text Box 2"/>
          <p:cNvSpPr txBox="1">
            <a:spLocks noChangeArrowheads="1"/>
          </p:cNvSpPr>
          <p:nvPr/>
        </p:nvSpPr>
        <p:spPr bwMode="auto">
          <a:xfrm rot="16200000">
            <a:off x="20622749" y="24372486"/>
            <a:ext cx="1049238" cy="17549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1400" i="0" u="none" strike="noStrike" cap="none" normalizeH="0" baseline="0" dirty="0">
                <a:ln>
                  <a:noFill/>
                </a:ln>
                <a:effectLst/>
                <a:latin typeface="Palatino Linotype" panose="02040502050505030304" pitchFamily="18" charset="0"/>
              </a:rPr>
              <a:t>RMSD [Å]</a:t>
            </a:r>
          </a:p>
        </p:txBody>
      </p:sp>
      <p:sp>
        <p:nvSpPr>
          <p:cNvPr id="175" name="Text Box 2"/>
          <p:cNvSpPr txBox="1">
            <a:spLocks noChangeArrowheads="1"/>
          </p:cNvSpPr>
          <p:nvPr/>
        </p:nvSpPr>
        <p:spPr bwMode="auto">
          <a:xfrm rot="16200000">
            <a:off x="16287988" y="27248283"/>
            <a:ext cx="1049238" cy="17549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1400" i="0" u="none" strike="noStrike" cap="none" normalizeH="0" baseline="0" dirty="0">
                <a:ln>
                  <a:noFill/>
                </a:ln>
                <a:effectLst/>
                <a:latin typeface="Palatino Linotype" panose="02040502050505030304" pitchFamily="18" charset="0"/>
              </a:rPr>
              <a:t>RMSD [Å]</a:t>
            </a:r>
          </a:p>
        </p:txBody>
      </p:sp>
      <p:sp>
        <p:nvSpPr>
          <p:cNvPr id="176" name="Text Box 2"/>
          <p:cNvSpPr txBox="1">
            <a:spLocks noChangeArrowheads="1"/>
          </p:cNvSpPr>
          <p:nvPr/>
        </p:nvSpPr>
        <p:spPr bwMode="auto">
          <a:xfrm rot="16200000">
            <a:off x="20685941" y="27248282"/>
            <a:ext cx="1049238" cy="17549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1400" i="0" u="none" strike="noStrike" cap="none" normalizeH="0" baseline="0" dirty="0">
                <a:ln>
                  <a:noFill/>
                </a:ln>
                <a:effectLst/>
                <a:latin typeface="Palatino Linotype" panose="02040502050505030304" pitchFamily="18" charset="0"/>
              </a:rPr>
              <a:t>RMSD [Å]</a:t>
            </a:r>
          </a:p>
        </p:txBody>
      </p:sp>
      <p:sp>
        <p:nvSpPr>
          <p:cNvPr id="177" name="Text Box 2"/>
          <p:cNvSpPr txBox="1">
            <a:spLocks noChangeArrowheads="1"/>
          </p:cNvSpPr>
          <p:nvPr/>
        </p:nvSpPr>
        <p:spPr bwMode="auto">
          <a:xfrm rot="16200000">
            <a:off x="26172546" y="24365953"/>
            <a:ext cx="1227796" cy="189209"/>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latin typeface="Palatino Linotype" panose="02040502050505030304" pitchFamily="18" charset="0"/>
              </a:rPr>
              <a:t>&lt; r</a:t>
            </a:r>
            <a:r>
              <a:rPr lang="en-US" altLang="en-US" sz="1400" baseline="30000" dirty="0">
                <a:latin typeface="Palatino Linotype" panose="02040502050505030304" pitchFamily="18" charset="0"/>
              </a:rPr>
              <a:t>2 </a:t>
            </a:r>
            <a:r>
              <a:rPr lang="en-US" altLang="en-US" sz="1400" dirty="0">
                <a:latin typeface="Palatino Linotype" panose="02040502050505030304" pitchFamily="18" charset="0"/>
              </a:rPr>
              <a:t>&gt;/2n</a:t>
            </a:r>
            <a:r>
              <a:rPr kumimoji="0" lang="en-US" altLang="en-US" sz="1400" i="0" u="none" strike="noStrike" cap="none" normalizeH="0" baseline="0" dirty="0">
                <a:ln>
                  <a:noFill/>
                </a:ln>
                <a:effectLst/>
                <a:latin typeface="Palatino Linotype" panose="02040502050505030304" pitchFamily="18" charset="0"/>
              </a:rPr>
              <a:t> [Å</a:t>
            </a:r>
            <a:r>
              <a:rPr kumimoji="0" lang="en-US" altLang="en-US" sz="1400" i="0" u="none" strike="noStrike" cap="none" normalizeH="0" baseline="30000" dirty="0">
                <a:ln>
                  <a:noFill/>
                </a:ln>
                <a:effectLst/>
                <a:latin typeface="Palatino Linotype" panose="02040502050505030304" pitchFamily="18" charset="0"/>
              </a:rPr>
              <a:t>2</a:t>
            </a:r>
            <a:r>
              <a:rPr kumimoji="0" lang="en-US" altLang="en-US" sz="1400" i="0" u="none" strike="noStrike" cap="none" normalizeH="0" baseline="0" dirty="0">
                <a:ln>
                  <a:noFill/>
                </a:ln>
                <a:effectLst/>
                <a:latin typeface="Palatino Linotype" panose="02040502050505030304" pitchFamily="18" charset="0"/>
              </a:rPr>
              <a:t>]</a:t>
            </a:r>
          </a:p>
        </p:txBody>
      </p:sp>
      <p:sp>
        <p:nvSpPr>
          <p:cNvPr id="178" name="Text Box 2"/>
          <p:cNvSpPr txBox="1">
            <a:spLocks noChangeArrowheads="1"/>
          </p:cNvSpPr>
          <p:nvPr/>
        </p:nvSpPr>
        <p:spPr bwMode="auto">
          <a:xfrm rot="16200000">
            <a:off x="26172547" y="27246658"/>
            <a:ext cx="1227796" cy="189209"/>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latin typeface="Palatino Linotype" panose="02040502050505030304" pitchFamily="18" charset="0"/>
              </a:rPr>
              <a:t>&lt; r</a:t>
            </a:r>
            <a:r>
              <a:rPr lang="en-US" altLang="en-US" sz="1400" baseline="30000" dirty="0">
                <a:latin typeface="Palatino Linotype" panose="02040502050505030304" pitchFamily="18" charset="0"/>
              </a:rPr>
              <a:t>2 </a:t>
            </a:r>
            <a:r>
              <a:rPr lang="en-US" altLang="en-US" sz="1400" dirty="0">
                <a:latin typeface="Palatino Linotype" panose="02040502050505030304" pitchFamily="18" charset="0"/>
              </a:rPr>
              <a:t>&gt;/2n</a:t>
            </a:r>
            <a:r>
              <a:rPr kumimoji="0" lang="en-US" altLang="en-US" sz="1400" i="0" u="none" strike="noStrike" cap="none" normalizeH="0" baseline="0" dirty="0">
                <a:ln>
                  <a:noFill/>
                </a:ln>
                <a:effectLst/>
                <a:latin typeface="Palatino Linotype" panose="02040502050505030304" pitchFamily="18" charset="0"/>
              </a:rPr>
              <a:t> [Å</a:t>
            </a:r>
            <a:r>
              <a:rPr kumimoji="0" lang="en-US" altLang="en-US" sz="1400" i="0" u="none" strike="noStrike" cap="none" normalizeH="0" baseline="30000" dirty="0">
                <a:ln>
                  <a:noFill/>
                </a:ln>
                <a:effectLst/>
                <a:latin typeface="Palatino Linotype" panose="02040502050505030304" pitchFamily="18" charset="0"/>
              </a:rPr>
              <a:t>2</a:t>
            </a:r>
            <a:r>
              <a:rPr kumimoji="0" lang="en-US" altLang="en-US" sz="1400" i="0" u="none" strike="noStrike" cap="none" normalizeH="0" baseline="0" dirty="0">
                <a:ln>
                  <a:noFill/>
                </a:ln>
                <a:effectLst/>
                <a:latin typeface="Palatino Linotype" panose="02040502050505030304" pitchFamily="18" charset="0"/>
              </a:rPr>
              <a:t>]</a:t>
            </a:r>
          </a:p>
        </p:txBody>
      </p:sp>
      <p:sp>
        <p:nvSpPr>
          <p:cNvPr id="179" name="Text Box 2"/>
          <p:cNvSpPr txBox="1">
            <a:spLocks noChangeArrowheads="1"/>
          </p:cNvSpPr>
          <p:nvPr/>
        </p:nvSpPr>
        <p:spPr bwMode="auto">
          <a:xfrm rot="16200000">
            <a:off x="30547938" y="24366790"/>
            <a:ext cx="1227796" cy="189209"/>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latin typeface="Palatino Linotype" panose="02040502050505030304" pitchFamily="18" charset="0"/>
              </a:rPr>
              <a:t>&lt; r</a:t>
            </a:r>
            <a:r>
              <a:rPr lang="en-US" altLang="en-US" sz="1400" baseline="30000" dirty="0">
                <a:latin typeface="Palatino Linotype" panose="02040502050505030304" pitchFamily="18" charset="0"/>
              </a:rPr>
              <a:t>2 </a:t>
            </a:r>
            <a:r>
              <a:rPr lang="en-US" altLang="en-US" sz="1400" dirty="0">
                <a:latin typeface="Palatino Linotype" panose="02040502050505030304" pitchFamily="18" charset="0"/>
              </a:rPr>
              <a:t>&gt;/2n</a:t>
            </a:r>
            <a:r>
              <a:rPr kumimoji="0" lang="en-US" altLang="en-US" sz="1400" i="0" u="none" strike="noStrike" cap="none" normalizeH="0" baseline="0" dirty="0">
                <a:ln>
                  <a:noFill/>
                </a:ln>
                <a:effectLst/>
                <a:latin typeface="Palatino Linotype" panose="02040502050505030304" pitchFamily="18" charset="0"/>
              </a:rPr>
              <a:t> [Å</a:t>
            </a:r>
            <a:r>
              <a:rPr kumimoji="0" lang="en-US" altLang="en-US" sz="1400" i="0" u="none" strike="noStrike" cap="none" normalizeH="0" baseline="30000" dirty="0">
                <a:ln>
                  <a:noFill/>
                </a:ln>
                <a:effectLst/>
                <a:latin typeface="Palatino Linotype" panose="02040502050505030304" pitchFamily="18" charset="0"/>
              </a:rPr>
              <a:t>2</a:t>
            </a:r>
            <a:r>
              <a:rPr kumimoji="0" lang="en-US" altLang="en-US" sz="1400" i="0" u="none" strike="noStrike" cap="none" normalizeH="0" baseline="0" dirty="0">
                <a:ln>
                  <a:noFill/>
                </a:ln>
                <a:effectLst/>
                <a:latin typeface="Palatino Linotype" panose="02040502050505030304" pitchFamily="18" charset="0"/>
              </a:rPr>
              <a:t>]</a:t>
            </a:r>
          </a:p>
        </p:txBody>
      </p:sp>
      <p:sp>
        <p:nvSpPr>
          <p:cNvPr id="180" name="Text Box 2"/>
          <p:cNvSpPr txBox="1">
            <a:spLocks noChangeArrowheads="1"/>
          </p:cNvSpPr>
          <p:nvPr/>
        </p:nvSpPr>
        <p:spPr bwMode="auto">
          <a:xfrm rot="16200000">
            <a:off x="30547938" y="27241426"/>
            <a:ext cx="1227796" cy="189209"/>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latin typeface="Palatino Linotype" panose="02040502050505030304" pitchFamily="18" charset="0"/>
              </a:rPr>
              <a:t>&lt; n</a:t>
            </a:r>
            <a:r>
              <a:rPr lang="en-US" altLang="en-US" sz="1400" baseline="30000" dirty="0">
                <a:latin typeface="Palatino Linotype" panose="02040502050505030304" pitchFamily="18" charset="0"/>
              </a:rPr>
              <a:t>2 </a:t>
            </a:r>
            <a:r>
              <a:rPr lang="en-US" altLang="en-US" sz="1400" dirty="0">
                <a:latin typeface="Palatino Linotype" panose="02040502050505030304" pitchFamily="18" charset="0"/>
              </a:rPr>
              <a:t>&gt;/</a:t>
            </a:r>
            <a:endParaRPr kumimoji="0" lang="en-US" altLang="en-US" sz="1400" i="0" u="none" strike="noStrike" cap="none" normalizeH="0" baseline="0" dirty="0">
              <a:ln>
                <a:noFill/>
              </a:ln>
              <a:effectLst/>
              <a:latin typeface="Palatino Linotype" panose="02040502050505030304" pitchFamily="18" charset="0"/>
            </a:endParaRPr>
          </a:p>
        </p:txBody>
      </p:sp>
      <p:sp>
        <p:nvSpPr>
          <p:cNvPr id="181" name="Text Box 2"/>
          <p:cNvSpPr txBox="1">
            <a:spLocks noChangeArrowheads="1"/>
          </p:cNvSpPr>
          <p:nvPr/>
        </p:nvSpPr>
        <p:spPr bwMode="auto">
          <a:xfrm>
            <a:off x="28656269" y="28642381"/>
            <a:ext cx="888299" cy="20717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1400" i="0" u="none" strike="noStrike" cap="none" normalizeH="0" baseline="0" dirty="0">
                <a:ln>
                  <a:noFill/>
                </a:ln>
                <a:effectLst/>
                <a:latin typeface="Palatino Linotype" panose="02040502050505030304" pitchFamily="18" charset="0"/>
              </a:rPr>
              <a:t>Time [ns]</a:t>
            </a:r>
          </a:p>
        </p:txBody>
      </p:sp>
      <p:sp>
        <p:nvSpPr>
          <p:cNvPr id="182" name="Text Box 2"/>
          <p:cNvSpPr txBox="1">
            <a:spLocks noChangeArrowheads="1"/>
          </p:cNvSpPr>
          <p:nvPr/>
        </p:nvSpPr>
        <p:spPr bwMode="auto">
          <a:xfrm>
            <a:off x="32971996" y="28643715"/>
            <a:ext cx="888299" cy="20717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1400" i="0" u="none" strike="noStrike" cap="none" normalizeH="0" baseline="0" dirty="0">
                <a:ln>
                  <a:noFill/>
                </a:ln>
                <a:effectLst/>
                <a:latin typeface="Palatino Linotype" panose="02040502050505030304" pitchFamily="18" charset="0"/>
              </a:rPr>
              <a:t>Time [ns]</a:t>
            </a:r>
          </a:p>
        </p:txBody>
      </p:sp>
      <p:sp>
        <p:nvSpPr>
          <p:cNvPr id="183" name="Text Box 2"/>
          <p:cNvSpPr txBox="1">
            <a:spLocks noChangeArrowheads="1"/>
          </p:cNvSpPr>
          <p:nvPr/>
        </p:nvSpPr>
        <p:spPr bwMode="auto">
          <a:xfrm>
            <a:off x="28656268" y="25894348"/>
            <a:ext cx="888299" cy="20717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1400" i="0" u="none" strike="noStrike" cap="none" normalizeH="0" baseline="0" dirty="0">
                <a:ln>
                  <a:noFill/>
                </a:ln>
                <a:effectLst/>
                <a:latin typeface="Palatino Linotype" panose="02040502050505030304" pitchFamily="18" charset="0"/>
              </a:rPr>
              <a:t>Time [ns]</a:t>
            </a:r>
          </a:p>
        </p:txBody>
      </p:sp>
      <p:sp>
        <p:nvSpPr>
          <p:cNvPr id="184" name="Text Box 2"/>
          <p:cNvSpPr txBox="1">
            <a:spLocks noChangeArrowheads="1"/>
          </p:cNvSpPr>
          <p:nvPr/>
        </p:nvSpPr>
        <p:spPr bwMode="auto">
          <a:xfrm>
            <a:off x="32971996" y="25893543"/>
            <a:ext cx="888299" cy="20717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1400" i="0" u="none" strike="noStrike" cap="none" normalizeH="0" baseline="0" dirty="0">
                <a:ln>
                  <a:noFill/>
                </a:ln>
                <a:effectLst/>
                <a:latin typeface="Palatino Linotype" panose="02040502050505030304" pitchFamily="18" charset="0"/>
              </a:rPr>
              <a:t>Time [ns]</a:t>
            </a:r>
          </a:p>
        </p:txBody>
      </p:sp>
      <p:sp>
        <p:nvSpPr>
          <p:cNvPr id="185" name="Text Box 2"/>
          <p:cNvSpPr txBox="1">
            <a:spLocks noChangeArrowheads="1"/>
          </p:cNvSpPr>
          <p:nvPr/>
        </p:nvSpPr>
        <p:spPr bwMode="auto">
          <a:xfrm>
            <a:off x="29265444" y="21541947"/>
            <a:ext cx="888299" cy="20717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1400" i="0" u="none" strike="noStrike" cap="none" normalizeH="0" baseline="0" dirty="0">
                <a:ln>
                  <a:noFill/>
                </a:ln>
                <a:effectLst/>
                <a:latin typeface="Palatino Linotype" panose="02040502050505030304" pitchFamily="18" charset="0"/>
              </a:rPr>
              <a:t>Time [ns]</a:t>
            </a:r>
          </a:p>
        </p:txBody>
      </p:sp>
      <p:sp>
        <p:nvSpPr>
          <p:cNvPr id="186" name="Text Box 2"/>
          <p:cNvSpPr txBox="1">
            <a:spLocks noChangeArrowheads="1"/>
          </p:cNvSpPr>
          <p:nvPr/>
        </p:nvSpPr>
        <p:spPr bwMode="auto">
          <a:xfrm>
            <a:off x="33581171" y="21519840"/>
            <a:ext cx="888299" cy="20717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1400" i="0" u="none" strike="noStrike" cap="none" normalizeH="0" baseline="0" dirty="0">
                <a:ln>
                  <a:noFill/>
                </a:ln>
                <a:effectLst/>
                <a:latin typeface="Palatino Linotype" panose="02040502050505030304" pitchFamily="18" charset="0"/>
              </a:rPr>
              <a:t>Time [ns]</a:t>
            </a:r>
          </a:p>
        </p:txBody>
      </p:sp>
      <p:sp>
        <p:nvSpPr>
          <p:cNvPr id="188" name="Text Box 2"/>
          <p:cNvSpPr txBox="1">
            <a:spLocks noChangeArrowheads="1"/>
          </p:cNvSpPr>
          <p:nvPr/>
        </p:nvSpPr>
        <p:spPr bwMode="auto">
          <a:xfrm>
            <a:off x="33581171" y="18793109"/>
            <a:ext cx="888299" cy="20717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n-US" altLang="en-US" sz="1400" i="0" u="none" strike="noStrike" cap="none" normalizeH="0" baseline="0" dirty="0">
                <a:ln>
                  <a:noFill/>
                </a:ln>
                <a:effectLst/>
                <a:latin typeface="Palatino Linotype" panose="02040502050505030304" pitchFamily="18" charset="0"/>
              </a:rPr>
              <a:t>Time [ns]</a:t>
            </a:r>
          </a:p>
        </p:txBody>
      </p:sp>
      <p:sp>
        <p:nvSpPr>
          <p:cNvPr id="190" name="Text Box 2"/>
          <p:cNvSpPr txBox="1">
            <a:spLocks noChangeArrowheads="1"/>
          </p:cNvSpPr>
          <p:nvPr/>
        </p:nvSpPr>
        <p:spPr bwMode="auto">
          <a:xfrm rot="16200000">
            <a:off x="15001773" y="20119824"/>
            <a:ext cx="1335369" cy="17549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latin typeface="Palatino Linotype" panose="02040502050505030304" pitchFamily="18" charset="0"/>
              </a:rPr>
              <a:t>density</a:t>
            </a:r>
            <a:r>
              <a:rPr kumimoji="0" lang="en-US" altLang="en-US" sz="1400" i="0" u="none" strike="noStrike" cap="none" normalizeH="0" baseline="0" dirty="0">
                <a:ln>
                  <a:noFill/>
                </a:ln>
                <a:effectLst/>
                <a:latin typeface="Palatino Linotype" panose="02040502050505030304" pitchFamily="18" charset="0"/>
              </a:rPr>
              <a:t> [N/Å</a:t>
            </a:r>
            <a:r>
              <a:rPr kumimoji="0" lang="en-US" altLang="en-US" sz="1400" i="0" u="none" strike="noStrike" cap="none" normalizeH="0" baseline="30000" dirty="0">
                <a:ln>
                  <a:noFill/>
                </a:ln>
                <a:effectLst/>
                <a:latin typeface="Palatino Linotype" panose="02040502050505030304" pitchFamily="18" charset="0"/>
              </a:rPr>
              <a:t>3</a:t>
            </a:r>
            <a:r>
              <a:rPr kumimoji="0" lang="en-US" altLang="en-US" sz="1400" i="0" u="none" strike="noStrike" cap="none" normalizeH="0" baseline="0" dirty="0">
                <a:ln>
                  <a:noFill/>
                </a:ln>
                <a:effectLst/>
                <a:latin typeface="Palatino Linotype" panose="02040502050505030304" pitchFamily="18" charset="0"/>
              </a:rPr>
              <a:t>]</a:t>
            </a:r>
          </a:p>
        </p:txBody>
      </p:sp>
      <p:sp>
        <p:nvSpPr>
          <p:cNvPr id="191" name="Text Box 2"/>
          <p:cNvSpPr txBox="1">
            <a:spLocks noChangeArrowheads="1"/>
          </p:cNvSpPr>
          <p:nvPr/>
        </p:nvSpPr>
        <p:spPr bwMode="auto">
          <a:xfrm>
            <a:off x="16247010" y="21473822"/>
            <a:ext cx="2830982" cy="164149"/>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latin typeface="Palatino Linotype" panose="02040502050505030304" pitchFamily="18" charset="0"/>
              </a:rPr>
              <a:t>distance from membrane COM</a:t>
            </a:r>
            <a:r>
              <a:rPr kumimoji="0" lang="en-US" altLang="en-US" sz="1400" i="0" u="none" strike="noStrike" cap="none" normalizeH="0" baseline="0" dirty="0">
                <a:ln>
                  <a:noFill/>
                </a:ln>
                <a:effectLst/>
                <a:latin typeface="Palatino Linotype" panose="02040502050505030304" pitchFamily="18" charset="0"/>
              </a:rPr>
              <a:t> [Å]</a:t>
            </a:r>
          </a:p>
        </p:txBody>
      </p:sp>
      <p:sp>
        <p:nvSpPr>
          <p:cNvPr id="192" name="Text Box 2"/>
          <p:cNvSpPr txBox="1">
            <a:spLocks noChangeArrowheads="1"/>
          </p:cNvSpPr>
          <p:nvPr/>
        </p:nvSpPr>
        <p:spPr bwMode="auto">
          <a:xfrm>
            <a:off x="16231803" y="18660162"/>
            <a:ext cx="2830982" cy="164149"/>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latin typeface="Palatino Linotype" panose="02040502050505030304" pitchFamily="18" charset="0"/>
              </a:rPr>
              <a:t>distance from membrane COM</a:t>
            </a:r>
            <a:r>
              <a:rPr kumimoji="0" lang="en-US" altLang="en-US" sz="1400" i="0" u="none" strike="noStrike" cap="none" normalizeH="0" baseline="0" dirty="0">
                <a:ln>
                  <a:noFill/>
                </a:ln>
                <a:effectLst/>
                <a:latin typeface="Palatino Linotype" panose="02040502050505030304" pitchFamily="18" charset="0"/>
              </a:rPr>
              <a:t> [Å]</a:t>
            </a:r>
          </a:p>
        </p:txBody>
      </p:sp>
      <p:sp>
        <p:nvSpPr>
          <p:cNvPr id="193" name="Text Box 2"/>
          <p:cNvSpPr txBox="1">
            <a:spLocks noChangeArrowheads="1"/>
          </p:cNvSpPr>
          <p:nvPr/>
        </p:nvSpPr>
        <p:spPr bwMode="auto">
          <a:xfrm>
            <a:off x="20078833" y="21469548"/>
            <a:ext cx="2830982" cy="164149"/>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latin typeface="Palatino Linotype" panose="02040502050505030304" pitchFamily="18" charset="0"/>
              </a:rPr>
              <a:t>distance from membrane COM</a:t>
            </a:r>
            <a:r>
              <a:rPr kumimoji="0" lang="en-US" altLang="en-US" sz="1400" i="0" u="none" strike="noStrike" cap="none" normalizeH="0" baseline="0" dirty="0">
                <a:ln>
                  <a:noFill/>
                </a:ln>
                <a:effectLst/>
                <a:latin typeface="Palatino Linotype" panose="02040502050505030304" pitchFamily="18" charset="0"/>
              </a:rPr>
              <a:t> [Å]</a:t>
            </a:r>
          </a:p>
        </p:txBody>
      </p:sp>
      <p:sp>
        <p:nvSpPr>
          <p:cNvPr id="194" name="Text Box 2"/>
          <p:cNvSpPr txBox="1">
            <a:spLocks noChangeArrowheads="1"/>
          </p:cNvSpPr>
          <p:nvPr/>
        </p:nvSpPr>
        <p:spPr bwMode="auto">
          <a:xfrm>
            <a:off x="20063626" y="18655888"/>
            <a:ext cx="2830982" cy="164149"/>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latin typeface="Palatino Linotype" panose="02040502050505030304" pitchFamily="18" charset="0"/>
              </a:rPr>
              <a:t>distance from membrane COM</a:t>
            </a:r>
            <a:r>
              <a:rPr kumimoji="0" lang="en-US" altLang="en-US" sz="1400" i="0" u="none" strike="noStrike" cap="none" normalizeH="0" baseline="0" dirty="0">
                <a:ln>
                  <a:noFill/>
                </a:ln>
                <a:effectLst/>
                <a:latin typeface="Palatino Linotype" panose="02040502050505030304" pitchFamily="18" charset="0"/>
              </a:rPr>
              <a:t> [Å]</a:t>
            </a:r>
          </a:p>
        </p:txBody>
      </p:sp>
      <p:sp>
        <p:nvSpPr>
          <p:cNvPr id="195" name="Text Box 2"/>
          <p:cNvSpPr txBox="1">
            <a:spLocks noChangeArrowheads="1"/>
          </p:cNvSpPr>
          <p:nvPr/>
        </p:nvSpPr>
        <p:spPr bwMode="auto">
          <a:xfrm>
            <a:off x="23992526" y="21465271"/>
            <a:ext cx="2830982" cy="164149"/>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latin typeface="Palatino Linotype" panose="02040502050505030304" pitchFamily="18" charset="0"/>
              </a:rPr>
              <a:t>distance from membrane COM</a:t>
            </a:r>
            <a:r>
              <a:rPr kumimoji="0" lang="en-US" altLang="en-US" sz="1400" i="0" u="none" strike="noStrike" cap="none" normalizeH="0" baseline="0" dirty="0">
                <a:ln>
                  <a:noFill/>
                </a:ln>
                <a:effectLst/>
                <a:latin typeface="Palatino Linotype" panose="02040502050505030304" pitchFamily="18" charset="0"/>
              </a:rPr>
              <a:t> [Å]</a:t>
            </a:r>
          </a:p>
        </p:txBody>
      </p:sp>
      <p:sp>
        <p:nvSpPr>
          <p:cNvPr id="196" name="Text Box 2"/>
          <p:cNvSpPr txBox="1">
            <a:spLocks noChangeArrowheads="1"/>
          </p:cNvSpPr>
          <p:nvPr/>
        </p:nvSpPr>
        <p:spPr bwMode="auto">
          <a:xfrm>
            <a:off x="23977319" y="18651611"/>
            <a:ext cx="2830982" cy="164149"/>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latin typeface="Palatino Linotype" panose="02040502050505030304" pitchFamily="18" charset="0"/>
              </a:rPr>
              <a:t>distance from membrane COM</a:t>
            </a:r>
            <a:r>
              <a:rPr kumimoji="0" lang="en-US" altLang="en-US" sz="1400" i="0" u="none" strike="noStrike" cap="none" normalizeH="0" baseline="0" dirty="0">
                <a:ln>
                  <a:noFill/>
                </a:ln>
                <a:effectLst/>
                <a:latin typeface="Palatino Linotype" panose="02040502050505030304" pitchFamily="18" charset="0"/>
              </a:rPr>
              <a:t> [Å]</a:t>
            </a:r>
          </a:p>
        </p:txBody>
      </p:sp>
      <p:sp>
        <p:nvSpPr>
          <p:cNvPr id="197" name="Text Box 2"/>
          <p:cNvSpPr txBox="1">
            <a:spLocks noChangeArrowheads="1"/>
          </p:cNvSpPr>
          <p:nvPr/>
        </p:nvSpPr>
        <p:spPr bwMode="auto">
          <a:xfrm rot="16200000">
            <a:off x="14958438" y="17332411"/>
            <a:ext cx="1335369" cy="17549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latin typeface="Palatino Linotype" panose="02040502050505030304" pitchFamily="18" charset="0"/>
              </a:rPr>
              <a:t>density</a:t>
            </a:r>
            <a:r>
              <a:rPr kumimoji="0" lang="en-US" altLang="en-US" sz="1400" i="0" u="none" strike="noStrike" cap="none" normalizeH="0" baseline="0" dirty="0">
                <a:ln>
                  <a:noFill/>
                </a:ln>
                <a:effectLst/>
                <a:latin typeface="Palatino Linotype" panose="02040502050505030304" pitchFamily="18" charset="0"/>
              </a:rPr>
              <a:t> [N/Å</a:t>
            </a:r>
            <a:r>
              <a:rPr kumimoji="0" lang="en-US" altLang="en-US" sz="1400" i="0" u="none" strike="noStrike" cap="none" normalizeH="0" baseline="30000" dirty="0">
                <a:ln>
                  <a:noFill/>
                </a:ln>
                <a:effectLst/>
                <a:latin typeface="Palatino Linotype" panose="02040502050505030304" pitchFamily="18" charset="0"/>
              </a:rPr>
              <a:t>3</a:t>
            </a:r>
            <a:r>
              <a:rPr kumimoji="0" lang="en-US" altLang="en-US" sz="1400" i="0" u="none" strike="noStrike" cap="none" normalizeH="0" baseline="0" dirty="0">
                <a:ln>
                  <a:noFill/>
                </a:ln>
                <a:effectLst/>
                <a:latin typeface="Palatino Linotype" panose="02040502050505030304" pitchFamily="18" charset="0"/>
              </a:rPr>
              <a:t>]</a:t>
            </a:r>
          </a:p>
        </p:txBody>
      </p:sp>
      <p:sp>
        <p:nvSpPr>
          <p:cNvPr id="198" name="Text Box 2"/>
          <p:cNvSpPr txBox="1">
            <a:spLocks noChangeArrowheads="1"/>
          </p:cNvSpPr>
          <p:nvPr/>
        </p:nvSpPr>
        <p:spPr bwMode="auto">
          <a:xfrm rot="16200000">
            <a:off x="18834624" y="20119824"/>
            <a:ext cx="1335369" cy="17549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latin typeface="Palatino Linotype" panose="02040502050505030304" pitchFamily="18" charset="0"/>
              </a:rPr>
              <a:t>density</a:t>
            </a:r>
            <a:r>
              <a:rPr kumimoji="0" lang="en-US" altLang="en-US" sz="1400" i="0" u="none" strike="noStrike" cap="none" normalizeH="0" baseline="0" dirty="0">
                <a:ln>
                  <a:noFill/>
                </a:ln>
                <a:effectLst/>
                <a:latin typeface="Palatino Linotype" panose="02040502050505030304" pitchFamily="18" charset="0"/>
              </a:rPr>
              <a:t> [N/Å</a:t>
            </a:r>
            <a:r>
              <a:rPr kumimoji="0" lang="en-US" altLang="en-US" sz="1400" i="0" u="none" strike="noStrike" cap="none" normalizeH="0" baseline="30000" dirty="0">
                <a:ln>
                  <a:noFill/>
                </a:ln>
                <a:effectLst/>
                <a:latin typeface="Palatino Linotype" panose="02040502050505030304" pitchFamily="18" charset="0"/>
              </a:rPr>
              <a:t>3</a:t>
            </a:r>
            <a:r>
              <a:rPr kumimoji="0" lang="en-US" altLang="en-US" sz="1400" i="0" u="none" strike="noStrike" cap="none" normalizeH="0" baseline="0" dirty="0">
                <a:ln>
                  <a:noFill/>
                </a:ln>
                <a:effectLst/>
                <a:latin typeface="Palatino Linotype" panose="02040502050505030304" pitchFamily="18" charset="0"/>
              </a:rPr>
              <a:t>]</a:t>
            </a:r>
          </a:p>
        </p:txBody>
      </p:sp>
      <p:sp>
        <p:nvSpPr>
          <p:cNvPr id="199" name="Text Box 2"/>
          <p:cNvSpPr txBox="1">
            <a:spLocks noChangeArrowheads="1"/>
          </p:cNvSpPr>
          <p:nvPr/>
        </p:nvSpPr>
        <p:spPr bwMode="auto">
          <a:xfrm rot="16200000">
            <a:off x="22612672" y="20119824"/>
            <a:ext cx="1335369" cy="17549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latin typeface="Palatino Linotype" panose="02040502050505030304" pitchFamily="18" charset="0"/>
              </a:rPr>
              <a:t>density</a:t>
            </a:r>
            <a:r>
              <a:rPr kumimoji="0" lang="en-US" altLang="en-US" sz="1400" i="0" u="none" strike="noStrike" cap="none" normalizeH="0" baseline="0" dirty="0">
                <a:ln>
                  <a:noFill/>
                </a:ln>
                <a:effectLst/>
                <a:latin typeface="Palatino Linotype" panose="02040502050505030304" pitchFamily="18" charset="0"/>
              </a:rPr>
              <a:t> [N/Å</a:t>
            </a:r>
            <a:r>
              <a:rPr kumimoji="0" lang="en-US" altLang="en-US" sz="1400" i="0" u="none" strike="noStrike" cap="none" normalizeH="0" baseline="30000" dirty="0">
                <a:ln>
                  <a:noFill/>
                </a:ln>
                <a:effectLst/>
                <a:latin typeface="Palatino Linotype" panose="02040502050505030304" pitchFamily="18" charset="0"/>
              </a:rPr>
              <a:t>3</a:t>
            </a:r>
            <a:r>
              <a:rPr kumimoji="0" lang="en-US" altLang="en-US" sz="1400" i="0" u="none" strike="noStrike" cap="none" normalizeH="0" baseline="0" dirty="0">
                <a:ln>
                  <a:noFill/>
                </a:ln>
                <a:effectLst/>
                <a:latin typeface="Palatino Linotype" panose="02040502050505030304" pitchFamily="18" charset="0"/>
              </a:rPr>
              <a:t>]</a:t>
            </a:r>
          </a:p>
        </p:txBody>
      </p:sp>
      <p:sp>
        <p:nvSpPr>
          <p:cNvPr id="282" name="Text Box 2"/>
          <p:cNvSpPr txBox="1">
            <a:spLocks noChangeArrowheads="1"/>
          </p:cNvSpPr>
          <p:nvPr/>
        </p:nvSpPr>
        <p:spPr bwMode="auto">
          <a:xfrm rot="16200000">
            <a:off x="18807264" y="17327737"/>
            <a:ext cx="1335369" cy="17549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latin typeface="Palatino Linotype" panose="02040502050505030304" pitchFamily="18" charset="0"/>
              </a:rPr>
              <a:t>density</a:t>
            </a:r>
            <a:r>
              <a:rPr kumimoji="0" lang="en-US" altLang="en-US" sz="1400" i="0" u="none" strike="noStrike" cap="none" normalizeH="0" baseline="0" dirty="0">
                <a:ln>
                  <a:noFill/>
                </a:ln>
                <a:effectLst/>
                <a:latin typeface="Palatino Linotype" panose="02040502050505030304" pitchFamily="18" charset="0"/>
              </a:rPr>
              <a:t> [N/Å</a:t>
            </a:r>
            <a:r>
              <a:rPr kumimoji="0" lang="en-US" altLang="en-US" sz="1400" i="0" u="none" strike="noStrike" cap="none" normalizeH="0" baseline="30000" dirty="0">
                <a:ln>
                  <a:noFill/>
                </a:ln>
                <a:effectLst/>
                <a:latin typeface="Palatino Linotype" panose="02040502050505030304" pitchFamily="18" charset="0"/>
              </a:rPr>
              <a:t>3</a:t>
            </a:r>
            <a:r>
              <a:rPr kumimoji="0" lang="en-US" altLang="en-US" sz="1400" i="0" u="none" strike="noStrike" cap="none" normalizeH="0" baseline="0" dirty="0">
                <a:ln>
                  <a:noFill/>
                </a:ln>
                <a:effectLst/>
                <a:latin typeface="Palatino Linotype" panose="02040502050505030304" pitchFamily="18" charset="0"/>
              </a:rPr>
              <a:t>]</a:t>
            </a:r>
          </a:p>
        </p:txBody>
      </p:sp>
      <p:sp>
        <p:nvSpPr>
          <p:cNvPr id="283" name="Text Box 2"/>
          <p:cNvSpPr txBox="1">
            <a:spLocks noChangeArrowheads="1"/>
          </p:cNvSpPr>
          <p:nvPr/>
        </p:nvSpPr>
        <p:spPr bwMode="auto">
          <a:xfrm rot="16200000">
            <a:off x="22677311" y="17387393"/>
            <a:ext cx="1335369" cy="17549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latin typeface="Palatino Linotype" panose="02040502050505030304" pitchFamily="18" charset="0"/>
              </a:rPr>
              <a:t>density</a:t>
            </a:r>
            <a:r>
              <a:rPr kumimoji="0" lang="en-US" altLang="en-US" sz="1400" i="0" u="none" strike="noStrike" cap="none" normalizeH="0" baseline="0" dirty="0">
                <a:ln>
                  <a:noFill/>
                </a:ln>
                <a:effectLst/>
                <a:latin typeface="Palatino Linotype" panose="02040502050505030304" pitchFamily="18" charset="0"/>
              </a:rPr>
              <a:t> [N/Å</a:t>
            </a:r>
            <a:r>
              <a:rPr kumimoji="0" lang="en-US" altLang="en-US" sz="1400" i="0" u="none" strike="noStrike" cap="none" normalizeH="0" baseline="30000" dirty="0">
                <a:ln>
                  <a:noFill/>
                </a:ln>
                <a:effectLst/>
                <a:latin typeface="Palatino Linotype" panose="02040502050505030304" pitchFamily="18" charset="0"/>
              </a:rPr>
              <a:t>3</a:t>
            </a:r>
            <a:r>
              <a:rPr kumimoji="0" lang="en-US" altLang="en-US" sz="1400" i="0" u="none" strike="noStrike" cap="none" normalizeH="0" baseline="0" dirty="0">
                <a:ln>
                  <a:noFill/>
                </a:ln>
                <a:effectLst/>
                <a:latin typeface="Palatino Linotype" panose="02040502050505030304" pitchFamily="18" charset="0"/>
              </a:rPr>
              <a:t>]</a:t>
            </a:r>
          </a:p>
        </p:txBody>
      </p:sp>
      <p:sp>
        <p:nvSpPr>
          <p:cNvPr id="284" name="Text Box 2"/>
          <p:cNvSpPr txBox="1">
            <a:spLocks noChangeArrowheads="1"/>
          </p:cNvSpPr>
          <p:nvPr/>
        </p:nvSpPr>
        <p:spPr bwMode="auto">
          <a:xfrm rot="16200000">
            <a:off x="26740192" y="20119606"/>
            <a:ext cx="1335369" cy="17549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l-GR" altLang="en-US" sz="1400" i="0" u="none" strike="noStrike" cap="none" normalizeH="0" baseline="0" dirty="0">
                <a:ln>
                  <a:noFill/>
                </a:ln>
                <a:effectLst/>
                <a:latin typeface="Palatino Linotype" panose="02040502050505030304" pitchFamily="18" charset="0"/>
              </a:rPr>
              <a:t>θ</a:t>
            </a:r>
            <a:r>
              <a:rPr kumimoji="0" lang="en-US" altLang="en-US" sz="1400" i="0" u="none" strike="noStrike" cap="none" normalizeH="0" baseline="0" dirty="0">
                <a:ln>
                  <a:noFill/>
                </a:ln>
                <a:effectLst/>
                <a:latin typeface="Palatino Linotype" panose="02040502050505030304" pitchFamily="18" charset="0"/>
              </a:rPr>
              <a:t> [</a:t>
            </a:r>
            <a:r>
              <a:rPr kumimoji="0" lang="en-US" altLang="en-US" sz="1400" i="0" u="none" strike="noStrike" cap="none" normalizeH="0" baseline="30000" dirty="0">
                <a:ln>
                  <a:noFill/>
                </a:ln>
                <a:effectLst/>
                <a:latin typeface="Palatino Linotype" panose="02040502050505030304" pitchFamily="18" charset="0"/>
              </a:rPr>
              <a:t>o</a:t>
            </a:r>
            <a:r>
              <a:rPr kumimoji="0" lang="en-US" altLang="en-US" sz="1400" i="0" u="none" strike="noStrike" cap="none" normalizeH="0" baseline="0" dirty="0">
                <a:ln>
                  <a:noFill/>
                </a:ln>
                <a:effectLst/>
                <a:latin typeface="Palatino Linotype" panose="02040502050505030304" pitchFamily="18" charset="0"/>
              </a:rPr>
              <a:t>]</a:t>
            </a:r>
          </a:p>
        </p:txBody>
      </p:sp>
      <p:sp>
        <p:nvSpPr>
          <p:cNvPr id="285" name="Text Box 2"/>
          <p:cNvSpPr txBox="1">
            <a:spLocks noChangeArrowheads="1"/>
          </p:cNvSpPr>
          <p:nvPr/>
        </p:nvSpPr>
        <p:spPr bwMode="auto">
          <a:xfrm rot="16200000">
            <a:off x="31127409" y="20115978"/>
            <a:ext cx="1335369" cy="17549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l-GR" altLang="en-US" sz="1400" i="0" u="none" strike="noStrike" cap="none" normalizeH="0" baseline="0" dirty="0">
                <a:ln>
                  <a:noFill/>
                </a:ln>
                <a:effectLst/>
                <a:latin typeface="Palatino Linotype" panose="02040502050505030304" pitchFamily="18" charset="0"/>
              </a:rPr>
              <a:t>θ</a:t>
            </a:r>
            <a:r>
              <a:rPr kumimoji="0" lang="en-US" altLang="en-US" sz="1400" i="0" u="none" strike="noStrike" cap="none" normalizeH="0" baseline="0" dirty="0">
                <a:ln>
                  <a:noFill/>
                </a:ln>
                <a:effectLst/>
                <a:latin typeface="Palatino Linotype" panose="02040502050505030304" pitchFamily="18" charset="0"/>
              </a:rPr>
              <a:t> [</a:t>
            </a:r>
            <a:r>
              <a:rPr kumimoji="0" lang="en-US" altLang="en-US" sz="1400" i="0" u="none" strike="noStrike" cap="none" normalizeH="0" baseline="30000" dirty="0">
                <a:ln>
                  <a:noFill/>
                </a:ln>
                <a:effectLst/>
                <a:latin typeface="Palatino Linotype" panose="02040502050505030304" pitchFamily="18" charset="0"/>
              </a:rPr>
              <a:t>o</a:t>
            </a:r>
            <a:r>
              <a:rPr kumimoji="0" lang="en-US" altLang="en-US" sz="1400" i="0" u="none" strike="noStrike" cap="none" normalizeH="0" baseline="0" dirty="0">
                <a:ln>
                  <a:noFill/>
                </a:ln>
                <a:effectLst/>
                <a:latin typeface="Palatino Linotype" panose="02040502050505030304" pitchFamily="18" charset="0"/>
              </a:rPr>
              <a:t>]</a:t>
            </a:r>
          </a:p>
        </p:txBody>
      </p:sp>
      <p:sp>
        <p:nvSpPr>
          <p:cNvPr id="286" name="Text Box 2"/>
          <p:cNvSpPr txBox="1">
            <a:spLocks noChangeArrowheads="1"/>
          </p:cNvSpPr>
          <p:nvPr/>
        </p:nvSpPr>
        <p:spPr bwMode="auto">
          <a:xfrm rot="16200000">
            <a:off x="31127411" y="17394930"/>
            <a:ext cx="1335369" cy="175498"/>
          </a:xfrm>
          <a:prstGeom prst="rect">
            <a:avLst/>
          </a:prstGeom>
          <a:solidFill>
            <a:schemeClr val="bg1"/>
          </a:solidFill>
          <a:ln>
            <a:noFill/>
          </a:ln>
          <a:effectLs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kumimoji="0" lang="el-GR" altLang="en-US" sz="1400" i="0" u="none" strike="noStrike" cap="none" normalizeH="0" baseline="0" dirty="0">
                <a:ln>
                  <a:noFill/>
                </a:ln>
                <a:effectLst/>
                <a:latin typeface="Palatino Linotype" panose="02040502050505030304" pitchFamily="18" charset="0"/>
              </a:rPr>
              <a:t>θ</a:t>
            </a:r>
            <a:r>
              <a:rPr kumimoji="0" lang="en-US" altLang="en-US" sz="1400" i="0" u="none" strike="noStrike" cap="none" normalizeH="0" baseline="0" dirty="0">
                <a:ln>
                  <a:noFill/>
                </a:ln>
                <a:effectLst/>
                <a:latin typeface="Palatino Linotype" panose="02040502050505030304" pitchFamily="18" charset="0"/>
              </a:rPr>
              <a:t> [</a:t>
            </a:r>
            <a:r>
              <a:rPr kumimoji="0" lang="en-US" altLang="en-US" sz="1400" i="0" u="none" strike="noStrike" cap="none" normalizeH="0" baseline="30000" dirty="0">
                <a:ln>
                  <a:noFill/>
                </a:ln>
                <a:effectLst/>
                <a:latin typeface="Palatino Linotype" panose="02040502050505030304" pitchFamily="18" charset="0"/>
              </a:rPr>
              <a:t>o</a:t>
            </a:r>
            <a:r>
              <a:rPr kumimoji="0" lang="en-US" altLang="en-US" sz="1400" i="0" u="none" strike="noStrike" cap="none" normalizeH="0" baseline="0" dirty="0">
                <a:ln>
                  <a:noFill/>
                </a:ln>
                <a:effectLst/>
                <a:latin typeface="Palatino Linotype" panose="02040502050505030304" pitchFamily="18" charset="0"/>
              </a:rPr>
              <a:t>]</a:t>
            </a:r>
          </a:p>
        </p:txBody>
      </p:sp>
    </p:spTree>
    <p:extLst>
      <p:ext uri="{BB962C8B-B14F-4D97-AF65-F5344CB8AC3E}">
        <p14:creationId xmlns:p14="http://schemas.microsoft.com/office/powerpoint/2010/main" val="35485184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386</TotalTime>
  <Words>695</Words>
  <Application>Microsoft Office PowerPoint</Application>
  <PresentationFormat>Custom</PresentationFormat>
  <Paragraphs>95</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Palatino Linotype</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dc:creator>
  <cp:lastModifiedBy>Ryan</cp:lastModifiedBy>
  <cp:revision>42</cp:revision>
  <cp:lastPrinted>2017-04-04T21:33:12Z</cp:lastPrinted>
  <dcterms:created xsi:type="dcterms:W3CDTF">2017-04-03T22:46:23Z</dcterms:created>
  <dcterms:modified xsi:type="dcterms:W3CDTF">2017-04-05T17:57:53Z</dcterms:modified>
</cp:coreProperties>
</file>