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4"/>
    <p:restoredTop sz="94673"/>
  </p:normalViewPr>
  <p:slideViewPr>
    <p:cSldViewPr snapToGrid="0" snapToObjects="1">
      <p:cViewPr>
        <p:scale>
          <a:sx n="20" d="100"/>
          <a:sy n="20" d="100"/>
        </p:scale>
        <p:origin x="140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E64-0C45-7C41-A7A2-818DBDF77B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E01B-27AD-1243-80FB-286602F2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E64-0C45-7C41-A7A2-818DBDF77B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E01B-27AD-1243-80FB-286602F2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E64-0C45-7C41-A7A2-818DBDF77B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E01B-27AD-1243-80FB-286602F2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E64-0C45-7C41-A7A2-818DBDF77B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E01B-27AD-1243-80FB-286602F2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E64-0C45-7C41-A7A2-818DBDF77B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E01B-27AD-1243-80FB-286602F2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E64-0C45-7C41-A7A2-818DBDF77B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E01B-27AD-1243-80FB-286602F2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E64-0C45-7C41-A7A2-818DBDF77B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E01B-27AD-1243-80FB-286602F2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E64-0C45-7C41-A7A2-818DBDF77B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E01B-27AD-1243-80FB-286602F2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E64-0C45-7C41-A7A2-818DBDF77B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E01B-27AD-1243-80FB-286602F2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E64-0C45-7C41-A7A2-818DBDF77B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E01B-27AD-1243-80FB-286602F2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E64-0C45-7C41-A7A2-818DBDF77B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E01B-27AD-1243-80FB-286602F2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78E64-0C45-7C41-A7A2-818DBDF77B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E01B-27AD-1243-80FB-286602F2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5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jpg"/><Relationship Id="rId13" Type="http://schemas.openxmlformats.org/officeDocument/2006/relationships/image" Target="../media/image11.jpg"/><Relationship Id="rId14" Type="http://schemas.openxmlformats.org/officeDocument/2006/relationships/image" Target="../media/image12.jpe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hyperlink" Target="http://www.sare.org/mission/cow_music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249" y="3708542"/>
            <a:ext cx="1606101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500" b="1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5000" dirty="0" smtClean="0">
                <a:latin typeface="Calibri" charset="0"/>
                <a:ea typeface="Calibri" charset="0"/>
                <a:cs typeface="Calibri" charset="0"/>
              </a:rPr>
              <a:t>Allison M. Leach</a:t>
            </a:r>
            <a:r>
              <a:rPr lang="en-US" sz="5000" baseline="30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50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5000" b="0" i="0" u="none" strike="noStrike" baseline="0" dirty="0" smtClean="0">
                <a:latin typeface="Calibri" charset="0"/>
                <a:ea typeface="Calibri" charset="0"/>
                <a:cs typeface="Calibri" charset="0"/>
              </a:rPr>
              <a:t>John D. Aber</a:t>
            </a:r>
            <a:r>
              <a:rPr lang="en-US" sz="5000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5000" b="0" i="0" u="none" strike="noStrike" baseline="0" dirty="0" smtClean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sz="5000" b="0" i="0" u="none" strike="noStrike" dirty="0" smtClean="0">
                <a:latin typeface="Calibri" charset="0"/>
                <a:ea typeface="Calibri" charset="0"/>
                <a:cs typeface="Calibri" charset="0"/>
              </a:rPr>
              <a:t> Matthew Smith</a:t>
            </a:r>
            <a:r>
              <a:rPr lang="en-US" sz="5000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5000" b="0" i="0" u="none" strike="noStrike" baseline="30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4000" baseline="30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University 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of New 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Hampshire, Durham, New Hampshire, USA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017" y="15400589"/>
            <a:ext cx="15196354" cy="861774"/>
          </a:xfrm>
          <a:prstGeom prst="rect">
            <a:avLst/>
          </a:prstGeom>
          <a:solidFill>
            <a:srgbClr val="003293"/>
          </a:solidFill>
          <a:ln>
            <a:solidFill>
              <a:srgbClr val="0032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STUDY SITE</a:t>
            </a:r>
            <a:endParaRPr lang="en-US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017" y="6444813"/>
            <a:ext cx="15196354" cy="861774"/>
          </a:xfrm>
          <a:prstGeom prst="rect">
            <a:avLst/>
          </a:prstGeom>
          <a:solidFill>
            <a:srgbClr val="003293"/>
          </a:solidFill>
          <a:ln>
            <a:solidFill>
              <a:srgbClr val="0032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  <a:endParaRPr lang="en-US" sz="5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70713" y="13506509"/>
            <a:ext cx="26467343" cy="861774"/>
          </a:xfrm>
          <a:prstGeom prst="rect">
            <a:avLst/>
          </a:prstGeom>
          <a:solidFill>
            <a:srgbClr val="003293"/>
          </a:solidFill>
          <a:ln>
            <a:solidFill>
              <a:srgbClr val="0032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  <a:endParaRPr lang="en-US" sz="5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43188" y="30503581"/>
            <a:ext cx="7821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We appreciate data collection and analysis support from interns </a:t>
            </a:r>
            <a:r>
              <a:rPr lang="en-US" sz="3000" b="1" dirty="0" smtClean="0">
                <a:latin typeface="Calibri" charset="0"/>
                <a:ea typeface="Calibri" charset="0"/>
                <a:cs typeface="Calibri" charset="0"/>
              </a:rPr>
              <a:t>Andrew Moriarty, Margaret Phillips, and Nicole Williamson</a:t>
            </a: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6214" y="29084508"/>
            <a:ext cx="20378056" cy="861774"/>
          </a:xfrm>
          <a:prstGeom prst="rect">
            <a:avLst/>
          </a:prstGeom>
          <a:solidFill>
            <a:srgbClr val="003293"/>
          </a:solidFill>
          <a:ln>
            <a:solidFill>
              <a:srgbClr val="0032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ACKNOWLEDGMENTS</a:t>
            </a:r>
            <a:endParaRPr lang="en-US" sz="5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415" y="15637197"/>
            <a:ext cx="7984261" cy="11320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1874" y="29084508"/>
            <a:ext cx="20175480" cy="861774"/>
          </a:xfrm>
          <a:prstGeom prst="rect">
            <a:avLst/>
          </a:prstGeom>
          <a:solidFill>
            <a:srgbClr val="003293"/>
          </a:solidFill>
          <a:ln>
            <a:solidFill>
              <a:srgbClr val="0032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FOR MORE INFORMATION</a:t>
            </a:r>
            <a:endParaRPr lang="en-US" sz="5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777" y="30301475"/>
            <a:ext cx="8499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Smith M and Aber J (2014). Heat recovery from compost. BioCycle 55, 27</a:t>
            </a: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ctr"/>
            <a:endParaRPr lang="en-US" sz="8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8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Visit our 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website: </a:t>
            </a:r>
            <a:r>
              <a:rPr lang="en-US" sz="3000" b="1" dirty="0">
                <a:latin typeface="Calibri" charset="0"/>
                <a:ea typeface="Calibri" charset="0"/>
                <a:cs typeface="Calibri" charset="0"/>
              </a:rPr>
              <a:t>http://aberlab.net</a:t>
            </a:r>
            <a:r>
              <a:rPr lang="en-US" sz="3000" b="1" dirty="0" smtClean="0">
                <a:latin typeface="Calibri" charset="0"/>
                <a:ea typeface="Calibri" charset="0"/>
                <a:cs typeface="Calibri" charset="0"/>
              </a:rPr>
              <a:t>/ </a:t>
            </a:r>
          </a:p>
          <a:p>
            <a:pPr algn="ctr"/>
            <a:endParaRPr lang="en-US" sz="800" b="1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70713" y="6442536"/>
            <a:ext cx="26467343" cy="861774"/>
          </a:xfrm>
          <a:prstGeom prst="rect">
            <a:avLst/>
          </a:prstGeom>
          <a:solidFill>
            <a:srgbClr val="003293"/>
          </a:solidFill>
          <a:ln>
            <a:solidFill>
              <a:srgbClr val="0032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METHODS</a:t>
            </a:r>
            <a:endParaRPr lang="en-US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3885" y="7617468"/>
            <a:ext cx="136883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Aerated static pile (ASP) heat recovery </a:t>
            </a: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composting:</a:t>
            </a:r>
          </a:p>
          <a:p>
            <a:endParaRPr lang="en-US" sz="1200" b="1" dirty="0" smtClean="0">
              <a:latin typeface="Calibri" charset="0"/>
              <a:ea typeface="Calibri" charset="0"/>
              <a:cs typeface="Calibri" charset="0"/>
            </a:endParaRPr>
          </a:p>
          <a:p>
            <a:pPr marL="1100138" indent="-677863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Mix once – no turning</a:t>
            </a:r>
          </a:p>
          <a:p>
            <a:pPr marL="1100138" indent="-677863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Constant aeration maintains high oxygen concentrations</a:t>
            </a:r>
          </a:p>
          <a:p>
            <a:pPr marL="1100138" indent="-677863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Reduces generation of methane relative to non-aerated piles</a:t>
            </a:r>
          </a:p>
          <a:p>
            <a:pPr marL="1100138" indent="-677863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Generates vapor temperatures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exceeding 150F 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 marL="1100138" indent="-677863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Airflow allows capture of heat for on-farm use</a:t>
            </a:r>
          </a:p>
          <a:p>
            <a:pPr marL="1100138" indent="-677863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Also allows capture and use or treatment of waste gases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produced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5829" y="11611251"/>
            <a:ext cx="1368837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Research objectives:</a:t>
            </a:r>
          </a:p>
          <a:p>
            <a:endParaRPr lang="en-US" sz="2000" b="1" dirty="0" smtClean="0">
              <a:latin typeface="Calibri" charset="0"/>
              <a:ea typeface="Calibri" charset="0"/>
              <a:cs typeface="Calibri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u="sng" dirty="0" smtClean="0">
                <a:latin typeface="Calibri" charset="0"/>
                <a:ea typeface="Calibri" charset="0"/>
                <a:cs typeface="Calibri" charset="0"/>
              </a:rPr>
              <a:t>Characterizing compost gas exhaust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: Measure the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NH</a:t>
            </a:r>
            <a:r>
              <a:rPr lang="en-US" sz="3200" baseline="-25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CO</a:t>
            </a:r>
            <a:r>
              <a:rPr lang="en-US" sz="32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, CH</a:t>
            </a:r>
            <a:r>
              <a:rPr lang="en-US" sz="3200" baseline="-25000" dirty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n-US" sz="32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concentrations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from the UNH ASP facility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over the 60-day composting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process.</a:t>
            </a:r>
          </a:p>
          <a:p>
            <a:pPr marL="514350" indent="-514350">
              <a:buFont typeface="+mj-lt"/>
              <a:buAutoNum type="arabicPeriod"/>
            </a:pPr>
            <a:endParaRPr lang="en-US" sz="3200" b="1" u="sng" dirty="0" smtClean="0">
              <a:latin typeface="Calibri" charset="0"/>
              <a:ea typeface="Calibri" charset="0"/>
              <a:cs typeface="Calibri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u="sng" dirty="0" smtClean="0">
                <a:latin typeface="Calibri" charset="0"/>
                <a:ea typeface="Calibri" charset="0"/>
                <a:cs typeface="Calibri" charset="0"/>
              </a:rPr>
              <a:t>Estimating avoided pollution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: Explore methods to quantify the potential of this facility to divert NH</a:t>
            </a:r>
            <a:r>
              <a:rPr lang="en-US" sz="3200" baseline="-25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, CH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, and CO</a:t>
            </a:r>
            <a:r>
              <a:rPr lang="en-US" sz="32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emissions from environmental loss.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" t="8181" r="549" b="-79"/>
          <a:stretch/>
        </p:blipFill>
        <p:spPr>
          <a:xfrm>
            <a:off x="1219552" y="21917141"/>
            <a:ext cx="8628640" cy="5129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938051" y="16905806"/>
            <a:ext cx="90292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AU" sz="3200" b="1" dirty="0" smtClean="0">
                <a:latin typeface="Calibri" charset="0"/>
                <a:ea typeface="Calibri" charset="0"/>
                <a:cs typeface="Calibri" charset="0"/>
              </a:rPr>
              <a:t>Burley-</a:t>
            </a:r>
            <a:r>
              <a:rPr lang="en-AU" sz="3200" b="1" dirty="0" err="1" smtClean="0">
                <a:latin typeface="Calibri" charset="0"/>
                <a:ea typeface="Calibri" charset="0"/>
                <a:cs typeface="Calibri" charset="0"/>
              </a:rPr>
              <a:t>Demeritt</a:t>
            </a:r>
            <a:r>
              <a:rPr lang="en-AU" sz="3200" b="1" dirty="0" smtClean="0">
                <a:latin typeface="Calibri" charset="0"/>
                <a:ea typeface="Calibri" charset="0"/>
                <a:cs typeface="Calibri" charset="0"/>
              </a:rPr>
              <a:t> Farm</a:t>
            </a:r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, Lee, NH, also known as the Organic Dairy Research Farm </a:t>
            </a:r>
            <a:r>
              <a:rPr lang="en-AU" sz="3200" b="1" dirty="0" smtClean="0">
                <a:latin typeface="Calibri" charset="0"/>
                <a:ea typeface="Calibri" charset="0"/>
                <a:cs typeface="Calibri" charset="0"/>
              </a:rPr>
              <a:t>(Figure 1)</a:t>
            </a:r>
          </a:p>
          <a:p>
            <a:pPr marL="457200" indent="-457200">
              <a:buFont typeface="Arial" charset="0"/>
              <a:buChar char="•"/>
            </a:pPr>
            <a:endParaRPr lang="en-AU" sz="1400" b="1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Includes the UNH Joshua Nelson Energy Recovery Compost Facility – </a:t>
            </a:r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unique </a:t>
            </a:r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 university </a:t>
            </a:r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setting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Arial" charset="0"/>
              <a:buChar char="•"/>
            </a:pPr>
            <a:endParaRPr lang="en-AU" sz="1400" b="1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Composting facility supports continuous low-volume aeration of mixed animal, </a:t>
            </a:r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bedding, </a:t>
            </a:r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and hay wastes generated on the farm </a:t>
            </a:r>
            <a:r>
              <a:rPr lang="en-AU" sz="3200" b="1" dirty="0">
                <a:latin typeface="Calibri" charset="0"/>
                <a:ea typeface="Calibri" charset="0"/>
                <a:cs typeface="Calibri" charset="0"/>
              </a:rPr>
              <a:t>(Figure 2</a:t>
            </a:r>
            <a:r>
              <a:rPr lang="en-AU" sz="3200" b="1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886643" y="7555761"/>
            <a:ext cx="1252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AU" sz="3200" b="1" dirty="0" smtClean="0">
                <a:latin typeface="Calibri" charset="0"/>
                <a:ea typeface="Calibri" charset="0"/>
                <a:cs typeface="Calibri" charset="0"/>
              </a:rPr>
              <a:t>1. Characterizing compost gas exhaust vapors</a:t>
            </a:r>
            <a:endParaRPr lang="en-AU" sz="3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007471" y="7405146"/>
            <a:ext cx="12932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AU" sz="3200" b="1" dirty="0" smtClean="0">
                <a:latin typeface="Calibri" charset="0"/>
                <a:ea typeface="Calibri" charset="0"/>
                <a:cs typeface="Calibri" charset="0"/>
              </a:rPr>
              <a:t>2. Estimating avoided pollution </a:t>
            </a:r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(future work that will not be presented here)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862290" y="9296109"/>
            <a:ext cx="38892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Gas concentrations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NH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, CO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, O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, CH</a:t>
            </a:r>
            <a:r>
              <a:rPr lang="en-US" sz="3200" baseline="-25000" dirty="0">
                <a:latin typeface="Calibri" charset="0"/>
                <a:ea typeface="Calibri" charset="0"/>
                <a:cs typeface="Calibri" charset="0"/>
              </a:rPr>
              <a:t>4</a:t>
            </a:r>
            <a:endParaRPr lang="en-US" sz="3200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Gas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For 60-day compost cycle on paired bays</a:t>
            </a: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249474" y="9292787"/>
            <a:ext cx="35060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Draeger and RAE Gas Detection Tubes (NH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, CO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RKI Eagle gas analyzer (CH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, O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801481" y="8473990"/>
            <a:ext cx="3931920" cy="590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Data set</a:t>
            </a:r>
            <a:endParaRPr lang="en-US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046011" y="8420064"/>
            <a:ext cx="3931920" cy="590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Measurement</a:t>
            </a:r>
            <a:endParaRPr lang="en-US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255130" y="8420064"/>
            <a:ext cx="3931920" cy="590550"/>
          </a:xfrm>
          <a:prstGeom prst="rect">
            <a:avLst/>
          </a:prstGeom>
          <a:solidFill>
            <a:srgbClr val="6D8838"/>
          </a:solidFill>
          <a:ln>
            <a:solidFill>
              <a:srgbClr val="6D88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Analysis</a:t>
            </a:r>
            <a:endParaRPr lang="en-US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793024" y="8476771"/>
            <a:ext cx="3931920" cy="3773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037354" y="8422847"/>
            <a:ext cx="3931920" cy="3773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255130" y="8422847"/>
            <a:ext cx="3931920" cy="3773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354818" y="9242185"/>
            <a:ext cx="3832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Compare trends and drivers across data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Determine total gases emitted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4491016" y="8338654"/>
            <a:ext cx="3931920" cy="4026467"/>
            <a:chOff x="3154905" y="3479557"/>
            <a:chExt cx="3931920" cy="4026467"/>
          </a:xfrm>
        </p:grpSpPr>
        <p:sp>
          <p:nvSpPr>
            <p:cNvPr id="36" name="Rectangle 35"/>
            <p:cNvSpPr/>
            <p:nvPr/>
          </p:nvSpPr>
          <p:spPr>
            <a:xfrm>
              <a:off x="3154905" y="3484186"/>
              <a:ext cx="3931920" cy="5905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) Biofilter</a:t>
              </a:r>
              <a:endPara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54905" y="3479557"/>
              <a:ext cx="3931920" cy="40264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81100" y="6194601"/>
              <a:ext cx="37181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Calibri" charset="0"/>
                  <a:ea typeface="Calibri" charset="0"/>
                  <a:cs typeface="Calibri" charset="0"/>
                </a:rPr>
                <a:t>Emissions </a:t>
              </a:r>
              <a:r>
                <a:rPr lang="en-US" sz="3200" b="1" dirty="0" smtClean="0">
                  <a:latin typeface="Calibri" charset="0"/>
                  <a:ea typeface="Calibri" charset="0"/>
                  <a:cs typeface="Calibri" charset="0"/>
                </a:rPr>
                <a:t>captured by a biofilter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0273788" y="8338655"/>
            <a:ext cx="3931920" cy="590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) Compost</a:t>
            </a:r>
            <a:endParaRPr lang="en-US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273788" y="8329296"/>
            <a:ext cx="3931920" cy="4035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255143" y="10795462"/>
            <a:ext cx="3950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Emissions avoided by </a:t>
            </a:r>
          </a:p>
          <a:p>
            <a:pPr algn="ctr"/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using manure for compost</a:t>
            </a:r>
          </a:p>
        </p:txBody>
      </p:sp>
      <p:pic>
        <p:nvPicPr>
          <p:cNvPr id="42" name="Picture 6" descr="http://cache3.asset-cache.net/gc/165960289-cartoon-poo-pile-of-shit-poop-gettyimages.jpg?v=1&amp;c=IWSAsset&amp;k=2&amp;d=QspqE5z690CGn3nKY4%2FdvrGhcONSp3jJqVkaNVF7%2FkI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781" y="9459948"/>
            <a:ext cx="1156569" cy="12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0764312" y="9081217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CH</a:t>
            </a:r>
            <a:r>
              <a:rPr lang="en-US" sz="3200" b="1" baseline="-25000" dirty="0" smtClean="0">
                <a:latin typeface="Calibri" charset="0"/>
                <a:ea typeface="Calibri" charset="0"/>
                <a:cs typeface="Calibri" charset="0"/>
              </a:rPr>
              <a:t>4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055242" y="9089227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NH</a:t>
            </a:r>
            <a:r>
              <a:rPr lang="en-US" sz="3200" b="1" baseline="-25000" dirty="0" smtClean="0">
                <a:latin typeface="Calibri" charset="0"/>
                <a:ea typeface="Calibri" charset="0"/>
                <a:cs typeface="Calibri" charset="0"/>
              </a:rPr>
              <a:t>3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5" name="Curved Connector 44"/>
          <p:cNvCxnSpPr/>
          <p:nvPr/>
        </p:nvCxnSpPr>
        <p:spPr>
          <a:xfrm rot="16200000" flipV="1">
            <a:off x="31535706" y="9532632"/>
            <a:ext cx="394422" cy="31491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5400000" flipH="1" flipV="1">
            <a:off x="32614737" y="9497075"/>
            <a:ext cx="399176" cy="39078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870341" y="9017295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sz="3200" b="1" baseline="-2500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O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8" name="Curved Connector 47"/>
          <p:cNvCxnSpPr/>
          <p:nvPr/>
        </p:nvCxnSpPr>
        <p:spPr>
          <a:xfrm rot="16200000" flipV="1">
            <a:off x="32042319" y="9642185"/>
            <a:ext cx="319044" cy="6846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8708791" y="8333924"/>
            <a:ext cx="3931920" cy="590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c) Greenhouse</a:t>
            </a:r>
            <a:endParaRPr lang="en-US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708792" y="8329296"/>
            <a:ext cx="3931920" cy="4035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882678" y="11041683"/>
            <a:ext cx="3460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Emissions that </a:t>
            </a:r>
          </a:p>
          <a:p>
            <a:pPr algn="ctr"/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crops could use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904253" y="9763910"/>
            <a:ext cx="1400536" cy="1019147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3" name="Isosceles Triangle 30"/>
          <p:cNvSpPr/>
          <p:nvPr/>
        </p:nvSpPr>
        <p:spPr>
          <a:xfrm>
            <a:off x="39823279" y="9387273"/>
            <a:ext cx="1601931" cy="386237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4" name="Picture 2" descr="http://images.all-free-download.com/images/graphiclarge/tomato_plant_clip_art_12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585" y="9942889"/>
            <a:ext cx="376481" cy="65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images.all-free-download.com/images/graphiclarge/tomato_plant_clip_art_12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805" y="9942888"/>
            <a:ext cx="376481" cy="65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9637481" y="12588435"/>
            <a:ext cx="136725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marR="0" lvl="0" indent="-31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lang="en-AU" sz="2300" i="1" dirty="0" smtClean="0">
                <a:latin typeface="Calibri" charset="0"/>
                <a:ea typeface="Calibri" charset="0"/>
                <a:cs typeface="Calibri" charset="0"/>
              </a:rPr>
              <a:t>Potential for </a:t>
            </a:r>
            <a:r>
              <a:rPr lang="en-AU" sz="2300" i="1" dirty="0" smtClean="0">
                <a:latin typeface="Calibri" charset="0"/>
                <a:ea typeface="Calibri" charset="0"/>
                <a:cs typeface="Calibri" charset="0"/>
              </a:rPr>
              <a:t>avoided pollution will be explored with </a:t>
            </a:r>
            <a:r>
              <a:rPr lang="en-AU" sz="2300" i="1" dirty="0" smtClean="0">
                <a:latin typeface="Calibri" charset="0"/>
                <a:ea typeface="Calibri" charset="0"/>
                <a:cs typeface="Calibri" charset="0"/>
              </a:rPr>
              <a:t>measurements and theoretical </a:t>
            </a:r>
            <a:r>
              <a:rPr lang="en-AU" sz="2300" i="1" dirty="0" smtClean="0">
                <a:latin typeface="Calibri" charset="0"/>
                <a:ea typeface="Calibri" charset="0"/>
                <a:cs typeface="Calibri" charset="0"/>
              </a:rPr>
              <a:t>calculations in a future </a:t>
            </a:r>
            <a:r>
              <a:rPr lang="en-AU" sz="2300" i="1" dirty="0" smtClean="0">
                <a:latin typeface="Calibri" charset="0"/>
                <a:ea typeface="Calibri" charset="0"/>
                <a:cs typeface="Calibri" charset="0"/>
              </a:rPr>
              <a:t>study.</a:t>
            </a:r>
            <a:endParaRPr lang="en-US" sz="2300" i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7" name="image07.png"/>
          <p:cNvPicPr>
            <a:picLocks noChangeAspect="1"/>
          </p:cNvPicPr>
          <p:nvPr/>
        </p:nvPicPr>
        <p:blipFill rotWithShape="1">
          <a:blip r:embed="rId6"/>
          <a:srcRect l="1685" t="2927" r="3704" b="47138"/>
          <a:stretch/>
        </p:blipFill>
        <p:spPr>
          <a:xfrm>
            <a:off x="34691302" y="9260129"/>
            <a:ext cx="3463024" cy="1647908"/>
          </a:xfrm>
          <a:prstGeom prst="rect">
            <a:avLst/>
          </a:prstGeom>
          <a:ln/>
        </p:spPr>
      </p:pic>
      <p:sp>
        <p:nvSpPr>
          <p:cNvPr id="58" name="Rectangle 57"/>
          <p:cNvSpPr/>
          <p:nvPr/>
        </p:nvSpPr>
        <p:spPr>
          <a:xfrm>
            <a:off x="34648272" y="9194733"/>
            <a:ext cx="489770" cy="219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4" descr="http://www.ruralenergy.co.uk/sites/default/files/hackschnitzelhaufen_freigestellt-wood-chi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149" y="9560977"/>
            <a:ext cx="1980819" cy="9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Curved Connector 59"/>
          <p:cNvCxnSpPr/>
          <p:nvPr/>
        </p:nvCxnSpPr>
        <p:spPr>
          <a:xfrm rot="16200000" flipV="1">
            <a:off x="35523764" y="9430576"/>
            <a:ext cx="394422" cy="31491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 rot="5400000" flipH="1" flipV="1">
            <a:off x="36825731" y="9395017"/>
            <a:ext cx="399176" cy="39078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rot="16200000" flipV="1">
            <a:off x="36144844" y="9341298"/>
            <a:ext cx="319044" cy="6846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Arrow 62"/>
          <p:cNvSpPr/>
          <p:nvPr/>
        </p:nvSpPr>
        <p:spPr>
          <a:xfrm rot="10800000">
            <a:off x="37892164" y="9222255"/>
            <a:ext cx="365760" cy="4058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7074415" y="26977574"/>
            <a:ext cx="7769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Figure 3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Compost gas exhaust concentrations.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Concentrations shown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(CH</a:t>
            </a:r>
            <a:r>
              <a:rPr lang="en-US" sz="2400" baseline="-25000" dirty="0" smtClean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, CO</a:t>
            </a:r>
            <a:r>
              <a:rPr lang="en-US" sz="2400" baseline="-2500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, O</a:t>
            </a:r>
            <a:r>
              <a:rPr lang="en-US" sz="2400" baseline="-2500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, NH</a:t>
            </a:r>
            <a:r>
              <a:rPr lang="en-US" sz="2400" baseline="-25000" dirty="0" smtClean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) are for two paired bays for the 60-day composting cycle in fall 2016.</a:t>
            </a:r>
          </a:p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*%LEL (Lower Explosive Limit) for CH</a:t>
            </a:r>
            <a:r>
              <a:rPr lang="en-US" sz="2400" baseline="-25000" dirty="0" smtClean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is 5%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770713" y="14707241"/>
            <a:ext cx="8421612" cy="584775"/>
          </a:xfrm>
          <a:prstGeom prst="rect">
            <a:avLst/>
          </a:prstGeom>
          <a:solidFill>
            <a:srgbClr val="003293"/>
          </a:solidFill>
          <a:ln>
            <a:solidFill>
              <a:srgbClr val="0032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Gas exhaust concentrations</a:t>
            </a:r>
            <a:endParaRPr lang="en-US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765629" y="14700469"/>
            <a:ext cx="8421612" cy="584775"/>
          </a:xfrm>
          <a:prstGeom prst="rect">
            <a:avLst/>
          </a:prstGeom>
          <a:solidFill>
            <a:srgbClr val="003293"/>
          </a:solidFill>
          <a:ln>
            <a:solidFill>
              <a:srgbClr val="0032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Correlations with temperature</a:t>
            </a:r>
            <a:endParaRPr lang="en-US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7" y="16042551"/>
            <a:ext cx="8229600" cy="320141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6010197" y="19258347"/>
            <a:ext cx="8123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Figure 4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Vapor temperatures of compost exhaust.</a:t>
            </a:r>
          </a:p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Temperatures are recorded every minute using sensors. Temperatures recorded at the same time as gas sampling (Figure 3) for bay 3 (red line) and bay 4 (black line).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7" y="21527848"/>
            <a:ext cx="8229600" cy="4795271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26010198" y="26372078"/>
            <a:ext cx="7769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Figure 5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Correlations between vapor temperature and ammonia concentrations for A) bay 3 and B) bay 4.</a:t>
            </a:r>
          </a:p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Trendlines are fitted using exponential linear regression.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75017" y="595297"/>
            <a:ext cx="42563040" cy="2795463"/>
          </a:xfrm>
          <a:prstGeom prst="rect">
            <a:avLst/>
          </a:prstGeom>
          <a:solidFill>
            <a:srgbClr val="003293"/>
          </a:solidFill>
          <a:ln>
            <a:solidFill>
              <a:srgbClr val="0032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Closing the agricultural loop:</a:t>
            </a:r>
          </a:p>
          <a:p>
            <a:pPr algn="ctr"/>
            <a:r>
              <a:rPr lang="en-US" sz="6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Capturing and utilizing compost gas exhaust from aerated static pile composting</a:t>
            </a:r>
            <a:endParaRPr lang="en-US" sz="6500" b="1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8" name="Picture 2" descr="new SARE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61376" y="3839324"/>
            <a:ext cx="3396860" cy="223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10893807" y="16674728"/>
            <a:ext cx="4702708" cy="10377955"/>
            <a:chOff x="10494480" y="14255846"/>
            <a:chExt cx="3823966" cy="8438744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480" y="18748257"/>
              <a:ext cx="3823966" cy="3946333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480" y="16402580"/>
              <a:ext cx="3823966" cy="2187309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94480" y="14255846"/>
              <a:ext cx="3823966" cy="193817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3" name="TextBox 92"/>
          <p:cNvSpPr txBox="1"/>
          <p:nvPr/>
        </p:nvSpPr>
        <p:spPr>
          <a:xfrm>
            <a:off x="34816444" y="14700469"/>
            <a:ext cx="8421612" cy="584775"/>
          </a:xfrm>
          <a:prstGeom prst="rect">
            <a:avLst/>
          </a:prstGeom>
          <a:solidFill>
            <a:srgbClr val="003293"/>
          </a:solidFill>
          <a:ln>
            <a:solidFill>
              <a:srgbClr val="0032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Summary &amp; next steps</a:t>
            </a:r>
            <a:endParaRPr lang="en-US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825133" y="15754545"/>
            <a:ext cx="7960022" cy="1351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latin typeface="Calibri" charset="0"/>
                <a:ea typeface="Calibri" charset="0"/>
                <a:cs typeface="Calibri" charset="0"/>
              </a:rPr>
              <a:t>Compost gas exhaust:</a:t>
            </a:r>
          </a:p>
          <a:p>
            <a:pPr marL="1016000" indent="-508000">
              <a:buFont typeface="Arial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Emissions of pollutants (NH</a:t>
            </a:r>
            <a:r>
              <a:rPr lang="en-US" sz="3200" baseline="-25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, CO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, CH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) peak early in composting cycle and then stabilize </a:t>
            </a: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(Figure 3)</a:t>
            </a:r>
            <a:endParaRPr lang="en-US" sz="3200" dirty="0" smtClean="0">
              <a:latin typeface="Calibri" charset="0"/>
              <a:ea typeface="Calibri" charset="0"/>
              <a:cs typeface="Calibri" charset="0"/>
            </a:endParaRPr>
          </a:p>
          <a:p>
            <a:pPr marL="1016000" indent="-508000">
              <a:buFont typeface="Arial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Early peak in CO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and CH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due to anaerobic conditions</a:t>
            </a:r>
          </a:p>
          <a:p>
            <a:pPr marL="1016000" indent="-508000">
              <a:buFont typeface="Arial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  <a:sym typeface="Wingdings"/>
              </a:rPr>
              <a:t> Important to capture composting emissions early in composting life cycle</a:t>
            </a:r>
            <a:endParaRPr lang="en-US" sz="3200" dirty="0"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marL="1016000" indent="-508000">
              <a:buFont typeface="Arial" charset="0"/>
              <a:buChar char="•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Correlations with temperature:</a:t>
            </a:r>
          </a:p>
          <a:p>
            <a:pPr marL="1016000" indent="-508000">
              <a:buFont typeface="Arial" charset="0"/>
              <a:buChar char="•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Vapor temperature </a:t>
            </a: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(Figure 4)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may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be a predictor of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NH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concentrations </a:t>
            </a:r>
          </a:p>
          <a:p>
            <a:pPr marL="1016000" indent="-508000">
              <a:buFont typeface="Arial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NH</a:t>
            </a:r>
            <a:r>
              <a:rPr lang="en-US" sz="3200" baseline="-25000" dirty="0" smtClean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is strongly correlated with vapor temperatures </a:t>
            </a: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(Figure 5)</a:t>
            </a:r>
            <a:endParaRPr lang="en-US" sz="32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sz="2000" b="1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Next steps:</a:t>
            </a:r>
          </a:p>
          <a:p>
            <a:pPr marL="1057275" indent="-549275">
              <a:buFont typeface="Arial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Collect more measurements</a:t>
            </a:r>
          </a:p>
          <a:p>
            <a:pPr marL="1057275" indent="-549275">
              <a:buFont typeface="Arial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Determine the total gases emitted across composting life cycle</a:t>
            </a:r>
          </a:p>
          <a:p>
            <a:pPr marL="1057275" indent="-549275">
              <a:buFont typeface="Arial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Estimate potential for pollution avoidance from:</a:t>
            </a:r>
          </a:p>
          <a:p>
            <a:pPr marL="1946275" lvl="1" indent="-635000">
              <a:buFont typeface="+mj-lt"/>
              <a:buAutoNum type="alphaLcParenR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Composting manure instead of direct land application; </a:t>
            </a:r>
          </a:p>
          <a:p>
            <a:pPr marL="1946275" lvl="1" indent="-635000">
              <a:buFont typeface="+mj-lt"/>
              <a:buAutoNum type="alphaLcParenR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Constructing a biofilter to capture emissions; and </a:t>
            </a:r>
          </a:p>
          <a:p>
            <a:pPr marL="1946275" lvl="1" indent="-635000">
              <a:buFont typeface="+mj-lt"/>
              <a:buAutoNum type="alphaLcParenR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Connecting the compost facility to a greenhouse</a:t>
            </a:r>
            <a:endParaRPr lang="en-AU" sz="32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1005446" y="30470019"/>
            <a:ext cx="12111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Funded by the </a:t>
            </a:r>
            <a:r>
              <a:rPr lang="en-US" sz="3000" b="1" dirty="0" smtClean="0">
                <a:latin typeface="Calibri" charset="0"/>
                <a:ea typeface="Calibri" charset="0"/>
                <a:cs typeface="Calibri" charset="0"/>
              </a:rPr>
              <a:t>USDA Sustainable Agriculture &amp; Research Education Program</a:t>
            </a:r>
          </a:p>
          <a:p>
            <a:pPr algn="ctr"/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and the </a:t>
            </a:r>
            <a:r>
              <a:rPr lang="en-US" sz="3000" b="1" dirty="0" smtClean="0">
                <a:latin typeface="Calibri" charset="0"/>
                <a:ea typeface="Calibri" charset="0"/>
                <a:cs typeface="Calibri" charset="0"/>
              </a:rPr>
              <a:t>New Hampshire Agricultural Experiment Station</a:t>
            </a:r>
            <a:endParaRPr lang="en-US" sz="3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836660" y="30175902"/>
            <a:ext cx="90441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Watch a video about the UNH compost facility: </a:t>
            </a:r>
            <a:r>
              <a:rPr lang="en-US" sz="3000" b="1" dirty="0"/>
              <a:t>https://youtu.be/YNTX5vqN2Fs</a:t>
            </a:r>
            <a:endParaRPr lang="en-US" sz="3000" b="1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8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8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Contact: </a:t>
            </a:r>
            <a:r>
              <a:rPr lang="en-US" sz="3000" b="1" dirty="0" smtClean="0">
                <a:latin typeface="Calibri" charset="0"/>
                <a:ea typeface="Calibri" charset="0"/>
                <a:cs typeface="Calibri" charset="0"/>
              </a:rPr>
              <a:t>Allison.Leach@unh.edu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350179" y="27350788"/>
            <a:ext cx="862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Figure 2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Flow diagram of UNH heat recovery aerated static pile composting system.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Source: Smith and Aber 2014</a:t>
            </a:r>
            <a:endParaRPr 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717770" y="27219090"/>
            <a:ext cx="5424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Figure 1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UNH Burley-Demeritt Organic Dairy Research Farm and Joshua Nelson Energy Recovery Compost Facility. 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Source: Smith and Aber 2014</a:t>
            </a:r>
            <a:endParaRPr 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24" y="3833413"/>
            <a:ext cx="3327451" cy="22793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176299" y="4986665"/>
            <a:ext cx="6816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294"/>
                </a:solidFill>
              </a:rPr>
              <a:t>College of Life Sciences and Agriculture</a:t>
            </a:r>
          </a:p>
          <a:p>
            <a:pPr algn="ctr"/>
            <a:r>
              <a:rPr lang="en-US" sz="3200" b="1" dirty="0" smtClean="0">
                <a:solidFill>
                  <a:srgbClr val="003294"/>
                </a:solidFill>
              </a:rPr>
              <a:t>NH Agricultural Experiment Station</a:t>
            </a:r>
            <a:endParaRPr lang="en-US" sz="3200" b="1" dirty="0">
              <a:solidFill>
                <a:srgbClr val="003294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144" y="3681459"/>
            <a:ext cx="10058400" cy="18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4699</TotalTime>
  <Words>713</Words>
  <Application>Microsoft Macintosh PowerPoint</Application>
  <PresentationFormat>Custom</PresentationFormat>
  <Paragraphs>96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Wingdings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Leach</dc:creator>
  <cp:lastModifiedBy>Allison Leach</cp:lastModifiedBy>
  <cp:revision>17</cp:revision>
  <cp:lastPrinted>2017-04-06T18:25:39Z</cp:lastPrinted>
  <dcterms:created xsi:type="dcterms:W3CDTF">2017-03-31T17:02:06Z</dcterms:created>
  <dcterms:modified xsi:type="dcterms:W3CDTF">2017-04-06T18:34:34Z</dcterms:modified>
</cp:coreProperties>
</file>