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8404800" cy="288036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280" autoAdjust="0"/>
  </p:normalViewPr>
  <p:slideViewPr>
    <p:cSldViewPr snapToGrid="0">
      <p:cViewPr>
        <p:scale>
          <a:sx n="30" d="100"/>
          <a:sy n="30" d="100"/>
        </p:scale>
        <p:origin x="17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4713925"/>
            <a:ext cx="3264408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5128560"/>
            <a:ext cx="288036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533525"/>
            <a:ext cx="8281035"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533525"/>
            <a:ext cx="24363045"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7180906"/>
            <a:ext cx="3312414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19275751"/>
            <a:ext cx="33124140" cy="6300785"/>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7667625"/>
            <a:ext cx="1632204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7667625"/>
            <a:ext cx="1632204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533531"/>
            <a:ext cx="3312414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7060885"/>
            <a:ext cx="16247028"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0521315"/>
            <a:ext cx="16247028"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7060885"/>
            <a:ext cx="16327042"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0521315"/>
            <a:ext cx="16327042"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920240"/>
            <a:ext cx="12386548"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147191"/>
            <a:ext cx="1944243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8641080"/>
            <a:ext cx="12386548"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920240"/>
            <a:ext cx="12386548"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147191"/>
            <a:ext cx="1944243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8641080"/>
            <a:ext cx="12386548"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533531"/>
            <a:ext cx="3312414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7667625"/>
            <a:ext cx="3312414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26696676"/>
            <a:ext cx="864108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08E81BC7-D5A5-445F-BF4D-797F02B50EB4}" type="datetimeFigureOut">
              <a:rPr lang="en-US" smtClean="0"/>
              <a:t>4/7/2017</a:t>
            </a:fld>
            <a:endParaRPr lang="en-US"/>
          </a:p>
        </p:txBody>
      </p:sp>
      <p:sp>
        <p:nvSpPr>
          <p:cNvPr id="5" name="Footer Placeholder 4"/>
          <p:cNvSpPr>
            <a:spLocks noGrp="1"/>
          </p:cNvSpPr>
          <p:nvPr>
            <p:ph type="ftr" sz="quarter" idx="3"/>
          </p:nvPr>
        </p:nvSpPr>
        <p:spPr>
          <a:xfrm>
            <a:off x="12721590" y="26696676"/>
            <a:ext cx="1296162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26696676"/>
            <a:ext cx="864108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4.jpg"/><Relationship Id="rId3" Type="http://schemas.openxmlformats.org/officeDocument/2006/relationships/image" Target="../media/image2.tif"/><Relationship Id="rId21" Type="http://schemas.openxmlformats.org/officeDocument/2006/relationships/hyperlink" Target="http://www.springerlink.com/content/j67170788007270w/" TargetMode="Externa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3.png"/><Relationship Id="rId2" Type="http://schemas.openxmlformats.org/officeDocument/2006/relationships/image" Target="../media/image1.tif"/><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jpeg"/><Relationship Id="rId28" Type="http://schemas.openxmlformats.org/officeDocument/2006/relationships/image" Target="../media/image26.png"/><Relationship Id="rId10" Type="http://schemas.openxmlformats.org/officeDocument/2006/relationships/image" Target="../media/image9.tif"/><Relationship Id="rId19" Type="http://schemas.openxmlformats.org/officeDocument/2006/relationships/image" Target="../media/image18.png"/><Relationship Id="rId31"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8.tif"/><Relationship Id="rId14" Type="http://schemas.openxmlformats.org/officeDocument/2006/relationships/image" Target="../media/image13.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6277258" y="27136604"/>
            <a:ext cx="11790659" cy="124517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p:cNvGrpSpPr/>
          <p:nvPr/>
        </p:nvGrpSpPr>
        <p:grpSpPr>
          <a:xfrm>
            <a:off x="21171368" y="16500954"/>
            <a:ext cx="3987586" cy="4374823"/>
            <a:chOff x="19694438" y="16814029"/>
            <a:chExt cx="5371500" cy="5492648"/>
          </a:xfrm>
        </p:grpSpPr>
        <p:pic>
          <p:nvPicPr>
            <p:cNvPr id="84" name="Picture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4438" y="16814029"/>
              <a:ext cx="5371500" cy="5492648"/>
            </a:xfrm>
            <a:prstGeom prst="rect">
              <a:avLst/>
            </a:prstGeom>
            <a:noFill/>
          </p:spPr>
        </p:pic>
        <p:cxnSp>
          <p:nvCxnSpPr>
            <p:cNvPr id="85" name="Connector: Curved 84"/>
            <p:cNvCxnSpPr/>
            <p:nvPr/>
          </p:nvCxnSpPr>
          <p:spPr>
            <a:xfrm>
              <a:off x="21744624" y="17117252"/>
              <a:ext cx="1271128" cy="559431"/>
            </a:xfrm>
            <a:prstGeom prst="curvedConnector3">
              <a:avLst>
                <a:gd name="adj1" fmla="val 92517"/>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1348455" y="16562123"/>
            <a:ext cx="4472225" cy="4597744"/>
            <a:chOff x="11025345" y="5589435"/>
            <a:chExt cx="3147918" cy="3622719"/>
          </a:xfrm>
        </p:grpSpPr>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5345" y="5589435"/>
              <a:ext cx="3147918" cy="3622719"/>
            </a:xfrm>
            <a:prstGeom prst="rect">
              <a:avLst/>
            </a:prstGeom>
          </p:spPr>
        </p:pic>
        <p:cxnSp>
          <p:nvCxnSpPr>
            <p:cNvPr id="50" name="Connector: Curved 49"/>
            <p:cNvCxnSpPr/>
            <p:nvPr/>
          </p:nvCxnSpPr>
          <p:spPr>
            <a:xfrm>
              <a:off x="12820601" y="6113067"/>
              <a:ext cx="894724" cy="440795"/>
            </a:xfrm>
            <a:prstGeom prst="curvedConnector3">
              <a:avLst>
                <a:gd name="adj1" fmla="val 94884"/>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0" name="Subtitle 2"/>
          <p:cNvSpPr txBox="1">
            <a:spLocks/>
          </p:cNvSpPr>
          <p:nvPr/>
        </p:nvSpPr>
        <p:spPr>
          <a:xfrm>
            <a:off x="29541064" y="5405806"/>
            <a:ext cx="8416906" cy="3606287"/>
          </a:xfrm>
          <a:prstGeom prst="rect">
            <a:avLst/>
          </a:prstGeom>
          <a:noFill/>
          <a:ln>
            <a:solidFill>
              <a:schemeClr val="tx2"/>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dirty="0">
              <a:latin typeface="Cambria" panose="02040503050406030204" pitchFamily="18" charset="0"/>
            </a:endParaRPr>
          </a:p>
        </p:txBody>
      </p:sp>
      <p:sp>
        <p:nvSpPr>
          <p:cNvPr id="2" name="Title 1"/>
          <p:cNvSpPr>
            <a:spLocks noGrp="1"/>
          </p:cNvSpPr>
          <p:nvPr>
            <p:ph type="ctrTitle"/>
          </p:nvPr>
        </p:nvSpPr>
        <p:spPr>
          <a:xfrm>
            <a:off x="323397" y="457200"/>
            <a:ext cx="37744520" cy="3454400"/>
          </a:xfrm>
          <a:noFill/>
          <a:ln w="101600">
            <a:solidFill>
              <a:schemeClr val="tx2"/>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b="1" dirty="0">
                <a:solidFill>
                  <a:srgbClr val="002060"/>
                </a:solidFill>
                <a:latin typeface="Cambria" panose="02040503050406030204" pitchFamily="18" charset="0"/>
                <a:cs typeface="Arial" panose="020B0604020202020204" pitchFamily="34" charset="0"/>
              </a:rPr>
              <a:t>Characterizing RNA dynamics using structure based models </a:t>
            </a:r>
            <a:br>
              <a:rPr lang="en-US" sz="7200" b="1" dirty="0">
                <a:solidFill>
                  <a:srgbClr val="002060"/>
                </a:solidFill>
                <a:latin typeface="Cambria" panose="02040503050406030204" pitchFamily="18" charset="0"/>
                <a:cs typeface="Arial" panose="020B0604020202020204" pitchFamily="34" charset="0"/>
              </a:rPr>
            </a:br>
            <a:r>
              <a:rPr lang="en-US" sz="4800" u="sng" dirty="0">
                <a:solidFill>
                  <a:srgbClr val="002060"/>
                </a:solidFill>
                <a:latin typeface="Cambria" panose="02040503050406030204" pitchFamily="18" charset="0"/>
                <a:cs typeface="Arial" panose="020B0604020202020204" pitchFamily="34" charset="0"/>
              </a:rPr>
              <a:t>Rhiannon Jacobs</a:t>
            </a:r>
            <a:r>
              <a:rPr lang="en-US" sz="4800" dirty="0">
                <a:solidFill>
                  <a:srgbClr val="002060"/>
                </a:solidFill>
                <a:latin typeface="Cambria" panose="02040503050406030204" pitchFamily="18" charset="0"/>
                <a:cs typeface="Arial" panose="020B0604020202020204" pitchFamily="34" charset="0"/>
              </a:rPr>
              <a:t> and Dr. Harish Vashisth </a:t>
            </a:r>
            <a:br>
              <a:rPr lang="en-US" sz="4800" dirty="0">
                <a:solidFill>
                  <a:srgbClr val="002060"/>
                </a:solidFill>
                <a:latin typeface="Cambria" panose="02040503050406030204" pitchFamily="18" charset="0"/>
                <a:cs typeface="Arial" panose="020B0604020202020204" pitchFamily="34" charset="0"/>
              </a:rPr>
            </a:br>
            <a:r>
              <a:rPr lang="en-US" sz="4800" i="1" dirty="0">
                <a:solidFill>
                  <a:srgbClr val="002060"/>
                </a:solidFill>
                <a:latin typeface="Cambria" panose="02040503050406030204" pitchFamily="18" charset="0"/>
                <a:cs typeface="Arial" panose="020B0604020202020204" pitchFamily="34" charset="0"/>
              </a:rPr>
              <a:t>Department of Chemical Engineering, University of New Hampshire, Durham, NH 03824</a:t>
            </a:r>
            <a:endParaRPr lang="en-US" sz="8000" i="1" dirty="0">
              <a:solidFill>
                <a:srgbClr val="002060"/>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23397" y="5421085"/>
            <a:ext cx="9550400" cy="5328017"/>
          </a:xfrm>
          <a:prstGeom prst="rect">
            <a:avLst/>
          </a:prstGeom>
          <a:noFill/>
          <a:ln>
            <a:solidFill>
              <a:schemeClr val="tx2"/>
            </a:solid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2000" dirty="0">
                <a:latin typeface="Cambria" panose="02040503050406030204" pitchFamily="18" charset="0"/>
              </a:rPr>
              <a:t>Nucleic acids are known to perform a variety of biological functions inside cells. Particularly, small ribonucleic acids (RNAs) are found to be of higher biological significance due to their ability to perform both catalytic and regulatory functions via conformational rearrangements. Multiple known structural conformations for the same RNA have been experimentally characterized, yet information regarding the transitions between states remains uncharacterized. Characterization of these transition pathways is potentially useful for drug discovery and delivery. The aim of this project is to identify transition pathways between known conformations of small RNA molecules, identify other stable or metastable intermediate states, and develop methods for characterizing these transitions. Structure-based SMOG models for three model RNA systems, the transactivation response element (TAR) RNA from the human immunodeficiency virus Type-1, the stem-loop domain-1 (SL-1) RNA from the HIV-1 packaging signal, and the signal recognition particle (SRP) RNA from E.coli, revealed that multiple transition pathways exist and further allowed for physical characterization of the dynamic motions in between known structural conformations and identification of transition states. The identification of important structural rearrangements allows for the development of new collective variables to better study the energy landscape of small RNA molecules, thereby yielding new methods for the binding of novel ligands.</a:t>
            </a:r>
            <a:endParaRPr lang="en-US" sz="600" dirty="0">
              <a:latin typeface="Cambria" panose="02040503050406030204" pitchFamily="18" charset="0"/>
            </a:endParaRPr>
          </a:p>
        </p:txBody>
      </p:sp>
      <p:sp>
        <p:nvSpPr>
          <p:cNvPr id="7" name="Subtitle 2"/>
          <p:cNvSpPr txBox="1">
            <a:spLocks/>
          </p:cNvSpPr>
          <p:nvPr/>
        </p:nvSpPr>
        <p:spPr>
          <a:xfrm>
            <a:off x="323397" y="11055858"/>
            <a:ext cx="9550400" cy="799013"/>
          </a:xfrm>
          <a:prstGeom prst="rect">
            <a:avLst/>
          </a:prstGeom>
          <a:noFill/>
          <a:ln w="76200">
            <a:solidFill>
              <a:schemeClr val="tx2"/>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b="1" dirty="0">
                <a:solidFill>
                  <a:srgbClr val="002060"/>
                </a:solidFill>
                <a:latin typeface="Cambria" panose="02040503050406030204" pitchFamily="18" charset="0"/>
              </a:rPr>
              <a:t> Molecular Dynamics Simulations</a:t>
            </a:r>
          </a:p>
        </p:txBody>
      </p:sp>
      <mc:AlternateContent xmlns:mc="http://schemas.openxmlformats.org/markup-compatibility/2006">
        <mc:Choice xmlns:a14="http://schemas.microsoft.com/office/drawing/2010/main" Requires="a14">
          <p:sp>
            <p:nvSpPr>
              <p:cNvPr id="8" name="Subtitle 2"/>
              <p:cNvSpPr txBox="1">
                <a:spLocks/>
              </p:cNvSpPr>
              <p:nvPr/>
            </p:nvSpPr>
            <p:spPr>
              <a:xfrm>
                <a:off x="291692" y="12038262"/>
                <a:ext cx="9546682" cy="2011494"/>
              </a:xfrm>
              <a:prstGeom prst="rect">
                <a:avLst/>
              </a:prstGeom>
              <a:ln>
                <a:solidFill>
                  <a:schemeClr val="tx2"/>
                </a:solidFill>
              </a:ln>
            </p:spPr>
            <p:txBody>
              <a:bodyPr vert="horz" lIns="91440" tIns="45720" rIns="91440" bIns="45720"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1200" dirty="0">
                  <a:latin typeface="Cambria" panose="02040503050406030204" pitchFamily="18" charset="0"/>
                </a:endParaRPr>
              </a:p>
              <a:p>
                <a:pPr algn="just">
                  <a:spcBef>
                    <a:spcPts val="0"/>
                  </a:spcBef>
                </a:pPr>
                <a:r>
                  <a:rPr lang="en-US" sz="2800" dirty="0">
                    <a:latin typeface="Cambria" panose="02040503050406030204" pitchFamily="18" charset="0"/>
                  </a:rPr>
                  <a:t>Computer based approach to statistical mechanics which allows for an estimation of equilibrium properties and dynamics</a:t>
                </a:r>
                <a:endParaRPr lang="en-US" sz="2600" dirty="0">
                  <a:latin typeface="Cambria" panose="02040503050406030204" pitchFamily="18" charset="0"/>
                </a:endParaRPr>
              </a:p>
              <a:p>
                <a:pPr algn="l">
                  <a:spcBef>
                    <a:spcPts val="0"/>
                  </a:spcBef>
                </a:pPr>
                <a:endParaRPr lang="en-US" sz="1100" dirty="0">
                  <a:latin typeface="Cambria" panose="02040503050406030204" pitchFamily="18" charset="0"/>
                </a:endParaRPr>
              </a:p>
              <a:p>
                <a:pPr algn="l">
                  <a:spcBef>
                    <a:spcPts val="0"/>
                  </a:spcBef>
                </a:pPr>
                <a14:m>
                  <m:oMathPara xmlns:m="http://schemas.openxmlformats.org/officeDocument/2006/math">
                    <m:oMathParaPr>
                      <m:jc m:val="centerGroup"/>
                    </m:oMathParaPr>
                    <m:oMath xmlns:m="http://schemas.openxmlformats.org/officeDocument/2006/math">
                      <m:sSub>
                        <m:sSubPr>
                          <m:ctrlPr>
                            <a:rPr lang="en-US" sz="3500" b="1" i="1" smtClean="0">
                              <a:latin typeface="Cambria Math" panose="02040503050406030204" pitchFamily="18" charset="0"/>
                            </a:rPr>
                          </m:ctrlPr>
                        </m:sSubPr>
                        <m:e>
                          <m:r>
                            <a:rPr lang="en-US" sz="3500" b="1" i="1" smtClean="0">
                              <a:latin typeface="Cambria Math" panose="02040503050406030204" pitchFamily="18" charset="0"/>
                            </a:rPr>
                            <m:t>𝑭</m:t>
                          </m:r>
                        </m:e>
                        <m:sub>
                          <m:r>
                            <a:rPr lang="en-US" sz="3500" b="1" i="1" smtClean="0">
                              <a:latin typeface="Cambria Math" panose="02040503050406030204" pitchFamily="18" charset="0"/>
                            </a:rPr>
                            <m:t>𝒊</m:t>
                          </m:r>
                        </m:sub>
                      </m:sSub>
                      <m:r>
                        <a:rPr lang="en-US" sz="3500" b="1" i="1" smtClean="0">
                          <a:latin typeface="Cambria Math" panose="02040503050406030204" pitchFamily="18" charset="0"/>
                        </a:rPr>
                        <m:t>=</m:t>
                      </m:r>
                      <m:sSub>
                        <m:sSubPr>
                          <m:ctrlPr>
                            <a:rPr lang="en-US" sz="3500" b="1" i="1" smtClean="0">
                              <a:latin typeface="Cambria Math" panose="02040503050406030204" pitchFamily="18" charset="0"/>
                            </a:rPr>
                          </m:ctrlPr>
                        </m:sSubPr>
                        <m:e>
                          <m:r>
                            <a:rPr lang="en-US" sz="3500" b="1" i="1" smtClean="0">
                              <a:latin typeface="Cambria Math" panose="02040503050406030204" pitchFamily="18" charset="0"/>
                            </a:rPr>
                            <m:t>𝒎</m:t>
                          </m:r>
                        </m:e>
                        <m:sub>
                          <m:r>
                            <a:rPr lang="en-US" sz="3500" b="1" i="1" smtClean="0">
                              <a:latin typeface="Cambria Math" panose="02040503050406030204" pitchFamily="18" charset="0"/>
                            </a:rPr>
                            <m:t>𝒊</m:t>
                          </m:r>
                        </m:sub>
                      </m:sSub>
                      <m:sSub>
                        <m:sSubPr>
                          <m:ctrlPr>
                            <a:rPr lang="en-US" sz="3500" b="1" i="1" smtClean="0">
                              <a:latin typeface="Cambria Math" panose="02040503050406030204" pitchFamily="18" charset="0"/>
                            </a:rPr>
                          </m:ctrlPr>
                        </m:sSubPr>
                        <m:e>
                          <m:r>
                            <a:rPr lang="en-US" sz="3500" b="1" i="1" smtClean="0">
                              <a:latin typeface="Cambria Math" panose="02040503050406030204" pitchFamily="18" charset="0"/>
                            </a:rPr>
                            <m:t>𝒂</m:t>
                          </m:r>
                        </m:e>
                        <m:sub>
                          <m:r>
                            <a:rPr lang="en-US" sz="3500" b="1" i="1" smtClean="0">
                              <a:latin typeface="Cambria Math" panose="02040503050406030204" pitchFamily="18" charset="0"/>
                            </a:rPr>
                            <m:t>𝒊</m:t>
                          </m:r>
                        </m:sub>
                      </m:sSub>
                      <m:r>
                        <a:rPr lang="en-US" sz="3500" b="1" i="1" smtClean="0">
                          <a:latin typeface="Cambria Math" panose="02040503050406030204" pitchFamily="18" charset="0"/>
                        </a:rPr>
                        <m:t>=−</m:t>
                      </m:r>
                      <m:sSub>
                        <m:sSubPr>
                          <m:ctrlPr>
                            <a:rPr lang="en-US" sz="3500" b="1" i="1" smtClean="0">
                              <a:latin typeface="Cambria Math" panose="02040503050406030204" pitchFamily="18" charset="0"/>
                              <a:ea typeface="Cambria Math" panose="02040503050406030204" pitchFamily="18" charset="0"/>
                            </a:rPr>
                          </m:ctrlPr>
                        </m:sSubPr>
                        <m:e>
                          <m:r>
                            <a:rPr lang="en-US" sz="3500" b="1" i="1" smtClean="0">
                              <a:latin typeface="Cambria Math" panose="02040503050406030204" pitchFamily="18" charset="0"/>
                              <a:ea typeface="Cambria Math" panose="02040503050406030204" pitchFamily="18" charset="0"/>
                            </a:rPr>
                            <m:t>𝜵</m:t>
                          </m:r>
                        </m:e>
                        <m:sub>
                          <m:r>
                            <a:rPr lang="en-US" sz="3500" b="1" i="1" smtClean="0">
                              <a:latin typeface="Cambria Math" panose="02040503050406030204" pitchFamily="18" charset="0"/>
                              <a:ea typeface="Cambria Math" panose="02040503050406030204" pitchFamily="18" charset="0"/>
                            </a:rPr>
                            <m:t>𝒊</m:t>
                          </m:r>
                        </m:sub>
                      </m:sSub>
                      <m:r>
                        <a:rPr lang="en-US" sz="3500" b="1" i="1" smtClean="0">
                          <a:latin typeface="Cambria Math" panose="02040503050406030204" pitchFamily="18" charset="0"/>
                          <a:ea typeface="Cambria Math" panose="02040503050406030204" pitchFamily="18" charset="0"/>
                        </a:rPr>
                        <m:t>𝑼</m:t>
                      </m:r>
                      <m:r>
                        <a:rPr lang="en-US" sz="3500" b="1" i="1" smtClean="0">
                          <a:latin typeface="Cambria Math" panose="02040503050406030204" pitchFamily="18" charset="0"/>
                          <a:ea typeface="Cambria Math" panose="02040503050406030204" pitchFamily="18" charset="0"/>
                        </a:rPr>
                        <m:t>(</m:t>
                      </m:r>
                      <m:r>
                        <a:rPr lang="en-US" sz="3500" b="1" i="1" smtClean="0">
                          <a:latin typeface="Cambria Math" panose="02040503050406030204" pitchFamily="18" charset="0"/>
                          <a:ea typeface="Cambria Math" panose="02040503050406030204" pitchFamily="18" charset="0"/>
                        </a:rPr>
                        <m:t>𝒓</m:t>
                      </m:r>
                      <m:r>
                        <a:rPr lang="en-US" sz="3500" b="1" i="1" smtClean="0">
                          <a:latin typeface="Cambria Math" panose="02040503050406030204" pitchFamily="18" charset="0"/>
                          <a:ea typeface="Cambria Math" panose="02040503050406030204" pitchFamily="18" charset="0"/>
                        </a:rPr>
                        <m:t>)</m:t>
                      </m:r>
                    </m:oMath>
                  </m:oMathPara>
                </a14:m>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a:p>
                <a:pPr algn="l">
                  <a:spcBef>
                    <a:spcPts val="0"/>
                  </a:spcBef>
                </a:pPr>
                <a:endParaRPr lang="en-US" sz="2500" dirty="0">
                  <a:latin typeface="Cambria" panose="02040503050406030204" pitchFamily="18" charset="0"/>
                </a:endParaRPr>
              </a:p>
            </p:txBody>
          </p:sp>
        </mc:Choice>
        <mc:Fallback>
          <p:sp>
            <p:nvSpPr>
              <p:cNvPr id="8" name="Subtitle 2"/>
              <p:cNvSpPr txBox="1">
                <a:spLocks noRot="1" noChangeAspect="1" noMove="1" noResize="1" noEditPoints="1" noAdjustHandles="1" noChangeArrowheads="1" noChangeShapeType="1" noTextEdit="1"/>
              </p:cNvSpPr>
              <p:nvPr/>
            </p:nvSpPr>
            <p:spPr>
              <a:xfrm>
                <a:off x="291692" y="12038262"/>
                <a:ext cx="9546682" cy="2011494"/>
              </a:xfrm>
              <a:prstGeom prst="rect">
                <a:avLst/>
              </a:prstGeom>
              <a:blipFill>
                <a:blip r:embed="rId4"/>
                <a:stretch>
                  <a:fillRect l="-1276" r="-1212"/>
                </a:stretch>
              </a:blipFill>
              <a:ln>
                <a:solidFill>
                  <a:schemeClr val="tx2"/>
                </a:solidFill>
              </a:ln>
            </p:spPr>
            <p:txBody>
              <a:bodyPr/>
              <a:lstStyle/>
              <a:p>
                <a:r>
                  <a:rPr lang="en-US">
                    <a:noFill/>
                  </a:rPr>
                  <a:t> </a:t>
                </a:r>
              </a:p>
            </p:txBody>
          </p:sp>
        </mc:Fallback>
      </mc:AlternateContent>
      <p:sp>
        <p:nvSpPr>
          <p:cNvPr id="12" name="Subtitle 2"/>
          <p:cNvSpPr txBox="1">
            <a:spLocks/>
          </p:cNvSpPr>
          <p:nvPr/>
        </p:nvSpPr>
        <p:spPr>
          <a:xfrm>
            <a:off x="26277258" y="26995578"/>
            <a:ext cx="11790659" cy="622585"/>
          </a:xfrm>
          <a:prstGeom prst="rect">
            <a:avLst/>
          </a:prstGeom>
          <a:noFill/>
          <a:ln>
            <a:no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000" dirty="0">
                <a:latin typeface="Cambria" panose="02040503050406030204" pitchFamily="18" charset="0"/>
              </a:rPr>
              <a:t>We are thankful for funding from NFS CAREER Award (CBET #1554558) and XSEDE Computational Resources (TG-MCB16083) as well as the UNH’s Supercomputing cluster (Trillian) and the Department of Chemical Engineering.  </a:t>
            </a:r>
            <a:endParaRPr lang="en-US" sz="500" dirty="0">
              <a:latin typeface="Cambria" panose="02040503050406030204" pitchFamily="18" charset="0"/>
            </a:endParaRPr>
          </a:p>
        </p:txBody>
      </p:sp>
      <p:sp>
        <p:nvSpPr>
          <p:cNvPr id="13" name="Subtitle 2"/>
          <p:cNvSpPr txBox="1">
            <a:spLocks/>
          </p:cNvSpPr>
          <p:nvPr/>
        </p:nvSpPr>
        <p:spPr>
          <a:xfrm>
            <a:off x="323397" y="4394630"/>
            <a:ext cx="9550400" cy="716632"/>
          </a:xfrm>
          <a:prstGeom prst="rect">
            <a:avLst/>
          </a:prstGeom>
          <a:noFill/>
          <a:ln w="76200">
            <a:solidFill>
              <a:schemeClr val="tx2"/>
            </a:solid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b="1" dirty="0">
                <a:solidFill>
                  <a:srgbClr val="002060"/>
                </a:solidFill>
                <a:latin typeface="Cambria" panose="02040503050406030204" pitchFamily="18" charset="0"/>
              </a:rPr>
              <a:t>Abstract</a:t>
            </a:r>
          </a:p>
        </p:txBody>
      </p:sp>
      <p:sp>
        <p:nvSpPr>
          <p:cNvPr id="15" name="Subtitle 2"/>
          <p:cNvSpPr txBox="1">
            <a:spLocks/>
          </p:cNvSpPr>
          <p:nvPr/>
        </p:nvSpPr>
        <p:spPr>
          <a:xfrm>
            <a:off x="20982839" y="4439728"/>
            <a:ext cx="8251818" cy="771141"/>
          </a:xfrm>
          <a:prstGeom prst="rect">
            <a:avLst/>
          </a:prstGeom>
          <a:noFill/>
          <a:ln w="76200">
            <a:solidFill>
              <a:schemeClr val="tx2"/>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b="1" dirty="0">
                <a:solidFill>
                  <a:srgbClr val="002060"/>
                </a:solidFill>
                <a:latin typeface="Cambria" panose="02040503050406030204" pitchFamily="18" charset="0"/>
              </a:rPr>
              <a:t>Goals </a:t>
            </a:r>
          </a:p>
        </p:txBody>
      </p:sp>
      <p:sp>
        <p:nvSpPr>
          <p:cNvPr id="17" name="Subtitle 2"/>
          <p:cNvSpPr txBox="1">
            <a:spLocks/>
          </p:cNvSpPr>
          <p:nvPr/>
        </p:nvSpPr>
        <p:spPr>
          <a:xfrm>
            <a:off x="26365606" y="26274432"/>
            <a:ext cx="11808984" cy="489809"/>
          </a:xfrm>
          <a:prstGeom prst="rect">
            <a:avLst/>
          </a:prstGeom>
          <a:noFill/>
          <a:ln w="38100">
            <a:solidFill>
              <a:schemeClr val="tx2"/>
            </a:solid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2800" b="1" dirty="0">
                <a:solidFill>
                  <a:srgbClr val="002060"/>
                </a:solidFill>
                <a:latin typeface="Cambria" panose="02040503050406030204" pitchFamily="18" charset="0"/>
              </a:rPr>
              <a:t>Acknowledgements &amp; References </a:t>
            </a:r>
          </a:p>
        </p:txBody>
      </p:sp>
      <p:sp>
        <p:nvSpPr>
          <p:cNvPr id="19" name="Subtitle 2"/>
          <p:cNvSpPr txBox="1">
            <a:spLocks/>
          </p:cNvSpPr>
          <p:nvPr/>
        </p:nvSpPr>
        <p:spPr>
          <a:xfrm>
            <a:off x="20998624" y="5443964"/>
            <a:ext cx="8251819" cy="3606287"/>
          </a:xfrm>
          <a:prstGeom prst="rect">
            <a:avLst/>
          </a:prstGeom>
          <a:noFill/>
          <a:ln>
            <a:solidFill>
              <a:schemeClr val="tx2"/>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latin typeface="Cambria" panose="02040503050406030204" pitchFamily="18" charset="0"/>
              </a:rPr>
              <a:t>Characterize transition pathways between known conformational states </a:t>
            </a:r>
          </a:p>
          <a:p>
            <a:pPr marL="457200" indent="-457200">
              <a:buFont typeface="Arial" panose="020B0604020202020204" pitchFamily="34" charset="0"/>
              <a:buChar char="•"/>
            </a:pPr>
            <a:r>
              <a:rPr lang="en-US" sz="3200" dirty="0">
                <a:latin typeface="Cambria" panose="02040503050406030204" pitchFamily="18" charset="0"/>
              </a:rPr>
              <a:t>Identify physical properties that  can act as collective variables</a:t>
            </a:r>
          </a:p>
          <a:p>
            <a:pPr marL="457200" indent="-457200">
              <a:buFont typeface="Arial" panose="020B0604020202020204" pitchFamily="34" charset="0"/>
              <a:buChar char="•"/>
            </a:pPr>
            <a:r>
              <a:rPr lang="en-US" sz="3200" dirty="0">
                <a:latin typeface="Cambria" panose="02040503050406030204" pitchFamily="18" charset="0"/>
              </a:rPr>
              <a:t>Identify important transition states </a:t>
            </a:r>
          </a:p>
        </p:txBody>
      </p:sp>
      <p:sp>
        <p:nvSpPr>
          <p:cNvPr id="21" name="Subtitle 2"/>
          <p:cNvSpPr txBox="1">
            <a:spLocks/>
          </p:cNvSpPr>
          <p:nvPr/>
        </p:nvSpPr>
        <p:spPr>
          <a:xfrm>
            <a:off x="291691" y="14448156"/>
            <a:ext cx="37721221" cy="799014"/>
          </a:xfrm>
          <a:prstGeom prst="rect">
            <a:avLst/>
          </a:prstGeom>
          <a:noFill/>
          <a:ln w="76200">
            <a:solidFill>
              <a:schemeClr val="tx2"/>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b="1" dirty="0">
                <a:solidFill>
                  <a:srgbClr val="002060"/>
                </a:solidFill>
                <a:latin typeface="Cambria" panose="02040503050406030204" pitchFamily="18" charset="0"/>
              </a:rPr>
              <a:t>Structure-based Models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4282" y="854339"/>
            <a:ext cx="2093315" cy="287631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71981" y="722875"/>
            <a:ext cx="2450273" cy="2464436"/>
          </a:xfrm>
          <a:prstGeom prst="rect">
            <a:avLst/>
          </a:prstGeom>
        </p:spPr>
      </p:pic>
      <p:grpSp>
        <p:nvGrpSpPr>
          <p:cNvPr id="56" name="Group 55"/>
          <p:cNvGrpSpPr/>
          <p:nvPr/>
        </p:nvGrpSpPr>
        <p:grpSpPr>
          <a:xfrm>
            <a:off x="10200291" y="5286087"/>
            <a:ext cx="10272561" cy="8795583"/>
            <a:chOff x="10200178" y="7829046"/>
            <a:chExt cx="9845076" cy="7983334"/>
          </a:xfrm>
        </p:grpSpPr>
        <p:pic>
          <p:nvPicPr>
            <p:cNvPr id="27" name="Picture 26"/>
            <p:cNvPicPr>
              <a:picLocks noChangeAspect="1"/>
            </p:cNvPicPr>
            <p:nvPr/>
          </p:nvPicPr>
          <p:blipFill>
            <a:blip r:embed="rId7"/>
            <a:stretch>
              <a:fillRect/>
            </a:stretch>
          </p:blipFill>
          <p:spPr>
            <a:xfrm>
              <a:off x="10902515" y="7829046"/>
              <a:ext cx="8214882" cy="7876674"/>
            </a:xfrm>
            <a:prstGeom prst="rect">
              <a:avLst/>
            </a:prstGeom>
          </p:spPr>
        </p:pic>
        <p:sp>
          <p:nvSpPr>
            <p:cNvPr id="30" name="Subtitle 2"/>
            <p:cNvSpPr txBox="1">
              <a:spLocks/>
            </p:cNvSpPr>
            <p:nvPr/>
          </p:nvSpPr>
          <p:spPr>
            <a:xfrm>
              <a:off x="10200178" y="7922589"/>
              <a:ext cx="9845076" cy="7889791"/>
            </a:xfrm>
            <a:prstGeom prst="rect">
              <a:avLst/>
            </a:prstGeom>
            <a:noFill/>
            <a:ln>
              <a:solidFill>
                <a:schemeClr val="tx2"/>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dirty="0">
                <a:latin typeface="Cambria" panose="02040503050406030204" pitchFamily="18" charset="0"/>
              </a:endParaRPr>
            </a:p>
          </p:txBody>
        </p:sp>
      </p:grpSp>
      <p:sp>
        <p:nvSpPr>
          <p:cNvPr id="26" name="Subtitle 2"/>
          <p:cNvSpPr txBox="1">
            <a:spLocks/>
          </p:cNvSpPr>
          <p:nvPr/>
        </p:nvSpPr>
        <p:spPr>
          <a:xfrm>
            <a:off x="10144573" y="4424186"/>
            <a:ext cx="10400039" cy="769214"/>
          </a:xfrm>
          <a:prstGeom prst="rect">
            <a:avLst/>
          </a:prstGeom>
          <a:noFill/>
          <a:ln w="76200">
            <a:solidFill>
              <a:schemeClr val="tx2"/>
            </a:solid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b="1" dirty="0">
                <a:solidFill>
                  <a:srgbClr val="002060"/>
                </a:solidFill>
                <a:latin typeface="Cambria" panose="02040503050406030204" pitchFamily="18" charset="0"/>
              </a:rPr>
              <a:t>Structural Flexibility of HIV-1 TAR RNA </a:t>
            </a:r>
          </a:p>
        </p:txBody>
      </p:sp>
      <p:pic>
        <p:nvPicPr>
          <p:cNvPr id="33" name="Picture 32"/>
          <p:cNvPicPr>
            <a:picLocks noChangeAspect="1"/>
          </p:cNvPicPr>
          <p:nvPr/>
        </p:nvPicPr>
        <p:blipFill>
          <a:blip r:embed="rId8"/>
          <a:stretch>
            <a:fillRect/>
          </a:stretch>
        </p:blipFill>
        <p:spPr>
          <a:xfrm>
            <a:off x="30160268" y="5775151"/>
            <a:ext cx="7541786" cy="3080844"/>
          </a:xfrm>
          <a:prstGeom prst="rect">
            <a:avLst/>
          </a:prstGeom>
        </p:spPr>
      </p:pic>
      <p:sp>
        <p:nvSpPr>
          <p:cNvPr id="34" name="Subtitle 2"/>
          <p:cNvSpPr txBox="1">
            <a:spLocks/>
          </p:cNvSpPr>
          <p:nvPr/>
        </p:nvSpPr>
        <p:spPr>
          <a:xfrm>
            <a:off x="20982839" y="9449325"/>
            <a:ext cx="17034870" cy="815758"/>
          </a:xfrm>
          <a:prstGeom prst="rect">
            <a:avLst/>
          </a:prstGeom>
          <a:noFill/>
          <a:ln w="76200">
            <a:solidFill>
              <a:schemeClr val="tx2"/>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b="1" dirty="0">
                <a:solidFill>
                  <a:srgbClr val="002060"/>
                </a:solidFill>
                <a:latin typeface="Cambria" panose="02040503050406030204" pitchFamily="18" charset="0"/>
              </a:rPr>
              <a:t>Convergence of apo-HIV-1 TAR RNA to ARG Bound State</a:t>
            </a:r>
          </a:p>
        </p:txBody>
      </p:sp>
      <p:sp>
        <p:nvSpPr>
          <p:cNvPr id="37" name="Subtitle 2"/>
          <p:cNvSpPr txBox="1">
            <a:spLocks/>
          </p:cNvSpPr>
          <p:nvPr/>
        </p:nvSpPr>
        <p:spPr>
          <a:xfrm>
            <a:off x="287973" y="15528241"/>
            <a:ext cx="18842237" cy="890736"/>
          </a:xfrm>
          <a:prstGeom prst="rect">
            <a:avLst/>
          </a:prstGeom>
          <a:noFill/>
          <a:ln w="25400">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b="1" dirty="0">
                <a:solidFill>
                  <a:srgbClr val="002060"/>
                </a:solidFill>
                <a:latin typeface="Cambria" panose="02040503050406030204" pitchFamily="18" charset="0"/>
              </a:rPr>
              <a:t>HIV-1 TAR RNA </a:t>
            </a:r>
          </a:p>
        </p:txBody>
      </p:sp>
      <p:sp>
        <p:nvSpPr>
          <p:cNvPr id="59" name="Subtitle 2"/>
          <p:cNvSpPr txBox="1">
            <a:spLocks/>
          </p:cNvSpPr>
          <p:nvPr/>
        </p:nvSpPr>
        <p:spPr>
          <a:xfrm>
            <a:off x="19491158" y="15528242"/>
            <a:ext cx="18602943" cy="890736"/>
          </a:xfrm>
          <a:prstGeom prst="rect">
            <a:avLst/>
          </a:prstGeom>
          <a:noFill/>
          <a:ln w="25400">
            <a:solidFill>
              <a:srgbClr val="002060"/>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b="1" dirty="0">
                <a:solidFill>
                  <a:srgbClr val="002060"/>
                </a:solidFill>
                <a:latin typeface="Cambria" panose="02040503050406030204" pitchFamily="18" charset="0"/>
              </a:rPr>
              <a:t>SL-1 Domain RNA </a:t>
            </a:r>
          </a:p>
        </p:txBody>
      </p:sp>
      <p:grpSp>
        <p:nvGrpSpPr>
          <p:cNvPr id="72" name="Group 71"/>
          <p:cNvGrpSpPr/>
          <p:nvPr/>
        </p:nvGrpSpPr>
        <p:grpSpPr>
          <a:xfrm>
            <a:off x="730483" y="20803329"/>
            <a:ext cx="6133628" cy="7450697"/>
            <a:chOff x="16464397" y="16614477"/>
            <a:chExt cx="5590076" cy="7414773"/>
          </a:xfrm>
        </p:grpSpPr>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31734" y="17466547"/>
              <a:ext cx="5367911" cy="3067182"/>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581422" y="21031511"/>
              <a:ext cx="5371335" cy="2997739"/>
            </a:xfrm>
            <a:prstGeom prst="rect">
              <a:avLst/>
            </a:prstGeom>
          </p:spPr>
        </p:pic>
        <p:sp>
          <p:nvSpPr>
            <p:cNvPr id="63" name="Subtitle 2"/>
            <p:cNvSpPr txBox="1">
              <a:spLocks/>
            </p:cNvSpPr>
            <p:nvPr/>
          </p:nvSpPr>
          <p:spPr>
            <a:xfrm>
              <a:off x="16464397" y="16614477"/>
              <a:ext cx="5416888" cy="841460"/>
            </a:xfrm>
            <a:prstGeom prst="rect">
              <a:avLst/>
            </a:prstGeom>
            <a:noFill/>
            <a:ln w="9525">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b="1" dirty="0">
                  <a:latin typeface="Cambria" panose="02040503050406030204" pitchFamily="18" charset="0"/>
                </a:rPr>
                <a:t>Transition Pathways</a:t>
              </a:r>
            </a:p>
          </p:txBody>
        </p:sp>
        <p:cxnSp>
          <p:nvCxnSpPr>
            <p:cNvPr id="66" name="Straight Connector 65"/>
            <p:cNvCxnSpPr/>
            <p:nvPr/>
          </p:nvCxnSpPr>
          <p:spPr>
            <a:xfrm>
              <a:off x="16464397" y="17421999"/>
              <a:ext cx="5416888" cy="3393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8697532" y="17466547"/>
              <a:ext cx="2868277" cy="492443"/>
            </a:xfrm>
            <a:prstGeom prst="rect">
              <a:avLst/>
            </a:prstGeom>
            <a:noFill/>
          </p:spPr>
          <p:txBody>
            <a:bodyPr wrap="square" rtlCol="0">
              <a:spAutoFit/>
            </a:bodyPr>
            <a:lstStyle/>
            <a:p>
              <a:r>
                <a:rPr lang="en-US" sz="2600" b="1" dirty="0">
                  <a:solidFill>
                    <a:srgbClr val="0070C0"/>
                  </a:solidFill>
                  <a:latin typeface="Cambria" panose="02040503050406030204" pitchFamily="18" charset="0"/>
                </a:rPr>
                <a:t>State 1 </a:t>
              </a:r>
              <a:r>
                <a:rPr lang="en-US" sz="2600" b="1" dirty="0">
                  <a:latin typeface="Cambria" panose="02040503050406030204" pitchFamily="18" charset="0"/>
                  <a:sym typeface="Wingdings" panose="05000000000000000000" pitchFamily="2" charset="2"/>
                </a:rPr>
                <a:t> </a:t>
              </a:r>
              <a:r>
                <a:rPr lang="en-US" sz="2600" b="1" dirty="0">
                  <a:solidFill>
                    <a:srgbClr val="C00000"/>
                  </a:solidFill>
                  <a:latin typeface="Cambria" panose="02040503050406030204" pitchFamily="18" charset="0"/>
                  <a:sym typeface="Wingdings" panose="05000000000000000000" pitchFamily="2" charset="2"/>
                </a:rPr>
                <a:t>State 2</a:t>
              </a:r>
              <a:endParaRPr lang="en-US" sz="2600" b="1" dirty="0">
                <a:solidFill>
                  <a:srgbClr val="C00000"/>
                </a:solidFill>
                <a:latin typeface="Cambria" panose="02040503050406030204" pitchFamily="18" charset="0"/>
              </a:endParaRPr>
            </a:p>
          </p:txBody>
        </p:sp>
        <p:sp>
          <p:nvSpPr>
            <p:cNvPr id="68" name="TextBox 67"/>
            <p:cNvSpPr txBox="1"/>
            <p:nvPr/>
          </p:nvSpPr>
          <p:spPr>
            <a:xfrm>
              <a:off x="19186196" y="21086287"/>
              <a:ext cx="2868277" cy="492443"/>
            </a:xfrm>
            <a:prstGeom prst="rect">
              <a:avLst/>
            </a:prstGeom>
            <a:noFill/>
          </p:spPr>
          <p:txBody>
            <a:bodyPr wrap="square" rtlCol="0">
              <a:spAutoFit/>
            </a:bodyPr>
            <a:lstStyle/>
            <a:p>
              <a:r>
                <a:rPr lang="en-US" sz="2600" b="1" dirty="0">
                  <a:solidFill>
                    <a:srgbClr val="C00000"/>
                  </a:solidFill>
                  <a:latin typeface="Cambria" panose="02040503050406030204" pitchFamily="18" charset="0"/>
                  <a:sym typeface="Wingdings" panose="05000000000000000000" pitchFamily="2" charset="2"/>
                </a:rPr>
                <a:t>State 2 </a:t>
              </a:r>
              <a:r>
                <a:rPr lang="en-US" sz="2600" b="1" dirty="0">
                  <a:solidFill>
                    <a:srgbClr val="C00000"/>
                  </a:solidFill>
                  <a:latin typeface="Cambria" panose="02040503050406030204" pitchFamily="18" charset="0"/>
                </a:rPr>
                <a:t> </a:t>
              </a:r>
              <a:r>
                <a:rPr lang="en-US" sz="2600" b="1" dirty="0">
                  <a:latin typeface="Cambria" panose="02040503050406030204" pitchFamily="18" charset="0"/>
                  <a:sym typeface="Wingdings" panose="05000000000000000000" pitchFamily="2" charset="2"/>
                </a:rPr>
                <a:t> </a:t>
              </a:r>
              <a:r>
                <a:rPr lang="en-US" sz="2600" b="1" dirty="0">
                  <a:solidFill>
                    <a:srgbClr val="0070C0"/>
                  </a:solidFill>
                  <a:latin typeface="Cambria" panose="02040503050406030204" pitchFamily="18" charset="0"/>
                </a:rPr>
                <a:t>State 1</a:t>
              </a:r>
            </a:p>
          </p:txBody>
        </p:sp>
      </p:grpSp>
      <p:sp>
        <p:nvSpPr>
          <p:cNvPr id="69" name="Subtitle 2"/>
          <p:cNvSpPr txBox="1">
            <a:spLocks/>
          </p:cNvSpPr>
          <p:nvPr/>
        </p:nvSpPr>
        <p:spPr>
          <a:xfrm>
            <a:off x="29532492" y="4436587"/>
            <a:ext cx="8416905" cy="774284"/>
          </a:xfrm>
          <a:prstGeom prst="rect">
            <a:avLst/>
          </a:prstGeom>
          <a:noFill/>
          <a:ln w="76200">
            <a:solidFill>
              <a:schemeClr val="tx2"/>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400" b="1" dirty="0">
                <a:solidFill>
                  <a:srgbClr val="002060"/>
                </a:solidFill>
                <a:latin typeface="Cambria" panose="02040503050406030204" pitchFamily="18" charset="0"/>
              </a:rPr>
              <a:t>Theory of SMOG Models  </a:t>
            </a:r>
          </a:p>
        </p:txBody>
      </p:sp>
      <p:cxnSp>
        <p:nvCxnSpPr>
          <p:cNvPr id="90" name="Straight Connector 89"/>
          <p:cNvCxnSpPr/>
          <p:nvPr/>
        </p:nvCxnSpPr>
        <p:spPr>
          <a:xfrm>
            <a:off x="19356198" y="16744119"/>
            <a:ext cx="9975" cy="1172246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28" name="Picture 127"/>
          <p:cNvPicPr>
            <a:picLocks noChangeAspect="1"/>
          </p:cNvPicPr>
          <p:nvPr/>
        </p:nvPicPr>
        <p:blipFill>
          <a:blip r:embed="rId11"/>
          <a:stretch>
            <a:fillRect/>
          </a:stretch>
        </p:blipFill>
        <p:spPr>
          <a:xfrm>
            <a:off x="6883289" y="20926655"/>
            <a:ext cx="2677962" cy="3735052"/>
          </a:xfrm>
          <a:prstGeom prst="rect">
            <a:avLst/>
          </a:prstGeom>
        </p:spPr>
      </p:pic>
      <p:pic>
        <p:nvPicPr>
          <p:cNvPr id="133" name="Picture 132"/>
          <p:cNvPicPr>
            <a:picLocks noChangeAspect="1"/>
          </p:cNvPicPr>
          <p:nvPr/>
        </p:nvPicPr>
        <p:blipFill>
          <a:blip r:embed="rId12"/>
          <a:stretch>
            <a:fillRect/>
          </a:stretch>
        </p:blipFill>
        <p:spPr>
          <a:xfrm>
            <a:off x="10059614" y="21694210"/>
            <a:ext cx="4397561" cy="2754201"/>
          </a:xfrm>
          <a:prstGeom prst="rect">
            <a:avLst/>
          </a:prstGeom>
        </p:spPr>
      </p:pic>
      <p:pic>
        <p:nvPicPr>
          <p:cNvPr id="134" name="Picture 133"/>
          <p:cNvPicPr>
            <a:picLocks noChangeAspect="1"/>
          </p:cNvPicPr>
          <p:nvPr/>
        </p:nvPicPr>
        <p:blipFill>
          <a:blip r:embed="rId13"/>
          <a:stretch>
            <a:fillRect/>
          </a:stretch>
        </p:blipFill>
        <p:spPr>
          <a:xfrm>
            <a:off x="14773246" y="21771644"/>
            <a:ext cx="4301157" cy="2693824"/>
          </a:xfrm>
          <a:prstGeom prst="rect">
            <a:avLst/>
          </a:prstGeom>
        </p:spPr>
      </p:pic>
      <p:grpSp>
        <p:nvGrpSpPr>
          <p:cNvPr id="3" name="Group 2"/>
          <p:cNvGrpSpPr/>
          <p:nvPr/>
        </p:nvGrpSpPr>
        <p:grpSpPr>
          <a:xfrm>
            <a:off x="7387389" y="24831153"/>
            <a:ext cx="11742821" cy="946285"/>
            <a:chOff x="7593700" y="24595392"/>
            <a:chExt cx="11742821" cy="946285"/>
          </a:xfrm>
        </p:grpSpPr>
        <p:sp>
          <p:nvSpPr>
            <p:cNvPr id="71" name="Subtitle 2"/>
            <p:cNvSpPr txBox="1">
              <a:spLocks/>
            </p:cNvSpPr>
            <p:nvPr/>
          </p:nvSpPr>
          <p:spPr>
            <a:xfrm>
              <a:off x="7593700" y="24595392"/>
              <a:ext cx="11742821" cy="841460"/>
            </a:xfrm>
            <a:prstGeom prst="rect">
              <a:avLst/>
            </a:prstGeom>
            <a:noFill/>
            <a:ln w="9525">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b="1" dirty="0">
                  <a:latin typeface="Cambria" panose="02040503050406030204" pitchFamily="18" charset="0"/>
                </a:rPr>
                <a:t>Proposed Transition Pathway</a:t>
              </a:r>
            </a:p>
          </p:txBody>
        </p:sp>
        <p:cxnSp>
          <p:nvCxnSpPr>
            <p:cNvPr id="74" name="Straight Connector 73"/>
            <p:cNvCxnSpPr/>
            <p:nvPr/>
          </p:nvCxnSpPr>
          <p:spPr>
            <a:xfrm>
              <a:off x="7930585" y="25527352"/>
              <a:ext cx="11165305" cy="143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7233319" y="25803783"/>
            <a:ext cx="12007352" cy="2874790"/>
            <a:chOff x="-21726" y="507067"/>
            <a:chExt cx="14603476" cy="3320908"/>
          </a:xfrm>
        </p:grpSpPr>
        <p:grpSp>
          <p:nvGrpSpPr>
            <p:cNvPr id="92" name="Group 91"/>
            <p:cNvGrpSpPr/>
            <p:nvPr/>
          </p:nvGrpSpPr>
          <p:grpSpPr>
            <a:xfrm>
              <a:off x="-21726" y="507067"/>
              <a:ext cx="6629554" cy="3320908"/>
              <a:chOff x="-14786" y="507567"/>
              <a:chExt cx="6629554" cy="3320908"/>
            </a:xfrm>
          </p:grpSpPr>
          <p:pic>
            <p:nvPicPr>
              <p:cNvPr id="102" name="Picture 101"/>
              <p:cNvPicPr>
                <a:picLocks noChangeAspect="1"/>
              </p:cNvPicPr>
              <p:nvPr/>
            </p:nvPicPr>
            <p:blipFill>
              <a:blip r:embed="rId14"/>
              <a:stretch>
                <a:fillRect/>
              </a:stretch>
            </p:blipFill>
            <p:spPr>
              <a:xfrm>
                <a:off x="4028559" y="507567"/>
                <a:ext cx="2586209" cy="3195491"/>
              </a:xfrm>
              <a:prstGeom prst="rect">
                <a:avLst/>
              </a:prstGeom>
            </p:spPr>
          </p:pic>
          <p:pic>
            <p:nvPicPr>
              <p:cNvPr id="100" name="Picture 99"/>
              <p:cNvPicPr>
                <a:picLocks noChangeAspect="1"/>
              </p:cNvPicPr>
              <p:nvPr/>
            </p:nvPicPr>
            <p:blipFill>
              <a:blip r:embed="rId15"/>
              <a:stretch>
                <a:fillRect/>
              </a:stretch>
            </p:blipFill>
            <p:spPr>
              <a:xfrm>
                <a:off x="-14786" y="568432"/>
                <a:ext cx="2059061" cy="2867245"/>
              </a:xfrm>
              <a:prstGeom prst="rect">
                <a:avLst/>
              </a:prstGeom>
            </p:spPr>
          </p:pic>
          <p:pic>
            <p:nvPicPr>
              <p:cNvPr id="101" name="Picture 100"/>
              <p:cNvPicPr>
                <a:picLocks noChangeAspect="1"/>
              </p:cNvPicPr>
              <p:nvPr/>
            </p:nvPicPr>
            <p:blipFill>
              <a:blip r:embed="rId16"/>
              <a:stretch>
                <a:fillRect/>
              </a:stretch>
            </p:blipFill>
            <p:spPr>
              <a:xfrm>
                <a:off x="1914454" y="568433"/>
                <a:ext cx="2478112" cy="3260042"/>
              </a:xfrm>
              <a:prstGeom prst="rect">
                <a:avLst/>
              </a:prstGeom>
            </p:spPr>
          </p:pic>
        </p:grpSp>
        <p:grpSp>
          <p:nvGrpSpPr>
            <p:cNvPr id="96" name="Group 95"/>
            <p:cNvGrpSpPr/>
            <p:nvPr/>
          </p:nvGrpSpPr>
          <p:grpSpPr>
            <a:xfrm>
              <a:off x="6406722" y="675429"/>
              <a:ext cx="8175028" cy="3044868"/>
              <a:chOff x="6817938" y="722141"/>
              <a:chExt cx="8175028" cy="3044868"/>
            </a:xfrm>
          </p:grpSpPr>
          <p:pic>
            <p:nvPicPr>
              <p:cNvPr id="97" name="Picture 96"/>
              <p:cNvPicPr>
                <a:picLocks noChangeAspect="1"/>
              </p:cNvPicPr>
              <p:nvPr/>
            </p:nvPicPr>
            <p:blipFill>
              <a:blip r:embed="rId17"/>
              <a:stretch>
                <a:fillRect/>
              </a:stretch>
            </p:blipFill>
            <p:spPr>
              <a:xfrm>
                <a:off x="6817938" y="722324"/>
                <a:ext cx="2546464" cy="3044685"/>
              </a:xfrm>
              <a:prstGeom prst="rect">
                <a:avLst/>
              </a:prstGeom>
            </p:spPr>
          </p:pic>
          <p:pic>
            <p:nvPicPr>
              <p:cNvPr id="98" name="Picture 97"/>
              <p:cNvPicPr>
                <a:picLocks noChangeAspect="1"/>
              </p:cNvPicPr>
              <p:nvPr/>
            </p:nvPicPr>
            <p:blipFill>
              <a:blip r:embed="rId18"/>
              <a:stretch>
                <a:fillRect/>
              </a:stretch>
            </p:blipFill>
            <p:spPr>
              <a:xfrm>
                <a:off x="9346231" y="722141"/>
                <a:ext cx="2724403" cy="2840062"/>
              </a:xfrm>
              <a:prstGeom prst="rect">
                <a:avLst/>
              </a:prstGeom>
            </p:spPr>
          </p:pic>
          <p:pic>
            <p:nvPicPr>
              <p:cNvPr id="99" name="Picture 98"/>
              <p:cNvPicPr>
                <a:picLocks noChangeAspect="1"/>
              </p:cNvPicPr>
              <p:nvPr/>
            </p:nvPicPr>
            <p:blipFill>
              <a:blip r:embed="rId19"/>
              <a:stretch>
                <a:fillRect/>
              </a:stretch>
            </p:blipFill>
            <p:spPr>
              <a:xfrm>
                <a:off x="11838017" y="979840"/>
                <a:ext cx="3154949" cy="2553018"/>
              </a:xfrm>
              <a:prstGeom prst="rect">
                <a:avLst/>
              </a:prstGeom>
            </p:spPr>
          </p:pic>
        </p:grpSp>
      </p:grpSp>
      <p:grpSp>
        <p:nvGrpSpPr>
          <p:cNvPr id="103" name="Group 102"/>
          <p:cNvGrpSpPr/>
          <p:nvPr/>
        </p:nvGrpSpPr>
        <p:grpSpPr>
          <a:xfrm>
            <a:off x="26462997" y="21881566"/>
            <a:ext cx="11742821" cy="903053"/>
            <a:chOff x="7649014" y="24687045"/>
            <a:chExt cx="11742821" cy="903053"/>
          </a:xfrm>
        </p:grpSpPr>
        <p:sp>
          <p:nvSpPr>
            <p:cNvPr id="104" name="Subtitle 2"/>
            <p:cNvSpPr txBox="1">
              <a:spLocks/>
            </p:cNvSpPr>
            <p:nvPr/>
          </p:nvSpPr>
          <p:spPr>
            <a:xfrm>
              <a:off x="7649014" y="24687045"/>
              <a:ext cx="11742821" cy="841460"/>
            </a:xfrm>
            <a:prstGeom prst="rect">
              <a:avLst/>
            </a:prstGeom>
            <a:noFill/>
            <a:ln w="9525">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b="1" dirty="0">
                  <a:latin typeface="Cambria" panose="02040503050406030204" pitchFamily="18" charset="0"/>
                </a:rPr>
                <a:t>Proposed Transition Pathway</a:t>
              </a:r>
            </a:p>
          </p:txBody>
        </p:sp>
        <p:cxnSp>
          <p:nvCxnSpPr>
            <p:cNvPr id="105" name="Straight Connector 104"/>
            <p:cNvCxnSpPr/>
            <p:nvPr/>
          </p:nvCxnSpPr>
          <p:spPr>
            <a:xfrm>
              <a:off x="7970109" y="25575773"/>
              <a:ext cx="11165305" cy="143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6547177" y="16610562"/>
            <a:ext cx="11742821" cy="848623"/>
            <a:chOff x="26688165" y="16609925"/>
            <a:chExt cx="11742821" cy="848623"/>
          </a:xfrm>
        </p:grpSpPr>
        <p:sp>
          <p:nvSpPr>
            <p:cNvPr id="106" name="Subtitle 2"/>
            <p:cNvSpPr txBox="1">
              <a:spLocks/>
            </p:cNvSpPr>
            <p:nvPr/>
          </p:nvSpPr>
          <p:spPr>
            <a:xfrm>
              <a:off x="26688165" y="16609925"/>
              <a:ext cx="11742821" cy="841460"/>
            </a:xfrm>
            <a:prstGeom prst="rect">
              <a:avLst/>
            </a:prstGeom>
            <a:noFill/>
            <a:ln w="9525">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b="1" dirty="0">
                  <a:latin typeface="Cambria" panose="02040503050406030204" pitchFamily="18" charset="0"/>
                </a:rPr>
                <a:t>Identification of Important Physical Variables</a:t>
              </a:r>
            </a:p>
          </p:txBody>
        </p:sp>
        <p:cxnSp>
          <p:nvCxnSpPr>
            <p:cNvPr id="107" name="Straight Connector 106"/>
            <p:cNvCxnSpPr/>
            <p:nvPr/>
          </p:nvCxnSpPr>
          <p:spPr>
            <a:xfrm>
              <a:off x="26828434" y="17444223"/>
              <a:ext cx="11165305" cy="143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20"/>
          <a:stretch>
            <a:fillRect/>
          </a:stretch>
        </p:blipFill>
        <p:spPr>
          <a:xfrm>
            <a:off x="26361522" y="23094239"/>
            <a:ext cx="11734795" cy="2652064"/>
          </a:xfrm>
          <a:prstGeom prst="rect">
            <a:avLst/>
          </a:prstGeom>
        </p:spPr>
      </p:pic>
      <p:sp>
        <p:nvSpPr>
          <p:cNvPr id="86" name="TextBox 85"/>
          <p:cNvSpPr txBox="1"/>
          <p:nvPr/>
        </p:nvSpPr>
        <p:spPr>
          <a:xfrm>
            <a:off x="30411228" y="17786117"/>
            <a:ext cx="3147174" cy="494829"/>
          </a:xfrm>
          <a:prstGeom prst="rect">
            <a:avLst/>
          </a:prstGeom>
          <a:noFill/>
        </p:spPr>
        <p:txBody>
          <a:bodyPr wrap="square" rtlCol="0">
            <a:spAutoFit/>
          </a:bodyPr>
          <a:lstStyle/>
          <a:p>
            <a:r>
              <a:rPr lang="en-US" sz="2600" b="1" dirty="0">
                <a:solidFill>
                  <a:schemeClr val="accent1"/>
                </a:solidFill>
                <a:latin typeface="Cambria" panose="02040503050406030204" pitchFamily="18" charset="0"/>
              </a:rPr>
              <a:t>State 1 </a:t>
            </a:r>
            <a:r>
              <a:rPr lang="en-US" sz="2600" b="1" dirty="0">
                <a:latin typeface="Cambria" panose="02040503050406030204" pitchFamily="18" charset="0"/>
                <a:sym typeface="Wingdings" panose="05000000000000000000" pitchFamily="2" charset="2"/>
              </a:rPr>
              <a:t> </a:t>
            </a:r>
            <a:r>
              <a:rPr lang="en-US" sz="2600" b="1" dirty="0">
                <a:solidFill>
                  <a:srgbClr val="C00000"/>
                </a:solidFill>
                <a:latin typeface="Cambria" panose="02040503050406030204" pitchFamily="18" charset="0"/>
                <a:sym typeface="Wingdings" panose="05000000000000000000" pitchFamily="2" charset="2"/>
              </a:rPr>
              <a:t>State 2</a:t>
            </a:r>
            <a:endParaRPr lang="en-US" sz="2600" b="1" dirty="0">
              <a:solidFill>
                <a:srgbClr val="C00000"/>
              </a:solidFill>
              <a:latin typeface="Cambria" panose="02040503050406030204" pitchFamily="18" charset="0"/>
            </a:endParaRPr>
          </a:p>
        </p:txBody>
      </p:sp>
      <p:sp>
        <p:nvSpPr>
          <p:cNvPr id="87" name="TextBox 86"/>
          <p:cNvSpPr txBox="1"/>
          <p:nvPr/>
        </p:nvSpPr>
        <p:spPr>
          <a:xfrm>
            <a:off x="34564836" y="17757925"/>
            <a:ext cx="3147174" cy="494829"/>
          </a:xfrm>
          <a:prstGeom prst="rect">
            <a:avLst/>
          </a:prstGeom>
          <a:noFill/>
        </p:spPr>
        <p:txBody>
          <a:bodyPr wrap="square" rtlCol="0">
            <a:spAutoFit/>
          </a:bodyPr>
          <a:lstStyle/>
          <a:p>
            <a:r>
              <a:rPr lang="en-US" sz="2600" b="1" dirty="0">
                <a:solidFill>
                  <a:srgbClr val="C00000"/>
                </a:solidFill>
                <a:latin typeface="Cambria" panose="02040503050406030204" pitchFamily="18" charset="0"/>
                <a:sym typeface="Wingdings" panose="05000000000000000000" pitchFamily="2" charset="2"/>
              </a:rPr>
              <a:t>State 2 </a:t>
            </a:r>
            <a:r>
              <a:rPr lang="en-US" sz="2600" b="1" dirty="0">
                <a:solidFill>
                  <a:srgbClr val="C00000"/>
                </a:solidFill>
                <a:latin typeface="Cambria" panose="02040503050406030204" pitchFamily="18" charset="0"/>
              </a:rPr>
              <a:t> </a:t>
            </a:r>
            <a:r>
              <a:rPr lang="en-US" sz="2600" b="1" dirty="0">
                <a:latin typeface="Cambria" panose="02040503050406030204" pitchFamily="18" charset="0"/>
                <a:sym typeface="Wingdings" panose="05000000000000000000" pitchFamily="2" charset="2"/>
              </a:rPr>
              <a:t> </a:t>
            </a:r>
            <a:r>
              <a:rPr lang="en-US" sz="2600" b="1" dirty="0">
                <a:solidFill>
                  <a:schemeClr val="accent1"/>
                </a:solidFill>
                <a:latin typeface="Cambria" panose="02040503050406030204" pitchFamily="18" charset="0"/>
              </a:rPr>
              <a:t>State 1</a:t>
            </a:r>
          </a:p>
        </p:txBody>
      </p:sp>
      <p:sp>
        <p:nvSpPr>
          <p:cNvPr id="18" name="Rectangle 17"/>
          <p:cNvSpPr/>
          <p:nvPr/>
        </p:nvSpPr>
        <p:spPr>
          <a:xfrm>
            <a:off x="32693848" y="3179664"/>
            <a:ext cx="5104470" cy="584775"/>
          </a:xfrm>
          <a:prstGeom prst="rect">
            <a:avLst/>
          </a:prstGeom>
        </p:spPr>
        <p:txBody>
          <a:bodyPr wrap="square">
            <a:spAutoFit/>
          </a:bodyPr>
          <a:lstStyle/>
          <a:p>
            <a:r>
              <a:rPr lang="en-US" sz="3200" dirty="0">
                <a:solidFill>
                  <a:srgbClr val="002060"/>
                </a:solidFill>
                <a:latin typeface="Cambria" panose="02040503050406030204" pitchFamily="18" charset="0"/>
              </a:rPr>
              <a:t>CBET-1554558 (CAREER)</a:t>
            </a:r>
          </a:p>
        </p:txBody>
      </p:sp>
      <p:sp>
        <p:nvSpPr>
          <p:cNvPr id="108" name="Subtitle 2"/>
          <p:cNvSpPr txBox="1">
            <a:spLocks/>
          </p:cNvSpPr>
          <p:nvPr/>
        </p:nvSpPr>
        <p:spPr>
          <a:xfrm>
            <a:off x="26405851" y="27732434"/>
            <a:ext cx="11533472" cy="622585"/>
          </a:xfrm>
          <a:prstGeom prst="rect">
            <a:avLst/>
          </a:prstGeom>
          <a:noFill/>
          <a:ln>
            <a:noFill/>
          </a:ln>
        </p:spPr>
        <p:txBody>
          <a:bodyPr vert="horz" lIns="91440" tIns="45720" rIns="91440" bIns="45720"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1400" dirty="0"/>
              <a:t>Noel JK and </a:t>
            </a:r>
            <a:r>
              <a:rPr lang="en-US" sz="1400" dirty="0" err="1"/>
              <a:t>Onuchic</a:t>
            </a:r>
            <a:r>
              <a:rPr lang="en-US" sz="1400" dirty="0"/>
              <a:t> JN. (2012) "The Many Faces of Structure-Based Potentials: From Protein Folding Landscapes to Structural Characterization of Complex Biomolecules" in Computational Modeling of Biological Systems, Part 1, </a:t>
            </a:r>
            <a:r>
              <a:rPr lang="en-US" sz="1400" dirty="0" err="1"/>
              <a:t>pg</a:t>
            </a:r>
            <a:r>
              <a:rPr lang="en-US" sz="1400" dirty="0"/>
              <a:t> 31-54, </a:t>
            </a:r>
            <a:r>
              <a:rPr lang="en-US" sz="1400" u="sng" dirty="0">
                <a:hlinkClick r:id="rId21"/>
              </a:rPr>
              <a:t>DOI: 10.1007/978-1-4614-2146-7_2</a:t>
            </a:r>
            <a:endParaRPr lang="en-US" sz="300" dirty="0">
              <a:latin typeface="Cambria" panose="02040503050406030204" pitchFamily="18" charset="0"/>
            </a:endParaRPr>
          </a:p>
        </p:txBody>
      </p:sp>
      <p:grpSp>
        <p:nvGrpSpPr>
          <p:cNvPr id="35" name="Group 34"/>
          <p:cNvGrpSpPr/>
          <p:nvPr/>
        </p:nvGrpSpPr>
        <p:grpSpPr>
          <a:xfrm>
            <a:off x="20982839" y="10508689"/>
            <a:ext cx="16979868" cy="3541204"/>
            <a:chOff x="10149516" y="10543132"/>
            <a:chExt cx="16979868" cy="3541204"/>
          </a:xfrm>
        </p:grpSpPr>
        <p:grpSp>
          <p:nvGrpSpPr>
            <p:cNvPr id="60" name="Group 59"/>
            <p:cNvGrpSpPr/>
            <p:nvPr/>
          </p:nvGrpSpPr>
          <p:grpSpPr>
            <a:xfrm>
              <a:off x="10149516" y="10543132"/>
              <a:ext cx="16979868" cy="3541204"/>
              <a:chOff x="20672140" y="5441621"/>
              <a:chExt cx="17340773" cy="3735036"/>
            </a:xfrm>
          </p:grpSpPr>
          <p:sp>
            <p:nvSpPr>
              <p:cNvPr id="58" name="Subtitle 2"/>
              <p:cNvSpPr txBox="1">
                <a:spLocks/>
              </p:cNvSpPr>
              <p:nvPr/>
            </p:nvSpPr>
            <p:spPr>
              <a:xfrm>
                <a:off x="20672140" y="5441621"/>
                <a:ext cx="17340773" cy="3735036"/>
              </a:xfrm>
              <a:prstGeom prst="rect">
                <a:avLst/>
              </a:prstGeom>
              <a:noFill/>
              <a:ln>
                <a:solidFill>
                  <a:schemeClr val="tx2"/>
                </a:solid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200" dirty="0">
                  <a:latin typeface="Cambria" panose="02040503050406030204" pitchFamily="18" charset="0"/>
                </a:endParaRPr>
              </a:p>
            </p:txBody>
          </p:sp>
          <p:pic>
            <p:nvPicPr>
              <p:cNvPr id="31" name="Picture 30"/>
              <p:cNvPicPr>
                <a:picLocks noChangeAspect="1"/>
              </p:cNvPicPr>
              <p:nvPr/>
            </p:nvPicPr>
            <p:blipFill>
              <a:blip r:embed="rId22"/>
              <a:stretch>
                <a:fillRect/>
              </a:stretch>
            </p:blipFill>
            <p:spPr>
              <a:xfrm>
                <a:off x="20949766" y="6005844"/>
                <a:ext cx="9911970" cy="2748503"/>
              </a:xfrm>
              <a:prstGeom prst="rect">
                <a:avLst/>
              </a:prstGeom>
            </p:spPr>
          </p:pic>
        </p:grpSp>
        <p:pic>
          <p:nvPicPr>
            <p:cNvPr id="57" name="Picture 56" descr="C:\Users\Rhiannon Jacobs\Downloads\rmsd_total (1).jpg"/>
            <p:cNvPicPr/>
            <p:nvPr/>
          </p:nvPicPr>
          <p:blipFill>
            <a:blip r:embed="rId23">
              <a:extLst>
                <a:ext uri="{28A0092B-C50C-407E-A947-70E740481C1C}">
                  <a14:useLocalDpi xmlns:a14="http://schemas.microsoft.com/office/drawing/2010/main" val="0"/>
                </a:ext>
              </a:extLst>
            </a:blip>
            <a:srcRect/>
            <a:stretch>
              <a:fillRect/>
            </a:stretch>
          </p:blipFill>
          <p:spPr bwMode="auto">
            <a:xfrm>
              <a:off x="19925145" y="10718902"/>
              <a:ext cx="6966314" cy="3305605"/>
            </a:xfrm>
            <a:prstGeom prst="rect">
              <a:avLst/>
            </a:prstGeom>
            <a:noFill/>
            <a:ln>
              <a:noFill/>
            </a:ln>
          </p:spPr>
        </p:pic>
        <p:cxnSp>
          <p:nvCxnSpPr>
            <p:cNvPr id="24" name="Straight Connector 23"/>
            <p:cNvCxnSpPr/>
            <p:nvPr/>
          </p:nvCxnSpPr>
          <p:spPr>
            <a:xfrm>
              <a:off x="20710358" y="10940801"/>
              <a:ext cx="16042" cy="2454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20726400" y="13408249"/>
              <a:ext cx="5820777" cy="212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a:off x="15366359" y="18340592"/>
            <a:ext cx="16042" cy="2265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15388767" y="20590349"/>
            <a:ext cx="3587373" cy="6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7008894" y="16564434"/>
            <a:ext cx="12164219" cy="4420610"/>
            <a:chOff x="7010822" y="16562123"/>
            <a:chExt cx="12164219" cy="4420610"/>
          </a:xfrm>
        </p:grpSpPr>
        <p:grpSp>
          <p:nvGrpSpPr>
            <p:cNvPr id="49" name="Group 48"/>
            <p:cNvGrpSpPr/>
            <p:nvPr/>
          </p:nvGrpSpPr>
          <p:grpSpPr>
            <a:xfrm>
              <a:off x="7010822" y="16562123"/>
              <a:ext cx="12164219" cy="4420610"/>
              <a:chOff x="7010822" y="16562123"/>
              <a:chExt cx="12164219" cy="4420610"/>
            </a:xfrm>
          </p:grpSpPr>
          <p:grpSp>
            <p:nvGrpSpPr>
              <p:cNvPr id="119" name="Group 118"/>
              <p:cNvGrpSpPr/>
              <p:nvPr/>
            </p:nvGrpSpPr>
            <p:grpSpPr>
              <a:xfrm>
                <a:off x="7010822" y="16562123"/>
                <a:ext cx="12164219" cy="4420610"/>
                <a:chOff x="6846366" y="16497873"/>
                <a:chExt cx="12164219" cy="4420610"/>
              </a:xfrm>
            </p:grpSpPr>
            <p:pic>
              <p:nvPicPr>
                <p:cNvPr id="118" name="Picture 117"/>
                <p:cNvPicPr>
                  <a:picLocks noChangeAspect="1"/>
                </p:cNvPicPr>
                <p:nvPr/>
              </p:nvPicPr>
              <p:blipFill>
                <a:blip r:embed="rId24"/>
                <a:stretch>
                  <a:fillRect/>
                </a:stretch>
              </p:blipFill>
              <p:spPr>
                <a:xfrm>
                  <a:off x="6846366" y="17440849"/>
                  <a:ext cx="2660805" cy="3477634"/>
                </a:xfrm>
                <a:prstGeom prst="rect">
                  <a:avLst/>
                </a:prstGeom>
              </p:spPr>
            </p:pic>
            <p:grpSp>
              <p:nvGrpSpPr>
                <p:cNvPr id="91" name="Group 90"/>
                <p:cNvGrpSpPr/>
                <p:nvPr/>
              </p:nvGrpSpPr>
              <p:grpSpPr>
                <a:xfrm>
                  <a:off x="7068863" y="16497873"/>
                  <a:ext cx="11941722" cy="4348765"/>
                  <a:chOff x="7387389" y="16511906"/>
                  <a:chExt cx="11941722" cy="4348765"/>
                </a:xfrm>
              </p:grpSpPr>
              <p:grpSp>
                <p:nvGrpSpPr>
                  <p:cNvPr id="80" name="Group 79"/>
                  <p:cNvGrpSpPr/>
                  <p:nvPr/>
                </p:nvGrpSpPr>
                <p:grpSpPr>
                  <a:xfrm>
                    <a:off x="7387389" y="16511906"/>
                    <a:ext cx="11742821" cy="936409"/>
                    <a:chOff x="7387389" y="16511906"/>
                    <a:chExt cx="11742821" cy="936409"/>
                  </a:xfrm>
                </p:grpSpPr>
                <p:sp>
                  <p:nvSpPr>
                    <p:cNvPr id="73" name="Subtitle 2"/>
                    <p:cNvSpPr txBox="1">
                      <a:spLocks/>
                    </p:cNvSpPr>
                    <p:nvPr/>
                  </p:nvSpPr>
                  <p:spPr>
                    <a:xfrm>
                      <a:off x="7387389" y="16511906"/>
                      <a:ext cx="11742821" cy="841460"/>
                    </a:xfrm>
                    <a:prstGeom prst="rect">
                      <a:avLst/>
                    </a:prstGeom>
                    <a:noFill/>
                    <a:ln w="9525">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b="1" dirty="0">
                          <a:latin typeface="Cambria" panose="02040503050406030204" pitchFamily="18" charset="0"/>
                        </a:rPr>
                        <a:t>Identification of Important Physical Variables</a:t>
                      </a:r>
                    </a:p>
                  </p:txBody>
                </p:sp>
                <p:cxnSp>
                  <p:nvCxnSpPr>
                    <p:cNvPr id="75" name="Straight Connector 74"/>
                    <p:cNvCxnSpPr/>
                    <p:nvPr/>
                  </p:nvCxnSpPr>
                  <p:spPr>
                    <a:xfrm>
                      <a:off x="7724274" y="17433990"/>
                      <a:ext cx="11165305" cy="143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0210631" y="17702570"/>
                    <a:ext cx="9118480" cy="3158101"/>
                    <a:chOff x="10210631" y="17702570"/>
                    <a:chExt cx="9118480" cy="3158101"/>
                  </a:xfrm>
                </p:grpSpPr>
                <p:pic>
                  <p:nvPicPr>
                    <p:cNvPr id="54" name="Picture 53"/>
                    <p:cNvPicPr>
                      <a:picLocks noChangeAspect="1"/>
                    </p:cNvPicPr>
                    <p:nvPr/>
                  </p:nvPicPr>
                  <p:blipFill>
                    <a:blip r:embed="rId25"/>
                    <a:stretch>
                      <a:fillRect/>
                    </a:stretch>
                  </p:blipFill>
                  <p:spPr>
                    <a:xfrm>
                      <a:off x="15018128" y="18160693"/>
                      <a:ext cx="4310983" cy="2699978"/>
                    </a:xfrm>
                    <a:prstGeom prst="rect">
                      <a:avLst/>
                    </a:prstGeom>
                  </p:spPr>
                </p:pic>
                <p:pic>
                  <p:nvPicPr>
                    <p:cNvPr id="55" name="Picture 5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10631" y="18066613"/>
                      <a:ext cx="4399410" cy="2755359"/>
                    </a:xfrm>
                    <a:prstGeom prst="rect">
                      <a:avLst/>
                    </a:prstGeom>
                  </p:spPr>
                </p:pic>
                <p:sp>
                  <p:nvSpPr>
                    <p:cNvPr id="81" name="TextBox 80"/>
                    <p:cNvSpPr txBox="1"/>
                    <p:nvPr/>
                  </p:nvSpPr>
                  <p:spPr>
                    <a:xfrm>
                      <a:off x="11726850" y="17702570"/>
                      <a:ext cx="3147174" cy="494829"/>
                    </a:xfrm>
                    <a:prstGeom prst="rect">
                      <a:avLst/>
                    </a:prstGeom>
                    <a:noFill/>
                  </p:spPr>
                  <p:txBody>
                    <a:bodyPr wrap="square" rtlCol="0">
                      <a:spAutoFit/>
                    </a:bodyPr>
                    <a:lstStyle/>
                    <a:p>
                      <a:r>
                        <a:rPr lang="en-US" sz="2600" b="1" dirty="0">
                          <a:solidFill>
                            <a:schemeClr val="accent1"/>
                          </a:solidFill>
                          <a:latin typeface="Cambria" panose="02040503050406030204" pitchFamily="18" charset="0"/>
                        </a:rPr>
                        <a:t>State 1 </a:t>
                      </a:r>
                      <a:r>
                        <a:rPr lang="en-US" sz="2600" b="1" dirty="0">
                          <a:latin typeface="Cambria" panose="02040503050406030204" pitchFamily="18" charset="0"/>
                          <a:sym typeface="Wingdings" panose="05000000000000000000" pitchFamily="2" charset="2"/>
                        </a:rPr>
                        <a:t> </a:t>
                      </a:r>
                      <a:r>
                        <a:rPr lang="en-US" sz="2600" b="1" dirty="0">
                          <a:solidFill>
                            <a:srgbClr val="C00000"/>
                          </a:solidFill>
                          <a:latin typeface="Cambria" panose="02040503050406030204" pitchFamily="18" charset="0"/>
                          <a:sym typeface="Wingdings" panose="05000000000000000000" pitchFamily="2" charset="2"/>
                        </a:rPr>
                        <a:t>State 2</a:t>
                      </a:r>
                      <a:endParaRPr lang="en-US" sz="2600" b="1" dirty="0">
                        <a:solidFill>
                          <a:srgbClr val="C00000"/>
                        </a:solidFill>
                        <a:latin typeface="Cambria" panose="02040503050406030204" pitchFamily="18" charset="0"/>
                      </a:endParaRPr>
                    </a:p>
                  </p:txBody>
                </p:sp>
                <p:sp>
                  <p:nvSpPr>
                    <p:cNvPr id="82" name="TextBox 81"/>
                    <p:cNvSpPr txBox="1"/>
                    <p:nvPr/>
                  </p:nvSpPr>
                  <p:spPr>
                    <a:xfrm>
                      <a:off x="15983036" y="17724032"/>
                      <a:ext cx="3147174" cy="494829"/>
                    </a:xfrm>
                    <a:prstGeom prst="rect">
                      <a:avLst/>
                    </a:prstGeom>
                    <a:noFill/>
                  </p:spPr>
                  <p:txBody>
                    <a:bodyPr wrap="square" rtlCol="0">
                      <a:spAutoFit/>
                    </a:bodyPr>
                    <a:lstStyle/>
                    <a:p>
                      <a:r>
                        <a:rPr lang="en-US" sz="2600" b="1" dirty="0">
                          <a:solidFill>
                            <a:srgbClr val="C00000"/>
                          </a:solidFill>
                          <a:latin typeface="Cambria" panose="02040503050406030204" pitchFamily="18" charset="0"/>
                          <a:sym typeface="Wingdings" panose="05000000000000000000" pitchFamily="2" charset="2"/>
                        </a:rPr>
                        <a:t>State 2 </a:t>
                      </a:r>
                      <a:r>
                        <a:rPr lang="en-US" sz="2600" b="1" dirty="0">
                          <a:solidFill>
                            <a:srgbClr val="C00000"/>
                          </a:solidFill>
                          <a:latin typeface="Cambria" panose="02040503050406030204" pitchFamily="18" charset="0"/>
                        </a:rPr>
                        <a:t> </a:t>
                      </a:r>
                      <a:r>
                        <a:rPr lang="en-US" sz="2600" b="1" dirty="0">
                          <a:latin typeface="Cambria" panose="02040503050406030204" pitchFamily="18" charset="0"/>
                          <a:sym typeface="Wingdings" panose="05000000000000000000" pitchFamily="2" charset="2"/>
                        </a:rPr>
                        <a:t> </a:t>
                      </a:r>
                      <a:r>
                        <a:rPr lang="en-US" sz="2600" b="1" dirty="0">
                          <a:solidFill>
                            <a:schemeClr val="accent1"/>
                          </a:solidFill>
                          <a:latin typeface="Cambria" panose="02040503050406030204" pitchFamily="18" charset="0"/>
                        </a:rPr>
                        <a:t>State 1</a:t>
                      </a:r>
                    </a:p>
                  </p:txBody>
                </p:sp>
              </p:grpSp>
            </p:grpSp>
          </p:grpSp>
          <p:cxnSp>
            <p:nvCxnSpPr>
              <p:cNvPr id="110" name="Straight Connector 109"/>
              <p:cNvCxnSpPr/>
              <p:nvPr/>
            </p:nvCxnSpPr>
            <p:spPr>
              <a:xfrm>
                <a:off x="10557861" y="18248616"/>
                <a:ext cx="16042" cy="2265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10582828" y="20537735"/>
                <a:ext cx="3719859" cy="184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flipH="1" flipV="1">
              <a:off x="15354544" y="20557163"/>
              <a:ext cx="3719859" cy="184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5330479" y="18324592"/>
              <a:ext cx="16042" cy="2265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0452733" y="21821809"/>
            <a:ext cx="8455944" cy="2307482"/>
            <a:chOff x="10452733" y="21821809"/>
            <a:chExt cx="8455944" cy="2307482"/>
          </a:xfrm>
        </p:grpSpPr>
        <p:cxnSp>
          <p:nvCxnSpPr>
            <p:cNvPr id="121" name="Straight Connector 120"/>
            <p:cNvCxnSpPr/>
            <p:nvPr/>
          </p:nvCxnSpPr>
          <p:spPr>
            <a:xfrm flipH="1" flipV="1">
              <a:off x="15188818" y="24110820"/>
              <a:ext cx="3719859" cy="184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10452733" y="24069612"/>
              <a:ext cx="3719859" cy="184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5195134" y="21862286"/>
              <a:ext cx="16042" cy="2265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0460330" y="21821809"/>
              <a:ext cx="16042" cy="2265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28949696" y="18482214"/>
            <a:ext cx="4447025" cy="2785181"/>
            <a:chOff x="29284864" y="18389859"/>
            <a:chExt cx="4447025" cy="2785181"/>
          </a:xfrm>
        </p:grpSpPr>
        <p:grpSp>
          <p:nvGrpSpPr>
            <p:cNvPr id="153" name="Group 152"/>
            <p:cNvGrpSpPr/>
            <p:nvPr/>
          </p:nvGrpSpPr>
          <p:grpSpPr>
            <a:xfrm>
              <a:off x="29284864" y="18389859"/>
              <a:ext cx="4447025" cy="2785181"/>
              <a:chOff x="29284864" y="18383579"/>
              <a:chExt cx="4447025" cy="2785181"/>
            </a:xfrm>
          </p:grpSpPr>
          <p:pic>
            <p:nvPicPr>
              <p:cNvPr id="9" name="Picture 8"/>
              <p:cNvPicPr>
                <a:picLocks noChangeAspect="1"/>
              </p:cNvPicPr>
              <p:nvPr/>
            </p:nvPicPr>
            <p:blipFill>
              <a:blip r:embed="rId27"/>
              <a:stretch>
                <a:fillRect/>
              </a:stretch>
            </p:blipFill>
            <p:spPr>
              <a:xfrm>
                <a:off x="29284864" y="18383579"/>
                <a:ext cx="4447025" cy="2785181"/>
              </a:xfrm>
              <a:prstGeom prst="rect">
                <a:avLst/>
              </a:prstGeom>
            </p:spPr>
          </p:pic>
          <p:cxnSp>
            <p:nvCxnSpPr>
              <p:cNvPr id="137" name="Straight Connector 136"/>
              <p:cNvCxnSpPr/>
              <p:nvPr/>
            </p:nvCxnSpPr>
            <p:spPr>
              <a:xfrm>
                <a:off x="29790189" y="18439551"/>
                <a:ext cx="17752" cy="239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Connector 138"/>
            <p:cNvCxnSpPr/>
            <p:nvPr/>
          </p:nvCxnSpPr>
          <p:spPr>
            <a:xfrm flipH="1">
              <a:off x="29790189" y="20838028"/>
              <a:ext cx="3768213" cy="65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33774656" y="18471904"/>
            <a:ext cx="4339904" cy="2718090"/>
            <a:chOff x="33599908" y="18472331"/>
            <a:chExt cx="4339904" cy="2718090"/>
          </a:xfrm>
        </p:grpSpPr>
        <p:pic>
          <p:nvPicPr>
            <p:cNvPr id="10" name="Picture 9"/>
            <p:cNvPicPr>
              <a:picLocks noChangeAspect="1"/>
            </p:cNvPicPr>
            <p:nvPr/>
          </p:nvPicPr>
          <p:blipFill>
            <a:blip r:embed="rId28"/>
            <a:stretch>
              <a:fillRect/>
            </a:stretch>
          </p:blipFill>
          <p:spPr>
            <a:xfrm>
              <a:off x="33599908" y="18472331"/>
              <a:ext cx="4339904" cy="2718090"/>
            </a:xfrm>
            <a:prstGeom prst="rect">
              <a:avLst/>
            </a:prstGeom>
          </p:spPr>
        </p:pic>
        <p:cxnSp>
          <p:nvCxnSpPr>
            <p:cNvPr id="140" name="Straight Connector 139"/>
            <p:cNvCxnSpPr/>
            <p:nvPr/>
          </p:nvCxnSpPr>
          <p:spPr>
            <a:xfrm flipH="1" flipV="1">
              <a:off x="34063727" y="20835476"/>
              <a:ext cx="3648283" cy="370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4063727" y="18613504"/>
              <a:ext cx="17752" cy="22310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29300700" y="20977387"/>
            <a:ext cx="4473956" cy="1020952"/>
            <a:chOff x="29518773" y="20961740"/>
            <a:chExt cx="4473956" cy="1020952"/>
          </a:xfrm>
        </p:grpSpPr>
        <p:sp>
          <p:nvSpPr>
            <p:cNvPr id="155" name="TextBox 154"/>
            <p:cNvSpPr txBox="1"/>
            <p:nvPr/>
          </p:nvSpPr>
          <p:spPr>
            <a:xfrm>
              <a:off x="29518773" y="20961740"/>
              <a:ext cx="4473956" cy="646331"/>
            </a:xfrm>
            <a:prstGeom prst="rect">
              <a:avLst/>
            </a:prstGeom>
            <a:solidFill>
              <a:schemeClr val="bg1"/>
            </a:solidFill>
          </p:spPr>
          <p:txBody>
            <a:bodyPr wrap="square" rtlCol="0">
              <a:spAutoFit/>
            </a:bodyPr>
            <a:lstStyle/>
            <a:p>
              <a:r>
                <a:rPr lang="en-US" sz="1800" b="1" dirty="0"/>
                <a:t>0         1000       2000     3000    4000      5000                         	</a:t>
              </a:r>
            </a:p>
          </p:txBody>
        </p:sp>
        <p:sp>
          <p:nvSpPr>
            <p:cNvPr id="156" name="TextBox 155"/>
            <p:cNvSpPr txBox="1"/>
            <p:nvPr/>
          </p:nvSpPr>
          <p:spPr>
            <a:xfrm>
              <a:off x="30531575" y="21336361"/>
              <a:ext cx="2448352" cy="646331"/>
            </a:xfrm>
            <a:prstGeom prst="rect">
              <a:avLst/>
            </a:prstGeom>
            <a:solidFill>
              <a:schemeClr val="bg1"/>
            </a:solidFill>
          </p:spPr>
          <p:txBody>
            <a:bodyPr wrap="square" rtlCol="0">
              <a:spAutoFit/>
            </a:bodyPr>
            <a:lstStyle/>
            <a:p>
              <a:pPr algn="ctr"/>
              <a:r>
                <a:rPr lang="en-US" sz="1800" b="1" dirty="0"/>
                <a:t>Reduced Time (t*)	</a:t>
              </a:r>
            </a:p>
          </p:txBody>
        </p:sp>
      </p:grpSp>
      <p:pic>
        <p:nvPicPr>
          <p:cNvPr id="161" name="Picture 160"/>
          <p:cNvPicPr>
            <a:picLocks noChangeAspect="1"/>
          </p:cNvPicPr>
          <p:nvPr/>
        </p:nvPicPr>
        <p:blipFill>
          <a:blip r:embed="rId29"/>
          <a:stretch>
            <a:fillRect/>
          </a:stretch>
        </p:blipFill>
        <p:spPr>
          <a:xfrm>
            <a:off x="34125660" y="20828359"/>
            <a:ext cx="5428685" cy="1013120"/>
          </a:xfrm>
          <a:prstGeom prst="rect">
            <a:avLst/>
          </a:prstGeom>
        </p:spPr>
      </p:pic>
      <p:grpSp>
        <p:nvGrpSpPr>
          <p:cNvPr id="169" name="Group 168"/>
          <p:cNvGrpSpPr/>
          <p:nvPr/>
        </p:nvGrpSpPr>
        <p:grpSpPr>
          <a:xfrm>
            <a:off x="1179484" y="24410412"/>
            <a:ext cx="6051907" cy="979356"/>
            <a:chOff x="29487555" y="21003336"/>
            <a:chExt cx="4858690" cy="979356"/>
          </a:xfrm>
        </p:grpSpPr>
        <p:sp>
          <p:nvSpPr>
            <p:cNvPr id="170" name="TextBox 169"/>
            <p:cNvSpPr txBox="1"/>
            <p:nvPr/>
          </p:nvSpPr>
          <p:spPr>
            <a:xfrm>
              <a:off x="29487555" y="21003336"/>
              <a:ext cx="4858690" cy="646331"/>
            </a:xfrm>
            <a:prstGeom prst="rect">
              <a:avLst/>
            </a:prstGeom>
            <a:solidFill>
              <a:schemeClr val="bg1"/>
            </a:solidFill>
          </p:spPr>
          <p:txBody>
            <a:bodyPr wrap="square" rtlCol="0">
              <a:spAutoFit/>
            </a:bodyPr>
            <a:lstStyle/>
            <a:p>
              <a:r>
                <a:rPr lang="en-US" sz="1800" b="1" dirty="0"/>
                <a:t>0            1000           2000          3000           4000            5000                         	</a:t>
              </a:r>
            </a:p>
          </p:txBody>
        </p:sp>
        <p:sp>
          <p:nvSpPr>
            <p:cNvPr id="171" name="TextBox 170"/>
            <p:cNvSpPr txBox="1"/>
            <p:nvPr/>
          </p:nvSpPr>
          <p:spPr>
            <a:xfrm>
              <a:off x="30531575" y="21336361"/>
              <a:ext cx="2344234" cy="646331"/>
            </a:xfrm>
            <a:prstGeom prst="rect">
              <a:avLst/>
            </a:prstGeom>
            <a:solidFill>
              <a:schemeClr val="bg1"/>
            </a:solidFill>
          </p:spPr>
          <p:txBody>
            <a:bodyPr wrap="square" rtlCol="0">
              <a:spAutoFit/>
            </a:bodyPr>
            <a:lstStyle/>
            <a:p>
              <a:pPr algn="ctr"/>
              <a:r>
                <a:rPr lang="en-US" sz="1800" b="1" dirty="0"/>
                <a:t>Reduced Time (t*)	</a:t>
              </a:r>
            </a:p>
          </p:txBody>
        </p:sp>
      </p:grpSp>
      <p:cxnSp>
        <p:nvCxnSpPr>
          <p:cNvPr id="175" name="Straight Connector 174"/>
          <p:cNvCxnSpPr/>
          <p:nvPr/>
        </p:nvCxnSpPr>
        <p:spPr>
          <a:xfrm flipH="1" flipV="1">
            <a:off x="20609012" y="27742966"/>
            <a:ext cx="5225165" cy="184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19718728" y="20434212"/>
            <a:ext cx="6872364" cy="8384021"/>
            <a:chOff x="19718728" y="20434212"/>
            <a:chExt cx="6872364" cy="8384021"/>
          </a:xfrm>
        </p:grpSpPr>
        <p:grpSp>
          <p:nvGrpSpPr>
            <p:cNvPr id="187" name="Group 186"/>
            <p:cNvGrpSpPr/>
            <p:nvPr/>
          </p:nvGrpSpPr>
          <p:grpSpPr>
            <a:xfrm>
              <a:off x="19925945" y="20434212"/>
              <a:ext cx="6665147" cy="8384021"/>
              <a:chOff x="19925945" y="20434212"/>
              <a:chExt cx="6665147" cy="8384021"/>
            </a:xfrm>
          </p:grpSpPr>
          <p:grpSp>
            <p:nvGrpSpPr>
              <p:cNvPr id="185" name="Group 184"/>
              <p:cNvGrpSpPr/>
              <p:nvPr/>
            </p:nvGrpSpPr>
            <p:grpSpPr>
              <a:xfrm>
                <a:off x="19925945" y="20434212"/>
                <a:ext cx="6665147" cy="8384021"/>
                <a:chOff x="19925945" y="20434212"/>
                <a:chExt cx="6665147" cy="8384021"/>
              </a:xfrm>
            </p:grpSpPr>
            <p:grpSp>
              <p:nvGrpSpPr>
                <p:cNvPr id="183" name="Group 182"/>
                <p:cNvGrpSpPr/>
                <p:nvPr/>
              </p:nvGrpSpPr>
              <p:grpSpPr>
                <a:xfrm>
                  <a:off x="19925945" y="20434212"/>
                  <a:ext cx="6665147" cy="8384021"/>
                  <a:chOff x="19925945" y="20434212"/>
                  <a:chExt cx="6665147" cy="8384021"/>
                </a:xfrm>
              </p:grpSpPr>
              <p:grpSp>
                <p:nvGrpSpPr>
                  <p:cNvPr id="181" name="Group 180"/>
                  <p:cNvGrpSpPr/>
                  <p:nvPr/>
                </p:nvGrpSpPr>
                <p:grpSpPr>
                  <a:xfrm>
                    <a:off x="19925945" y="20434212"/>
                    <a:ext cx="6665147" cy="7741261"/>
                    <a:chOff x="19925945" y="20434212"/>
                    <a:chExt cx="6665147" cy="7741261"/>
                  </a:xfrm>
                </p:grpSpPr>
                <p:grpSp>
                  <p:nvGrpSpPr>
                    <p:cNvPr id="127" name="Group 126"/>
                    <p:cNvGrpSpPr/>
                    <p:nvPr/>
                  </p:nvGrpSpPr>
                  <p:grpSpPr>
                    <a:xfrm>
                      <a:off x="19925945" y="20434212"/>
                      <a:ext cx="6484478" cy="7741261"/>
                      <a:chOff x="19728488" y="20910808"/>
                      <a:chExt cx="6006532" cy="7543282"/>
                    </a:xfrm>
                  </p:grpSpPr>
                  <p:grpSp>
                    <p:nvGrpSpPr>
                      <p:cNvPr id="95" name="Group 94"/>
                      <p:cNvGrpSpPr/>
                      <p:nvPr/>
                    </p:nvGrpSpPr>
                    <p:grpSpPr>
                      <a:xfrm>
                        <a:off x="19728488" y="20910808"/>
                        <a:ext cx="6006532" cy="867662"/>
                        <a:chOff x="19491158" y="22333147"/>
                        <a:chExt cx="6006532" cy="867662"/>
                      </a:xfrm>
                    </p:grpSpPr>
                    <p:sp>
                      <p:nvSpPr>
                        <p:cNvPr id="93" name="Subtitle 2"/>
                        <p:cNvSpPr txBox="1">
                          <a:spLocks/>
                        </p:cNvSpPr>
                        <p:nvPr/>
                      </p:nvSpPr>
                      <p:spPr>
                        <a:xfrm>
                          <a:off x="19491158" y="22333147"/>
                          <a:ext cx="5943600" cy="845537"/>
                        </a:xfrm>
                        <a:prstGeom prst="rect">
                          <a:avLst/>
                        </a:prstGeom>
                        <a:noFill/>
                        <a:ln w="9525">
                          <a:noFill/>
                        </a:ln>
                      </p:spPr>
                      <p:txBody>
                        <a:bodyPr vert="horz" lIns="91440" tIns="45720" rIns="91440" bIns="45720"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600" b="1" dirty="0">
                              <a:latin typeface="Cambria" panose="02040503050406030204" pitchFamily="18" charset="0"/>
                            </a:rPr>
                            <a:t>Transition Pathways</a:t>
                          </a:r>
                        </a:p>
                      </p:txBody>
                    </p:sp>
                    <p:cxnSp>
                      <p:nvCxnSpPr>
                        <p:cNvPr id="94" name="Straight Connector 93"/>
                        <p:cNvCxnSpPr/>
                        <p:nvPr/>
                      </p:nvCxnSpPr>
                      <p:spPr>
                        <a:xfrm>
                          <a:off x="19554090" y="23166706"/>
                          <a:ext cx="5943600" cy="3410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20" name="Picture 119"/>
                      <p:cNvPicPr>
                        <a:picLocks noChangeAspect="1"/>
                      </p:cNvPicPr>
                      <p:nvPr/>
                    </p:nvPicPr>
                    <p:blipFill>
                      <a:blip r:embed="rId30"/>
                      <a:stretch>
                        <a:fillRect/>
                      </a:stretch>
                    </p:blipFill>
                    <p:spPr>
                      <a:xfrm>
                        <a:off x="19910651" y="21858350"/>
                        <a:ext cx="5437609" cy="3092473"/>
                      </a:xfrm>
                      <a:prstGeom prst="rect">
                        <a:avLst/>
                      </a:prstGeom>
                    </p:spPr>
                  </p:pic>
                  <p:sp>
                    <p:nvSpPr>
                      <p:cNvPr id="123" name="TextBox 122"/>
                      <p:cNvSpPr txBox="1"/>
                      <p:nvPr/>
                    </p:nvSpPr>
                    <p:spPr>
                      <a:xfrm>
                        <a:off x="22054073" y="21944975"/>
                        <a:ext cx="3147174" cy="494829"/>
                      </a:xfrm>
                      <a:prstGeom prst="rect">
                        <a:avLst/>
                      </a:prstGeom>
                      <a:noFill/>
                    </p:spPr>
                    <p:txBody>
                      <a:bodyPr wrap="square" rtlCol="0">
                        <a:spAutoFit/>
                      </a:bodyPr>
                      <a:lstStyle/>
                      <a:p>
                        <a:r>
                          <a:rPr lang="en-US" sz="2600" b="1" dirty="0">
                            <a:solidFill>
                              <a:srgbClr val="0070C0"/>
                            </a:solidFill>
                            <a:latin typeface="Cambria" panose="02040503050406030204" pitchFamily="18" charset="0"/>
                          </a:rPr>
                          <a:t>State 1 </a:t>
                        </a:r>
                        <a:r>
                          <a:rPr lang="en-US" sz="2600" b="1" dirty="0">
                            <a:latin typeface="Cambria" panose="02040503050406030204" pitchFamily="18" charset="0"/>
                            <a:sym typeface="Wingdings" panose="05000000000000000000" pitchFamily="2" charset="2"/>
                          </a:rPr>
                          <a:t> </a:t>
                        </a:r>
                        <a:r>
                          <a:rPr lang="en-US" sz="2600" b="1" dirty="0">
                            <a:solidFill>
                              <a:srgbClr val="C00000"/>
                            </a:solidFill>
                            <a:latin typeface="Cambria" panose="02040503050406030204" pitchFamily="18" charset="0"/>
                            <a:sym typeface="Wingdings" panose="05000000000000000000" pitchFamily="2" charset="2"/>
                          </a:rPr>
                          <a:t>State 2</a:t>
                        </a:r>
                        <a:endParaRPr lang="en-US" sz="2600" b="1" dirty="0">
                          <a:solidFill>
                            <a:srgbClr val="C00000"/>
                          </a:solidFill>
                          <a:latin typeface="Cambria" panose="02040503050406030204" pitchFamily="18" charset="0"/>
                        </a:endParaRPr>
                      </a:p>
                    </p:txBody>
                  </p:sp>
                  <p:pic>
                    <p:nvPicPr>
                      <p:cNvPr id="124" name="Picture 123"/>
                      <p:cNvPicPr>
                        <a:picLocks noChangeAspect="1"/>
                      </p:cNvPicPr>
                      <p:nvPr/>
                    </p:nvPicPr>
                    <p:blipFill>
                      <a:blip r:embed="rId31"/>
                      <a:stretch>
                        <a:fillRect/>
                      </a:stretch>
                    </p:blipFill>
                    <p:spPr>
                      <a:xfrm>
                        <a:off x="19824218" y="25279002"/>
                        <a:ext cx="5577831" cy="3175088"/>
                      </a:xfrm>
                      <a:prstGeom prst="rect">
                        <a:avLst/>
                      </a:prstGeom>
                    </p:spPr>
                  </p:pic>
                  <p:sp>
                    <p:nvSpPr>
                      <p:cNvPr id="126" name="TextBox 125"/>
                      <p:cNvSpPr txBox="1"/>
                      <p:nvPr/>
                    </p:nvSpPr>
                    <p:spPr>
                      <a:xfrm>
                        <a:off x="22119201" y="25476901"/>
                        <a:ext cx="3147174" cy="494829"/>
                      </a:xfrm>
                      <a:prstGeom prst="rect">
                        <a:avLst/>
                      </a:prstGeom>
                      <a:noFill/>
                    </p:spPr>
                    <p:txBody>
                      <a:bodyPr wrap="square" rtlCol="0">
                        <a:spAutoFit/>
                      </a:bodyPr>
                      <a:lstStyle/>
                      <a:p>
                        <a:r>
                          <a:rPr lang="en-US" sz="2600" b="1" dirty="0">
                            <a:solidFill>
                              <a:srgbClr val="C00000"/>
                            </a:solidFill>
                            <a:latin typeface="Cambria" panose="02040503050406030204" pitchFamily="18" charset="0"/>
                            <a:sym typeface="Wingdings" panose="05000000000000000000" pitchFamily="2" charset="2"/>
                          </a:rPr>
                          <a:t>State 2 </a:t>
                        </a:r>
                        <a:r>
                          <a:rPr lang="en-US" sz="2600" b="1" dirty="0">
                            <a:solidFill>
                              <a:srgbClr val="C00000"/>
                            </a:solidFill>
                            <a:latin typeface="Cambria" panose="02040503050406030204" pitchFamily="18" charset="0"/>
                          </a:rPr>
                          <a:t> </a:t>
                        </a:r>
                        <a:r>
                          <a:rPr lang="en-US" sz="2600" b="1" dirty="0">
                            <a:latin typeface="Cambria" panose="02040503050406030204" pitchFamily="18" charset="0"/>
                            <a:sym typeface="Wingdings" panose="05000000000000000000" pitchFamily="2" charset="2"/>
                          </a:rPr>
                          <a:t> </a:t>
                        </a:r>
                        <a:r>
                          <a:rPr lang="en-US" sz="2600" b="1" dirty="0">
                            <a:solidFill>
                              <a:srgbClr val="0070C0"/>
                            </a:solidFill>
                            <a:latin typeface="Cambria" panose="02040503050406030204" pitchFamily="18" charset="0"/>
                          </a:rPr>
                          <a:t>State 1</a:t>
                        </a:r>
                      </a:p>
                    </p:txBody>
                  </p:sp>
                </p:grpSp>
                <p:grpSp>
                  <p:nvGrpSpPr>
                    <p:cNvPr id="163" name="Group 162"/>
                    <p:cNvGrpSpPr/>
                    <p:nvPr/>
                  </p:nvGrpSpPr>
                  <p:grpSpPr>
                    <a:xfrm>
                      <a:off x="20539185" y="24201872"/>
                      <a:ext cx="6051907" cy="1038348"/>
                      <a:chOff x="29595823" y="20944344"/>
                      <a:chExt cx="4858690" cy="1038348"/>
                    </a:xfrm>
                  </p:grpSpPr>
                  <p:sp>
                    <p:nvSpPr>
                      <p:cNvPr id="164" name="TextBox 163"/>
                      <p:cNvSpPr txBox="1"/>
                      <p:nvPr/>
                    </p:nvSpPr>
                    <p:spPr>
                      <a:xfrm>
                        <a:off x="29595823" y="20944344"/>
                        <a:ext cx="4858690" cy="646331"/>
                      </a:xfrm>
                      <a:prstGeom prst="rect">
                        <a:avLst/>
                      </a:prstGeom>
                      <a:solidFill>
                        <a:schemeClr val="bg1"/>
                      </a:solidFill>
                    </p:spPr>
                    <p:txBody>
                      <a:bodyPr wrap="square" rtlCol="0">
                        <a:spAutoFit/>
                      </a:bodyPr>
                      <a:lstStyle/>
                      <a:p>
                        <a:r>
                          <a:rPr lang="en-US" sz="1800" b="1" dirty="0"/>
                          <a:t>0            1000           2000          3000           4000            5000                         	</a:t>
                        </a:r>
                      </a:p>
                    </p:txBody>
                  </p:sp>
                  <p:sp>
                    <p:nvSpPr>
                      <p:cNvPr id="165" name="TextBox 164"/>
                      <p:cNvSpPr txBox="1"/>
                      <p:nvPr/>
                    </p:nvSpPr>
                    <p:spPr>
                      <a:xfrm>
                        <a:off x="30531575" y="21336361"/>
                        <a:ext cx="2448352" cy="646331"/>
                      </a:xfrm>
                      <a:prstGeom prst="rect">
                        <a:avLst/>
                      </a:prstGeom>
                      <a:solidFill>
                        <a:schemeClr val="bg1"/>
                      </a:solidFill>
                    </p:spPr>
                    <p:txBody>
                      <a:bodyPr wrap="square" rtlCol="0">
                        <a:spAutoFit/>
                      </a:bodyPr>
                      <a:lstStyle/>
                      <a:p>
                        <a:pPr algn="ctr"/>
                        <a:r>
                          <a:rPr lang="en-US" sz="1800" b="1" dirty="0"/>
                          <a:t>Reduced Time (t*)	</a:t>
                        </a:r>
                      </a:p>
                    </p:txBody>
                  </p:sp>
                </p:grpSp>
                <p:cxnSp>
                  <p:nvCxnSpPr>
                    <p:cNvPr id="177" name="Straight Connector 176"/>
                    <p:cNvCxnSpPr/>
                    <p:nvPr/>
                  </p:nvCxnSpPr>
                  <p:spPr>
                    <a:xfrm flipH="1" flipV="1">
                      <a:off x="20609011" y="24178887"/>
                      <a:ext cx="5225165" cy="184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20609011" y="21495521"/>
                      <a:ext cx="10728" cy="27381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0" name="Straight Connector 179"/>
                  <p:cNvCxnSpPr/>
                  <p:nvPr/>
                </p:nvCxnSpPr>
                <p:spPr>
                  <a:xfrm flipH="1">
                    <a:off x="20603647" y="24966144"/>
                    <a:ext cx="10728" cy="27381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6" name="Group 165"/>
                  <p:cNvGrpSpPr/>
                  <p:nvPr/>
                </p:nvGrpSpPr>
                <p:grpSpPr>
                  <a:xfrm>
                    <a:off x="20539185" y="27838877"/>
                    <a:ext cx="6051907" cy="979356"/>
                    <a:chOff x="29487555" y="21003336"/>
                    <a:chExt cx="4858690" cy="979356"/>
                  </a:xfrm>
                </p:grpSpPr>
                <p:sp>
                  <p:nvSpPr>
                    <p:cNvPr id="167" name="TextBox 166"/>
                    <p:cNvSpPr txBox="1"/>
                    <p:nvPr/>
                  </p:nvSpPr>
                  <p:spPr>
                    <a:xfrm>
                      <a:off x="29487555" y="21003336"/>
                      <a:ext cx="4858690" cy="646331"/>
                    </a:xfrm>
                    <a:prstGeom prst="rect">
                      <a:avLst/>
                    </a:prstGeom>
                    <a:solidFill>
                      <a:schemeClr val="bg1"/>
                    </a:solidFill>
                  </p:spPr>
                  <p:txBody>
                    <a:bodyPr wrap="square" rtlCol="0">
                      <a:spAutoFit/>
                    </a:bodyPr>
                    <a:lstStyle/>
                    <a:p>
                      <a:r>
                        <a:rPr lang="en-US" sz="1800" b="1" dirty="0"/>
                        <a:t>0            1000           2000          3000           4000            5000                         	</a:t>
                      </a:r>
                    </a:p>
                  </p:txBody>
                </p:sp>
                <p:sp>
                  <p:nvSpPr>
                    <p:cNvPr id="168" name="TextBox 167"/>
                    <p:cNvSpPr txBox="1"/>
                    <p:nvPr/>
                  </p:nvSpPr>
                  <p:spPr>
                    <a:xfrm>
                      <a:off x="30531575" y="21336361"/>
                      <a:ext cx="2448352" cy="646331"/>
                    </a:xfrm>
                    <a:prstGeom prst="rect">
                      <a:avLst/>
                    </a:prstGeom>
                    <a:solidFill>
                      <a:schemeClr val="bg1"/>
                    </a:solidFill>
                  </p:spPr>
                  <p:txBody>
                    <a:bodyPr wrap="square" rtlCol="0">
                      <a:spAutoFit/>
                    </a:bodyPr>
                    <a:lstStyle/>
                    <a:p>
                      <a:pPr algn="ctr"/>
                      <a:r>
                        <a:rPr lang="en-US" sz="1800" b="1" dirty="0"/>
                        <a:t>Reduced Time (t*)	</a:t>
                      </a:r>
                    </a:p>
                  </p:txBody>
                </p:sp>
              </p:grpSp>
              <p:cxnSp>
                <p:nvCxnSpPr>
                  <p:cNvPr id="182" name="Straight Connector 181"/>
                  <p:cNvCxnSpPr/>
                  <p:nvPr/>
                </p:nvCxnSpPr>
                <p:spPr>
                  <a:xfrm flipH="1" flipV="1">
                    <a:off x="20603647" y="27730435"/>
                    <a:ext cx="5225165" cy="184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TextBox 183"/>
                <p:cNvSpPr txBox="1"/>
                <p:nvPr/>
              </p:nvSpPr>
              <p:spPr>
                <a:xfrm>
                  <a:off x="20320324" y="21427470"/>
                  <a:ext cx="278969" cy="3026470"/>
                </a:xfrm>
                <a:prstGeom prst="rect">
                  <a:avLst/>
                </a:prstGeom>
                <a:solidFill>
                  <a:schemeClr val="bg1"/>
                </a:solidFill>
              </p:spPr>
              <p:txBody>
                <a:bodyPr wrap="square" rtlCol="0">
                  <a:spAutoFit/>
                </a:bodyPr>
                <a:lstStyle/>
                <a:p>
                  <a:pPr>
                    <a:spcBef>
                      <a:spcPts val="800"/>
                    </a:spcBef>
                  </a:pPr>
                  <a:r>
                    <a:rPr lang="en-US" sz="1800" b="1" dirty="0"/>
                    <a:t>8</a:t>
                  </a:r>
                </a:p>
                <a:p>
                  <a:pPr>
                    <a:spcBef>
                      <a:spcPts val="800"/>
                    </a:spcBef>
                  </a:pPr>
                  <a:r>
                    <a:rPr lang="en-US" sz="1800" b="1" dirty="0"/>
                    <a:t>7</a:t>
                  </a:r>
                </a:p>
                <a:p>
                  <a:pPr>
                    <a:spcBef>
                      <a:spcPts val="800"/>
                    </a:spcBef>
                  </a:pPr>
                  <a:r>
                    <a:rPr lang="en-US" sz="1800" b="1" dirty="0"/>
                    <a:t>6</a:t>
                  </a:r>
                </a:p>
                <a:p>
                  <a:pPr>
                    <a:spcBef>
                      <a:spcPts val="800"/>
                    </a:spcBef>
                  </a:pPr>
                  <a:r>
                    <a:rPr lang="en-US" sz="1800" b="1" dirty="0"/>
                    <a:t>5</a:t>
                  </a:r>
                </a:p>
                <a:p>
                  <a:pPr>
                    <a:spcBef>
                      <a:spcPts val="800"/>
                    </a:spcBef>
                  </a:pPr>
                  <a:r>
                    <a:rPr lang="en-US" sz="1800" b="1" dirty="0"/>
                    <a:t>4</a:t>
                  </a:r>
                </a:p>
                <a:p>
                  <a:pPr>
                    <a:spcBef>
                      <a:spcPts val="800"/>
                    </a:spcBef>
                  </a:pPr>
                  <a:r>
                    <a:rPr lang="en-US" sz="1800" b="1" dirty="0"/>
                    <a:t>3</a:t>
                  </a:r>
                </a:p>
                <a:p>
                  <a:pPr>
                    <a:spcBef>
                      <a:spcPts val="800"/>
                    </a:spcBef>
                  </a:pPr>
                  <a:r>
                    <a:rPr lang="en-US" sz="1800" b="1" dirty="0"/>
                    <a:t>2</a:t>
                  </a:r>
                </a:p>
                <a:p>
                  <a:pPr>
                    <a:spcBef>
                      <a:spcPts val="800"/>
                    </a:spcBef>
                  </a:pPr>
                  <a:r>
                    <a:rPr lang="en-US" sz="1800" b="1" dirty="0"/>
                    <a:t>1</a:t>
                  </a:r>
                </a:p>
              </p:txBody>
            </p:sp>
          </p:grpSp>
          <p:sp>
            <p:nvSpPr>
              <p:cNvPr id="186" name="TextBox 185"/>
              <p:cNvSpPr txBox="1"/>
              <p:nvPr/>
            </p:nvSpPr>
            <p:spPr>
              <a:xfrm rot="16200000">
                <a:off x="19177130" y="22447334"/>
                <a:ext cx="1975725" cy="400110"/>
              </a:xfrm>
              <a:prstGeom prst="rect">
                <a:avLst/>
              </a:prstGeom>
              <a:solidFill>
                <a:schemeClr val="bg1"/>
              </a:solidFill>
            </p:spPr>
            <p:txBody>
              <a:bodyPr wrap="square" rtlCol="0">
                <a:spAutoFit/>
              </a:bodyPr>
              <a:lstStyle/>
              <a:p>
                <a:r>
                  <a:rPr lang="en-US" sz="2000" b="1" dirty="0"/>
                  <a:t>RMSD (</a:t>
                </a:r>
                <a:r>
                  <a:rPr lang="en-US" sz="2000" b="1" dirty="0">
                    <a:latin typeface="Calibri" panose="020F0502020204030204" pitchFamily="34" charset="0"/>
                    <a:cs typeface="Calibri" panose="020F0502020204030204" pitchFamily="34" charset="0"/>
                  </a:rPr>
                  <a:t>Å)</a:t>
                </a:r>
                <a:endParaRPr lang="en-US" sz="2000" b="1" dirty="0"/>
              </a:p>
            </p:txBody>
          </p:sp>
        </p:grpSp>
        <p:sp>
          <p:nvSpPr>
            <p:cNvPr id="188" name="TextBox 187"/>
            <p:cNvSpPr txBox="1"/>
            <p:nvPr/>
          </p:nvSpPr>
          <p:spPr>
            <a:xfrm rot="16200000">
              <a:off x="18930920" y="25972554"/>
              <a:ext cx="1975725" cy="400110"/>
            </a:xfrm>
            <a:prstGeom prst="rect">
              <a:avLst/>
            </a:prstGeom>
            <a:solidFill>
              <a:schemeClr val="bg1"/>
            </a:solidFill>
          </p:spPr>
          <p:txBody>
            <a:bodyPr wrap="square" rtlCol="0">
              <a:spAutoFit/>
            </a:bodyPr>
            <a:lstStyle/>
            <a:p>
              <a:r>
                <a:rPr lang="en-US" sz="2000" b="1" dirty="0"/>
                <a:t>RMSD (</a:t>
              </a:r>
              <a:r>
                <a:rPr lang="en-US" sz="2000" b="1" dirty="0">
                  <a:latin typeface="Calibri" panose="020F0502020204030204" pitchFamily="34" charset="0"/>
                  <a:cs typeface="Calibri" panose="020F0502020204030204" pitchFamily="34" charset="0"/>
                </a:rPr>
                <a:t>Å)</a:t>
              </a:r>
              <a:endParaRPr lang="en-US" sz="2000" b="1" dirty="0"/>
            </a:p>
          </p:txBody>
        </p:sp>
        <p:sp>
          <p:nvSpPr>
            <p:cNvPr id="189" name="TextBox 188"/>
            <p:cNvSpPr txBox="1"/>
            <p:nvPr/>
          </p:nvSpPr>
          <p:spPr>
            <a:xfrm>
              <a:off x="20079339" y="25006102"/>
              <a:ext cx="457642" cy="3026470"/>
            </a:xfrm>
            <a:prstGeom prst="rect">
              <a:avLst/>
            </a:prstGeom>
            <a:solidFill>
              <a:schemeClr val="bg1"/>
            </a:solidFill>
          </p:spPr>
          <p:txBody>
            <a:bodyPr wrap="square" rtlCol="0">
              <a:spAutoFit/>
            </a:bodyPr>
            <a:lstStyle/>
            <a:p>
              <a:pPr>
                <a:spcBef>
                  <a:spcPts val="800"/>
                </a:spcBef>
              </a:pPr>
              <a:r>
                <a:rPr lang="en-US" sz="1800" b="1" dirty="0"/>
                <a:t>14</a:t>
              </a:r>
            </a:p>
            <a:p>
              <a:pPr>
                <a:spcBef>
                  <a:spcPts val="800"/>
                </a:spcBef>
              </a:pPr>
              <a:r>
                <a:rPr lang="en-US" sz="1800" b="1" dirty="0"/>
                <a:t>12</a:t>
              </a:r>
            </a:p>
            <a:p>
              <a:pPr>
                <a:spcBef>
                  <a:spcPts val="800"/>
                </a:spcBef>
              </a:pPr>
              <a:r>
                <a:rPr lang="en-US" sz="1800" b="1" dirty="0"/>
                <a:t>10</a:t>
              </a:r>
            </a:p>
            <a:p>
              <a:pPr>
                <a:spcBef>
                  <a:spcPts val="800"/>
                </a:spcBef>
              </a:pPr>
              <a:r>
                <a:rPr lang="en-US" sz="1800" b="1" dirty="0"/>
                <a:t>8</a:t>
              </a:r>
            </a:p>
            <a:p>
              <a:pPr>
                <a:spcBef>
                  <a:spcPts val="800"/>
                </a:spcBef>
              </a:pPr>
              <a:r>
                <a:rPr lang="en-US" sz="1800" b="1" dirty="0"/>
                <a:t>6</a:t>
              </a:r>
            </a:p>
            <a:p>
              <a:pPr>
                <a:spcBef>
                  <a:spcPts val="800"/>
                </a:spcBef>
              </a:pPr>
              <a:r>
                <a:rPr lang="en-US" sz="1800" b="1" dirty="0"/>
                <a:t>4</a:t>
              </a:r>
            </a:p>
            <a:p>
              <a:pPr>
                <a:spcBef>
                  <a:spcPts val="800"/>
                </a:spcBef>
              </a:pPr>
              <a:r>
                <a:rPr lang="en-US" sz="1800" b="1" dirty="0"/>
                <a:t>2</a:t>
              </a:r>
            </a:p>
            <a:p>
              <a:pPr>
                <a:spcBef>
                  <a:spcPts val="800"/>
                </a:spcBef>
              </a:pPr>
              <a:endParaRPr lang="en-US" sz="1800" b="1" dirty="0"/>
            </a:p>
          </p:txBody>
        </p:sp>
      </p:grpSp>
      <p:grpSp>
        <p:nvGrpSpPr>
          <p:cNvPr id="196" name="Group 195"/>
          <p:cNvGrpSpPr/>
          <p:nvPr/>
        </p:nvGrpSpPr>
        <p:grpSpPr>
          <a:xfrm>
            <a:off x="491863" y="21721034"/>
            <a:ext cx="6868286" cy="7142315"/>
            <a:chOff x="491863" y="21721034"/>
            <a:chExt cx="6868286" cy="7142315"/>
          </a:xfrm>
        </p:grpSpPr>
        <p:grpSp>
          <p:nvGrpSpPr>
            <p:cNvPr id="172" name="Group 171"/>
            <p:cNvGrpSpPr/>
            <p:nvPr/>
          </p:nvGrpSpPr>
          <p:grpSpPr>
            <a:xfrm>
              <a:off x="1308242" y="27883993"/>
              <a:ext cx="6051907" cy="979356"/>
              <a:chOff x="29487555" y="21003336"/>
              <a:chExt cx="4858690" cy="979356"/>
            </a:xfrm>
          </p:grpSpPr>
          <p:sp>
            <p:nvSpPr>
              <p:cNvPr id="173" name="TextBox 172"/>
              <p:cNvSpPr txBox="1"/>
              <p:nvPr/>
            </p:nvSpPr>
            <p:spPr>
              <a:xfrm>
                <a:off x="29487555" y="21003336"/>
                <a:ext cx="4858690" cy="646331"/>
              </a:xfrm>
              <a:prstGeom prst="rect">
                <a:avLst/>
              </a:prstGeom>
              <a:solidFill>
                <a:schemeClr val="bg1"/>
              </a:solidFill>
            </p:spPr>
            <p:txBody>
              <a:bodyPr wrap="square" rtlCol="0">
                <a:spAutoFit/>
              </a:bodyPr>
              <a:lstStyle/>
              <a:p>
                <a:r>
                  <a:rPr lang="en-US" sz="1800" b="1" dirty="0"/>
                  <a:t>0            1000           2000          3000           4000            5000                         	</a:t>
                </a:r>
              </a:p>
            </p:txBody>
          </p:sp>
          <p:sp>
            <p:nvSpPr>
              <p:cNvPr id="174" name="TextBox 173"/>
              <p:cNvSpPr txBox="1"/>
              <p:nvPr/>
            </p:nvSpPr>
            <p:spPr>
              <a:xfrm>
                <a:off x="30531575" y="21336361"/>
                <a:ext cx="2448352" cy="646331"/>
              </a:xfrm>
              <a:prstGeom prst="rect">
                <a:avLst/>
              </a:prstGeom>
              <a:solidFill>
                <a:schemeClr val="bg1"/>
              </a:solidFill>
            </p:spPr>
            <p:txBody>
              <a:bodyPr wrap="square" rtlCol="0">
                <a:spAutoFit/>
              </a:bodyPr>
              <a:lstStyle/>
              <a:p>
                <a:pPr algn="ctr"/>
                <a:r>
                  <a:rPr lang="en-US" sz="1800" b="1" dirty="0"/>
                  <a:t>Reduced Time (t*)	</a:t>
                </a:r>
              </a:p>
            </p:txBody>
          </p:sp>
        </p:grpSp>
        <p:sp>
          <p:nvSpPr>
            <p:cNvPr id="191" name="TextBox 190"/>
            <p:cNvSpPr txBox="1"/>
            <p:nvPr/>
          </p:nvSpPr>
          <p:spPr>
            <a:xfrm>
              <a:off x="892936" y="25184746"/>
              <a:ext cx="525340" cy="2908489"/>
            </a:xfrm>
            <a:prstGeom prst="rect">
              <a:avLst/>
            </a:prstGeom>
            <a:solidFill>
              <a:schemeClr val="bg1"/>
            </a:solidFill>
          </p:spPr>
          <p:txBody>
            <a:bodyPr wrap="square" rtlCol="0">
              <a:spAutoFit/>
            </a:bodyPr>
            <a:lstStyle/>
            <a:p>
              <a:pPr>
                <a:spcBef>
                  <a:spcPts val="1800"/>
                </a:spcBef>
              </a:pPr>
              <a:r>
                <a:rPr lang="en-US" sz="1800" b="1" dirty="0"/>
                <a:t>10</a:t>
              </a:r>
            </a:p>
            <a:p>
              <a:pPr>
                <a:spcBef>
                  <a:spcPts val="1800"/>
                </a:spcBef>
              </a:pPr>
              <a:r>
                <a:rPr lang="en-US" sz="1800" b="1" dirty="0"/>
                <a:t>8</a:t>
              </a:r>
            </a:p>
            <a:p>
              <a:pPr>
                <a:spcBef>
                  <a:spcPts val="1800"/>
                </a:spcBef>
              </a:pPr>
              <a:r>
                <a:rPr lang="en-US" sz="1800" b="1" dirty="0"/>
                <a:t>6</a:t>
              </a:r>
            </a:p>
            <a:p>
              <a:pPr>
                <a:spcBef>
                  <a:spcPts val="1800"/>
                </a:spcBef>
              </a:pPr>
              <a:r>
                <a:rPr lang="en-US" sz="1800" b="1" dirty="0"/>
                <a:t>4</a:t>
              </a:r>
            </a:p>
            <a:p>
              <a:pPr>
                <a:spcBef>
                  <a:spcPts val="1800"/>
                </a:spcBef>
              </a:pPr>
              <a:r>
                <a:rPr lang="en-US" sz="1800" b="1" dirty="0"/>
                <a:t>2</a:t>
              </a:r>
            </a:p>
            <a:p>
              <a:pPr>
                <a:spcBef>
                  <a:spcPts val="1800"/>
                </a:spcBef>
              </a:pPr>
              <a:r>
                <a:rPr lang="en-US" sz="1800" b="1" dirty="0"/>
                <a:t>0</a:t>
              </a:r>
            </a:p>
          </p:txBody>
        </p:sp>
        <p:sp>
          <p:nvSpPr>
            <p:cNvPr id="193" name="TextBox 192"/>
            <p:cNvSpPr txBox="1"/>
            <p:nvPr/>
          </p:nvSpPr>
          <p:spPr>
            <a:xfrm rot="16200000">
              <a:off x="-191147" y="22538300"/>
              <a:ext cx="1975725" cy="400110"/>
            </a:xfrm>
            <a:prstGeom prst="rect">
              <a:avLst/>
            </a:prstGeom>
            <a:solidFill>
              <a:schemeClr val="bg1"/>
            </a:solidFill>
          </p:spPr>
          <p:txBody>
            <a:bodyPr wrap="square" rtlCol="0">
              <a:spAutoFit/>
            </a:bodyPr>
            <a:lstStyle/>
            <a:p>
              <a:r>
                <a:rPr lang="en-US" sz="2000" b="1" dirty="0"/>
                <a:t>RMSD (</a:t>
              </a:r>
              <a:r>
                <a:rPr lang="en-US" sz="2000" b="1" dirty="0">
                  <a:latin typeface="Calibri" panose="020F0502020204030204" pitchFamily="34" charset="0"/>
                  <a:cs typeface="Calibri" panose="020F0502020204030204" pitchFamily="34" charset="0"/>
                </a:rPr>
                <a:t>Å)</a:t>
              </a:r>
              <a:endParaRPr lang="en-US" sz="2000" b="1" dirty="0"/>
            </a:p>
          </p:txBody>
        </p:sp>
        <p:sp>
          <p:nvSpPr>
            <p:cNvPr id="194" name="TextBox 193"/>
            <p:cNvSpPr txBox="1"/>
            <p:nvPr/>
          </p:nvSpPr>
          <p:spPr>
            <a:xfrm rot="16200000">
              <a:off x="-295945" y="26054674"/>
              <a:ext cx="1975725" cy="400110"/>
            </a:xfrm>
            <a:prstGeom prst="rect">
              <a:avLst/>
            </a:prstGeom>
            <a:solidFill>
              <a:schemeClr val="bg1"/>
            </a:solidFill>
          </p:spPr>
          <p:txBody>
            <a:bodyPr wrap="square" rtlCol="0">
              <a:spAutoFit/>
            </a:bodyPr>
            <a:lstStyle/>
            <a:p>
              <a:r>
                <a:rPr lang="en-US" sz="2000" b="1" dirty="0"/>
                <a:t>RMSD (</a:t>
              </a:r>
              <a:r>
                <a:rPr lang="en-US" sz="2000" b="1" dirty="0">
                  <a:latin typeface="Calibri" panose="020F0502020204030204" pitchFamily="34" charset="0"/>
                  <a:cs typeface="Calibri" panose="020F0502020204030204" pitchFamily="34" charset="0"/>
                </a:rPr>
                <a:t>Å)</a:t>
              </a:r>
              <a:endParaRPr lang="en-US" sz="2000" b="1" dirty="0"/>
            </a:p>
          </p:txBody>
        </p:sp>
        <p:sp>
          <p:nvSpPr>
            <p:cNvPr id="195" name="TextBox 194"/>
            <p:cNvSpPr txBox="1"/>
            <p:nvPr/>
          </p:nvSpPr>
          <p:spPr>
            <a:xfrm>
              <a:off x="945239" y="21721034"/>
              <a:ext cx="296443" cy="2708434"/>
            </a:xfrm>
            <a:prstGeom prst="rect">
              <a:avLst/>
            </a:prstGeom>
            <a:solidFill>
              <a:schemeClr val="bg1"/>
            </a:solidFill>
          </p:spPr>
          <p:txBody>
            <a:bodyPr wrap="square" rtlCol="0">
              <a:spAutoFit/>
            </a:bodyPr>
            <a:lstStyle/>
            <a:p>
              <a:pPr>
                <a:spcBef>
                  <a:spcPts val="2400"/>
                </a:spcBef>
              </a:pPr>
              <a:r>
                <a:rPr lang="en-US" sz="1800" b="1" dirty="0"/>
                <a:t>8</a:t>
              </a:r>
            </a:p>
            <a:p>
              <a:pPr>
                <a:spcBef>
                  <a:spcPts val="2400"/>
                </a:spcBef>
              </a:pPr>
              <a:r>
                <a:rPr lang="en-US" sz="1800" b="1" dirty="0"/>
                <a:t>6</a:t>
              </a:r>
            </a:p>
            <a:p>
              <a:pPr>
                <a:spcBef>
                  <a:spcPts val="2400"/>
                </a:spcBef>
              </a:pPr>
              <a:r>
                <a:rPr lang="en-US" sz="1800" b="1" dirty="0"/>
                <a:t>4</a:t>
              </a:r>
            </a:p>
            <a:p>
              <a:pPr>
                <a:spcBef>
                  <a:spcPts val="2400"/>
                </a:spcBef>
              </a:pPr>
              <a:r>
                <a:rPr lang="en-US" sz="1800" b="1" dirty="0"/>
                <a:t>2</a:t>
              </a:r>
            </a:p>
            <a:p>
              <a:pPr>
                <a:spcBef>
                  <a:spcPts val="2400"/>
                </a:spcBef>
              </a:pPr>
              <a:r>
                <a:rPr lang="en-US" sz="1800" b="1" dirty="0"/>
                <a:t>0</a:t>
              </a:r>
            </a:p>
          </p:txBody>
        </p:sp>
      </p:grpSp>
      <p:cxnSp>
        <p:nvCxnSpPr>
          <p:cNvPr id="197" name="Straight Connector 196"/>
          <p:cNvCxnSpPr/>
          <p:nvPr/>
        </p:nvCxnSpPr>
        <p:spPr>
          <a:xfrm flipH="1">
            <a:off x="1249042" y="24335779"/>
            <a:ext cx="514117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1420778" y="27858807"/>
            <a:ext cx="514117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1288242" y="21839824"/>
            <a:ext cx="17438" cy="2451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1419719" y="25430442"/>
            <a:ext cx="17438" cy="2451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10446545" y="20551332"/>
            <a:ext cx="4233486" cy="646331"/>
          </a:xfrm>
          <a:prstGeom prst="rect">
            <a:avLst/>
          </a:prstGeom>
          <a:solidFill>
            <a:schemeClr val="bg1"/>
          </a:solidFill>
        </p:spPr>
        <p:txBody>
          <a:bodyPr wrap="square" rtlCol="0">
            <a:spAutoFit/>
          </a:bodyPr>
          <a:lstStyle/>
          <a:p>
            <a:r>
              <a:rPr lang="en-US" sz="1800" b="1" dirty="0"/>
              <a:t>0               1000               2000               3000                           	</a:t>
            </a:r>
          </a:p>
        </p:txBody>
      </p:sp>
      <p:sp>
        <p:nvSpPr>
          <p:cNvPr id="208" name="TextBox 207"/>
          <p:cNvSpPr txBox="1"/>
          <p:nvPr/>
        </p:nvSpPr>
        <p:spPr>
          <a:xfrm>
            <a:off x="15210473" y="20621064"/>
            <a:ext cx="4109274" cy="646331"/>
          </a:xfrm>
          <a:prstGeom prst="rect">
            <a:avLst/>
          </a:prstGeom>
          <a:solidFill>
            <a:schemeClr val="bg1"/>
          </a:solidFill>
        </p:spPr>
        <p:txBody>
          <a:bodyPr wrap="square" rtlCol="0">
            <a:spAutoFit/>
          </a:bodyPr>
          <a:lstStyle/>
          <a:p>
            <a:r>
              <a:rPr lang="en-US" sz="1800" b="1" dirty="0"/>
              <a:t>0               1000               2000               3000                           	</a:t>
            </a:r>
          </a:p>
        </p:txBody>
      </p:sp>
      <p:sp>
        <p:nvSpPr>
          <p:cNvPr id="209" name="TextBox 208"/>
          <p:cNvSpPr txBox="1"/>
          <p:nvPr/>
        </p:nvSpPr>
        <p:spPr>
          <a:xfrm>
            <a:off x="10410148" y="24134268"/>
            <a:ext cx="4233486" cy="646331"/>
          </a:xfrm>
          <a:prstGeom prst="rect">
            <a:avLst/>
          </a:prstGeom>
          <a:solidFill>
            <a:schemeClr val="bg1"/>
          </a:solidFill>
        </p:spPr>
        <p:txBody>
          <a:bodyPr wrap="square" rtlCol="0">
            <a:spAutoFit/>
          </a:bodyPr>
          <a:lstStyle/>
          <a:p>
            <a:r>
              <a:rPr lang="en-US" sz="1800" b="1" dirty="0"/>
              <a:t>0               1000               2000               3000                           	</a:t>
            </a:r>
          </a:p>
        </p:txBody>
      </p:sp>
      <p:sp>
        <p:nvSpPr>
          <p:cNvPr id="210" name="TextBox 209"/>
          <p:cNvSpPr txBox="1"/>
          <p:nvPr/>
        </p:nvSpPr>
        <p:spPr>
          <a:xfrm>
            <a:off x="15117853" y="24140399"/>
            <a:ext cx="4233486" cy="646331"/>
          </a:xfrm>
          <a:prstGeom prst="rect">
            <a:avLst/>
          </a:prstGeom>
          <a:solidFill>
            <a:schemeClr val="bg1"/>
          </a:solidFill>
        </p:spPr>
        <p:txBody>
          <a:bodyPr wrap="square" rtlCol="0">
            <a:spAutoFit/>
          </a:bodyPr>
          <a:lstStyle/>
          <a:p>
            <a:r>
              <a:rPr lang="en-US" sz="1800" b="1" dirty="0"/>
              <a:t>0               1000               2000               3000                           	</a:t>
            </a:r>
          </a:p>
        </p:txBody>
      </p:sp>
      <p:sp>
        <p:nvSpPr>
          <p:cNvPr id="130" name="TextBox 129"/>
          <p:cNvSpPr txBox="1"/>
          <p:nvPr/>
        </p:nvSpPr>
        <p:spPr>
          <a:xfrm>
            <a:off x="11449196" y="21487863"/>
            <a:ext cx="3147174" cy="494829"/>
          </a:xfrm>
          <a:prstGeom prst="rect">
            <a:avLst/>
          </a:prstGeom>
          <a:noFill/>
        </p:spPr>
        <p:txBody>
          <a:bodyPr wrap="square" rtlCol="0">
            <a:spAutoFit/>
          </a:bodyPr>
          <a:lstStyle/>
          <a:p>
            <a:r>
              <a:rPr lang="en-US" sz="2600" b="1" dirty="0">
                <a:solidFill>
                  <a:schemeClr val="accent1"/>
                </a:solidFill>
                <a:latin typeface="Cambria" panose="02040503050406030204" pitchFamily="18" charset="0"/>
              </a:rPr>
              <a:t>State 1 </a:t>
            </a:r>
            <a:r>
              <a:rPr lang="en-US" sz="2600" b="1" dirty="0">
                <a:latin typeface="Cambria" panose="02040503050406030204" pitchFamily="18" charset="0"/>
                <a:sym typeface="Wingdings" panose="05000000000000000000" pitchFamily="2" charset="2"/>
              </a:rPr>
              <a:t> </a:t>
            </a:r>
            <a:r>
              <a:rPr lang="en-US" sz="2600" b="1" dirty="0">
                <a:solidFill>
                  <a:srgbClr val="C00000"/>
                </a:solidFill>
                <a:latin typeface="Cambria" panose="02040503050406030204" pitchFamily="18" charset="0"/>
                <a:sym typeface="Wingdings" panose="05000000000000000000" pitchFamily="2" charset="2"/>
              </a:rPr>
              <a:t>State 2</a:t>
            </a:r>
            <a:endParaRPr lang="en-US" sz="2600" b="1" dirty="0">
              <a:solidFill>
                <a:srgbClr val="C00000"/>
              </a:solidFill>
              <a:latin typeface="Cambria" panose="02040503050406030204" pitchFamily="18" charset="0"/>
            </a:endParaRPr>
          </a:p>
        </p:txBody>
      </p:sp>
      <p:sp>
        <p:nvSpPr>
          <p:cNvPr id="132" name="TextBox 131"/>
          <p:cNvSpPr txBox="1"/>
          <p:nvPr/>
        </p:nvSpPr>
        <p:spPr>
          <a:xfrm>
            <a:off x="15651716" y="21574395"/>
            <a:ext cx="3147174" cy="494829"/>
          </a:xfrm>
          <a:prstGeom prst="rect">
            <a:avLst/>
          </a:prstGeom>
          <a:noFill/>
        </p:spPr>
        <p:txBody>
          <a:bodyPr wrap="square" rtlCol="0">
            <a:spAutoFit/>
          </a:bodyPr>
          <a:lstStyle/>
          <a:p>
            <a:r>
              <a:rPr lang="en-US" sz="2600" b="1" dirty="0">
                <a:solidFill>
                  <a:srgbClr val="C00000"/>
                </a:solidFill>
                <a:latin typeface="Cambria" panose="02040503050406030204" pitchFamily="18" charset="0"/>
                <a:sym typeface="Wingdings" panose="05000000000000000000" pitchFamily="2" charset="2"/>
              </a:rPr>
              <a:t>State 2 </a:t>
            </a:r>
            <a:r>
              <a:rPr lang="en-US" sz="2600" b="1" dirty="0">
                <a:solidFill>
                  <a:srgbClr val="C00000"/>
                </a:solidFill>
                <a:latin typeface="Cambria" panose="02040503050406030204" pitchFamily="18" charset="0"/>
              </a:rPr>
              <a:t> </a:t>
            </a:r>
            <a:r>
              <a:rPr lang="en-US" sz="2600" b="1" dirty="0">
                <a:latin typeface="Cambria" panose="02040503050406030204" pitchFamily="18" charset="0"/>
                <a:sym typeface="Wingdings" panose="05000000000000000000" pitchFamily="2" charset="2"/>
              </a:rPr>
              <a:t> </a:t>
            </a:r>
            <a:r>
              <a:rPr lang="en-US" sz="2600" b="1" dirty="0">
                <a:solidFill>
                  <a:schemeClr val="accent1"/>
                </a:solidFill>
                <a:latin typeface="Cambria" panose="02040503050406030204" pitchFamily="18" charset="0"/>
              </a:rPr>
              <a:t>State 1</a:t>
            </a:r>
          </a:p>
        </p:txBody>
      </p:sp>
      <p:sp>
        <p:nvSpPr>
          <p:cNvPr id="211" name="TextBox 210"/>
          <p:cNvSpPr txBox="1"/>
          <p:nvPr/>
        </p:nvSpPr>
        <p:spPr>
          <a:xfrm>
            <a:off x="15579829" y="24476266"/>
            <a:ext cx="3049628" cy="646331"/>
          </a:xfrm>
          <a:prstGeom prst="rect">
            <a:avLst/>
          </a:prstGeom>
          <a:solidFill>
            <a:schemeClr val="bg1"/>
          </a:solidFill>
        </p:spPr>
        <p:txBody>
          <a:bodyPr wrap="square" rtlCol="0">
            <a:spAutoFit/>
          </a:bodyPr>
          <a:lstStyle/>
          <a:p>
            <a:pPr algn="ctr"/>
            <a:r>
              <a:rPr lang="en-US" sz="1800" b="1" dirty="0"/>
              <a:t>Reduced Time (t*)	</a:t>
            </a:r>
          </a:p>
        </p:txBody>
      </p:sp>
      <p:sp>
        <p:nvSpPr>
          <p:cNvPr id="212" name="TextBox 211"/>
          <p:cNvSpPr txBox="1"/>
          <p:nvPr/>
        </p:nvSpPr>
        <p:spPr>
          <a:xfrm>
            <a:off x="10987162" y="24420271"/>
            <a:ext cx="3049628" cy="646331"/>
          </a:xfrm>
          <a:prstGeom prst="rect">
            <a:avLst/>
          </a:prstGeom>
          <a:solidFill>
            <a:schemeClr val="bg1"/>
          </a:solidFill>
        </p:spPr>
        <p:txBody>
          <a:bodyPr wrap="square" rtlCol="0">
            <a:spAutoFit/>
          </a:bodyPr>
          <a:lstStyle/>
          <a:p>
            <a:pPr algn="ctr"/>
            <a:r>
              <a:rPr lang="en-US" sz="1800" b="1" dirty="0"/>
              <a:t>Reduced Time (t*)	</a:t>
            </a:r>
          </a:p>
        </p:txBody>
      </p:sp>
      <p:sp>
        <p:nvSpPr>
          <p:cNvPr id="213" name="TextBox 212"/>
          <p:cNvSpPr txBox="1"/>
          <p:nvPr/>
        </p:nvSpPr>
        <p:spPr>
          <a:xfrm>
            <a:off x="10901674" y="20828359"/>
            <a:ext cx="3049628" cy="646331"/>
          </a:xfrm>
          <a:prstGeom prst="rect">
            <a:avLst/>
          </a:prstGeom>
          <a:solidFill>
            <a:schemeClr val="bg1"/>
          </a:solidFill>
        </p:spPr>
        <p:txBody>
          <a:bodyPr wrap="square" rtlCol="0">
            <a:spAutoFit/>
          </a:bodyPr>
          <a:lstStyle/>
          <a:p>
            <a:pPr algn="ctr"/>
            <a:r>
              <a:rPr lang="en-US" sz="1800" b="1" dirty="0"/>
              <a:t>Reduced Time (t*)	</a:t>
            </a:r>
          </a:p>
        </p:txBody>
      </p:sp>
      <p:sp>
        <p:nvSpPr>
          <p:cNvPr id="214" name="TextBox 213"/>
          <p:cNvSpPr txBox="1"/>
          <p:nvPr/>
        </p:nvSpPr>
        <p:spPr>
          <a:xfrm>
            <a:off x="15604048" y="20913199"/>
            <a:ext cx="3049628" cy="646331"/>
          </a:xfrm>
          <a:prstGeom prst="rect">
            <a:avLst/>
          </a:prstGeom>
          <a:solidFill>
            <a:schemeClr val="bg1"/>
          </a:solidFill>
        </p:spPr>
        <p:txBody>
          <a:bodyPr wrap="square" rtlCol="0">
            <a:spAutoFit/>
          </a:bodyPr>
          <a:lstStyle/>
          <a:p>
            <a:pPr algn="ctr"/>
            <a:r>
              <a:rPr lang="en-US" sz="1800" b="1" dirty="0"/>
              <a:t>Reduced Time (t*)	</a:t>
            </a:r>
          </a:p>
        </p:txBody>
      </p:sp>
      <p:sp>
        <p:nvSpPr>
          <p:cNvPr id="217" name="TextBox 216"/>
          <p:cNvSpPr txBox="1"/>
          <p:nvPr/>
        </p:nvSpPr>
        <p:spPr>
          <a:xfrm>
            <a:off x="14735829" y="21789853"/>
            <a:ext cx="459305" cy="2646878"/>
          </a:xfrm>
          <a:prstGeom prst="rect">
            <a:avLst/>
          </a:prstGeom>
          <a:solidFill>
            <a:schemeClr val="bg1"/>
          </a:solidFill>
        </p:spPr>
        <p:txBody>
          <a:bodyPr wrap="square" rtlCol="0">
            <a:spAutoFit/>
          </a:bodyPr>
          <a:lstStyle/>
          <a:p>
            <a:pPr>
              <a:spcBef>
                <a:spcPts val="800"/>
              </a:spcBef>
            </a:pPr>
            <a:r>
              <a:rPr lang="en-US" sz="1800" b="1" dirty="0"/>
              <a:t>30</a:t>
            </a:r>
          </a:p>
          <a:p>
            <a:pPr>
              <a:spcBef>
                <a:spcPts val="800"/>
              </a:spcBef>
            </a:pPr>
            <a:endParaRPr lang="en-US" sz="1800" b="1" dirty="0"/>
          </a:p>
          <a:p>
            <a:pPr>
              <a:spcBef>
                <a:spcPts val="800"/>
              </a:spcBef>
            </a:pPr>
            <a:endParaRPr lang="en-US" sz="1800" b="1" dirty="0"/>
          </a:p>
          <a:p>
            <a:pPr>
              <a:spcBef>
                <a:spcPts val="800"/>
              </a:spcBef>
            </a:pPr>
            <a:r>
              <a:rPr lang="en-US" sz="1800" b="1" dirty="0"/>
              <a:t>20</a:t>
            </a:r>
          </a:p>
          <a:p>
            <a:pPr>
              <a:spcBef>
                <a:spcPts val="800"/>
              </a:spcBef>
            </a:pPr>
            <a:endParaRPr lang="en-US" sz="1800" b="1" dirty="0"/>
          </a:p>
          <a:p>
            <a:pPr>
              <a:spcBef>
                <a:spcPts val="800"/>
              </a:spcBef>
            </a:pPr>
            <a:endParaRPr lang="en-US" sz="1800" b="1" dirty="0"/>
          </a:p>
          <a:p>
            <a:pPr>
              <a:spcBef>
                <a:spcPts val="800"/>
              </a:spcBef>
            </a:pPr>
            <a:r>
              <a:rPr lang="en-US" sz="1800" b="1" dirty="0"/>
              <a:t>10</a:t>
            </a:r>
          </a:p>
        </p:txBody>
      </p:sp>
      <p:sp>
        <p:nvSpPr>
          <p:cNvPr id="220" name="TextBox 219"/>
          <p:cNvSpPr txBox="1"/>
          <p:nvPr/>
        </p:nvSpPr>
        <p:spPr>
          <a:xfrm>
            <a:off x="9983710" y="21607518"/>
            <a:ext cx="459305" cy="2646878"/>
          </a:xfrm>
          <a:prstGeom prst="rect">
            <a:avLst/>
          </a:prstGeom>
          <a:solidFill>
            <a:schemeClr val="bg1"/>
          </a:solidFill>
        </p:spPr>
        <p:txBody>
          <a:bodyPr wrap="square" rtlCol="0">
            <a:spAutoFit/>
          </a:bodyPr>
          <a:lstStyle/>
          <a:p>
            <a:pPr>
              <a:spcBef>
                <a:spcPts val="800"/>
              </a:spcBef>
            </a:pPr>
            <a:r>
              <a:rPr lang="en-US" sz="1800" b="1" dirty="0"/>
              <a:t>30</a:t>
            </a:r>
          </a:p>
          <a:p>
            <a:pPr>
              <a:spcBef>
                <a:spcPts val="800"/>
              </a:spcBef>
            </a:pPr>
            <a:endParaRPr lang="en-US" sz="1800" b="1" dirty="0"/>
          </a:p>
          <a:p>
            <a:pPr>
              <a:spcBef>
                <a:spcPts val="800"/>
              </a:spcBef>
            </a:pPr>
            <a:endParaRPr lang="en-US" sz="1800" b="1" dirty="0"/>
          </a:p>
          <a:p>
            <a:pPr>
              <a:spcBef>
                <a:spcPts val="800"/>
              </a:spcBef>
            </a:pPr>
            <a:r>
              <a:rPr lang="en-US" sz="1800" b="1" dirty="0"/>
              <a:t>20</a:t>
            </a:r>
          </a:p>
          <a:p>
            <a:pPr>
              <a:spcBef>
                <a:spcPts val="800"/>
              </a:spcBef>
            </a:pPr>
            <a:endParaRPr lang="en-US" sz="1800" b="1" dirty="0"/>
          </a:p>
          <a:p>
            <a:pPr>
              <a:spcBef>
                <a:spcPts val="800"/>
              </a:spcBef>
            </a:pPr>
            <a:endParaRPr lang="en-US" sz="1800" b="1" dirty="0"/>
          </a:p>
          <a:p>
            <a:pPr>
              <a:spcBef>
                <a:spcPts val="800"/>
              </a:spcBef>
            </a:pPr>
            <a:r>
              <a:rPr lang="en-US" sz="1800" b="1" dirty="0"/>
              <a:t>10</a:t>
            </a:r>
          </a:p>
        </p:txBody>
      </p:sp>
      <p:sp>
        <p:nvSpPr>
          <p:cNvPr id="221" name="TextBox 220"/>
          <p:cNvSpPr txBox="1"/>
          <p:nvPr/>
        </p:nvSpPr>
        <p:spPr>
          <a:xfrm rot="16200000">
            <a:off x="8772976" y="22447334"/>
            <a:ext cx="1975725" cy="400110"/>
          </a:xfrm>
          <a:prstGeom prst="rect">
            <a:avLst/>
          </a:prstGeom>
          <a:solidFill>
            <a:schemeClr val="bg1"/>
          </a:solidFill>
        </p:spPr>
        <p:txBody>
          <a:bodyPr wrap="square" rtlCol="0">
            <a:spAutoFit/>
          </a:bodyPr>
          <a:lstStyle/>
          <a:p>
            <a:r>
              <a:rPr lang="en-US" sz="2000" b="1" dirty="0"/>
              <a:t>Distance (</a:t>
            </a:r>
            <a:r>
              <a:rPr lang="en-US" sz="2000" b="1" dirty="0">
                <a:latin typeface="Calibri" panose="020F0502020204030204" pitchFamily="34" charset="0"/>
                <a:cs typeface="Calibri" panose="020F0502020204030204" pitchFamily="34" charset="0"/>
              </a:rPr>
              <a:t>Å)</a:t>
            </a:r>
            <a:endParaRPr lang="en-US" sz="2000" b="1" dirty="0"/>
          </a:p>
        </p:txBody>
      </p:sp>
      <p:sp>
        <p:nvSpPr>
          <p:cNvPr id="222" name="TextBox 221"/>
          <p:cNvSpPr txBox="1"/>
          <p:nvPr/>
        </p:nvSpPr>
        <p:spPr>
          <a:xfrm rot="16200000">
            <a:off x="13579560" y="22474290"/>
            <a:ext cx="1975725" cy="400110"/>
          </a:xfrm>
          <a:prstGeom prst="rect">
            <a:avLst/>
          </a:prstGeom>
          <a:solidFill>
            <a:schemeClr val="bg1"/>
          </a:solidFill>
        </p:spPr>
        <p:txBody>
          <a:bodyPr wrap="square" rtlCol="0">
            <a:spAutoFit/>
          </a:bodyPr>
          <a:lstStyle/>
          <a:p>
            <a:r>
              <a:rPr lang="en-US" sz="2000" b="1" dirty="0"/>
              <a:t>Distance (</a:t>
            </a:r>
            <a:r>
              <a:rPr lang="en-US" sz="2000" b="1" dirty="0">
                <a:latin typeface="Calibri" panose="020F0502020204030204" pitchFamily="34" charset="0"/>
                <a:cs typeface="Calibri" panose="020F0502020204030204" pitchFamily="34" charset="0"/>
              </a:rPr>
              <a:t>Å)</a:t>
            </a:r>
            <a:endParaRPr lang="en-US" sz="2000" b="1" dirty="0"/>
          </a:p>
        </p:txBody>
      </p:sp>
      <p:sp>
        <p:nvSpPr>
          <p:cNvPr id="223" name="TextBox 222"/>
          <p:cNvSpPr txBox="1"/>
          <p:nvPr/>
        </p:nvSpPr>
        <p:spPr>
          <a:xfrm>
            <a:off x="9976127" y="18161796"/>
            <a:ext cx="540707" cy="2523768"/>
          </a:xfrm>
          <a:prstGeom prst="rect">
            <a:avLst/>
          </a:prstGeom>
          <a:solidFill>
            <a:schemeClr val="bg1"/>
          </a:solidFill>
        </p:spPr>
        <p:txBody>
          <a:bodyPr wrap="square" rtlCol="0">
            <a:spAutoFit/>
          </a:bodyPr>
          <a:lstStyle/>
          <a:p>
            <a:pPr>
              <a:spcBef>
                <a:spcPts val="1200"/>
              </a:spcBef>
            </a:pPr>
            <a:r>
              <a:rPr lang="en-US" sz="1800" b="1" dirty="0"/>
              <a:t>144</a:t>
            </a:r>
          </a:p>
          <a:p>
            <a:pPr>
              <a:spcBef>
                <a:spcPts val="1200"/>
              </a:spcBef>
            </a:pPr>
            <a:r>
              <a:rPr lang="en-US" sz="1800" b="1" dirty="0"/>
              <a:t>142</a:t>
            </a:r>
          </a:p>
          <a:p>
            <a:pPr>
              <a:spcBef>
                <a:spcPts val="1200"/>
              </a:spcBef>
            </a:pPr>
            <a:r>
              <a:rPr lang="en-US" sz="1800" b="1" dirty="0"/>
              <a:t>140</a:t>
            </a:r>
          </a:p>
          <a:p>
            <a:pPr>
              <a:spcBef>
                <a:spcPts val="1200"/>
              </a:spcBef>
            </a:pPr>
            <a:r>
              <a:rPr lang="en-US" sz="1800" b="1" dirty="0"/>
              <a:t>138</a:t>
            </a:r>
          </a:p>
          <a:p>
            <a:pPr>
              <a:spcBef>
                <a:spcPts val="1200"/>
              </a:spcBef>
            </a:pPr>
            <a:r>
              <a:rPr lang="en-US" sz="1800" b="1" dirty="0"/>
              <a:t>136</a:t>
            </a:r>
          </a:p>
          <a:p>
            <a:pPr>
              <a:spcBef>
                <a:spcPts val="1200"/>
              </a:spcBef>
            </a:pPr>
            <a:r>
              <a:rPr lang="en-US" sz="1800" b="1" dirty="0"/>
              <a:t>134</a:t>
            </a:r>
          </a:p>
        </p:txBody>
      </p:sp>
      <p:sp>
        <p:nvSpPr>
          <p:cNvPr id="224" name="TextBox 223"/>
          <p:cNvSpPr txBox="1"/>
          <p:nvPr/>
        </p:nvSpPr>
        <p:spPr>
          <a:xfrm>
            <a:off x="14747618" y="18185606"/>
            <a:ext cx="540707" cy="2523768"/>
          </a:xfrm>
          <a:prstGeom prst="rect">
            <a:avLst/>
          </a:prstGeom>
          <a:solidFill>
            <a:schemeClr val="bg1"/>
          </a:solidFill>
        </p:spPr>
        <p:txBody>
          <a:bodyPr wrap="square" rtlCol="0">
            <a:spAutoFit/>
          </a:bodyPr>
          <a:lstStyle/>
          <a:p>
            <a:pPr>
              <a:spcBef>
                <a:spcPts val="1200"/>
              </a:spcBef>
            </a:pPr>
            <a:r>
              <a:rPr lang="en-US" sz="1800" b="1" dirty="0"/>
              <a:t>144</a:t>
            </a:r>
          </a:p>
          <a:p>
            <a:pPr>
              <a:spcBef>
                <a:spcPts val="1200"/>
              </a:spcBef>
            </a:pPr>
            <a:r>
              <a:rPr lang="en-US" sz="1800" b="1" dirty="0"/>
              <a:t>142</a:t>
            </a:r>
          </a:p>
          <a:p>
            <a:pPr>
              <a:spcBef>
                <a:spcPts val="1200"/>
              </a:spcBef>
            </a:pPr>
            <a:r>
              <a:rPr lang="en-US" sz="1800" b="1" dirty="0"/>
              <a:t>140</a:t>
            </a:r>
          </a:p>
          <a:p>
            <a:pPr>
              <a:spcBef>
                <a:spcPts val="1200"/>
              </a:spcBef>
            </a:pPr>
            <a:r>
              <a:rPr lang="en-US" sz="1800" b="1" dirty="0"/>
              <a:t>138</a:t>
            </a:r>
          </a:p>
          <a:p>
            <a:pPr>
              <a:spcBef>
                <a:spcPts val="1200"/>
              </a:spcBef>
            </a:pPr>
            <a:r>
              <a:rPr lang="en-US" sz="1800" b="1" dirty="0"/>
              <a:t>136</a:t>
            </a:r>
          </a:p>
          <a:p>
            <a:pPr>
              <a:spcBef>
                <a:spcPts val="1200"/>
              </a:spcBef>
            </a:pPr>
            <a:r>
              <a:rPr lang="en-US" sz="1800" b="1" dirty="0"/>
              <a:t>134</a:t>
            </a:r>
          </a:p>
        </p:txBody>
      </p:sp>
      <p:sp>
        <p:nvSpPr>
          <p:cNvPr id="225" name="TextBox 224"/>
          <p:cNvSpPr txBox="1"/>
          <p:nvPr/>
        </p:nvSpPr>
        <p:spPr>
          <a:xfrm rot="16200000" flipH="1">
            <a:off x="9097047" y="19046172"/>
            <a:ext cx="1347534" cy="400110"/>
          </a:xfrm>
          <a:prstGeom prst="rect">
            <a:avLst/>
          </a:prstGeom>
          <a:solidFill>
            <a:schemeClr val="bg1"/>
          </a:solidFill>
        </p:spPr>
        <p:txBody>
          <a:bodyPr wrap="square" rtlCol="0">
            <a:spAutoFit/>
          </a:bodyPr>
          <a:lstStyle/>
          <a:p>
            <a:r>
              <a:rPr lang="en-US" sz="2000" b="1" dirty="0"/>
              <a:t>Angle (</a:t>
            </a:r>
            <a:r>
              <a:rPr lang="en-US" sz="2000" b="1" dirty="0">
                <a:latin typeface="Times New Roman" panose="02020603050405020304" pitchFamily="18" charset="0"/>
                <a:cs typeface="Times New Roman" panose="02020603050405020304" pitchFamily="18" charset="0"/>
              </a:rPr>
              <a:t>º)</a:t>
            </a:r>
            <a:endParaRPr lang="en-US" sz="2000" b="1" dirty="0"/>
          </a:p>
        </p:txBody>
      </p:sp>
      <p:sp>
        <p:nvSpPr>
          <p:cNvPr id="226" name="TextBox 225"/>
          <p:cNvSpPr txBox="1"/>
          <p:nvPr/>
        </p:nvSpPr>
        <p:spPr>
          <a:xfrm rot="16200000" flipH="1">
            <a:off x="13853593" y="19038406"/>
            <a:ext cx="1347534" cy="400110"/>
          </a:xfrm>
          <a:prstGeom prst="rect">
            <a:avLst/>
          </a:prstGeom>
          <a:solidFill>
            <a:schemeClr val="bg1"/>
          </a:solidFill>
        </p:spPr>
        <p:txBody>
          <a:bodyPr wrap="square" rtlCol="0">
            <a:spAutoFit/>
          </a:bodyPr>
          <a:lstStyle/>
          <a:p>
            <a:r>
              <a:rPr lang="en-US" sz="2000" b="1" dirty="0"/>
              <a:t>Angle (</a:t>
            </a:r>
            <a:r>
              <a:rPr lang="en-US" sz="2000" b="1" dirty="0">
                <a:latin typeface="Times New Roman" panose="02020603050405020304" pitchFamily="18" charset="0"/>
                <a:cs typeface="Times New Roman" panose="02020603050405020304" pitchFamily="18" charset="0"/>
              </a:rPr>
              <a:t>º)</a:t>
            </a:r>
            <a:endParaRPr lang="en-US" sz="2000" b="1" dirty="0"/>
          </a:p>
        </p:txBody>
      </p:sp>
      <p:sp>
        <p:nvSpPr>
          <p:cNvPr id="227" name="TextBox 226"/>
          <p:cNvSpPr txBox="1"/>
          <p:nvPr/>
        </p:nvSpPr>
        <p:spPr>
          <a:xfrm rot="16200000" flipH="1">
            <a:off x="32835769" y="19361078"/>
            <a:ext cx="1347534" cy="400110"/>
          </a:xfrm>
          <a:prstGeom prst="rect">
            <a:avLst/>
          </a:prstGeom>
          <a:solidFill>
            <a:schemeClr val="bg1"/>
          </a:solidFill>
        </p:spPr>
        <p:txBody>
          <a:bodyPr wrap="square" rtlCol="0">
            <a:spAutoFit/>
          </a:bodyPr>
          <a:lstStyle/>
          <a:p>
            <a:r>
              <a:rPr lang="en-US" sz="2000" b="1" dirty="0"/>
              <a:t>Angle (</a:t>
            </a:r>
            <a:r>
              <a:rPr lang="en-US" sz="2000" b="1" dirty="0">
                <a:latin typeface="Times New Roman" panose="02020603050405020304" pitchFamily="18" charset="0"/>
                <a:cs typeface="Times New Roman" panose="02020603050405020304" pitchFamily="18" charset="0"/>
              </a:rPr>
              <a:t>º)</a:t>
            </a:r>
            <a:endParaRPr lang="en-US" sz="2000" b="1" dirty="0"/>
          </a:p>
        </p:txBody>
      </p:sp>
      <p:sp>
        <p:nvSpPr>
          <p:cNvPr id="229" name="TextBox 228"/>
          <p:cNvSpPr txBox="1"/>
          <p:nvPr/>
        </p:nvSpPr>
        <p:spPr>
          <a:xfrm>
            <a:off x="28857638" y="18435163"/>
            <a:ext cx="540707" cy="2646878"/>
          </a:xfrm>
          <a:prstGeom prst="rect">
            <a:avLst/>
          </a:prstGeom>
          <a:solidFill>
            <a:schemeClr val="bg1"/>
          </a:solidFill>
        </p:spPr>
        <p:txBody>
          <a:bodyPr wrap="square" rtlCol="0">
            <a:spAutoFit/>
          </a:bodyPr>
          <a:lstStyle/>
          <a:p>
            <a:pPr>
              <a:spcBef>
                <a:spcPts val="800"/>
              </a:spcBef>
            </a:pPr>
            <a:r>
              <a:rPr lang="en-US" sz="1800" b="1" dirty="0"/>
              <a:t>145</a:t>
            </a:r>
          </a:p>
          <a:p>
            <a:pPr>
              <a:spcBef>
                <a:spcPts val="800"/>
              </a:spcBef>
            </a:pPr>
            <a:r>
              <a:rPr lang="en-US" sz="1800" b="1" dirty="0"/>
              <a:t>140</a:t>
            </a:r>
          </a:p>
          <a:p>
            <a:pPr>
              <a:spcBef>
                <a:spcPts val="800"/>
              </a:spcBef>
            </a:pPr>
            <a:r>
              <a:rPr lang="en-US" sz="1800" b="1" dirty="0"/>
              <a:t>135</a:t>
            </a:r>
          </a:p>
          <a:p>
            <a:pPr>
              <a:spcBef>
                <a:spcPts val="800"/>
              </a:spcBef>
            </a:pPr>
            <a:r>
              <a:rPr lang="en-US" sz="1800" b="1" dirty="0"/>
              <a:t>130</a:t>
            </a:r>
          </a:p>
          <a:p>
            <a:pPr>
              <a:spcBef>
                <a:spcPts val="800"/>
              </a:spcBef>
            </a:pPr>
            <a:r>
              <a:rPr lang="en-US" sz="1800" b="1" dirty="0"/>
              <a:t>125</a:t>
            </a:r>
          </a:p>
          <a:p>
            <a:pPr>
              <a:spcBef>
                <a:spcPts val="800"/>
              </a:spcBef>
            </a:pPr>
            <a:r>
              <a:rPr lang="en-US" sz="1800" b="1" dirty="0"/>
              <a:t>120</a:t>
            </a:r>
          </a:p>
          <a:p>
            <a:pPr>
              <a:spcBef>
                <a:spcPts val="800"/>
              </a:spcBef>
            </a:pPr>
            <a:r>
              <a:rPr lang="en-US" sz="1800" b="1" dirty="0"/>
              <a:t>115</a:t>
            </a:r>
          </a:p>
        </p:txBody>
      </p:sp>
      <p:pic>
        <p:nvPicPr>
          <p:cNvPr id="16" name="Picture 15"/>
          <p:cNvPicPr>
            <a:picLocks noChangeAspect="1"/>
          </p:cNvPicPr>
          <p:nvPr/>
        </p:nvPicPr>
        <p:blipFill>
          <a:blip r:embed="rId32"/>
          <a:stretch>
            <a:fillRect/>
          </a:stretch>
        </p:blipFill>
        <p:spPr>
          <a:xfrm>
            <a:off x="26033855" y="17611783"/>
            <a:ext cx="2905930" cy="3384930"/>
          </a:xfrm>
          <a:prstGeom prst="rect">
            <a:avLst/>
          </a:prstGeom>
        </p:spPr>
      </p:pic>
      <p:sp>
        <p:nvSpPr>
          <p:cNvPr id="228" name="TextBox 227"/>
          <p:cNvSpPr txBox="1"/>
          <p:nvPr/>
        </p:nvSpPr>
        <p:spPr>
          <a:xfrm rot="16200000" flipH="1">
            <a:off x="28077278" y="19709918"/>
            <a:ext cx="1093021" cy="400110"/>
          </a:xfrm>
          <a:prstGeom prst="rect">
            <a:avLst/>
          </a:prstGeom>
          <a:solidFill>
            <a:schemeClr val="bg1"/>
          </a:solidFill>
        </p:spPr>
        <p:txBody>
          <a:bodyPr wrap="square" rtlCol="0">
            <a:spAutoFit/>
          </a:bodyPr>
          <a:lstStyle/>
          <a:p>
            <a:r>
              <a:rPr lang="en-US" sz="2000" b="1" dirty="0"/>
              <a:t>Angle (</a:t>
            </a:r>
            <a:r>
              <a:rPr lang="en-US" sz="2000" b="1" dirty="0">
                <a:latin typeface="Times New Roman" panose="02020603050405020304" pitchFamily="18" charset="0"/>
                <a:cs typeface="Times New Roman" panose="02020603050405020304" pitchFamily="18" charset="0"/>
              </a:rPr>
              <a:t>º)</a:t>
            </a:r>
            <a:endParaRPr lang="en-US" sz="2000" b="1" dirty="0"/>
          </a:p>
        </p:txBody>
      </p:sp>
      <p:sp>
        <p:nvSpPr>
          <p:cNvPr id="230" name="TextBox 229"/>
          <p:cNvSpPr txBox="1"/>
          <p:nvPr/>
        </p:nvSpPr>
        <p:spPr>
          <a:xfrm>
            <a:off x="33665235" y="18492201"/>
            <a:ext cx="540707" cy="2646878"/>
          </a:xfrm>
          <a:prstGeom prst="rect">
            <a:avLst/>
          </a:prstGeom>
          <a:solidFill>
            <a:schemeClr val="bg1"/>
          </a:solidFill>
        </p:spPr>
        <p:txBody>
          <a:bodyPr wrap="square" rtlCol="0">
            <a:spAutoFit/>
          </a:bodyPr>
          <a:lstStyle/>
          <a:p>
            <a:pPr>
              <a:spcBef>
                <a:spcPts val="800"/>
              </a:spcBef>
            </a:pPr>
            <a:r>
              <a:rPr lang="en-US" sz="1800" b="1" dirty="0"/>
              <a:t>145</a:t>
            </a:r>
          </a:p>
          <a:p>
            <a:pPr>
              <a:spcBef>
                <a:spcPts val="800"/>
              </a:spcBef>
            </a:pPr>
            <a:r>
              <a:rPr lang="en-US" sz="1800" b="1" dirty="0"/>
              <a:t>140</a:t>
            </a:r>
          </a:p>
          <a:p>
            <a:pPr>
              <a:spcBef>
                <a:spcPts val="800"/>
              </a:spcBef>
            </a:pPr>
            <a:r>
              <a:rPr lang="en-US" sz="1800" b="1" dirty="0"/>
              <a:t>135</a:t>
            </a:r>
          </a:p>
          <a:p>
            <a:pPr>
              <a:spcBef>
                <a:spcPts val="800"/>
              </a:spcBef>
            </a:pPr>
            <a:r>
              <a:rPr lang="en-US" sz="1800" b="1" dirty="0"/>
              <a:t>130</a:t>
            </a:r>
          </a:p>
          <a:p>
            <a:pPr>
              <a:spcBef>
                <a:spcPts val="800"/>
              </a:spcBef>
            </a:pPr>
            <a:r>
              <a:rPr lang="en-US" sz="1800" b="1" dirty="0"/>
              <a:t>125</a:t>
            </a:r>
          </a:p>
          <a:p>
            <a:pPr>
              <a:spcBef>
                <a:spcPts val="800"/>
              </a:spcBef>
            </a:pPr>
            <a:r>
              <a:rPr lang="en-US" sz="1800" b="1" dirty="0"/>
              <a:t>120</a:t>
            </a:r>
          </a:p>
          <a:p>
            <a:pPr>
              <a:spcBef>
                <a:spcPts val="800"/>
              </a:spcBef>
            </a:pPr>
            <a:r>
              <a:rPr lang="en-US" sz="1800" b="1" dirty="0"/>
              <a:t>115</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9747</TotalTime>
  <Words>672</Words>
  <Application>Microsoft Office PowerPoint</Application>
  <PresentationFormat>Custom</PresentationFormat>
  <Paragraphs>132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Cambria Math</vt:lpstr>
      <vt:lpstr>Times New Roman</vt:lpstr>
      <vt:lpstr>Wingdings</vt:lpstr>
      <vt:lpstr>Office Theme</vt:lpstr>
      <vt:lpstr>Characterizing RNA dynamics using structure based models  Rhiannon Jacobs and Dr. Harish Vashisth  Department of Chemical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Rhiannon Jacobs</cp:lastModifiedBy>
  <cp:revision>194</cp:revision>
  <cp:lastPrinted>2017-04-07T15:31:07Z</cp:lastPrinted>
  <dcterms:created xsi:type="dcterms:W3CDTF">2016-03-05T16:55:12Z</dcterms:created>
  <dcterms:modified xsi:type="dcterms:W3CDTF">2017-04-07T18:24:40Z</dcterms:modified>
</cp:coreProperties>
</file>