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3"/>
  </p:sldMasterIdLst>
  <p:notesMasterIdLst>
    <p:notesMasterId r:id="rId5"/>
  </p:notesMasterIdLst>
  <p:sldIdLst>
    <p:sldId id="256" r:id="rId4"/>
  </p:sldIdLst>
  <p:sldSz cx="43891200" cy="32918400"/>
  <p:notesSz cx="9144000" cy="6858000"/>
  <p:defaultTextStyle>
    <a:defPPr>
      <a:defRPr lang="en-US"/>
    </a:defPPr>
    <a:lvl1pPr marL="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1pPr>
    <a:lvl2pPr marL="215054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2pPr>
    <a:lvl3pPr marL="430109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3pPr>
    <a:lvl4pPr marL="645163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4pPr>
    <a:lvl5pPr marL="8602184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5pPr>
    <a:lvl6pPr marL="1075273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6pPr>
    <a:lvl7pPr marL="1290327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7pPr>
    <a:lvl8pPr marL="1505382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8pPr>
    <a:lvl9pPr marL="1720436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957"/>
    <a:srgbClr val="FFC9C9"/>
    <a:srgbClr val="DEC8EE"/>
    <a:srgbClr val="9ED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15" autoAdjust="0"/>
    <p:restoredTop sz="94434" autoAdjust="0"/>
  </p:normalViewPr>
  <p:slideViewPr>
    <p:cSldViewPr snapToGrid="0">
      <p:cViewPr>
        <p:scale>
          <a:sx n="39" d="100"/>
          <a:sy n="39" d="100"/>
        </p:scale>
        <p:origin x="1320" y="-1792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5" Type="http://schemas.openxmlformats.org/officeDocument/2006/relationships/notesMaster" Target="notesMasters/notes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wmf"/><Relationship Id="rId5" Type="http://schemas.openxmlformats.org/officeDocument/2006/relationships/image" Target="../media/image5.wmf"/><Relationship Id="rId6" Type="http://schemas.openxmlformats.org/officeDocument/2006/relationships/image" Target="../media/image6.wmf"/><Relationship Id="rId7" Type="http://schemas.openxmlformats.org/officeDocument/2006/relationships/image" Target="../media/image7.wmf"/><Relationship Id="rId1" Type="http://schemas.openxmlformats.org/officeDocument/2006/relationships/image" Target="../media/image1.wmf"/><Relationship Id="rId2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020AC-56D8-EA4D-A81E-2A28E199C6C0}" type="datetimeFigureOut">
              <a:rPr lang="en-US" smtClean="0"/>
              <a:t>4/7/17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4FB5E-789D-924E-835E-7BDE22FF2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3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3"/>
            <a:ext cx="37307520" cy="11460480"/>
          </a:xfrm>
        </p:spPr>
        <p:txBody>
          <a:bodyPr anchor="b"/>
          <a:lstStyle>
            <a:lvl1pPr algn="ctr">
              <a:defRPr sz="29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3"/>
            <a:ext cx="32918400" cy="7947657"/>
          </a:xfrm>
        </p:spPr>
        <p:txBody>
          <a:bodyPr/>
          <a:lstStyle>
            <a:lvl1pPr marL="0" indent="0" algn="ctr">
              <a:buNone/>
              <a:defRPr sz="11800"/>
            </a:lvl1pPr>
            <a:lvl2pPr marL="2240152" indent="0" algn="ctr">
              <a:buNone/>
              <a:defRPr sz="9800"/>
            </a:lvl2pPr>
            <a:lvl3pPr marL="4480304" indent="0" algn="ctr">
              <a:buNone/>
              <a:defRPr sz="8800"/>
            </a:lvl3pPr>
            <a:lvl4pPr marL="6720456" indent="0" algn="ctr">
              <a:buNone/>
              <a:defRPr sz="7800"/>
            </a:lvl4pPr>
            <a:lvl5pPr marL="8960608" indent="0" algn="ctr">
              <a:buNone/>
              <a:defRPr sz="7800"/>
            </a:lvl5pPr>
            <a:lvl6pPr marL="11200760" indent="0" algn="ctr">
              <a:buNone/>
              <a:defRPr sz="7800"/>
            </a:lvl6pPr>
            <a:lvl7pPr marL="13440912" indent="0" algn="ctr">
              <a:buNone/>
              <a:defRPr sz="7800"/>
            </a:lvl7pPr>
            <a:lvl8pPr marL="15681064" indent="0" algn="ctr">
              <a:buNone/>
              <a:defRPr sz="7800"/>
            </a:lvl8pPr>
            <a:lvl9pPr marL="17921216" indent="0" algn="ctr">
              <a:buNone/>
              <a:defRPr sz="7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3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9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4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51"/>
            <a:ext cx="37856160" cy="13693137"/>
          </a:xfrm>
        </p:spPr>
        <p:txBody>
          <a:bodyPr anchor="b"/>
          <a:lstStyle>
            <a:lvl1pPr>
              <a:defRPr sz="29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31"/>
            <a:ext cx="37856160" cy="7200897"/>
          </a:xfrm>
        </p:spPr>
        <p:txBody>
          <a:bodyPr/>
          <a:lstStyle>
            <a:lvl1pPr marL="0" indent="0">
              <a:buNone/>
              <a:defRPr sz="11800">
                <a:solidFill>
                  <a:schemeClr val="tx1"/>
                </a:solidFill>
              </a:defRPr>
            </a:lvl1pPr>
            <a:lvl2pPr marL="2240152" indent="0">
              <a:buNone/>
              <a:defRPr sz="9800">
                <a:solidFill>
                  <a:schemeClr val="tx1">
                    <a:tint val="75000"/>
                  </a:schemeClr>
                </a:solidFill>
              </a:defRPr>
            </a:lvl2pPr>
            <a:lvl3pPr marL="4480304" indent="0">
              <a:buNone/>
              <a:defRPr sz="8800">
                <a:solidFill>
                  <a:schemeClr val="tx1">
                    <a:tint val="75000"/>
                  </a:schemeClr>
                </a:solidFill>
              </a:defRPr>
            </a:lvl3pPr>
            <a:lvl4pPr marL="672045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4pPr>
            <a:lvl5pPr marL="8960608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5pPr>
            <a:lvl6pPr marL="1120076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6pPr>
            <a:lvl7pPr marL="13440912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7pPr>
            <a:lvl8pPr marL="15681064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8pPr>
            <a:lvl9pPr marL="1792121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2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0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4"/>
            <a:ext cx="18568032" cy="3954777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0152" indent="0">
              <a:buNone/>
              <a:defRPr sz="9800" b="1"/>
            </a:lvl2pPr>
            <a:lvl3pPr marL="4480304" indent="0">
              <a:buNone/>
              <a:defRPr sz="8800" b="1"/>
            </a:lvl3pPr>
            <a:lvl4pPr marL="6720456" indent="0">
              <a:buNone/>
              <a:defRPr sz="7800" b="1"/>
            </a:lvl4pPr>
            <a:lvl5pPr marL="8960608" indent="0">
              <a:buNone/>
              <a:defRPr sz="7800" b="1"/>
            </a:lvl5pPr>
            <a:lvl6pPr marL="11200760" indent="0">
              <a:buNone/>
              <a:defRPr sz="7800" b="1"/>
            </a:lvl6pPr>
            <a:lvl7pPr marL="13440912" indent="0">
              <a:buNone/>
              <a:defRPr sz="7800" b="1"/>
            </a:lvl7pPr>
            <a:lvl8pPr marL="15681064" indent="0">
              <a:buNone/>
              <a:defRPr sz="7800" b="1"/>
            </a:lvl8pPr>
            <a:lvl9pPr marL="17921216" indent="0">
              <a:buNone/>
              <a:defRPr sz="7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4"/>
            <a:ext cx="18659477" cy="3954777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0152" indent="0">
              <a:buNone/>
              <a:defRPr sz="9800" b="1"/>
            </a:lvl2pPr>
            <a:lvl3pPr marL="4480304" indent="0">
              <a:buNone/>
              <a:defRPr sz="8800" b="1"/>
            </a:lvl3pPr>
            <a:lvl4pPr marL="6720456" indent="0">
              <a:buNone/>
              <a:defRPr sz="7800" b="1"/>
            </a:lvl4pPr>
            <a:lvl5pPr marL="8960608" indent="0">
              <a:buNone/>
              <a:defRPr sz="7800" b="1"/>
            </a:lvl5pPr>
            <a:lvl6pPr marL="11200760" indent="0">
              <a:buNone/>
              <a:defRPr sz="7800" b="1"/>
            </a:lvl6pPr>
            <a:lvl7pPr marL="13440912" indent="0">
              <a:buNone/>
              <a:defRPr sz="7800" b="1"/>
            </a:lvl7pPr>
            <a:lvl8pPr marL="15681064" indent="0">
              <a:buNone/>
              <a:defRPr sz="7800" b="1"/>
            </a:lvl8pPr>
            <a:lvl9pPr marL="17921216" indent="0">
              <a:buNone/>
              <a:defRPr sz="7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0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8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5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8"/>
            <a:ext cx="22219920" cy="23393400"/>
          </a:xfrm>
        </p:spPr>
        <p:txBody>
          <a:bodyPr/>
          <a:lstStyle>
            <a:lvl1pPr>
              <a:defRPr sz="15700"/>
            </a:lvl1pPr>
            <a:lvl2pPr>
              <a:defRPr sz="13700"/>
            </a:lvl2pPr>
            <a:lvl3pPr>
              <a:defRPr sz="11800"/>
            </a:lvl3pPr>
            <a:lvl4pPr>
              <a:defRPr sz="9800"/>
            </a:lvl4pPr>
            <a:lvl5pPr>
              <a:defRPr sz="9800"/>
            </a:lvl5pPr>
            <a:lvl6pPr>
              <a:defRPr sz="9800"/>
            </a:lvl6pPr>
            <a:lvl7pPr>
              <a:defRPr sz="9800"/>
            </a:lvl7pPr>
            <a:lvl8pPr>
              <a:defRPr sz="9800"/>
            </a:lvl8pPr>
            <a:lvl9pPr>
              <a:defRPr sz="9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3"/>
          </a:xfrm>
        </p:spPr>
        <p:txBody>
          <a:bodyPr/>
          <a:lstStyle>
            <a:lvl1pPr marL="0" indent="0">
              <a:buNone/>
              <a:defRPr sz="7800"/>
            </a:lvl1pPr>
            <a:lvl2pPr marL="2240152" indent="0">
              <a:buNone/>
              <a:defRPr sz="6900"/>
            </a:lvl2pPr>
            <a:lvl3pPr marL="4480304" indent="0">
              <a:buNone/>
              <a:defRPr sz="5900"/>
            </a:lvl3pPr>
            <a:lvl4pPr marL="6720456" indent="0">
              <a:buNone/>
              <a:defRPr sz="4900"/>
            </a:lvl4pPr>
            <a:lvl5pPr marL="8960608" indent="0">
              <a:buNone/>
              <a:defRPr sz="4900"/>
            </a:lvl5pPr>
            <a:lvl6pPr marL="11200760" indent="0">
              <a:buNone/>
              <a:defRPr sz="4900"/>
            </a:lvl6pPr>
            <a:lvl7pPr marL="13440912" indent="0">
              <a:buNone/>
              <a:defRPr sz="4900"/>
            </a:lvl7pPr>
            <a:lvl8pPr marL="15681064" indent="0">
              <a:buNone/>
              <a:defRPr sz="4900"/>
            </a:lvl8pPr>
            <a:lvl9pPr marL="17921216" indent="0">
              <a:buNone/>
              <a:defRPr sz="4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1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8"/>
            <a:ext cx="22219920" cy="23393400"/>
          </a:xfrm>
        </p:spPr>
        <p:txBody>
          <a:bodyPr anchor="t"/>
          <a:lstStyle>
            <a:lvl1pPr marL="0" indent="0">
              <a:buNone/>
              <a:defRPr sz="15700"/>
            </a:lvl1pPr>
            <a:lvl2pPr marL="2240152" indent="0">
              <a:buNone/>
              <a:defRPr sz="13700"/>
            </a:lvl2pPr>
            <a:lvl3pPr marL="4480304" indent="0">
              <a:buNone/>
              <a:defRPr sz="11800"/>
            </a:lvl3pPr>
            <a:lvl4pPr marL="6720456" indent="0">
              <a:buNone/>
              <a:defRPr sz="9800"/>
            </a:lvl4pPr>
            <a:lvl5pPr marL="8960608" indent="0">
              <a:buNone/>
              <a:defRPr sz="9800"/>
            </a:lvl5pPr>
            <a:lvl6pPr marL="11200760" indent="0">
              <a:buNone/>
              <a:defRPr sz="9800"/>
            </a:lvl6pPr>
            <a:lvl7pPr marL="13440912" indent="0">
              <a:buNone/>
              <a:defRPr sz="9800"/>
            </a:lvl7pPr>
            <a:lvl8pPr marL="15681064" indent="0">
              <a:buNone/>
              <a:defRPr sz="9800"/>
            </a:lvl8pPr>
            <a:lvl9pPr marL="17921216" indent="0">
              <a:buNone/>
              <a:defRPr sz="98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3"/>
          </a:xfrm>
        </p:spPr>
        <p:txBody>
          <a:bodyPr/>
          <a:lstStyle>
            <a:lvl1pPr marL="0" indent="0">
              <a:buNone/>
              <a:defRPr sz="7800"/>
            </a:lvl1pPr>
            <a:lvl2pPr marL="2240152" indent="0">
              <a:buNone/>
              <a:defRPr sz="6900"/>
            </a:lvl2pPr>
            <a:lvl3pPr marL="4480304" indent="0">
              <a:buNone/>
              <a:defRPr sz="5900"/>
            </a:lvl3pPr>
            <a:lvl4pPr marL="6720456" indent="0">
              <a:buNone/>
              <a:defRPr sz="4900"/>
            </a:lvl4pPr>
            <a:lvl5pPr marL="8960608" indent="0">
              <a:buNone/>
              <a:defRPr sz="4900"/>
            </a:lvl5pPr>
            <a:lvl6pPr marL="11200760" indent="0">
              <a:buNone/>
              <a:defRPr sz="4900"/>
            </a:lvl6pPr>
            <a:lvl7pPr marL="13440912" indent="0">
              <a:buNone/>
              <a:defRPr sz="4900"/>
            </a:lvl7pPr>
            <a:lvl8pPr marL="15681064" indent="0">
              <a:buNone/>
              <a:defRPr sz="4900"/>
            </a:lvl8pPr>
            <a:lvl9pPr marL="17921216" indent="0">
              <a:buNone/>
              <a:defRPr sz="4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83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3"/>
          </a:xfrm>
          <a:prstGeom prst="rect">
            <a:avLst/>
          </a:prstGeom>
        </p:spPr>
        <p:txBody>
          <a:bodyPr vert="horz" lIns="106674" tIns="53337" rIns="106674" bIns="5333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3"/>
          </a:xfrm>
          <a:prstGeom prst="rect">
            <a:avLst/>
          </a:prstGeom>
        </p:spPr>
        <p:txBody>
          <a:bodyPr vert="horz" lIns="106674" tIns="53337" rIns="106674" bIns="5333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8"/>
            <a:ext cx="987552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l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81BC7-D5A5-445F-BF4D-797F02B50EB4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8"/>
            <a:ext cx="1481328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ct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8"/>
            <a:ext cx="987552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7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480304" rtl="0" eaLnBrk="1" latinLnBrk="0" hangingPunct="1">
        <a:lnSpc>
          <a:spcPct val="90000"/>
        </a:lnSpc>
        <a:spcBef>
          <a:spcPct val="0"/>
        </a:spcBef>
        <a:buNone/>
        <a:defRPr sz="2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20076" indent="-1120076" algn="l" defTabSz="4480304" rtl="0" eaLnBrk="1" latinLnBrk="0" hangingPunct="1">
        <a:lnSpc>
          <a:spcPct val="90000"/>
        </a:lnSpc>
        <a:spcBef>
          <a:spcPts val="4900"/>
        </a:spcBef>
        <a:buFont typeface="Arial" panose="020B0604020202020204" pitchFamily="34" charset="0"/>
        <a:buChar char="•"/>
        <a:defRPr sz="13700" kern="1200">
          <a:solidFill>
            <a:schemeClr val="tx1"/>
          </a:solidFill>
          <a:latin typeface="+mn-lt"/>
          <a:ea typeface="+mn-ea"/>
          <a:cs typeface="+mn-cs"/>
        </a:defRPr>
      </a:lvl1pPr>
      <a:lvl2pPr marL="3360228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1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00380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9800" kern="1200">
          <a:solidFill>
            <a:schemeClr val="tx1"/>
          </a:solidFill>
          <a:latin typeface="+mn-lt"/>
          <a:ea typeface="+mn-ea"/>
          <a:cs typeface="+mn-cs"/>
        </a:defRPr>
      </a:lvl3pPr>
      <a:lvl4pPr marL="7840532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684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2320836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4560988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6801140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9041292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1pPr>
      <a:lvl2pPr marL="2240152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304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456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8960608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1200760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3440912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5681064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1216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wmf"/><Relationship Id="rId20" Type="http://schemas.openxmlformats.org/officeDocument/2006/relationships/image" Target="../media/image13.tiff"/><Relationship Id="rId21" Type="http://schemas.openxmlformats.org/officeDocument/2006/relationships/image" Target="../media/image14.jpeg"/><Relationship Id="rId22" Type="http://schemas.openxmlformats.org/officeDocument/2006/relationships/oleObject" Target="../embeddings/oleObject7.bin"/><Relationship Id="rId23" Type="http://schemas.openxmlformats.org/officeDocument/2006/relationships/image" Target="../media/image7.wmf"/><Relationship Id="rId24" Type="http://schemas.openxmlformats.org/officeDocument/2006/relationships/image" Target="../media/image15.tif"/><Relationship Id="rId25" Type="http://schemas.openxmlformats.org/officeDocument/2006/relationships/image" Target="../media/image16.emf"/><Relationship Id="rId26" Type="http://schemas.openxmlformats.org/officeDocument/2006/relationships/image" Target="../media/image17.emf"/><Relationship Id="rId27" Type="http://schemas.openxmlformats.org/officeDocument/2006/relationships/image" Target="../media/image18.emf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3.w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4.wmf"/><Relationship Id="rId14" Type="http://schemas.openxmlformats.org/officeDocument/2006/relationships/oleObject" Target="../embeddings/oleObject5.bin"/><Relationship Id="rId15" Type="http://schemas.openxmlformats.org/officeDocument/2006/relationships/image" Target="../media/image5.wmf"/><Relationship Id="rId16" Type="http://schemas.openxmlformats.org/officeDocument/2006/relationships/oleObject" Target="../embeddings/oleObject6.bin"/><Relationship Id="rId17" Type="http://schemas.openxmlformats.org/officeDocument/2006/relationships/image" Target="../media/image6.wmf"/><Relationship Id="rId18" Type="http://schemas.openxmlformats.org/officeDocument/2006/relationships/image" Target="../media/image11.jpeg"/><Relationship Id="rId19" Type="http://schemas.openxmlformats.org/officeDocument/2006/relationships/image" Target="../media/image12.tif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tiff"/><Relationship Id="rId6" Type="http://schemas.openxmlformats.org/officeDocument/2006/relationships/oleObject" Target="../embeddings/oleObject1.bin"/><Relationship Id="rId7" Type="http://schemas.openxmlformats.org/officeDocument/2006/relationships/image" Target="../media/image1.wmf"/><Relationship Id="rId8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597" y="522514"/>
            <a:ext cx="43136594" cy="3947886"/>
          </a:xfrm>
          <a:solidFill>
            <a:schemeClr val="tx2">
              <a:lumMod val="60000"/>
              <a:lumOff val="40000"/>
            </a:schemeClr>
          </a:solidFill>
          <a:ln w="1016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Presynaptic N-type calcium channel-dependent </a:t>
            </a:r>
            <a:r>
              <a:rPr lang="en-US" sz="72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transmitter release in the </a:t>
            </a:r>
            <a:r>
              <a:rPr lang="en-US" sz="7200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BLA</a:t>
            </a:r>
            <a:br>
              <a:rPr lang="en-US" sz="7200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5400" u="sng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Blazon </a:t>
            </a:r>
            <a:r>
              <a:rPr lang="en-US" sz="5400" u="sng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M, </a:t>
            </a:r>
            <a:r>
              <a:rPr lang="en-US" sz="5400" u="sng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LaCarubba</a:t>
            </a:r>
            <a:r>
              <a:rPr lang="en-US" sz="5400" u="sng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B, </a:t>
            </a:r>
            <a:r>
              <a:rPr lang="en-US" sz="5400" u="sng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Bunda</a:t>
            </a:r>
            <a:r>
              <a:rPr lang="en-US" sz="5400" u="sng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A, Andrade </a:t>
            </a:r>
            <a:r>
              <a:rPr lang="en-US" sz="5400" u="sng" dirty="0" smtClean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 </a:t>
            </a:r>
            <a:r>
              <a:rPr lang="en-US" sz="5400" u="sng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5400" u="sng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54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Department of Biological Sciences, University of New Hampshire, Durham, NH 03824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69596" y="6093402"/>
            <a:ext cx="11028883" cy="20028883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txBody>
          <a:bodyPr vert="horz" lIns="274320" tIns="91440" rIns="274320" bIns="91440" rtlCol="0" anchor="t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latin typeface="Cambria" panose="02040503050406030204" pitchFamily="18" charset="0"/>
              </a:rPr>
              <a:t>In the US, anxiety disorders affect 40 million adults, with a lifetime prevalence of 28.8% and healthcare costs upwards of $42 billion per year</a:t>
            </a:r>
            <a:r>
              <a:rPr lang="en-US" sz="2800" baseline="30000" dirty="0" smtClean="0">
                <a:latin typeface="Cambria" panose="02040503050406030204" pitchFamily="18" charset="0"/>
              </a:rPr>
              <a:t>1,2</a:t>
            </a:r>
            <a:r>
              <a:rPr lang="en-US" sz="2800" dirty="0" smtClean="0">
                <a:latin typeface="Cambria" panose="02040503050406030204" pitchFamily="18" charset="0"/>
              </a:rPr>
              <a:t>.</a:t>
            </a:r>
            <a:endParaRPr lang="en-US" sz="2800" baseline="30000" dirty="0" smtClean="0">
              <a:latin typeface="Cambria" panose="020405030504060302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2800" baseline="30000" dirty="0" smtClean="0">
              <a:latin typeface="Cambria" panose="02040503050406030204" pitchFamily="18" charset="0"/>
            </a:endParaRPr>
          </a:p>
          <a:p>
            <a:pPr marL="685800" indent="-685800" algn="just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800" dirty="0" smtClean="0">
                <a:latin typeface="Cambria" panose="02040503050406030204" pitchFamily="18" charset="0"/>
              </a:rPr>
              <a:t>Dysfunction of the amygdala </a:t>
            </a:r>
            <a:r>
              <a:rPr lang="en-US" sz="2800" dirty="0">
                <a:latin typeface="Cambria" panose="02040503050406030204" pitchFamily="18" charset="0"/>
              </a:rPr>
              <a:t>is implicated in </a:t>
            </a:r>
            <a:r>
              <a:rPr lang="en-US" sz="2800" dirty="0" smtClean="0">
                <a:latin typeface="Cambria" panose="02040503050406030204" pitchFamily="18" charset="0"/>
              </a:rPr>
              <a:t>anxiety disorders</a:t>
            </a:r>
            <a:r>
              <a:rPr lang="en-US" sz="2800" baseline="30000" dirty="0" smtClean="0">
                <a:latin typeface="Cambria" panose="02040503050406030204" pitchFamily="18" charset="0"/>
              </a:rPr>
              <a:t>3</a:t>
            </a:r>
            <a:endParaRPr lang="en-US" sz="2800" dirty="0">
              <a:latin typeface="Cambria" panose="02040503050406030204" pitchFamily="18" charset="0"/>
            </a:endParaRPr>
          </a:p>
          <a:p>
            <a:pPr marL="685800" indent="-685800" algn="just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800" dirty="0" smtClean="0">
                <a:latin typeface="Cambria" panose="02040503050406030204" pitchFamily="18" charset="0"/>
              </a:rPr>
              <a:t>The </a:t>
            </a:r>
            <a:r>
              <a:rPr lang="en-US" sz="2800" dirty="0">
                <a:latin typeface="Cambria" panose="02040503050406030204" pitchFamily="18" charset="0"/>
              </a:rPr>
              <a:t>basolateral amygdala (BLA) </a:t>
            </a:r>
            <a:r>
              <a:rPr lang="en-US" sz="2800" dirty="0" smtClean="0">
                <a:latin typeface="Cambria" panose="02040503050406030204" pitchFamily="18" charset="0"/>
              </a:rPr>
              <a:t>is the amygdala's primary output</a:t>
            </a:r>
            <a:r>
              <a:rPr lang="en-US" sz="2800" dirty="0">
                <a:latin typeface="Cambria" panose="02040503050406030204" pitchFamily="18" charset="0"/>
              </a:rPr>
              <a:t>,</a:t>
            </a:r>
            <a:r>
              <a:rPr lang="en-US" sz="2800" dirty="0" smtClean="0">
                <a:latin typeface="Cambria" panose="02040503050406030204" pitchFamily="18" charset="0"/>
              </a:rPr>
              <a:t> containing excitatory pyramidal cells (P-cells) which project to </a:t>
            </a:r>
            <a:r>
              <a:rPr lang="en-US" sz="2800" dirty="0">
                <a:latin typeface="Cambria" panose="02040503050406030204" pitchFamily="18" charset="0"/>
              </a:rPr>
              <a:t>the central amygdala, hippocampus, bed nucleus of the </a:t>
            </a:r>
            <a:r>
              <a:rPr lang="en-US" sz="2800" dirty="0" err="1">
                <a:latin typeface="Cambria" panose="02040503050406030204" pitchFamily="18" charset="0"/>
              </a:rPr>
              <a:t>stria</a:t>
            </a:r>
            <a:r>
              <a:rPr lang="en-US" sz="2800" dirty="0">
                <a:latin typeface="Cambria" panose="02040503050406030204" pitchFamily="18" charset="0"/>
              </a:rPr>
              <a:t> terminalis, anterior cingulate cortex, and prefrontal </a:t>
            </a:r>
            <a:r>
              <a:rPr lang="en-US" sz="2800" dirty="0" smtClean="0">
                <a:latin typeface="Cambria" panose="02040503050406030204" pitchFamily="18" charset="0"/>
              </a:rPr>
              <a:t>cortex</a:t>
            </a:r>
            <a:endParaRPr lang="en-US" sz="2800" dirty="0">
              <a:latin typeface="Cambria" panose="02040503050406030204" pitchFamily="18" charset="0"/>
            </a:endParaRPr>
          </a:p>
          <a:p>
            <a:pPr marL="685800" indent="-685800" algn="just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800" dirty="0" smtClean="0">
                <a:latin typeface="Cambria" panose="02040503050406030204" pitchFamily="18" charset="0"/>
              </a:rPr>
              <a:t>P-cells receive excitatory connections from the cortex and inhibitory </a:t>
            </a:r>
            <a:r>
              <a:rPr lang="en-US" sz="2800" dirty="0">
                <a:latin typeface="Cambria" panose="02040503050406030204" pitchFamily="18" charset="0"/>
              </a:rPr>
              <a:t>inputs from local interneurons. </a:t>
            </a:r>
            <a:r>
              <a:rPr lang="en-US" sz="2800" dirty="0" smtClean="0">
                <a:latin typeface="Cambria" panose="02040503050406030204" pitchFamily="18" charset="0"/>
              </a:rPr>
              <a:t>P-cell activation correlates with anxiety-like behavior</a:t>
            </a:r>
            <a:r>
              <a:rPr lang="en-US" sz="2800" baseline="30000" dirty="0">
                <a:latin typeface="Cambria" panose="02040503050406030204" pitchFamily="18" charset="0"/>
              </a:rPr>
              <a:t>4</a:t>
            </a:r>
            <a:endParaRPr lang="en-US" sz="2800" dirty="0" smtClean="0">
              <a:latin typeface="Cambria" panose="02040503050406030204" pitchFamily="18" charset="0"/>
            </a:endParaRPr>
          </a:p>
          <a:p>
            <a:pPr marL="685800" indent="-685800" algn="just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800" dirty="0" smtClean="0">
                <a:latin typeface="Cambria" panose="02040503050406030204" pitchFamily="18" charset="0"/>
              </a:rPr>
              <a:t>Presynaptic </a:t>
            </a:r>
            <a:r>
              <a:rPr lang="en-US" sz="2800" dirty="0">
                <a:latin typeface="Cambria" panose="02040503050406030204" pitchFamily="18" charset="0"/>
              </a:rPr>
              <a:t>N-type (Ca</a:t>
            </a:r>
            <a:r>
              <a:rPr lang="en-US" sz="2800" baseline="-25000" dirty="0">
                <a:latin typeface="Cambria" panose="02040503050406030204" pitchFamily="18" charset="0"/>
              </a:rPr>
              <a:t>V</a:t>
            </a:r>
            <a:r>
              <a:rPr lang="en-US" sz="2800" dirty="0">
                <a:latin typeface="Cambria" panose="02040503050406030204" pitchFamily="18" charset="0"/>
              </a:rPr>
              <a:t>2.2) calcium channels control the </a:t>
            </a:r>
            <a:r>
              <a:rPr lang="en-US" sz="2800" dirty="0" smtClean="0">
                <a:latin typeface="Cambria" panose="02040503050406030204" pitchFamily="18" charset="0"/>
              </a:rPr>
              <a:t>release of glutamate (excitatory) and GABA (inhibitory) neurotransmitters in </a:t>
            </a:r>
            <a:r>
              <a:rPr lang="en-US" sz="2800" dirty="0">
                <a:latin typeface="Cambria" panose="02040503050406030204" pitchFamily="18" charset="0"/>
              </a:rPr>
              <a:t>the nervous </a:t>
            </a:r>
            <a:r>
              <a:rPr lang="en-US" sz="2800" dirty="0" smtClean="0">
                <a:latin typeface="Cambria" panose="02040503050406030204" pitchFamily="18" charset="0"/>
              </a:rPr>
              <a:t>system</a:t>
            </a:r>
            <a:r>
              <a:rPr lang="en-US" sz="2800" baseline="30000" dirty="0">
                <a:latin typeface="Cambria" panose="02040503050406030204" pitchFamily="18" charset="0"/>
              </a:rPr>
              <a:t>5</a:t>
            </a:r>
            <a:endParaRPr lang="en-US" sz="2800" dirty="0" smtClean="0">
              <a:latin typeface="Cambria" panose="02040503050406030204" pitchFamily="18" charset="0"/>
            </a:endParaRPr>
          </a:p>
          <a:p>
            <a:pPr marL="685800" indent="-685800" algn="just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800" dirty="0" smtClean="0">
                <a:latin typeface="Cambria" panose="02040503050406030204" pitchFamily="18" charset="0"/>
              </a:rPr>
              <a:t>Certain drugs that target Ca</a:t>
            </a:r>
            <a:r>
              <a:rPr lang="en-US" sz="2800" baseline="-25000" dirty="0" smtClean="0">
                <a:latin typeface="Cambria" panose="02040503050406030204" pitchFamily="18" charset="0"/>
              </a:rPr>
              <a:t>V</a:t>
            </a:r>
            <a:r>
              <a:rPr lang="en-US" sz="2800" dirty="0" smtClean="0">
                <a:latin typeface="Cambria" panose="02040503050406030204" pitchFamily="18" charset="0"/>
              </a:rPr>
              <a:t>2.2 have </a:t>
            </a:r>
            <a:r>
              <a:rPr lang="en-US" sz="2800" dirty="0" err="1" smtClean="0">
                <a:latin typeface="Cambria" panose="02040503050406030204" pitchFamily="18" charset="0"/>
              </a:rPr>
              <a:t>anxiogenic</a:t>
            </a:r>
            <a:r>
              <a:rPr lang="en-US" sz="2800" dirty="0" smtClean="0">
                <a:latin typeface="Cambria" panose="02040503050406030204" pitchFamily="18" charset="0"/>
              </a:rPr>
              <a:t> effects (i.e. </a:t>
            </a:r>
            <a:r>
              <a:rPr lang="en-US" sz="2800" dirty="0" err="1" smtClean="0">
                <a:latin typeface="Cambria" panose="02040503050406030204" pitchFamily="18" charset="0"/>
              </a:rPr>
              <a:t>Prialt</a:t>
            </a:r>
            <a:r>
              <a:rPr lang="en-US" sz="2800" dirty="0" smtClean="0">
                <a:latin typeface="Cambria" panose="02040503050406030204" pitchFamily="18" charset="0"/>
              </a:rPr>
              <a:t>®)</a:t>
            </a:r>
            <a:endParaRPr lang="en-US" sz="2800" dirty="0">
              <a:latin typeface="Cambria" panose="02040503050406030204" pitchFamily="18" charset="0"/>
            </a:endParaRPr>
          </a:p>
          <a:p>
            <a:pPr marL="685800" indent="-685800" algn="just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800" dirty="0" smtClean="0">
                <a:latin typeface="Cambria" panose="02040503050406030204" pitchFamily="18" charset="0"/>
              </a:rPr>
              <a:t>The BLA contains several types of inhibitory interneurons </a:t>
            </a:r>
            <a:r>
              <a:rPr lang="en-US" sz="2800" dirty="0">
                <a:latin typeface="Cambria" panose="02040503050406030204" pitchFamily="18" charset="0"/>
              </a:rPr>
              <a:t>including cholecystokinin (CCK</a:t>
            </a:r>
            <a:r>
              <a:rPr lang="en-US" sz="2800" dirty="0" smtClean="0">
                <a:latin typeface="Cambria" panose="02040503050406030204" pitchFamily="18" charset="0"/>
              </a:rPr>
              <a:t>+) basket cells (BCs)</a:t>
            </a:r>
          </a:p>
          <a:p>
            <a:pPr marL="685800" indent="-685800" algn="just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800" dirty="0">
                <a:latin typeface="Cambria" panose="02040503050406030204" pitchFamily="18" charset="0"/>
              </a:rPr>
              <a:t>In the hippocampus, research has shown that neurons expressing the </a:t>
            </a:r>
            <a:r>
              <a:rPr lang="en-US" sz="2800" dirty="0" smtClean="0">
                <a:latin typeface="Cambria" panose="02040503050406030204" pitchFamily="18" charset="0"/>
              </a:rPr>
              <a:t>peptide CCK </a:t>
            </a:r>
            <a:r>
              <a:rPr lang="en-US" sz="2800" dirty="0">
                <a:latin typeface="Cambria" panose="02040503050406030204" pitchFamily="18" charset="0"/>
              </a:rPr>
              <a:t>use Ca</a:t>
            </a:r>
            <a:r>
              <a:rPr lang="en-US" sz="2800" baseline="-25000" dirty="0">
                <a:latin typeface="Cambria" panose="02040503050406030204" pitchFamily="18" charset="0"/>
              </a:rPr>
              <a:t>V</a:t>
            </a:r>
            <a:r>
              <a:rPr lang="en-US" sz="2800" dirty="0">
                <a:latin typeface="Cambria" panose="02040503050406030204" pitchFamily="18" charset="0"/>
              </a:rPr>
              <a:t>2.2 channels in </a:t>
            </a:r>
            <a:r>
              <a:rPr lang="en-US" sz="2800" dirty="0" smtClean="0">
                <a:latin typeface="Cambria" panose="02040503050406030204" pitchFamily="18" charset="0"/>
              </a:rPr>
              <a:t>neurotransmission</a:t>
            </a:r>
            <a:r>
              <a:rPr lang="en-US" sz="2800" baseline="30000" dirty="0" smtClean="0">
                <a:latin typeface="Cambria" panose="02040503050406030204" pitchFamily="18" charset="0"/>
              </a:rPr>
              <a:t>6,7,8</a:t>
            </a:r>
            <a:endParaRPr lang="en-US" sz="2800" dirty="0" smtClean="0">
              <a:latin typeface="Cambria" panose="02040503050406030204" pitchFamily="18" charset="0"/>
            </a:endParaRPr>
          </a:p>
          <a:p>
            <a:pPr marL="685800" indent="-685800" algn="just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800" dirty="0" smtClean="0">
                <a:latin typeface="Cambria" panose="02040503050406030204" pitchFamily="18" charset="0"/>
              </a:rPr>
              <a:t>The role </a:t>
            </a:r>
            <a:r>
              <a:rPr lang="en-US" sz="2800" dirty="0">
                <a:latin typeface="Cambria" panose="02040503050406030204" pitchFamily="18" charset="0"/>
              </a:rPr>
              <a:t>of Ca</a:t>
            </a:r>
            <a:r>
              <a:rPr lang="en-US" sz="2800" baseline="-25000" dirty="0">
                <a:latin typeface="Cambria" panose="02040503050406030204" pitchFamily="18" charset="0"/>
              </a:rPr>
              <a:t>V</a:t>
            </a:r>
            <a:r>
              <a:rPr lang="en-US" sz="2800" dirty="0">
                <a:latin typeface="Cambria" panose="02040503050406030204" pitchFamily="18" charset="0"/>
              </a:rPr>
              <a:t>2.2 in </a:t>
            </a:r>
            <a:r>
              <a:rPr lang="en-US" sz="2800" dirty="0" smtClean="0">
                <a:latin typeface="Cambria" panose="02040503050406030204" pitchFamily="18" charset="0"/>
              </a:rPr>
              <a:t>controlling neurotransmitter </a:t>
            </a:r>
            <a:r>
              <a:rPr lang="en-US" sz="2800" dirty="0">
                <a:latin typeface="Cambria" panose="02040503050406030204" pitchFamily="18" charset="0"/>
              </a:rPr>
              <a:t>release by glutamatergic and GABAergic inputs onto </a:t>
            </a:r>
            <a:r>
              <a:rPr lang="en-US" sz="2800" dirty="0" smtClean="0">
                <a:latin typeface="Cambria" panose="02040503050406030204" pitchFamily="18" charset="0"/>
              </a:rPr>
              <a:t>P-cells of the BLA  </a:t>
            </a:r>
            <a:r>
              <a:rPr lang="en-US" sz="2800" dirty="0">
                <a:latin typeface="Cambria" panose="02040503050406030204" pitchFamily="18" charset="0"/>
              </a:rPr>
              <a:t>has not been </a:t>
            </a:r>
            <a:r>
              <a:rPr lang="en-US" sz="2800" dirty="0" smtClean="0">
                <a:latin typeface="Cambria" panose="02040503050406030204" pitchFamily="18" charset="0"/>
              </a:rPr>
              <a:t>described</a:t>
            </a:r>
          </a:p>
          <a:p>
            <a:pPr marL="685800" indent="-685800" algn="l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sz="5900" dirty="0">
              <a:latin typeface="Cambria" panose="02040503050406030204" pitchFamily="18" charset="0"/>
            </a:endParaRPr>
          </a:p>
          <a:p>
            <a:pPr algn="l"/>
            <a:endParaRPr lang="en-US" sz="3700" dirty="0">
              <a:latin typeface="Cambria" panose="02040503050406030204" pitchFamily="18" charset="0"/>
            </a:endParaRPr>
          </a:p>
          <a:p>
            <a:endParaRPr lang="en-US" sz="3700" dirty="0">
              <a:latin typeface="Cambria" panose="02040503050406030204" pitchFamily="18" charset="0"/>
            </a:endParaRPr>
          </a:p>
          <a:p>
            <a:endParaRPr lang="en-US" sz="3700" dirty="0">
              <a:latin typeface="Cambria" panose="02040503050406030204" pitchFamily="18" charset="0"/>
            </a:endParaRPr>
          </a:p>
          <a:p>
            <a:endParaRPr lang="en-US" sz="3700" dirty="0">
              <a:latin typeface="Cambria" panose="02040503050406030204" pitchFamily="18" charset="0"/>
            </a:endParaRPr>
          </a:p>
          <a:p>
            <a:endParaRPr lang="en-US" sz="3700" dirty="0">
              <a:latin typeface="Cambria" panose="02040503050406030204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69596" y="26413478"/>
            <a:ext cx="11028883" cy="82009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vert="horz" lIns="106674" tIns="53337" rIns="106674" bIns="53337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Objective &amp; Aims</a:t>
            </a:r>
            <a:endParaRPr lang="en-US" sz="5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81210" y="27524764"/>
            <a:ext cx="11017269" cy="4955965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txBody>
          <a:bodyPr vert="horz" lIns="274320" tIns="91440" rIns="274320" bIns="91440" rtlCol="0" anchor="t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600" b="1" i="1" dirty="0" smtClean="0">
                <a:latin typeface="Cambria" charset="0"/>
                <a:ea typeface="Cambria" charset="0"/>
                <a:cs typeface="Cambria" charset="0"/>
              </a:rPr>
              <a:t>Primary Objective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To determine if</a:t>
            </a: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presynaptic N-type calcium channels control excitatory and inhibitory transmitter release in synapses of the BLA.</a:t>
            </a:r>
            <a:endParaRPr lang="en-US" sz="2800" b="1" i="1" dirty="0">
              <a:latin typeface="Cambria" charset="0"/>
              <a:ea typeface="Cambria" charset="0"/>
              <a:cs typeface="Cambria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600" b="1" i="1" dirty="0" smtClean="0">
                <a:latin typeface="Cambria" panose="02040503050406030204" pitchFamily="18" charset="0"/>
              </a:rPr>
              <a:t>Aims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Quantify the </a:t>
            </a: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amount of Ca</a:t>
            </a:r>
            <a:r>
              <a:rPr lang="en-US" sz="2800" baseline="-25000" dirty="0">
                <a:latin typeface="Cambria" charset="0"/>
                <a:ea typeface="Cambria" charset="0"/>
                <a:cs typeface="Cambria" charset="0"/>
              </a:rPr>
              <a:t>V</a:t>
            </a: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2.2-dependent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glutamate release in </a:t>
            </a:r>
            <a:r>
              <a:rPr lang="en-US" sz="2800" dirty="0" err="1" smtClean="0">
                <a:latin typeface="Cambria" charset="0"/>
                <a:ea typeface="Cambria" charset="0"/>
                <a:cs typeface="Cambria" charset="0"/>
              </a:rPr>
              <a:t>cortico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/P-cell synapses.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Quantify the amount of Ca</a:t>
            </a:r>
            <a:r>
              <a:rPr lang="en-US" sz="2800" baseline="-25000" dirty="0">
                <a:latin typeface="Cambria" charset="0"/>
                <a:ea typeface="Cambria" charset="0"/>
                <a:cs typeface="Cambria" charset="0"/>
              </a:rPr>
              <a:t>V</a:t>
            </a: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2.2-dependent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GABA </a:t>
            </a: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release 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in CCK+ BC/P-cell synapses.</a:t>
            </a:r>
            <a:endParaRPr lang="en-US" sz="2800" dirty="0" smtClean="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 dirty="0"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 dirty="0"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 dirty="0"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900" dirty="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 dirty="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2900" dirty="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 dirty="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 dirty="0"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2900" dirty="0">
              <a:latin typeface="Cambria" panose="02040503050406030204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2290655" y="4962256"/>
            <a:ext cx="19338614" cy="83995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vert="horz" lIns="106674" tIns="53337" rIns="106674" bIns="53337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Identification of CCK+ cells in the BLA</a:t>
            </a:r>
            <a:endParaRPr lang="en-US" sz="5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2522419" y="17602762"/>
            <a:ext cx="10944657" cy="8075647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txBody>
          <a:bodyPr vert="horz" lIns="274320" tIns="91440" rIns="274320" bIns="91440" rtlCol="0" anchor="ctr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smtClean="0">
                <a:latin typeface="Cambria" charset="0"/>
                <a:ea typeface="Cambria" charset="0"/>
                <a:cs typeface="Cambria" charset="0"/>
              </a:rPr>
              <a:t>Conclusions</a:t>
            </a: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P-cells can develop both inhibitory and excitatory postsynaptic currents </a:t>
            </a: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We can record both excitation from cortical inputs and inhibition from local CCK+ basket cells</a:t>
            </a: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Stimulation via a concentric electrode induced both inhibitory and excitatory postsynaptic currents </a:t>
            </a: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800" dirty="0" err="1" smtClean="0">
                <a:latin typeface="Cambria" charset="0"/>
                <a:ea typeface="Cambria" charset="0"/>
                <a:cs typeface="Cambria" charset="0"/>
              </a:rPr>
              <a:t>Optogenetic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 stimulation induced inhibitory postsynaptic currents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3600" b="1" i="1" dirty="0" smtClean="0">
              <a:latin typeface="Cambria" charset="0"/>
              <a:ea typeface="Cambria" charset="0"/>
              <a:cs typeface="Cambria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smtClean="0">
                <a:latin typeface="Cambria" charset="0"/>
                <a:ea typeface="Cambria" charset="0"/>
                <a:cs typeface="Cambria" charset="0"/>
              </a:rPr>
              <a:t>Next Steps</a:t>
            </a:r>
            <a:r>
              <a:rPr lang="en-US" sz="3600" dirty="0" smtClean="0">
                <a:latin typeface="Cambria" charset="0"/>
                <a:ea typeface="Cambria" charset="0"/>
                <a:cs typeface="Cambria" charset="0"/>
              </a:rPr>
              <a:t> </a:t>
            </a: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Apply a specific Ca</a:t>
            </a:r>
            <a:r>
              <a:rPr lang="en-US" sz="2800" baseline="-25000" dirty="0" smtClean="0">
                <a:latin typeface="Cambria" charset="0"/>
                <a:ea typeface="Cambria" charset="0"/>
                <a:cs typeface="Cambria" charset="0"/>
              </a:rPr>
              <a:t>V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2.2 blocker (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  <a:sym typeface="Symbol" charset="2"/>
              </a:rPr>
              <a:t>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-</a:t>
            </a:r>
            <a:r>
              <a:rPr lang="en-US" sz="2800" dirty="0" err="1" smtClean="0">
                <a:latin typeface="Cambria" charset="0"/>
                <a:ea typeface="Cambria" charset="0"/>
                <a:cs typeface="Cambria" charset="0"/>
              </a:rPr>
              <a:t>conotoxin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 GVIA) to both IPSCs and EPSCs </a:t>
            </a: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Apply a GABA</a:t>
            </a:r>
            <a:r>
              <a:rPr lang="en-US" sz="2800" baseline="-25000" dirty="0" smtClean="0">
                <a:latin typeface="Cambria" charset="0"/>
                <a:ea typeface="Cambria" charset="0"/>
                <a:cs typeface="Cambria" charset="0"/>
              </a:rPr>
              <a:t>A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 chloride channel blocker (</a:t>
            </a:r>
            <a:r>
              <a:rPr lang="en-US" sz="2800" dirty="0" err="1" smtClean="0">
                <a:latin typeface="Cambria" charset="0"/>
                <a:ea typeface="Cambria" charset="0"/>
                <a:cs typeface="Cambria" charset="0"/>
              </a:rPr>
              <a:t>picrotoxin</a:t>
            </a: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or </a:t>
            </a:r>
            <a:r>
              <a:rPr lang="en-US" sz="2800" dirty="0" err="1" smtClean="0">
                <a:latin typeface="Cambria" charset="0"/>
                <a:ea typeface="Cambria" charset="0"/>
                <a:cs typeface="Cambria" charset="0"/>
              </a:rPr>
              <a:t>biccucline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) to IPSCs </a:t>
            </a: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Generally, reveal more information on the contribution of Ca</a:t>
            </a:r>
            <a:r>
              <a:rPr lang="en-US" sz="2800" baseline="-25000" dirty="0" smtClean="0">
                <a:latin typeface="Cambria" charset="0"/>
                <a:ea typeface="Cambria" charset="0"/>
                <a:cs typeface="Cambria" charset="0"/>
              </a:rPr>
              <a:t>V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2.2 to postsynaptic currents in P-cells</a:t>
            </a:r>
          </a:p>
          <a:p>
            <a:pPr marL="571500" indent="-571500" algn="l">
              <a:spcBef>
                <a:spcPts val="0"/>
              </a:spcBef>
              <a:buFont typeface="Arial" charset="0"/>
              <a:buChar char="•"/>
            </a:pPr>
            <a:endParaRPr lang="en-US" sz="28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69596" y="4923225"/>
            <a:ext cx="11023955" cy="87898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2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Introduction</a:t>
            </a:r>
            <a:endParaRPr lang="en-US" sz="5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526372" y="4923225"/>
            <a:ext cx="10940705" cy="87898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Materials &amp; Methods</a:t>
            </a:r>
            <a:endParaRPr lang="en-US" sz="5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2290656" y="6110646"/>
            <a:ext cx="19320874" cy="7910689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700" dirty="0">
              <a:latin typeface="Cambria" panose="02040503050406030204" pitchFamily="18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2522421" y="16494095"/>
            <a:ext cx="10944656" cy="78195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vert="horz" lIns="106674" tIns="53337" rIns="106674" bIns="53337" rtlCol="0" anchor="ctr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Conclusions &amp; Next Steps</a:t>
            </a:r>
            <a:endParaRPr lang="en-US" sz="5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32522420" y="25994309"/>
            <a:ext cx="10944656" cy="78007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txBody>
          <a:bodyPr vert="horz" lIns="106674" tIns="53337" rIns="106674" bIns="53337" rtlCol="0" anchor="ctr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</a:rPr>
              <a:t>Acknowledgements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2522420" y="6128924"/>
            <a:ext cx="10944656" cy="10049272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txBody>
          <a:bodyPr vert="horz" lIns="274320" tIns="91440" rIns="274320" bIns="91440" rtlCol="0" anchor="ctr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n-US" sz="3600" b="1" i="1" dirty="0">
                <a:latin typeface="Cambria" charset="0"/>
                <a:ea typeface="Cambria" charset="0"/>
                <a:cs typeface="Cambria" charset="0"/>
              </a:rPr>
              <a:t>Transgenic M</a:t>
            </a:r>
            <a:r>
              <a:rPr lang="en-US" sz="3600" b="1" i="1" dirty="0" smtClean="0">
                <a:latin typeface="Cambria" charset="0"/>
                <a:ea typeface="Cambria" charset="0"/>
                <a:cs typeface="Cambria" charset="0"/>
              </a:rPr>
              <a:t>ice </a:t>
            </a:r>
            <a:endParaRPr lang="en-US" sz="3600" b="1" i="1" dirty="0">
              <a:latin typeface="Cambria" charset="0"/>
              <a:ea typeface="Cambria" charset="0"/>
              <a:cs typeface="Cambria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Mice used in immunohistochemistry stains were  CCK+/ </a:t>
            </a:r>
            <a:r>
              <a:rPr lang="en-US" sz="2800" dirty="0" err="1" smtClean="0">
                <a:latin typeface="Cambria" charset="0"/>
                <a:ea typeface="Cambria" charset="0"/>
                <a:cs typeface="Cambria" charset="0"/>
              </a:rPr>
              <a:t>TdTomato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+ to show CCK localization in the amygdala. Tissue </a:t>
            </a: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was sliced and fixed in 4% PFA. A 5% BSA/PBT solution was used as a blocking 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agent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We </a:t>
            </a: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used a mouse line expressing channelrhodopsin-2 under the CCK 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promoter to record light evoked IPSCs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</a:pPr>
            <a:endParaRPr lang="en-US" sz="2800" dirty="0">
              <a:latin typeface="Cambria" charset="0"/>
              <a:ea typeface="Cambria" charset="0"/>
              <a:cs typeface="Cambria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n-US" sz="3600" b="1" i="1" dirty="0" smtClean="0">
                <a:latin typeface="Cambria" charset="0"/>
                <a:ea typeface="Cambria" charset="0"/>
                <a:cs typeface="Cambria" charset="0"/>
              </a:rPr>
              <a:t>Brain Slice </a:t>
            </a:r>
            <a:r>
              <a:rPr lang="en-US" sz="3600" b="1" i="1" dirty="0">
                <a:latin typeface="Cambria" charset="0"/>
                <a:ea typeface="Cambria" charset="0"/>
                <a:cs typeface="Cambria" charset="0"/>
              </a:rPr>
              <a:t>E</a:t>
            </a:r>
            <a:r>
              <a:rPr lang="en-US" sz="3600" b="1" i="1" dirty="0" smtClean="0">
                <a:latin typeface="Cambria" charset="0"/>
                <a:ea typeface="Cambria" charset="0"/>
                <a:cs typeface="Cambria" charset="0"/>
              </a:rPr>
              <a:t>lectrophysiology </a:t>
            </a:r>
            <a:endParaRPr lang="en-US" sz="3600" b="1" i="1" dirty="0">
              <a:latin typeface="Cambria" charset="0"/>
              <a:ea typeface="Cambria" charset="0"/>
              <a:cs typeface="Cambria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Mice 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were anesthetized with </a:t>
            </a:r>
            <a:r>
              <a:rPr lang="en-US" sz="2800" dirty="0" err="1" smtClean="0">
                <a:latin typeface="Cambria" charset="0"/>
                <a:ea typeface="Cambria" charset="0"/>
                <a:cs typeface="Cambria" charset="0"/>
              </a:rPr>
              <a:t>isoflourane</a:t>
            </a: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and decapitated. Their brains were removed and placed in oxygenated </a:t>
            </a: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artificial cerebral spinal 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fluid (</a:t>
            </a:r>
            <a:r>
              <a:rPr lang="en-US" sz="2800" dirty="0" err="1" smtClean="0">
                <a:latin typeface="Cambria" charset="0"/>
                <a:ea typeface="Cambria" charset="0"/>
                <a:cs typeface="Cambria" charset="0"/>
              </a:rPr>
              <a:t>aCSF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) to maintain neuronal health </a:t>
            </a:r>
            <a:endParaRPr lang="en-US" sz="2800" dirty="0">
              <a:latin typeface="Cambria" charset="0"/>
              <a:ea typeface="Cambria" charset="0"/>
              <a:cs typeface="Cambria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Hemi-coronal slices (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350 </a:t>
            </a:r>
            <a:r>
              <a:rPr lang="en-US" sz="2800" dirty="0" smtClean="0">
                <a:latin typeface="Symbol" charset="2"/>
                <a:ea typeface="Cambria" charset="0"/>
                <a:cs typeface="Symbol" charset="2"/>
              </a:rPr>
              <a:t>m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m </a:t>
            </a: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thick) containing the amygdala 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were obtained with a Leica® </a:t>
            </a:r>
            <a:r>
              <a:rPr lang="en-US" sz="2800" dirty="0" err="1" smtClean="0">
                <a:latin typeface="Cambria" charset="0"/>
                <a:ea typeface="Cambria" charset="0"/>
                <a:cs typeface="Cambria" charset="0"/>
              </a:rPr>
              <a:t>vibratome</a:t>
            </a:r>
            <a:endParaRPr lang="en-US" sz="2800" dirty="0" smtClean="0">
              <a:latin typeface="Cambria" charset="0"/>
              <a:ea typeface="Cambria" charset="0"/>
              <a:cs typeface="Cambria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Excitatory and inhibitory </a:t>
            </a: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post synaptic currents 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were recorded </a:t>
            </a: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via whole-cell patch 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clamp in constant </a:t>
            </a:r>
            <a:r>
              <a:rPr lang="en-US" sz="2800" dirty="0" err="1" smtClean="0">
                <a:latin typeface="Cambria" charset="0"/>
                <a:ea typeface="Cambria" charset="0"/>
                <a:cs typeface="Cambria" charset="0"/>
              </a:rPr>
              <a:t>aCSF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 perfusion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800" dirty="0" smtClean="0">
                <a:latin typeface="Cambria" panose="02040503050406030204" pitchFamily="18" charset="0"/>
              </a:rPr>
              <a:t>To study cortical inputs to the BLA, a concentric stimulation electrode was placed in the amygdala capsule 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Neurons were visualized using differential interference contrast (DIC) microscopy</a:t>
            </a:r>
            <a:endParaRPr lang="en-US" sz="2800" b="1" i="1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12238039" y="14229607"/>
            <a:ext cx="19373490" cy="76036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vert="horz" lIns="106674" tIns="53337" rIns="106674" bIns="53337" rtlCol="0" anchor="ctr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Identification of P-cells in the BLA</a:t>
            </a:r>
            <a:endParaRPr lang="en-US" sz="5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12238041" y="23578470"/>
            <a:ext cx="19391226" cy="8902258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700" dirty="0">
              <a:latin typeface="Cambria" panose="02040503050406030204" pitchFamily="18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21930831" y="6766560"/>
            <a:ext cx="7062" cy="574911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3804054" y="6189470"/>
            <a:ext cx="5933453" cy="723269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pPr algn="ctr"/>
            <a:r>
              <a:rPr lang="en-US" sz="4000" dirty="0" smtClean="0">
                <a:latin typeface="Cambria" panose="02040503050406030204" pitchFamily="18" charset="0"/>
              </a:rPr>
              <a:t>Immunohistochemistry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2988293" y="11668626"/>
            <a:ext cx="8491465" cy="1646599"/>
          </a:xfrm>
          <a:prstGeom prst="rect">
            <a:avLst/>
          </a:prstGeom>
          <a:noFill/>
        </p:spPr>
        <p:txBody>
          <a:bodyPr wrap="square" lIns="106674" tIns="53337" rIns="106674" bIns="53337" rtlCol="0" anchor="ctr">
            <a:spAutoFit/>
          </a:bodyPr>
          <a:lstStyle/>
          <a:p>
            <a:pPr algn="just"/>
            <a:r>
              <a:rPr lang="en-US" sz="2500" b="1" dirty="0" smtClean="0">
                <a:latin typeface="Cambria" panose="02040503050406030204" pitchFamily="18" charset="0"/>
              </a:rPr>
              <a:t>Figure 2:</a:t>
            </a:r>
            <a:r>
              <a:rPr lang="en-US" sz="2500" dirty="0">
                <a:latin typeface="Cambria" panose="02040503050406030204" pitchFamily="18" charset="0"/>
              </a:rPr>
              <a:t> </a:t>
            </a:r>
            <a:r>
              <a:rPr lang="en-US" sz="2500" dirty="0" smtClean="0">
                <a:latin typeface="Cambria" panose="02040503050406030204" pitchFamily="18" charset="0"/>
              </a:rPr>
              <a:t>CCK-</a:t>
            </a:r>
            <a:r>
              <a:rPr lang="en-US" sz="2500" dirty="0" err="1" smtClean="0">
                <a:latin typeface="Cambria" panose="02040503050406030204" pitchFamily="18" charset="0"/>
              </a:rPr>
              <a:t>Cre</a:t>
            </a:r>
            <a:r>
              <a:rPr lang="en-US" sz="2500" dirty="0" smtClean="0">
                <a:latin typeface="Cambria" panose="02040503050406030204" pitchFamily="18" charset="0"/>
              </a:rPr>
              <a:t> mice were bred with </a:t>
            </a:r>
            <a:r>
              <a:rPr lang="en-US" sz="2500" dirty="0" err="1" smtClean="0">
                <a:latin typeface="Cambria" panose="02040503050406030204" pitchFamily="18" charset="0"/>
              </a:rPr>
              <a:t>loxP</a:t>
            </a:r>
            <a:r>
              <a:rPr lang="en-US" sz="2500" dirty="0" smtClean="0">
                <a:latin typeface="Cambria" panose="02040503050406030204" pitchFamily="18" charset="0"/>
              </a:rPr>
              <a:t>-STOP-</a:t>
            </a:r>
            <a:r>
              <a:rPr lang="en-US" sz="2500" dirty="0" err="1" smtClean="0">
                <a:latin typeface="Cambria" panose="02040503050406030204" pitchFamily="18" charset="0"/>
              </a:rPr>
              <a:t>loxP</a:t>
            </a:r>
            <a:r>
              <a:rPr lang="en-US" sz="2500" dirty="0" smtClean="0">
                <a:latin typeface="Cambria" panose="02040503050406030204" pitchFamily="18" charset="0"/>
              </a:rPr>
              <a:t>-</a:t>
            </a:r>
            <a:r>
              <a:rPr lang="en-US" sz="2500" dirty="0" err="1" smtClean="0">
                <a:latin typeface="Cambria" panose="02040503050406030204" pitchFamily="18" charset="0"/>
              </a:rPr>
              <a:t>TdTomato</a:t>
            </a:r>
            <a:r>
              <a:rPr lang="en-US" sz="2500" dirty="0" smtClean="0">
                <a:latin typeface="Cambria" panose="02040503050406030204" pitchFamily="18" charset="0"/>
              </a:rPr>
              <a:t> mice. Adult mice were 3-4 months old during immunohistochemistry stains and 4-6 weeks old during electrophysiology recordings. </a:t>
            </a:r>
            <a:endParaRPr lang="en-US" sz="2500" dirty="0">
              <a:latin typeface="Cambria" panose="02040503050406030204" pitchFamily="18" charset="0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21937894" y="24349948"/>
            <a:ext cx="0" cy="710492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9" name="Subtitle 2"/>
          <p:cNvSpPr txBox="1">
            <a:spLocks/>
          </p:cNvSpPr>
          <p:nvPr/>
        </p:nvSpPr>
        <p:spPr>
          <a:xfrm>
            <a:off x="12265054" y="22471305"/>
            <a:ext cx="19364213" cy="81253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txBody>
          <a:bodyPr vert="horz" lIns="106674" tIns="53337" rIns="106674" bIns="53337" rtlCol="0" anchor="ctr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P-cells receive 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</a:rPr>
              <a:t>i</a:t>
            </a:r>
            <a:r>
              <a:rPr lang="en-US" sz="5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nhibitory and excitatory 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</a:rPr>
              <a:t>c</a:t>
            </a:r>
            <a:r>
              <a:rPr lang="en-US" sz="5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onnections</a:t>
            </a:r>
            <a:endParaRPr lang="en-US" sz="5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12265055" y="15237953"/>
            <a:ext cx="19364213" cy="6889587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700" dirty="0">
              <a:latin typeface="Cambria" panose="02040503050406030204" pitchFamily="18" charset="0"/>
            </a:endParaRP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507" y="975339"/>
            <a:ext cx="2298576" cy="3042233"/>
          </a:xfrm>
          <a:prstGeom prst="rect">
            <a:avLst/>
          </a:prstGeom>
        </p:spPr>
      </p:pic>
      <p:sp>
        <p:nvSpPr>
          <p:cNvPr id="85" name="Subtitle 2"/>
          <p:cNvSpPr txBox="1">
            <a:spLocks/>
          </p:cNvSpPr>
          <p:nvPr/>
        </p:nvSpPr>
        <p:spPr>
          <a:xfrm>
            <a:off x="32522419" y="29676636"/>
            <a:ext cx="10944659" cy="2804091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txBody>
          <a:bodyPr vert="horz" lIns="274320" tIns="91440" rIns="274320" bIns="91440" numCol="2" spcCol="182880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[1] 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Kessler et al., 2005 </a:t>
            </a:r>
            <a:endParaRPr lang="en-US" sz="2800" dirty="0">
              <a:latin typeface="Cambria" charset="0"/>
              <a:ea typeface="Cambria" charset="0"/>
              <a:cs typeface="Cambria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[2] </a:t>
            </a:r>
            <a:r>
              <a:rPr lang="en-US" sz="2800" dirty="0" err="1" smtClean="0">
                <a:latin typeface="Cambria" charset="0"/>
                <a:ea typeface="Cambria" charset="0"/>
                <a:cs typeface="Cambria" charset="0"/>
              </a:rPr>
              <a:t>Bystritsky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 et al., 2013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[</a:t>
            </a: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3</a:t>
            </a: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] </a:t>
            </a:r>
            <a:r>
              <a:rPr lang="fi-FI" sz="2800" dirty="0" err="1" smtClean="0">
                <a:latin typeface="Cambria" charset="0"/>
                <a:ea typeface="Cambria" charset="0"/>
                <a:cs typeface="Cambria" charset="0"/>
              </a:rPr>
              <a:t>Janak</a:t>
            </a:r>
            <a:r>
              <a:rPr lang="fi-FI" sz="2800" dirty="0" smtClean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fi-FI" sz="2800" dirty="0">
                <a:latin typeface="Cambria" charset="0"/>
                <a:ea typeface="Cambria" charset="0"/>
                <a:cs typeface="Cambria" charset="0"/>
              </a:rPr>
              <a:t>&amp; </a:t>
            </a:r>
            <a:r>
              <a:rPr lang="fi-FI" sz="2800" dirty="0" err="1">
                <a:latin typeface="Cambria" charset="0"/>
                <a:ea typeface="Cambria" charset="0"/>
                <a:cs typeface="Cambria" charset="0"/>
              </a:rPr>
              <a:t>Tye</a:t>
            </a:r>
            <a:r>
              <a:rPr lang="fi-FI" sz="2800" dirty="0">
                <a:latin typeface="Cambria" charset="0"/>
                <a:ea typeface="Cambria" charset="0"/>
                <a:cs typeface="Cambria" charset="0"/>
              </a:rPr>
              <a:t>, 2015 </a:t>
            </a:r>
            <a:endParaRPr lang="fi-FI" sz="2800" dirty="0" smtClean="0">
              <a:latin typeface="Cambria" charset="0"/>
              <a:ea typeface="Cambria" charset="0"/>
              <a:cs typeface="Cambria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fi-FI" sz="2800" dirty="0" smtClean="0">
                <a:latin typeface="Cambria" charset="0"/>
                <a:ea typeface="Cambria" charset="0"/>
                <a:cs typeface="Cambria" charset="0"/>
              </a:rPr>
              <a:t>[4] </a:t>
            </a:r>
            <a:r>
              <a:rPr lang="fi-FI" sz="2800" dirty="0" err="1" smtClean="0">
                <a:latin typeface="Cambria" charset="0"/>
                <a:ea typeface="Cambria" charset="0"/>
                <a:cs typeface="Cambria" charset="0"/>
              </a:rPr>
              <a:t>Johansen</a:t>
            </a:r>
            <a:r>
              <a:rPr lang="fi-FI" sz="2800" dirty="0" smtClean="0">
                <a:latin typeface="Cambria" charset="0"/>
                <a:ea typeface="Cambria" charset="0"/>
                <a:cs typeface="Cambria" charset="0"/>
              </a:rPr>
              <a:t> et al., 2010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fi-FI" sz="2800" dirty="0" smtClean="0">
                <a:latin typeface="Cambria" charset="0"/>
                <a:ea typeface="Cambria" charset="0"/>
                <a:cs typeface="Cambria" charset="0"/>
              </a:rPr>
              <a:t>[5] </a:t>
            </a:r>
            <a:r>
              <a:rPr lang="fi-FI" sz="2800" dirty="0" err="1" smtClean="0">
                <a:latin typeface="Cambria" charset="0"/>
                <a:ea typeface="Cambria" charset="0"/>
                <a:cs typeface="Cambria" charset="0"/>
              </a:rPr>
              <a:t>Patel</a:t>
            </a:r>
            <a:r>
              <a:rPr lang="fi-FI" sz="2800" dirty="0" smtClean="0">
                <a:latin typeface="Cambria" charset="0"/>
                <a:ea typeface="Cambria" charset="0"/>
                <a:cs typeface="Cambria" charset="0"/>
              </a:rPr>
              <a:t> et al., 2017</a:t>
            </a:r>
            <a:endParaRPr lang="hu-HU" sz="2800" dirty="0" smtClean="0">
              <a:latin typeface="Cambria" charset="0"/>
              <a:ea typeface="Cambria" charset="0"/>
              <a:cs typeface="Cambria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hu-HU" sz="2800" dirty="0">
              <a:latin typeface="Cambria" charset="0"/>
              <a:ea typeface="Cambria" charset="0"/>
              <a:cs typeface="Cambria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hu-HU" sz="2800" dirty="0" smtClean="0">
                <a:latin typeface="Cambria" charset="0"/>
                <a:ea typeface="Cambria" charset="0"/>
                <a:cs typeface="Cambria" charset="0"/>
              </a:rPr>
              <a:t>[6] Ali et </a:t>
            </a:r>
            <a:r>
              <a:rPr lang="hu-HU" sz="2800" dirty="0" err="1" smtClean="0">
                <a:latin typeface="Cambria" charset="0"/>
                <a:ea typeface="Cambria" charset="0"/>
                <a:cs typeface="Cambria" charset="0"/>
              </a:rPr>
              <a:t>al</a:t>
            </a:r>
            <a:r>
              <a:rPr lang="hu-HU" sz="2800" dirty="0" smtClean="0">
                <a:latin typeface="Cambria" charset="0"/>
                <a:ea typeface="Cambria" charset="0"/>
                <a:cs typeface="Cambria" charset="0"/>
              </a:rPr>
              <a:t>., 2011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hu-HU" sz="2800" dirty="0" smtClean="0">
                <a:latin typeface="Cambria" charset="0"/>
                <a:ea typeface="Cambria" charset="0"/>
                <a:cs typeface="Cambria" charset="0"/>
              </a:rPr>
              <a:t>[7] Lee </a:t>
            </a:r>
            <a:r>
              <a:rPr lang="hu-HU" sz="2800" dirty="0">
                <a:latin typeface="Cambria" charset="0"/>
                <a:ea typeface="Cambria" charset="0"/>
                <a:cs typeface="Cambria" charset="0"/>
              </a:rPr>
              <a:t>et </a:t>
            </a:r>
            <a:r>
              <a:rPr lang="hu-HU" sz="2800" dirty="0" err="1">
                <a:latin typeface="Cambria" charset="0"/>
                <a:ea typeface="Cambria" charset="0"/>
                <a:cs typeface="Cambria" charset="0"/>
              </a:rPr>
              <a:t>al</a:t>
            </a:r>
            <a:r>
              <a:rPr lang="hu-HU" sz="2800" dirty="0">
                <a:latin typeface="Cambria" charset="0"/>
                <a:ea typeface="Cambria" charset="0"/>
                <a:cs typeface="Cambria" charset="0"/>
              </a:rPr>
              <a:t>., </a:t>
            </a:r>
            <a:r>
              <a:rPr lang="hu-HU" sz="2800" dirty="0" smtClean="0">
                <a:latin typeface="Cambria" charset="0"/>
                <a:ea typeface="Cambria" charset="0"/>
                <a:cs typeface="Cambria" charset="0"/>
              </a:rPr>
              <a:t>2015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hu-HU" sz="2800" dirty="0" smtClean="0">
                <a:latin typeface="Cambria" charset="0"/>
                <a:ea typeface="Cambria" charset="0"/>
                <a:cs typeface="Cambria" charset="0"/>
              </a:rPr>
              <a:t>[8] Szabó </a:t>
            </a:r>
            <a:r>
              <a:rPr lang="hu-HU" sz="2800" dirty="0">
                <a:latin typeface="Cambria" charset="0"/>
                <a:ea typeface="Cambria" charset="0"/>
                <a:cs typeface="Cambria" charset="0"/>
              </a:rPr>
              <a:t>et </a:t>
            </a:r>
            <a:r>
              <a:rPr lang="hu-HU" sz="2800" dirty="0" err="1">
                <a:latin typeface="Cambria" charset="0"/>
                <a:ea typeface="Cambria" charset="0"/>
                <a:cs typeface="Cambria" charset="0"/>
              </a:rPr>
              <a:t>al</a:t>
            </a:r>
            <a:r>
              <a:rPr lang="hu-HU" sz="2800" dirty="0">
                <a:latin typeface="Cambria" charset="0"/>
                <a:ea typeface="Cambria" charset="0"/>
                <a:cs typeface="Cambria" charset="0"/>
              </a:rPr>
              <a:t>., </a:t>
            </a:r>
            <a:r>
              <a:rPr lang="hu-HU" sz="2800" dirty="0" smtClean="0">
                <a:latin typeface="Cambria" charset="0"/>
                <a:ea typeface="Cambria" charset="0"/>
                <a:cs typeface="Cambria" charset="0"/>
              </a:rPr>
              <a:t>2014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2800" dirty="0" smtClean="0">
                <a:latin typeface="Cambria" charset="0"/>
                <a:ea typeface="Cambria" charset="0"/>
                <a:cs typeface="Cambria" charset="0"/>
              </a:rPr>
              <a:t>[9] </a:t>
            </a:r>
            <a:r>
              <a:rPr lang="en-US" sz="2800" dirty="0">
                <a:latin typeface="Cambria" charset="0"/>
                <a:ea typeface="Cambria" charset="0"/>
                <a:cs typeface="Cambria" charset="0"/>
              </a:rPr>
              <a:t>Morse et al., 2017</a:t>
            </a:r>
          </a:p>
          <a:p>
            <a:pPr algn="l">
              <a:spcBef>
                <a:spcPts val="0"/>
              </a:spcBef>
            </a:pPr>
            <a:endParaRPr lang="en-US" sz="32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93" name="Subtitle 2"/>
          <p:cNvSpPr txBox="1">
            <a:spLocks/>
          </p:cNvSpPr>
          <p:nvPr/>
        </p:nvSpPr>
        <p:spPr>
          <a:xfrm>
            <a:off x="32522419" y="28541033"/>
            <a:ext cx="10944657" cy="82543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txBody>
          <a:bodyPr vert="horz" lIns="106674" tIns="53337" rIns="106674" bIns="53337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</a:rPr>
              <a:t>References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4790088" y="6247610"/>
            <a:ext cx="4637951" cy="723269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pPr algn="ctr"/>
            <a:r>
              <a:rPr lang="en-US" sz="4000" dirty="0" smtClean="0">
                <a:latin typeface="Cambria" panose="02040503050406030204" pitchFamily="18" charset="0"/>
              </a:rPr>
              <a:t>Mouse Models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3585821" y="20456514"/>
            <a:ext cx="16677926" cy="1646599"/>
          </a:xfrm>
          <a:prstGeom prst="rect">
            <a:avLst/>
          </a:prstGeom>
          <a:noFill/>
        </p:spPr>
        <p:txBody>
          <a:bodyPr wrap="square" lIns="106674" tIns="53337" rIns="106674" bIns="53337" rtlCol="0" anchor="ctr">
            <a:spAutoFit/>
          </a:bodyPr>
          <a:lstStyle/>
          <a:p>
            <a:pPr algn="just"/>
            <a:r>
              <a:rPr lang="en-US" sz="2500" b="1" dirty="0">
                <a:latin typeface="Cambria" panose="02040503050406030204" pitchFamily="18" charset="0"/>
              </a:rPr>
              <a:t>Figure 4</a:t>
            </a:r>
            <a:r>
              <a:rPr lang="en-US" sz="2500" b="1" dirty="0" smtClean="0">
                <a:latin typeface="Cambria" panose="02040503050406030204" pitchFamily="18" charset="0"/>
              </a:rPr>
              <a:t>: </a:t>
            </a:r>
            <a:r>
              <a:rPr lang="en-US" sz="2500" dirty="0" smtClean="0">
                <a:latin typeface="Cambria" panose="02040503050406030204" pitchFamily="18" charset="0"/>
              </a:rPr>
              <a:t>Electrophysiological recordings from P-cells in the BLA. </a:t>
            </a:r>
            <a:r>
              <a:rPr lang="en-US" sz="2500" b="1" dirty="0" smtClean="0">
                <a:latin typeface="Cambria" panose="02040503050406030204" pitchFamily="18" charset="0"/>
              </a:rPr>
              <a:t>A)</a:t>
            </a:r>
            <a:r>
              <a:rPr lang="en-US" sz="2500" dirty="0" smtClean="0">
                <a:latin typeface="Cambria" panose="02040503050406030204" pitchFamily="18" charset="0"/>
              </a:rPr>
              <a:t> DIC </a:t>
            </a:r>
            <a:r>
              <a:rPr lang="en-US" sz="2500" dirty="0">
                <a:latin typeface="Cambria" panose="02040503050406030204" pitchFamily="18" charset="0"/>
              </a:rPr>
              <a:t>image of </a:t>
            </a:r>
            <a:r>
              <a:rPr lang="en-US" sz="2500" dirty="0" smtClean="0">
                <a:latin typeface="Cambria" panose="02040503050406030204" pitchFamily="18" charset="0"/>
              </a:rPr>
              <a:t>the BLA showing a concentric stimulation </a:t>
            </a:r>
            <a:r>
              <a:rPr lang="en-US" sz="2500" dirty="0">
                <a:latin typeface="Cambria" panose="02040503050406030204" pitchFamily="18" charset="0"/>
              </a:rPr>
              <a:t>electrode placed in </a:t>
            </a:r>
            <a:r>
              <a:rPr lang="en-US" sz="2500" dirty="0" smtClean="0">
                <a:latin typeface="Cambria" panose="02040503050406030204" pitchFamily="18" charset="0"/>
              </a:rPr>
              <a:t>the amygdala capsule. </a:t>
            </a:r>
            <a:r>
              <a:rPr lang="en-US" sz="2500" b="1" dirty="0" smtClean="0">
                <a:latin typeface="Cambria" panose="02040503050406030204" pitchFamily="18" charset="0"/>
              </a:rPr>
              <a:t>B)</a:t>
            </a:r>
            <a:r>
              <a:rPr lang="en-US" sz="2500" dirty="0" smtClean="0">
                <a:latin typeface="Cambria" panose="02040503050406030204" pitchFamily="18" charset="0"/>
              </a:rPr>
              <a:t> DIC </a:t>
            </a:r>
            <a:r>
              <a:rPr lang="en-US" sz="2500" dirty="0">
                <a:latin typeface="Cambria" panose="02040503050406030204" pitchFamily="18" charset="0"/>
              </a:rPr>
              <a:t>image of BLA P-cells, 40x </a:t>
            </a:r>
            <a:r>
              <a:rPr lang="en-US" sz="2500" dirty="0" smtClean="0">
                <a:latin typeface="Cambria" panose="02040503050406030204" pitchFamily="18" charset="0"/>
              </a:rPr>
              <a:t>zoom. Note pyramidal morphology </a:t>
            </a:r>
            <a:r>
              <a:rPr lang="en-US" sz="2500" b="1" dirty="0" smtClean="0">
                <a:latin typeface="Cambria" panose="02040503050406030204" pitchFamily="18" charset="0"/>
              </a:rPr>
              <a:t>C) </a:t>
            </a:r>
            <a:r>
              <a:rPr lang="en-US" sz="2500" dirty="0" smtClean="0">
                <a:latin typeface="Cambria" panose="02040503050406030204" pitchFamily="18" charset="0"/>
              </a:rPr>
              <a:t>Current-clamp </a:t>
            </a:r>
            <a:r>
              <a:rPr lang="en-US" sz="2500" dirty="0">
                <a:latin typeface="Cambria" panose="02040503050406030204" pitchFamily="18" charset="0"/>
              </a:rPr>
              <a:t>electrophysiological recording of </a:t>
            </a:r>
            <a:r>
              <a:rPr lang="en-US" sz="2500" dirty="0" smtClean="0">
                <a:latin typeface="Cambria" panose="02040503050406030204" pitchFamily="18" charset="0"/>
              </a:rPr>
              <a:t>a P-cell. This response is characteristic of an </a:t>
            </a:r>
            <a:r>
              <a:rPr lang="en-US" sz="2500" dirty="0">
                <a:latin typeface="Cambria" panose="02040503050406030204" pitchFamily="18" charset="0"/>
              </a:rPr>
              <a:t>accommodating firing </a:t>
            </a:r>
            <a:r>
              <a:rPr lang="en-US" sz="2500" dirty="0" smtClean="0">
                <a:latin typeface="Cambria" panose="02040503050406030204" pitchFamily="18" charset="0"/>
              </a:rPr>
              <a:t>pattern typically seen in P-cells and demonstrates accurate identification. </a:t>
            </a:r>
            <a:endParaRPr lang="en-US" sz="2500" dirty="0">
              <a:latin typeface="Cambria" panose="02040503050406030204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949270" y="22751038"/>
            <a:ext cx="9864606" cy="2800761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pPr algn="just"/>
            <a:r>
              <a:rPr lang="en-US" sz="2500" b="1" dirty="0" smtClean="0">
                <a:latin typeface="Cambria" panose="02040503050406030204" pitchFamily="18" charset="0"/>
              </a:rPr>
              <a:t>Figure 1: </a:t>
            </a:r>
            <a:r>
              <a:rPr lang="en-US" sz="2500" dirty="0" smtClean="0">
                <a:latin typeface="Cambria" panose="02040503050406030204" pitchFamily="18" charset="0"/>
              </a:rPr>
              <a:t>Localization of the amygdala and BLA circuitry. </a:t>
            </a:r>
            <a:r>
              <a:rPr lang="en-US" sz="2500" b="1" dirty="0" smtClean="0">
                <a:latin typeface="Cambria" panose="02040503050406030204" pitchFamily="18" charset="0"/>
              </a:rPr>
              <a:t>A) </a:t>
            </a:r>
            <a:r>
              <a:rPr lang="en-US" sz="2500" dirty="0" smtClean="0">
                <a:latin typeface="Cambria" panose="02040503050406030204" pitchFamily="18" charset="0"/>
              </a:rPr>
              <a:t>Nissl-stained </a:t>
            </a:r>
            <a:r>
              <a:rPr lang="en-US" sz="2500" dirty="0">
                <a:latin typeface="Cambria" panose="02040503050406030204" pitchFamily="18" charset="0"/>
              </a:rPr>
              <a:t>coronal brain </a:t>
            </a:r>
            <a:r>
              <a:rPr lang="en-US" sz="2500" dirty="0" smtClean="0">
                <a:latin typeface="Cambria" panose="02040503050406030204" pitchFamily="18" charset="0"/>
              </a:rPr>
              <a:t>section, location of the amygdala is indicated with a red square. </a:t>
            </a:r>
            <a:r>
              <a:rPr lang="en-US" sz="2500" b="1" dirty="0" smtClean="0">
                <a:latin typeface="Cambria" panose="02040503050406030204" pitchFamily="18" charset="0"/>
              </a:rPr>
              <a:t>B</a:t>
            </a:r>
            <a:r>
              <a:rPr lang="en-US" sz="2500" b="1" dirty="0">
                <a:latin typeface="Cambria" panose="02040503050406030204" pitchFamily="18" charset="0"/>
              </a:rPr>
              <a:t>)</a:t>
            </a:r>
            <a:r>
              <a:rPr lang="en-US" sz="2500" dirty="0">
                <a:latin typeface="Cambria" panose="02040503050406030204" pitchFamily="18" charset="0"/>
              </a:rPr>
              <a:t> </a:t>
            </a:r>
            <a:r>
              <a:rPr lang="en-US" sz="2500" dirty="0" smtClean="0">
                <a:latin typeface="Cambria" panose="02040503050406030204" pitchFamily="18" charset="0"/>
              </a:rPr>
              <a:t>Subdivisions of the amygdala (Allen </a:t>
            </a:r>
            <a:r>
              <a:rPr lang="en-US" sz="2500" dirty="0">
                <a:latin typeface="Cambria" panose="02040503050406030204" pitchFamily="18" charset="0"/>
              </a:rPr>
              <a:t>Mouse Brain </a:t>
            </a:r>
            <a:r>
              <a:rPr lang="en-US" sz="2500" dirty="0" smtClean="0">
                <a:latin typeface="Cambria" panose="02040503050406030204" pitchFamily="18" charset="0"/>
              </a:rPr>
              <a:t>Atlas). </a:t>
            </a:r>
            <a:r>
              <a:rPr lang="en-US" sz="2500" i="1" dirty="0" err="1" smtClean="0">
                <a:latin typeface="Cambria" panose="02040503050406030204" pitchFamily="18" charset="0"/>
              </a:rPr>
              <a:t>amc</a:t>
            </a:r>
            <a:r>
              <a:rPr lang="en-US" sz="2500" i="1" dirty="0" smtClean="0">
                <a:latin typeface="Cambria" panose="02040503050406030204" pitchFamily="18" charset="0"/>
              </a:rPr>
              <a:t>, </a:t>
            </a:r>
            <a:r>
              <a:rPr lang="en-US" sz="2500" dirty="0" smtClean="0">
                <a:latin typeface="Cambria" panose="02040503050406030204" pitchFamily="18" charset="0"/>
              </a:rPr>
              <a:t>amygdala capsule; </a:t>
            </a:r>
            <a:r>
              <a:rPr lang="en-US" sz="2500" i="1" dirty="0" smtClean="0">
                <a:latin typeface="Cambria" panose="02040503050406030204" pitchFamily="18" charset="0"/>
              </a:rPr>
              <a:t>BMA</a:t>
            </a:r>
            <a:r>
              <a:rPr lang="en-US" sz="2500" dirty="0">
                <a:latin typeface="Cambria" panose="02040503050406030204" pitchFamily="18" charset="0"/>
              </a:rPr>
              <a:t>, </a:t>
            </a:r>
            <a:r>
              <a:rPr lang="en-US" sz="2500" dirty="0" err="1">
                <a:latin typeface="Cambria" panose="02040503050406030204" pitchFamily="18" charset="0"/>
              </a:rPr>
              <a:t>basomedial</a:t>
            </a:r>
            <a:r>
              <a:rPr lang="en-US" sz="2500" dirty="0">
                <a:latin typeface="Cambria" panose="02040503050406030204" pitchFamily="18" charset="0"/>
              </a:rPr>
              <a:t> amygdala</a:t>
            </a:r>
            <a:r>
              <a:rPr lang="en-US" sz="2500" dirty="0" smtClean="0">
                <a:latin typeface="Cambria" panose="02040503050406030204" pitchFamily="18" charset="0"/>
              </a:rPr>
              <a:t>; </a:t>
            </a:r>
            <a:r>
              <a:rPr lang="en-US" sz="2500" i="1" dirty="0" err="1" smtClean="0">
                <a:latin typeface="Cambria" panose="02040503050406030204" pitchFamily="18" charset="0"/>
              </a:rPr>
              <a:t>CEAi</a:t>
            </a:r>
            <a:r>
              <a:rPr lang="en-US" sz="2500" i="1" dirty="0" smtClean="0">
                <a:latin typeface="Cambria" panose="02040503050406030204" pitchFamily="18" charset="0"/>
              </a:rPr>
              <a:t>,</a:t>
            </a:r>
            <a:r>
              <a:rPr lang="en-US" sz="2500" dirty="0" smtClean="0">
                <a:latin typeface="Cambria" panose="02040503050406030204" pitchFamily="18" charset="0"/>
              </a:rPr>
              <a:t> central nucleus amygdala; BLA, </a:t>
            </a:r>
            <a:r>
              <a:rPr lang="en-US" sz="2500" dirty="0" err="1" smtClean="0">
                <a:latin typeface="Cambria" panose="02040503050406030204" pitchFamily="18" charset="0"/>
              </a:rPr>
              <a:t>basolateral</a:t>
            </a:r>
            <a:r>
              <a:rPr lang="en-US" sz="2500" dirty="0" smtClean="0">
                <a:latin typeface="Cambria" panose="02040503050406030204" pitchFamily="18" charset="0"/>
              </a:rPr>
              <a:t> amygdala; </a:t>
            </a:r>
            <a:r>
              <a:rPr lang="en-US" sz="2500" i="1" dirty="0" smtClean="0">
                <a:latin typeface="Cambria" panose="02040503050406030204" pitchFamily="18" charset="0"/>
              </a:rPr>
              <a:t>LA, </a:t>
            </a:r>
            <a:r>
              <a:rPr lang="en-US" sz="2500" dirty="0">
                <a:latin typeface="Cambria" panose="02040503050406030204" pitchFamily="18" charset="0"/>
              </a:rPr>
              <a:t>l</a:t>
            </a:r>
            <a:r>
              <a:rPr lang="en-US" sz="2500" dirty="0" smtClean="0">
                <a:latin typeface="Cambria" panose="02040503050406030204" pitchFamily="18" charset="0"/>
              </a:rPr>
              <a:t>ateral amygdala. </a:t>
            </a:r>
            <a:r>
              <a:rPr lang="en-US" sz="2500" b="1" dirty="0" smtClean="0">
                <a:latin typeface="Cambria" panose="02040503050406030204" pitchFamily="18" charset="0"/>
              </a:rPr>
              <a:t>C) </a:t>
            </a:r>
            <a:r>
              <a:rPr lang="en-US" sz="2500" dirty="0" smtClean="0">
                <a:latin typeface="Cambria" panose="02040503050406030204" pitchFamily="18" charset="0"/>
              </a:rPr>
              <a:t>Proposed </a:t>
            </a:r>
            <a:r>
              <a:rPr lang="en-US" sz="2500" dirty="0">
                <a:latin typeface="Cambria" panose="02040503050406030204" pitchFamily="18" charset="0"/>
              </a:rPr>
              <a:t>s</a:t>
            </a:r>
            <a:r>
              <a:rPr lang="en-US" sz="2500" dirty="0" smtClean="0">
                <a:latin typeface="Cambria" panose="02040503050406030204" pitchFamily="18" charset="0"/>
              </a:rPr>
              <a:t>chematic of cortical and CCK+ BC connections to P-cells in the BLA. Question marks indicate </a:t>
            </a:r>
            <a:r>
              <a:rPr lang="en-US" sz="2500" dirty="0">
                <a:latin typeface="Cambria" panose="02040503050406030204" pitchFamily="18" charset="0"/>
              </a:rPr>
              <a:t>our research </a:t>
            </a:r>
            <a:r>
              <a:rPr lang="en-US" sz="2500" dirty="0" smtClean="0">
                <a:latin typeface="Cambria" panose="02040503050406030204" pitchFamily="18" charset="0"/>
              </a:rPr>
              <a:t>question.</a:t>
            </a:r>
            <a:endParaRPr lang="en-US" sz="2500" dirty="0">
              <a:latin typeface="Cambria" panose="02040503050406030204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3388628" y="23734288"/>
            <a:ext cx="7432982" cy="723269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pPr algn="ctr"/>
            <a:r>
              <a:rPr lang="en-US" sz="4000" dirty="0" smtClean="0">
                <a:latin typeface="Cambria" panose="02040503050406030204" pitchFamily="18" charset="0"/>
              </a:rPr>
              <a:t>Inhibitory Postsynaptic Currents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2179477" y="29366464"/>
            <a:ext cx="9208209" cy="2416040"/>
          </a:xfrm>
          <a:prstGeom prst="rect">
            <a:avLst/>
          </a:prstGeom>
          <a:noFill/>
        </p:spPr>
        <p:txBody>
          <a:bodyPr wrap="square" lIns="106674" tIns="53337" rIns="106674" bIns="53337" rtlCol="0" anchor="ctr">
            <a:spAutoFit/>
          </a:bodyPr>
          <a:lstStyle/>
          <a:p>
            <a:pPr algn="just"/>
            <a:r>
              <a:rPr lang="en-US" sz="2500" b="1" dirty="0">
                <a:latin typeface="Cambria" panose="02040503050406030204" pitchFamily="18" charset="0"/>
              </a:rPr>
              <a:t>Figure </a:t>
            </a:r>
            <a:r>
              <a:rPr lang="en-US" sz="2500" b="1" dirty="0" smtClean="0">
                <a:latin typeface="Cambria" panose="02040503050406030204" pitchFamily="18" charset="0"/>
              </a:rPr>
              <a:t>6: </a:t>
            </a:r>
            <a:r>
              <a:rPr lang="en-US" sz="2500" dirty="0" smtClean="0">
                <a:latin typeface="Cambria" panose="02040503050406030204" pitchFamily="18" charset="0"/>
              </a:rPr>
              <a:t>Inward, excitatory </a:t>
            </a:r>
            <a:r>
              <a:rPr lang="en-US" sz="2500" dirty="0">
                <a:latin typeface="Cambria" panose="02040503050406030204" pitchFamily="18" charset="0"/>
              </a:rPr>
              <a:t>postsynaptic current </a:t>
            </a:r>
            <a:r>
              <a:rPr lang="en-US" sz="2500" dirty="0" smtClean="0">
                <a:latin typeface="Cambria" panose="02040503050406030204" pitchFamily="18" charset="0"/>
              </a:rPr>
              <a:t>evoked while </a:t>
            </a:r>
            <a:r>
              <a:rPr lang="en-US" sz="2500" dirty="0">
                <a:latin typeface="Cambria" panose="02040503050406030204" pitchFamily="18" charset="0"/>
              </a:rPr>
              <a:t>holding P-cells at -60 mV</a:t>
            </a:r>
            <a:r>
              <a:rPr lang="en-US" sz="2500" dirty="0" smtClean="0">
                <a:latin typeface="Cambria" panose="02040503050406030204" pitchFamily="18" charset="0"/>
              </a:rPr>
              <a:t>. A concentric electrode was placed in the amygdala capsule. </a:t>
            </a:r>
            <a:r>
              <a:rPr lang="en-US" sz="2500" b="1" dirty="0" smtClean="0">
                <a:latin typeface="Cambria" panose="02040503050406030204" pitchFamily="18" charset="0"/>
              </a:rPr>
              <a:t>A)</a:t>
            </a:r>
            <a:r>
              <a:rPr lang="en-US" sz="2500" dirty="0" smtClean="0">
                <a:latin typeface="Cambria" panose="02040503050406030204" pitchFamily="18" charset="0"/>
              </a:rPr>
              <a:t> Electrically </a:t>
            </a:r>
            <a:r>
              <a:rPr lang="en-US" sz="2500" dirty="0">
                <a:latin typeface="Cambria" panose="02040503050406030204" pitchFamily="18" charset="0"/>
              </a:rPr>
              <a:t>induced EPSC in </a:t>
            </a:r>
            <a:r>
              <a:rPr lang="en-US" sz="2500" dirty="0" smtClean="0">
                <a:latin typeface="Cambria" panose="02040503050406030204" pitchFamily="18" charset="0"/>
              </a:rPr>
              <a:t>C57BL/6J </a:t>
            </a:r>
            <a:r>
              <a:rPr lang="en-US" sz="2500" dirty="0">
                <a:latin typeface="Cambria" panose="02040503050406030204" pitchFamily="18" charset="0"/>
              </a:rPr>
              <a:t>male using whole-cell voltage patch </a:t>
            </a:r>
            <a:r>
              <a:rPr lang="en-US" sz="2500" dirty="0" smtClean="0">
                <a:latin typeface="Cambria" panose="02040503050406030204" pitchFamily="18" charset="0"/>
              </a:rPr>
              <a:t>clamp </a:t>
            </a:r>
            <a:r>
              <a:rPr lang="en-US" sz="2500" dirty="0">
                <a:latin typeface="Cambria" panose="02040503050406030204" pitchFamily="18" charset="0"/>
              </a:rPr>
              <a:t>on P-cells. </a:t>
            </a:r>
            <a:r>
              <a:rPr lang="en-US" sz="2500" b="1" dirty="0" smtClean="0">
                <a:latin typeface="Cambria" panose="02040503050406030204" pitchFamily="18" charset="0"/>
              </a:rPr>
              <a:t>B) </a:t>
            </a:r>
            <a:r>
              <a:rPr lang="en-US" sz="2500" dirty="0">
                <a:latin typeface="Cambria" panose="02040503050406030204" pitchFamily="18" charset="0"/>
              </a:rPr>
              <a:t>E</a:t>
            </a:r>
            <a:r>
              <a:rPr lang="en-US" sz="2500" dirty="0" smtClean="0">
                <a:latin typeface="Cambria" panose="02040503050406030204" pitchFamily="18" charset="0"/>
              </a:rPr>
              <a:t>lectrically </a:t>
            </a:r>
            <a:r>
              <a:rPr lang="en-US" sz="2500" dirty="0">
                <a:latin typeface="Cambria" panose="02040503050406030204" pitchFamily="18" charset="0"/>
              </a:rPr>
              <a:t>evoked dual </a:t>
            </a:r>
            <a:r>
              <a:rPr lang="en-US" sz="2500" dirty="0" smtClean="0">
                <a:latin typeface="Cambria" panose="02040503050406030204" pitchFamily="18" charset="0"/>
              </a:rPr>
              <a:t>EPSC which illustrates </a:t>
            </a:r>
            <a:r>
              <a:rPr lang="en-US" sz="2500" dirty="0">
                <a:latin typeface="Cambria" panose="02040503050406030204" pitchFamily="18" charset="0"/>
              </a:rPr>
              <a:t>pre-pulse facilitation and a low probability of </a:t>
            </a:r>
            <a:r>
              <a:rPr lang="en-US" sz="2500" dirty="0" smtClean="0">
                <a:latin typeface="Cambria" panose="02040503050406030204" pitchFamily="18" charset="0"/>
              </a:rPr>
              <a:t>transmitter </a:t>
            </a:r>
            <a:r>
              <a:rPr lang="en-US" sz="2500" dirty="0">
                <a:latin typeface="Cambria" panose="02040503050406030204" pitchFamily="18" charset="0"/>
              </a:rPr>
              <a:t>release</a:t>
            </a:r>
            <a:r>
              <a:rPr lang="en-US" sz="2500" dirty="0" smtClean="0">
                <a:latin typeface="Cambria" panose="02040503050406030204" pitchFamily="18" charset="0"/>
              </a:rPr>
              <a:t>.</a:t>
            </a:r>
            <a:endParaRPr lang="en-US" sz="2500" dirty="0">
              <a:latin typeface="Cambria" panose="020405030504060302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2606831" y="29295246"/>
            <a:ext cx="9208209" cy="3185481"/>
          </a:xfrm>
          <a:prstGeom prst="rect">
            <a:avLst/>
          </a:prstGeom>
          <a:noFill/>
        </p:spPr>
        <p:txBody>
          <a:bodyPr wrap="square" lIns="106674" tIns="53337" rIns="106674" bIns="53337" rtlCol="0" anchor="ctr">
            <a:spAutoFit/>
          </a:bodyPr>
          <a:lstStyle/>
          <a:p>
            <a:pPr algn="just"/>
            <a:r>
              <a:rPr lang="en-US" sz="2500" b="1" dirty="0">
                <a:latin typeface="Cambria" panose="02040503050406030204" pitchFamily="18" charset="0"/>
              </a:rPr>
              <a:t>Figure </a:t>
            </a:r>
            <a:r>
              <a:rPr lang="en-US" sz="2500" b="1" dirty="0" smtClean="0">
                <a:latin typeface="Cambria" panose="02040503050406030204" pitchFamily="18" charset="0"/>
              </a:rPr>
              <a:t>5: </a:t>
            </a:r>
            <a:r>
              <a:rPr lang="en-US" sz="2500" dirty="0">
                <a:latin typeface="Cambria" panose="02040503050406030204" pitchFamily="18" charset="0"/>
              </a:rPr>
              <a:t>O</a:t>
            </a:r>
            <a:r>
              <a:rPr lang="en-US" sz="2500" dirty="0" smtClean="0">
                <a:latin typeface="Cambria" panose="02040503050406030204" pitchFamily="18" charset="0"/>
              </a:rPr>
              <a:t>utward, inhibitory postsynaptic currents (IPSC) from P-cells held </a:t>
            </a:r>
            <a:r>
              <a:rPr lang="en-US" sz="2500" dirty="0">
                <a:latin typeface="Cambria" panose="02040503050406030204" pitchFamily="18" charset="0"/>
              </a:rPr>
              <a:t>at 0 </a:t>
            </a:r>
            <a:r>
              <a:rPr lang="en-US" sz="2500" dirty="0" smtClean="0">
                <a:latin typeface="Cambria" panose="02040503050406030204" pitchFamily="18" charset="0"/>
              </a:rPr>
              <a:t>mV. </a:t>
            </a:r>
            <a:r>
              <a:rPr lang="en-US" sz="2500" b="1" dirty="0" smtClean="0">
                <a:latin typeface="Cambria" panose="02040503050406030204" pitchFamily="18" charset="0"/>
              </a:rPr>
              <a:t>A) </a:t>
            </a:r>
            <a:r>
              <a:rPr lang="en-US" sz="2500" dirty="0">
                <a:latin typeface="Cambria" panose="02040503050406030204" pitchFamily="18" charset="0"/>
              </a:rPr>
              <a:t>E</a:t>
            </a:r>
            <a:r>
              <a:rPr lang="en-US" sz="2500" dirty="0" smtClean="0">
                <a:latin typeface="Cambria" panose="02040503050406030204" pitchFamily="18" charset="0"/>
              </a:rPr>
              <a:t>lectrically </a:t>
            </a:r>
            <a:r>
              <a:rPr lang="en-US" sz="2500" dirty="0">
                <a:latin typeface="Cambria" panose="02040503050406030204" pitchFamily="18" charset="0"/>
              </a:rPr>
              <a:t>evoked </a:t>
            </a:r>
            <a:r>
              <a:rPr lang="en-US" sz="2500" dirty="0" smtClean="0">
                <a:latin typeface="Cambria" panose="02040503050406030204" pitchFamily="18" charset="0"/>
              </a:rPr>
              <a:t>IPSC. </a:t>
            </a:r>
            <a:r>
              <a:rPr lang="en-US" sz="2500" b="1" dirty="0" smtClean="0">
                <a:latin typeface="Cambria" panose="02040503050406030204" pitchFamily="18" charset="0"/>
              </a:rPr>
              <a:t>B)</a:t>
            </a:r>
            <a:r>
              <a:rPr lang="en-US" sz="2500" dirty="0" smtClean="0">
                <a:latin typeface="Cambria" panose="02040503050406030204" pitchFamily="18" charset="0"/>
              </a:rPr>
              <a:t> Electrically </a:t>
            </a:r>
            <a:r>
              <a:rPr lang="en-US" sz="2500" dirty="0">
                <a:latin typeface="Cambria" panose="02040503050406030204" pitchFamily="18" charset="0"/>
              </a:rPr>
              <a:t>evoked </a:t>
            </a:r>
            <a:r>
              <a:rPr lang="en-US" sz="2500" dirty="0" smtClean="0">
                <a:latin typeface="Cambria" panose="02040503050406030204" pitchFamily="18" charset="0"/>
              </a:rPr>
              <a:t>paired-pulse IPSCs displaying pre-pulse inhibition. This suggests a high </a:t>
            </a:r>
            <a:r>
              <a:rPr lang="en-US" sz="2500" dirty="0">
                <a:latin typeface="Cambria" panose="02040503050406030204" pitchFamily="18" charset="0"/>
              </a:rPr>
              <a:t>probability of </a:t>
            </a:r>
            <a:r>
              <a:rPr lang="en-US" sz="2500" dirty="0" smtClean="0">
                <a:latin typeface="Cambria" panose="02040503050406030204" pitchFamily="18" charset="0"/>
              </a:rPr>
              <a:t>transmitter </a:t>
            </a:r>
            <a:r>
              <a:rPr lang="en-US" sz="2500" dirty="0">
                <a:latin typeface="Cambria" panose="02040503050406030204" pitchFamily="18" charset="0"/>
              </a:rPr>
              <a:t>release</a:t>
            </a:r>
            <a:r>
              <a:rPr lang="en-US" sz="2500" dirty="0" smtClean="0">
                <a:latin typeface="Cambria" panose="02040503050406030204" pitchFamily="18" charset="0"/>
              </a:rPr>
              <a:t>. </a:t>
            </a:r>
            <a:r>
              <a:rPr lang="en-US" sz="2500" b="1" dirty="0" smtClean="0">
                <a:latin typeface="Cambria" panose="02040503050406030204" pitchFamily="18" charset="0"/>
              </a:rPr>
              <a:t>C)</a:t>
            </a:r>
            <a:r>
              <a:rPr lang="en-US" sz="2500" dirty="0" smtClean="0">
                <a:latin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</a:rPr>
              <a:t>O</a:t>
            </a:r>
            <a:r>
              <a:rPr lang="en-US" sz="2500" dirty="0" err="1" smtClean="0">
                <a:latin typeface="Cambria" panose="02040503050406030204" pitchFamily="18" charset="0"/>
              </a:rPr>
              <a:t>ptogenetically</a:t>
            </a:r>
            <a:r>
              <a:rPr lang="en-US" sz="2500" dirty="0">
                <a:latin typeface="Cambria" panose="02040503050406030204" pitchFamily="18" charset="0"/>
              </a:rPr>
              <a:t> </a:t>
            </a:r>
            <a:r>
              <a:rPr lang="en-US" sz="2500" dirty="0" smtClean="0">
                <a:latin typeface="Cambria" panose="02040503050406030204" pitchFamily="18" charset="0"/>
              </a:rPr>
              <a:t>evoked </a:t>
            </a:r>
            <a:r>
              <a:rPr lang="en-US" sz="2500" dirty="0">
                <a:latin typeface="Cambria" panose="02040503050406030204" pitchFamily="18" charset="0"/>
              </a:rPr>
              <a:t>IPSC from P-cell </a:t>
            </a:r>
            <a:r>
              <a:rPr lang="en-US" sz="2500" dirty="0" smtClean="0">
                <a:latin typeface="Cambria" panose="02040503050406030204" pitchFamily="18" charset="0"/>
              </a:rPr>
              <a:t>in CCK+/ChR2+ mouse, 480nm blue light. </a:t>
            </a:r>
            <a:r>
              <a:rPr lang="en-US" sz="2500" b="1" dirty="0" smtClean="0">
                <a:latin typeface="Cambria" panose="02040503050406030204" pitchFamily="18" charset="0"/>
              </a:rPr>
              <a:t>D)</a:t>
            </a:r>
            <a:r>
              <a:rPr lang="en-US" sz="2500" dirty="0" smtClean="0">
                <a:latin typeface="Cambria" panose="02040503050406030204" pitchFamily="18" charset="0"/>
              </a:rPr>
              <a:t> </a:t>
            </a:r>
            <a:r>
              <a:rPr lang="en-US" sz="2500" dirty="0" err="1">
                <a:latin typeface="Cambria" panose="02040503050406030204" pitchFamily="18" charset="0"/>
              </a:rPr>
              <a:t>O</a:t>
            </a:r>
            <a:r>
              <a:rPr lang="en-US" sz="2500" dirty="0" err="1" smtClean="0">
                <a:latin typeface="Cambria" panose="02040503050406030204" pitchFamily="18" charset="0"/>
              </a:rPr>
              <a:t>ptogenetically</a:t>
            </a:r>
            <a:r>
              <a:rPr lang="en-US" sz="2500" dirty="0" smtClean="0">
                <a:latin typeface="Cambria" panose="02040503050406030204" pitchFamily="18" charset="0"/>
              </a:rPr>
              <a:t> </a:t>
            </a:r>
            <a:r>
              <a:rPr lang="en-US" sz="2500" dirty="0">
                <a:latin typeface="Cambria" panose="02040503050406030204" pitchFamily="18" charset="0"/>
              </a:rPr>
              <a:t>evoked dual IPSC from P-cell in CCK+/ChR2+ </a:t>
            </a:r>
            <a:r>
              <a:rPr lang="en-US" sz="2500" dirty="0" smtClean="0">
                <a:latin typeface="Cambria" panose="02040503050406030204" pitchFamily="18" charset="0"/>
              </a:rPr>
              <a:t>mouse. Displays pre-pulse </a:t>
            </a:r>
            <a:r>
              <a:rPr lang="en-US" sz="2500" dirty="0">
                <a:latin typeface="Cambria" panose="02040503050406030204" pitchFamily="18" charset="0"/>
              </a:rPr>
              <a:t>inhibition and suggests high probability of </a:t>
            </a:r>
            <a:r>
              <a:rPr lang="en-US" sz="2500" dirty="0" smtClean="0">
                <a:latin typeface="Cambria" panose="02040503050406030204" pitchFamily="18" charset="0"/>
              </a:rPr>
              <a:t>transmitter </a:t>
            </a:r>
            <a:r>
              <a:rPr lang="en-US" sz="2500" dirty="0">
                <a:latin typeface="Cambria" panose="02040503050406030204" pitchFamily="18" charset="0"/>
              </a:rPr>
              <a:t>release. 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22956048" y="23734288"/>
            <a:ext cx="7655067" cy="723269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</a:rPr>
              <a:t>Excitatory </a:t>
            </a:r>
            <a:r>
              <a:rPr lang="en-US" sz="4000" dirty="0" smtClean="0">
                <a:latin typeface="Cambria" panose="02040503050406030204" pitchFamily="18" charset="0"/>
              </a:rPr>
              <a:t>Postsynaptic </a:t>
            </a:r>
            <a:r>
              <a:rPr lang="en-US" sz="4000" dirty="0">
                <a:latin typeface="Cambria" panose="02040503050406030204" pitchFamily="18" charset="0"/>
              </a:rPr>
              <a:t>Currents </a:t>
            </a:r>
          </a:p>
        </p:txBody>
      </p:sp>
      <p:sp>
        <p:nvSpPr>
          <p:cNvPr id="108" name="Subtitle 2"/>
          <p:cNvSpPr txBox="1">
            <a:spLocks/>
          </p:cNvSpPr>
          <p:nvPr/>
        </p:nvSpPr>
        <p:spPr>
          <a:xfrm>
            <a:off x="32522419" y="27090283"/>
            <a:ext cx="10944657" cy="1140579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txBody>
          <a:bodyPr vert="horz" lIns="274320" tIns="91440" rIns="274320" bIns="91440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>
                <a:latin typeface="Cambria" panose="02040503050406030204" pitchFamily="18" charset="0"/>
              </a:rPr>
              <a:t>We are grateful </a:t>
            </a:r>
            <a:r>
              <a:rPr lang="en-US" sz="2800" dirty="0" smtClean="0">
                <a:latin typeface="Cambria" panose="02040503050406030204" pitchFamily="18" charset="0"/>
              </a:rPr>
              <a:t>for </a:t>
            </a:r>
            <a:r>
              <a:rPr lang="en-US" sz="2800" dirty="0">
                <a:latin typeface="Cambria" panose="02040503050406030204" pitchFamily="18" charset="0"/>
              </a:rPr>
              <a:t>funding </a:t>
            </a:r>
            <a:r>
              <a:rPr lang="en-US" sz="2800" dirty="0" smtClean="0">
                <a:latin typeface="Cambria" panose="02040503050406030204" pitchFamily="18" charset="0"/>
              </a:rPr>
              <a:t>from the</a:t>
            </a:r>
            <a:r>
              <a:rPr lang="en-US" sz="2800" dirty="0">
                <a:latin typeface="Cambria" panose="02040503050406030204" pitchFamily="18" charset="0"/>
              </a:rPr>
              <a:t> </a:t>
            </a:r>
            <a:r>
              <a:rPr lang="en-US" sz="2800" dirty="0" smtClean="0">
                <a:latin typeface="Cambria" panose="02040503050406030204" pitchFamily="18" charset="0"/>
              </a:rPr>
              <a:t>NIH (R00-MH099405)</a:t>
            </a:r>
            <a:endParaRPr lang="en-US" sz="2800" dirty="0">
              <a:latin typeface="Cambria" panose="020405030504060302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0913" y="975339"/>
            <a:ext cx="4056310" cy="304223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620" y="6999247"/>
            <a:ext cx="8140885" cy="45430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45632" y="24323040"/>
            <a:ext cx="184731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696983" y="16547632"/>
            <a:ext cx="540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735973" y="24663347"/>
            <a:ext cx="5923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3871679" y="27234674"/>
            <a:ext cx="320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C</a:t>
            </a:r>
            <a:endParaRPr lang="en-US" sz="20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13689327" y="24665197"/>
            <a:ext cx="6797282" cy="4922642"/>
            <a:chOff x="13630565" y="24641453"/>
            <a:chExt cx="6797282" cy="4922642"/>
          </a:xfrm>
        </p:grpSpPr>
        <p:grpSp>
          <p:nvGrpSpPr>
            <p:cNvPr id="26" name="Group 25"/>
            <p:cNvGrpSpPr/>
            <p:nvPr/>
          </p:nvGrpSpPr>
          <p:grpSpPr>
            <a:xfrm>
              <a:off x="13630565" y="24641453"/>
              <a:ext cx="6797282" cy="4922642"/>
              <a:chOff x="13630565" y="24641453"/>
              <a:chExt cx="6797282" cy="4922642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13630565" y="24641453"/>
                <a:ext cx="6797282" cy="4922642"/>
                <a:chOff x="4955621" y="1627133"/>
                <a:chExt cx="7133326" cy="4996794"/>
              </a:xfrm>
            </p:grpSpPr>
            <p:graphicFrame>
              <p:nvGraphicFramePr>
                <p:cNvPr id="49" name="Object 4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66711415"/>
                    </p:ext>
                  </p:extLst>
                </p:nvPr>
              </p:nvGraphicFramePr>
              <p:xfrm>
                <a:off x="4975051" y="1640886"/>
                <a:ext cx="3565233" cy="249825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63" name="Graph" r:id="rId6" imgW="3496320" imgH="2449440" progId="Origin50.Graph">
                        <p:embed/>
                      </p:oleObj>
                    </mc:Choice>
                    <mc:Fallback>
                      <p:oleObj name="Graph" r:id="rId6" imgW="3496320" imgH="2449440" progId="Origin50.Graph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975051" y="1640886"/>
                              <a:ext cx="3565233" cy="2498254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" name="Object 5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15281808"/>
                    </p:ext>
                  </p:extLst>
                </p:nvPr>
              </p:nvGraphicFramePr>
              <p:xfrm>
                <a:off x="8567879" y="1627133"/>
                <a:ext cx="3521068" cy="249825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64" name="Graph" r:id="rId8" imgW="3407040" imgH="2815200" progId="Origin50.Graph">
                        <p:embed/>
                      </p:oleObj>
                    </mc:Choice>
                    <mc:Fallback>
                      <p:oleObj name="Graph" r:id="rId8" imgW="3407040" imgH="2815200" progId="Origin50.Graph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567879" y="1627133"/>
                              <a:ext cx="3521068" cy="2498254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" name="Object 5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3967992"/>
                    </p:ext>
                  </p:extLst>
                </p:nvPr>
              </p:nvGraphicFramePr>
              <p:xfrm>
                <a:off x="4955621" y="4139140"/>
                <a:ext cx="3584663" cy="248478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65" name="Graph" r:id="rId10" imgW="3533760" imgH="2449440" progId="Origin50.Graph">
                        <p:embed/>
                      </p:oleObj>
                    </mc:Choice>
                    <mc:Fallback>
                      <p:oleObj name="Graph" r:id="rId10" imgW="3533760" imgH="2449440" progId="Origin50.Graph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955621" y="4139140"/>
                              <a:ext cx="3584663" cy="2484787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" name="Object 5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34179416"/>
                    </p:ext>
                  </p:extLst>
                </p:nvPr>
              </p:nvGraphicFramePr>
              <p:xfrm>
                <a:off x="8567879" y="4121106"/>
                <a:ext cx="3521068" cy="24933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66" name="Graph" r:id="rId12" imgW="3458880" imgH="2449440" progId="Origin50.Graph">
                        <p:embed/>
                      </p:oleObj>
                    </mc:Choice>
                    <mc:Fallback>
                      <p:oleObj name="Graph" r:id="rId12" imgW="3458880" imgH="2449440" progId="Origin50.Graph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567879" y="4121106"/>
                              <a:ext cx="3521068" cy="249335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25" name="Rectangle 24"/>
              <p:cNvSpPr/>
              <p:nvPr/>
            </p:nvSpPr>
            <p:spPr>
              <a:xfrm>
                <a:off x="17046357" y="24642084"/>
                <a:ext cx="33374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 smtClean="0"/>
                  <a:t>B</a:t>
                </a:r>
                <a:endParaRPr lang="en-US" sz="2000" dirty="0"/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16981294" y="27264602"/>
              <a:ext cx="3417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D</a:t>
              </a:r>
              <a:endParaRPr lang="en-US" sz="20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2220305" y="24593771"/>
            <a:ext cx="8947539" cy="4317434"/>
            <a:chOff x="22994753" y="25331449"/>
            <a:chExt cx="8278924" cy="3459311"/>
          </a:xfrm>
        </p:grpSpPr>
        <p:grpSp>
          <p:nvGrpSpPr>
            <p:cNvPr id="55" name="Group 54"/>
            <p:cNvGrpSpPr/>
            <p:nvPr/>
          </p:nvGrpSpPr>
          <p:grpSpPr>
            <a:xfrm>
              <a:off x="22994753" y="25331449"/>
              <a:ext cx="8278924" cy="3459311"/>
              <a:chOff x="4453187" y="2068057"/>
              <a:chExt cx="7815234" cy="2868629"/>
            </a:xfrm>
          </p:grpSpPr>
          <p:graphicFrame>
            <p:nvGraphicFramePr>
              <p:cNvPr id="56" name="Object 5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5549837"/>
                  </p:ext>
                </p:extLst>
              </p:nvPr>
            </p:nvGraphicFramePr>
            <p:xfrm>
              <a:off x="4453187" y="2068062"/>
              <a:ext cx="3987813" cy="28686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7" name="Graph" r:id="rId14" imgW="3405600" imgH="2449440" progId="Origin50.Graph">
                      <p:embed/>
                    </p:oleObj>
                  </mc:Choice>
                  <mc:Fallback>
                    <p:oleObj name="Graph" r:id="rId14" imgW="3405600" imgH="2449440" progId="Origin50.Graph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4453187" y="2068062"/>
                            <a:ext cx="3987813" cy="286862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7" name="Object 5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75261550"/>
                  </p:ext>
                </p:extLst>
              </p:nvPr>
            </p:nvGraphicFramePr>
            <p:xfrm>
              <a:off x="8418286" y="2068057"/>
              <a:ext cx="3850135" cy="28686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8" name="Graph" r:id="rId16" imgW="3461760" imgH="2580480" progId="Origin50.Graph">
                      <p:embed/>
                    </p:oleObj>
                  </mc:Choice>
                  <mc:Fallback>
                    <p:oleObj name="Graph" r:id="rId16" imgW="3461760" imgH="2580480" progId="Origin50.Graph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8418286" y="2068057"/>
                            <a:ext cx="3850135" cy="286862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7" name="Rectangle 36"/>
            <p:cNvSpPr/>
            <p:nvPr/>
          </p:nvSpPr>
          <p:spPr>
            <a:xfrm>
              <a:off x="27267113" y="25431120"/>
              <a:ext cx="3241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B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3262543" y="25431120"/>
              <a:ext cx="3337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A</a:t>
              </a:r>
              <a:endParaRPr lang="en-US" sz="20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338638" y="18984733"/>
            <a:ext cx="452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</a:t>
            </a:r>
            <a:endParaRPr lang="en-US" sz="2000" dirty="0"/>
          </a:p>
        </p:txBody>
      </p:sp>
      <p:grpSp>
        <p:nvGrpSpPr>
          <p:cNvPr id="68" name="Group 67"/>
          <p:cNvGrpSpPr/>
          <p:nvPr/>
        </p:nvGrpSpPr>
        <p:grpSpPr>
          <a:xfrm>
            <a:off x="607005" y="17602762"/>
            <a:ext cx="10565677" cy="4692669"/>
            <a:chOff x="727973" y="14671317"/>
            <a:chExt cx="10130627" cy="4148916"/>
          </a:xfrm>
        </p:grpSpPr>
        <p:grpSp>
          <p:nvGrpSpPr>
            <p:cNvPr id="66" name="Group 65"/>
            <p:cNvGrpSpPr/>
            <p:nvPr/>
          </p:nvGrpSpPr>
          <p:grpSpPr>
            <a:xfrm>
              <a:off x="727973" y="14671317"/>
              <a:ext cx="10130627" cy="4148916"/>
              <a:chOff x="727973" y="14671317"/>
              <a:chExt cx="10130627" cy="4148916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727973" y="14671317"/>
                <a:ext cx="10130627" cy="4148916"/>
                <a:chOff x="22476706" y="6773983"/>
                <a:chExt cx="10130627" cy="4148916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22476706" y="7115515"/>
                  <a:ext cx="4124513" cy="3465852"/>
                  <a:chOff x="24185910" y="6927363"/>
                  <a:chExt cx="5934633" cy="4244161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185910" y="6927363"/>
                    <a:ext cx="5934633" cy="4244161"/>
                  </a:xfrm>
                  <a:prstGeom prst="rect">
                    <a:avLst/>
                  </a:prstGeom>
                </p:spPr>
              </p:pic>
              <p:sp>
                <p:nvSpPr>
                  <p:cNvPr id="11" name="Rectangle 10"/>
                  <p:cNvSpPr/>
                  <p:nvPr/>
                </p:nvSpPr>
                <p:spPr>
                  <a:xfrm rot="1995612">
                    <a:off x="28387750" y="9326017"/>
                    <a:ext cx="898817" cy="1277636"/>
                  </a:xfrm>
                  <a:prstGeom prst="rect">
                    <a:avLst/>
                  </a:prstGeom>
                  <a:noFill/>
                  <a:ln w="5715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19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6644334" y="7115515"/>
                  <a:ext cx="2511231" cy="3465852"/>
                </a:xfrm>
                <a:prstGeom prst="rect">
                  <a:avLst/>
                </a:prstGeom>
              </p:spPr>
            </p:pic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9198680" y="6773983"/>
                  <a:ext cx="3408653" cy="4148916"/>
                </a:xfrm>
                <a:prstGeom prst="rect">
                  <a:avLst/>
                </a:prstGeom>
              </p:spPr>
            </p:pic>
          </p:grpSp>
          <p:sp>
            <p:nvSpPr>
              <p:cNvPr id="65" name="TextBox 64"/>
              <p:cNvSpPr txBox="1"/>
              <p:nvPr/>
            </p:nvSpPr>
            <p:spPr>
              <a:xfrm>
                <a:off x="8484371" y="15847206"/>
                <a:ext cx="419816" cy="36933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/>
                  <a:t>?</a:t>
                </a:r>
                <a:endParaRPr lang="en-US" sz="1800" dirty="0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9802243" y="15847206"/>
                <a:ext cx="400710" cy="36933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/>
                  <a:t>?</a:t>
                </a:r>
                <a:endParaRPr lang="en-US" sz="1800" dirty="0"/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730523" y="18019359"/>
              <a:ext cx="50469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A</a:t>
              </a:r>
              <a:endParaRPr lang="en-US" sz="24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895601" y="15012848"/>
              <a:ext cx="50469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B</a:t>
              </a:r>
              <a:endParaRPr lang="en-US" sz="24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449450" y="18017036"/>
              <a:ext cx="50469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C</a:t>
              </a:r>
              <a:endParaRPr lang="en-US" sz="2400" dirty="0"/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22338638" y="11665804"/>
            <a:ext cx="9109333" cy="2031319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pPr algn="just"/>
            <a:r>
              <a:rPr lang="en-US" sz="2500" b="1" dirty="0" smtClean="0">
                <a:latin typeface="Cambria" panose="02040503050406030204" pitchFamily="18" charset="0"/>
              </a:rPr>
              <a:t>Figure 3: </a:t>
            </a:r>
            <a:r>
              <a:rPr lang="en-US" sz="2500" dirty="0" smtClean="0">
                <a:latin typeface="Cambria" panose="02040503050406030204" pitchFamily="18" charset="0"/>
              </a:rPr>
              <a:t>Confocal images of the BLA in a CCK+/</a:t>
            </a:r>
            <a:r>
              <a:rPr lang="en-US" sz="2500" dirty="0" err="1" smtClean="0">
                <a:latin typeface="Cambria" panose="02040503050406030204" pitchFamily="18" charset="0"/>
              </a:rPr>
              <a:t>TdTomato</a:t>
            </a:r>
            <a:r>
              <a:rPr lang="en-US" sz="2500" dirty="0" smtClean="0">
                <a:latin typeface="Cambria" panose="02040503050406030204" pitchFamily="18" charset="0"/>
              </a:rPr>
              <a:t>+ (red) transgenic mouse. SYTO 13 stained nucleic acids and thus all cell bodies (green). Brain sections were mounted and then imaged to study CCK expression in the BLA (red). Co-localization of SYTO 13 and </a:t>
            </a:r>
            <a:r>
              <a:rPr lang="en-US" sz="2500" dirty="0" err="1" smtClean="0">
                <a:latin typeface="Cambria" panose="02040503050406030204" pitchFamily="18" charset="0"/>
              </a:rPr>
              <a:t>TdTomato</a:t>
            </a:r>
            <a:r>
              <a:rPr lang="en-US" sz="2500" dirty="0" smtClean="0">
                <a:latin typeface="Cambria" panose="02040503050406030204" pitchFamily="18" charset="0"/>
              </a:rPr>
              <a:t> (yellow) shows cell bodies that express CCK.</a:t>
            </a:r>
            <a:endParaRPr lang="en-US" sz="2500" dirty="0">
              <a:latin typeface="Cambria" panose="02040503050406030204" pitchFamily="18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13552683" y="15352511"/>
            <a:ext cx="16744202" cy="5009255"/>
            <a:chOff x="13545762" y="15189647"/>
            <a:chExt cx="16744202" cy="5009255"/>
          </a:xfrm>
        </p:grpSpPr>
        <p:grpSp>
          <p:nvGrpSpPr>
            <p:cNvPr id="71" name="Group 70"/>
            <p:cNvGrpSpPr/>
            <p:nvPr/>
          </p:nvGrpSpPr>
          <p:grpSpPr>
            <a:xfrm>
              <a:off x="13585821" y="15276807"/>
              <a:ext cx="16704143" cy="4922095"/>
              <a:chOff x="12912356" y="15505977"/>
              <a:chExt cx="15846148" cy="4116975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097368" y="15513298"/>
                <a:ext cx="5103527" cy="4109654"/>
              </a:xfrm>
              <a:prstGeom prst="rect">
                <a:avLst/>
              </a:prstGeom>
            </p:spPr>
          </p:pic>
          <p:graphicFrame>
            <p:nvGraphicFramePr>
              <p:cNvPr id="63" name="Object 6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7593426"/>
                  </p:ext>
                </p:extLst>
              </p:nvPr>
            </p:nvGraphicFramePr>
            <p:xfrm>
              <a:off x="23262579" y="15543718"/>
              <a:ext cx="5495925" cy="40719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69" name="Graph" r:id="rId22" imgW="3555360" imgH="2617920" progId="Origin50.Graph">
                      <p:embed/>
                    </p:oleObj>
                  </mc:Choice>
                  <mc:Fallback>
                    <p:oleObj name="Graph" r:id="rId22" imgW="3555360" imgH="2617920" progId="Origin50.Graph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23262579" y="15543718"/>
                            <a:ext cx="5495925" cy="40719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12356" y="15505977"/>
                <a:ext cx="5137067" cy="4109654"/>
              </a:xfrm>
              <a:prstGeom prst="rect">
                <a:avLst/>
              </a:prstGeom>
            </p:spPr>
          </p:pic>
        </p:grp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3545762" y="15189647"/>
              <a:ext cx="558800" cy="647700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9016975" y="15197568"/>
              <a:ext cx="546100" cy="660400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4466038" y="15189647"/>
              <a:ext cx="546100" cy="660400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23681406" y="7069295"/>
            <a:ext cx="6178749" cy="4472133"/>
            <a:chOff x="395925" y="1081065"/>
            <a:chExt cx="7805394" cy="5982623"/>
          </a:xfrm>
        </p:grpSpPr>
        <p:pic>
          <p:nvPicPr>
            <p:cNvPr id="116" name="Content Placeholder 3"/>
            <p:cNvPicPr>
              <a:picLocks noChangeAspect="1"/>
            </p:cNvPicPr>
            <p:nvPr/>
          </p:nvPicPr>
          <p:blipFill rotWithShape="1">
            <a:blip r:embed="rId2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706067" y="3616684"/>
              <a:ext cx="2991311" cy="3902697"/>
            </a:xfrm>
            <a:prstGeom prst="rect">
              <a:avLst/>
            </a:prstGeom>
          </p:spPr>
        </p:pic>
        <p:pic>
          <p:nvPicPr>
            <p:cNvPr id="117" name="Content Placeholder 3"/>
            <p:cNvPicPr>
              <a:picLocks noChangeAspect="1"/>
            </p:cNvPicPr>
            <p:nvPr/>
          </p:nvPicPr>
          <p:blipFill rotWithShape="1">
            <a:blip r:embed="rId2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754315" y="625374"/>
              <a:ext cx="2991311" cy="3902697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3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850855" y="626135"/>
              <a:ext cx="2991311" cy="3901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03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E8B49EBC-8012-49EB-A634-9AC004CF8E85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1966D790-D06C-4361-94B8-8BED25FA40AD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12581</TotalTime>
  <Words>1023</Words>
  <Application>Microsoft Macintosh PowerPoint</Application>
  <PresentationFormat>Custom</PresentationFormat>
  <Paragraphs>90</Paragraphs>
  <Slides>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Cambria</vt:lpstr>
      <vt:lpstr>Symbol</vt:lpstr>
      <vt:lpstr>Office Theme</vt:lpstr>
      <vt:lpstr>Graph</vt:lpstr>
      <vt:lpstr>Presynaptic N-type calcium channel-dependent transmitter release in the BLA Blazon M, LaCarubba B, Bunda A, Andrade A  Department of Biological Sciences, University of New Hampshire, Durham, NH 03824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Rhiannon Jacobs</dc:creator>
  <cp:lastModifiedBy>Maxwell Blazon</cp:lastModifiedBy>
  <cp:revision>300</cp:revision>
  <dcterms:created xsi:type="dcterms:W3CDTF">2016-03-05T16:55:12Z</dcterms:created>
  <dcterms:modified xsi:type="dcterms:W3CDTF">2017-04-07T13:43:57Z</dcterms:modified>
</cp:coreProperties>
</file>