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9377600" cy="32918400"/>
  <p:notesSz cx="6858000" cy="9144000"/>
  <p:defaultTextStyle>
    <a:defPPr>
      <a:defRPr lang="en-US"/>
    </a:defPPr>
    <a:lvl1pPr marL="0" algn="l" defTabSz="4700324" rtl="0" eaLnBrk="1" latinLnBrk="0" hangingPunct="1">
      <a:defRPr sz="9300" kern="1200">
        <a:solidFill>
          <a:schemeClr val="tx1"/>
        </a:solidFill>
        <a:latin typeface="+mn-lt"/>
        <a:ea typeface="+mn-ea"/>
        <a:cs typeface="+mn-cs"/>
      </a:defRPr>
    </a:lvl1pPr>
    <a:lvl2pPr marL="2350157" algn="l" defTabSz="4700324" rtl="0" eaLnBrk="1" latinLnBrk="0" hangingPunct="1">
      <a:defRPr sz="9300" kern="1200">
        <a:solidFill>
          <a:schemeClr val="tx1"/>
        </a:solidFill>
        <a:latin typeface="+mn-lt"/>
        <a:ea typeface="+mn-ea"/>
        <a:cs typeface="+mn-cs"/>
      </a:defRPr>
    </a:lvl2pPr>
    <a:lvl3pPr marL="4700324" algn="l" defTabSz="4700324" rtl="0" eaLnBrk="1" latinLnBrk="0" hangingPunct="1">
      <a:defRPr sz="9300" kern="1200">
        <a:solidFill>
          <a:schemeClr val="tx1"/>
        </a:solidFill>
        <a:latin typeface="+mn-lt"/>
        <a:ea typeface="+mn-ea"/>
        <a:cs typeface="+mn-cs"/>
      </a:defRPr>
    </a:lvl3pPr>
    <a:lvl4pPr marL="7050481" algn="l" defTabSz="4700324" rtl="0" eaLnBrk="1" latinLnBrk="0" hangingPunct="1">
      <a:defRPr sz="9300" kern="1200">
        <a:solidFill>
          <a:schemeClr val="tx1"/>
        </a:solidFill>
        <a:latin typeface="+mn-lt"/>
        <a:ea typeface="+mn-ea"/>
        <a:cs typeface="+mn-cs"/>
      </a:defRPr>
    </a:lvl4pPr>
    <a:lvl5pPr marL="9400648" algn="l" defTabSz="4700324" rtl="0" eaLnBrk="1" latinLnBrk="0" hangingPunct="1">
      <a:defRPr sz="9300" kern="1200">
        <a:solidFill>
          <a:schemeClr val="tx1"/>
        </a:solidFill>
        <a:latin typeface="+mn-lt"/>
        <a:ea typeface="+mn-ea"/>
        <a:cs typeface="+mn-cs"/>
      </a:defRPr>
    </a:lvl5pPr>
    <a:lvl6pPr marL="11750804" algn="l" defTabSz="4700324" rtl="0" eaLnBrk="1" latinLnBrk="0" hangingPunct="1">
      <a:defRPr sz="9300" kern="1200">
        <a:solidFill>
          <a:schemeClr val="tx1"/>
        </a:solidFill>
        <a:latin typeface="+mn-lt"/>
        <a:ea typeface="+mn-ea"/>
        <a:cs typeface="+mn-cs"/>
      </a:defRPr>
    </a:lvl6pPr>
    <a:lvl7pPr marL="14100971" algn="l" defTabSz="4700324" rtl="0" eaLnBrk="1" latinLnBrk="0" hangingPunct="1">
      <a:defRPr sz="9300" kern="1200">
        <a:solidFill>
          <a:schemeClr val="tx1"/>
        </a:solidFill>
        <a:latin typeface="+mn-lt"/>
        <a:ea typeface="+mn-ea"/>
        <a:cs typeface="+mn-cs"/>
      </a:defRPr>
    </a:lvl7pPr>
    <a:lvl8pPr marL="16451128" algn="l" defTabSz="4700324" rtl="0" eaLnBrk="1" latinLnBrk="0" hangingPunct="1">
      <a:defRPr sz="9300" kern="1200">
        <a:solidFill>
          <a:schemeClr val="tx1"/>
        </a:solidFill>
        <a:latin typeface="+mn-lt"/>
        <a:ea typeface="+mn-ea"/>
        <a:cs typeface="+mn-cs"/>
      </a:defRPr>
    </a:lvl8pPr>
    <a:lvl9pPr marL="18801290" algn="l" defTabSz="4700324"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orient="horz" pos="4272">
          <p15:clr>
            <a:srgbClr val="A4A3A4"/>
          </p15:clr>
        </p15:guide>
        <p15:guide id="3" orient="horz" pos="19872">
          <p15:clr>
            <a:srgbClr val="A4A3A4"/>
          </p15:clr>
        </p15:guide>
        <p15:guide id="4" orient="horz" pos="4896">
          <p15:clr>
            <a:srgbClr val="A4A3A4"/>
          </p15:clr>
        </p15:guide>
        <p15:guide id="5" orient="horz" pos="3888">
          <p15:clr>
            <a:srgbClr val="A4A3A4"/>
          </p15:clr>
        </p15:guide>
        <p15:guide id="6" orient="horz" pos="8976">
          <p15:clr>
            <a:srgbClr val="A4A3A4"/>
          </p15:clr>
        </p15:guide>
        <p15:guide id="7" pos="17856">
          <p15:clr>
            <a:srgbClr val="A4A3A4"/>
          </p15:clr>
        </p15:guide>
        <p15:guide id="8" pos="6912">
          <p15:clr>
            <a:srgbClr val="A4A3A4"/>
          </p15:clr>
        </p15:guide>
        <p15:guide id="9" pos="13248">
          <p15:clr>
            <a:srgbClr val="A4A3A4"/>
          </p15:clr>
        </p15:guide>
        <p15:guide id="10" pos="30528">
          <p15:clr>
            <a:srgbClr val="A4A3A4"/>
          </p15:clr>
        </p15:guide>
        <p15:guide id="11" pos="576">
          <p15:clr>
            <a:srgbClr val="A4A3A4"/>
          </p15:clr>
        </p15:guide>
        <p15:guide id="12" pos="24192">
          <p15:clr>
            <a:srgbClr val="A4A3A4"/>
          </p15:clr>
        </p15:guide>
        <p15:guide id="13" pos="13824">
          <p15:clr>
            <a:srgbClr val="A4A3A4"/>
          </p15:clr>
        </p15:guide>
        <p15:guide id="14" pos="17280">
          <p15:clr>
            <a:srgbClr val="A4A3A4"/>
          </p15:clr>
        </p15:guide>
        <p15:guide id="15" pos="18768">
          <p15:clr>
            <a:srgbClr val="A4A3A4"/>
          </p15:clr>
        </p15:guide>
        <p15:guide id="16" pos="24480">
          <p15:clr>
            <a:srgbClr val="A4A3A4"/>
          </p15:clr>
        </p15:guide>
        <p15:guide id="17" pos="864">
          <p15:clr>
            <a:srgbClr val="A4A3A4"/>
          </p15:clr>
        </p15:guide>
        <p15:guide id="18" pos="12384">
          <p15:clr>
            <a:srgbClr val="A4A3A4"/>
          </p15:clr>
        </p15:guide>
        <p15:guide id="19" pos="6624">
          <p15:clr>
            <a:srgbClr val="A4A3A4"/>
          </p15:clr>
        </p15:guide>
        <p15:guide id="20" pos="30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7DAF1"/>
    <a:srgbClr val="90B6E4"/>
    <a:srgbClr val="99CCFF"/>
    <a:srgbClr val="A9D4F7"/>
    <a:srgbClr val="F4F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vertBarState="minimized" horzBarState="maximized">
    <p:restoredLeft sz="66471" autoAdjust="0"/>
    <p:restoredTop sz="94670" autoAdjust="0"/>
  </p:normalViewPr>
  <p:slideViewPr>
    <p:cSldViewPr>
      <p:cViewPr>
        <p:scale>
          <a:sx n="25" d="100"/>
          <a:sy n="25" d="100"/>
        </p:scale>
        <p:origin x="984" y="-208"/>
      </p:cViewPr>
      <p:guideLst>
        <p:guide orient="horz" pos="12096"/>
        <p:guide orient="horz" pos="4272"/>
        <p:guide orient="horz" pos="19872"/>
        <p:guide orient="horz" pos="4896"/>
        <p:guide orient="horz" pos="3888"/>
        <p:guide orient="horz" pos="8976"/>
        <p:guide pos="17856"/>
        <p:guide pos="6912"/>
        <p:guide pos="13248"/>
        <p:guide pos="30528"/>
        <p:guide pos="576"/>
        <p:guide pos="24192"/>
        <p:guide pos="13824"/>
        <p:guide pos="17280"/>
        <p:guide pos="18768"/>
        <p:guide pos="24480"/>
        <p:guide pos="864"/>
        <p:guide pos="12384"/>
        <p:guide pos="6624"/>
        <p:guide pos="302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tiff"/><Relationship Id="rId5" Type="http://schemas.openxmlformats.org/officeDocument/2006/relationships/image" Target="../media/image3.emf"/><Relationship Id="rId6" Type="http://schemas.openxmlformats.org/officeDocument/2006/relationships/image" Target="../media/image4.tiff"/><Relationship Id="rId7" Type="http://schemas.openxmlformats.org/officeDocument/2006/relationships/image" Target="../media/image5.tiff"/><Relationship Id="rId1" Type="http://schemas.openxmlformats.org/officeDocument/2006/relationships/slideMaster" Target="../slideMasters/slideMaster1.xml"/><Relationship Id="rId2" Type="http://schemas.openxmlformats.org/officeDocument/2006/relationships/hyperlink" Target="http://www.webpages.uidaho.edu/css491/readings/OBHPublication.pdf"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8" name="Rectangle 47"/>
          <p:cNvSpPr/>
          <p:nvPr userDrawn="1"/>
        </p:nvSpPr>
        <p:spPr>
          <a:xfrm>
            <a:off x="646335" y="3500947"/>
            <a:ext cx="19202400" cy="28098410"/>
          </a:xfrm>
          <a:prstGeom prst="rect">
            <a:avLst/>
          </a:prstGeom>
          <a:solidFill>
            <a:srgbClr val="C7DAF1">
              <a:alpha val="7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9118013" y="3379809"/>
            <a:ext cx="19202400" cy="28203525"/>
          </a:xfrm>
          <a:prstGeom prst="rect">
            <a:avLst/>
          </a:prstGeom>
          <a:solidFill>
            <a:srgbClr val="C7DAF1">
              <a:alpha val="7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rot="10800000" flipV="1">
            <a:off x="1905000" y="1066800"/>
            <a:ext cx="45643800" cy="1993512"/>
          </a:xfrm>
          <a:solidFill>
            <a:srgbClr val="92D050"/>
          </a:solidFill>
          <a:ln w="25400">
            <a:solidFill>
              <a:schemeClr val="tx1"/>
            </a:solidFill>
          </a:ln>
        </p:spPr>
        <p:txBody>
          <a:bodyPr>
            <a:noAutofit/>
          </a:bodyPr>
          <a:lstStyle>
            <a:lvl1pPr>
              <a:defRPr sz="8400" baseline="0">
                <a:latin typeface="Times New Roman" pitchFamily="18" charset="0"/>
                <a:cs typeface="Times New Roman" pitchFamily="18" charset="0"/>
              </a:defRPr>
            </a:lvl1pPr>
          </a:lstStyle>
          <a:p>
            <a:r>
              <a:rPr lang="en-US" dirty="0" smtClean="0"/>
              <a:t>Family Involvement in Outdoor Behavioral Healthcare</a:t>
            </a:r>
            <a:endParaRPr lang="en-US" dirty="0"/>
          </a:p>
        </p:txBody>
      </p:sp>
      <p:sp>
        <p:nvSpPr>
          <p:cNvPr id="24" name="TextBox 23"/>
          <p:cNvSpPr txBox="1"/>
          <p:nvPr userDrawn="1"/>
        </p:nvSpPr>
        <p:spPr>
          <a:xfrm>
            <a:off x="29727525" y="3842496"/>
            <a:ext cx="18288000" cy="769441"/>
          </a:xfrm>
          <a:prstGeom prst="rect">
            <a:avLst/>
          </a:prstGeom>
          <a:solidFill>
            <a:srgbClr val="92D050"/>
          </a:solidFill>
          <a:ln w="12700">
            <a:solidFill>
              <a:schemeClr val="tx1"/>
            </a:solidFill>
          </a:ln>
        </p:spPr>
        <p:txBody>
          <a:bodyPr wrap="square" rtlCol="0" anchor="ctr">
            <a:spAutoFit/>
          </a:bodyPr>
          <a:lstStyle/>
          <a:p>
            <a:pPr algn="ctr"/>
            <a:r>
              <a:rPr lang="en-US" sz="4400" dirty="0">
                <a:latin typeface="Times New Roman" pitchFamily="18" charset="0"/>
                <a:cs typeface="Times New Roman" pitchFamily="18" charset="0"/>
              </a:rPr>
              <a:t>Methods</a:t>
            </a:r>
          </a:p>
        </p:txBody>
      </p:sp>
      <p:sp>
        <p:nvSpPr>
          <p:cNvPr id="25" name="TextBox 24"/>
          <p:cNvSpPr txBox="1"/>
          <p:nvPr userDrawn="1"/>
        </p:nvSpPr>
        <p:spPr>
          <a:xfrm>
            <a:off x="1590763" y="3842498"/>
            <a:ext cx="17567410" cy="769441"/>
          </a:xfrm>
          <a:prstGeom prst="rect">
            <a:avLst/>
          </a:prstGeom>
          <a:solidFill>
            <a:srgbClr val="92D050"/>
          </a:solidFill>
          <a:ln w="12700">
            <a:solidFill>
              <a:schemeClr val="tx1"/>
            </a:solidFill>
          </a:ln>
        </p:spPr>
        <p:txBody>
          <a:bodyPr wrap="square" rtlCol="0">
            <a:spAutoFit/>
          </a:bodyPr>
          <a:lstStyle/>
          <a:p>
            <a:pPr algn="ctr"/>
            <a:r>
              <a:rPr lang="en-US" sz="4400" dirty="0" smtClean="0">
                <a:latin typeface="Times New Roman" pitchFamily="18" charset="0"/>
                <a:cs typeface="Times New Roman" pitchFamily="18" charset="0"/>
              </a:rPr>
              <a:t>Family</a:t>
            </a:r>
            <a:r>
              <a:rPr lang="en-US" sz="4400" baseline="0" dirty="0" smtClean="0">
                <a:latin typeface="Times New Roman" pitchFamily="18" charset="0"/>
                <a:cs typeface="Times New Roman" pitchFamily="18" charset="0"/>
              </a:rPr>
              <a:t> in Residential Treatment</a:t>
            </a:r>
            <a:endParaRPr lang="en-US" sz="4400" dirty="0">
              <a:latin typeface="Times New Roman" pitchFamily="18" charset="0"/>
              <a:cs typeface="Times New Roman" pitchFamily="18" charset="0"/>
            </a:endParaRPr>
          </a:p>
        </p:txBody>
      </p:sp>
      <p:sp>
        <p:nvSpPr>
          <p:cNvPr id="27" name="TextBox 26"/>
          <p:cNvSpPr txBox="1"/>
          <p:nvPr userDrawn="1"/>
        </p:nvSpPr>
        <p:spPr>
          <a:xfrm>
            <a:off x="29569969" y="12176630"/>
            <a:ext cx="18390577" cy="769441"/>
          </a:xfrm>
          <a:prstGeom prst="rect">
            <a:avLst/>
          </a:prstGeom>
          <a:solidFill>
            <a:srgbClr val="92D050"/>
          </a:solidFill>
          <a:ln w="12700">
            <a:solidFill>
              <a:schemeClr val="tx1"/>
            </a:solidFill>
          </a:ln>
        </p:spPr>
        <p:txBody>
          <a:bodyPr wrap="square" rtlCol="0">
            <a:spAutoFit/>
          </a:bodyPr>
          <a:lstStyle/>
          <a:p>
            <a:pPr algn="ctr"/>
            <a:r>
              <a:rPr lang="en-US" sz="4400" dirty="0" smtClean="0">
                <a:latin typeface="Times New Roman" pitchFamily="18" charset="0"/>
                <a:cs typeface="Times New Roman" pitchFamily="18" charset="0"/>
              </a:rPr>
              <a:t>Preliminary Findings</a:t>
            </a:r>
            <a:endParaRPr lang="en-US" sz="4400" dirty="0">
              <a:latin typeface="Times New Roman" pitchFamily="18" charset="0"/>
              <a:cs typeface="Times New Roman" pitchFamily="18" charset="0"/>
            </a:endParaRPr>
          </a:p>
        </p:txBody>
      </p:sp>
      <p:sp>
        <p:nvSpPr>
          <p:cNvPr id="29" name="TextBox 28"/>
          <p:cNvSpPr txBox="1"/>
          <p:nvPr userDrawn="1"/>
        </p:nvSpPr>
        <p:spPr>
          <a:xfrm>
            <a:off x="29569968" y="21056038"/>
            <a:ext cx="18390577" cy="769441"/>
          </a:xfrm>
          <a:prstGeom prst="rect">
            <a:avLst/>
          </a:prstGeom>
          <a:solidFill>
            <a:srgbClr val="92D050"/>
          </a:solidFill>
          <a:ln w="12700">
            <a:solidFill>
              <a:schemeClr val="tx1"/>
            </a:solidFill>
          </a:ln>
        </p:spPr>
        <p:txBody>
          <a:bodyPr wrap="square" rtlCol="0">
            <a:spAutoFit/>
          </a:bodyPr>
          <a:lstStyle/>
          <a:p>
            <a:pPr algn="ctr"/>
            <a:r>
              <a:rPr lang="en-US" sz="4400" dirty="0">
                <a:latin typeface="Times New Roman" pitchFamily="18" charset="0"/>
                <a:cs typeface="Times New Roman" pitchFamily="18" charset="0"/>
              </a:rPr>
              <a:t>Implications &amp; Limitations</a:t>
            </a:r>
          </a:p>
        </p:txBody>
      </p:sp>
      <p:sp>
        <p:nvSpPr>
          <p:cNvPr id="31" name="TextBox 30"/>
          <p:cNvSpPr txBox="1"/>
          <p:nvPr userDrawn="1"/>
        </p:nvSpPr>
        <p:spPr>
          <a:xfrm>
            <a:off x="20340564" y="25941839"/>
            <a:ext cx="8534400" cy="4832092"/>
          </a:xfrm>
          <a:prstGeom prst="rect">
            <a:avLst/>
          </a:prstGeom>
          <a:solidFill>
            <a:srgbClr val="92D050"/>
          </a:solidFill>
          <a:ln w="25400">
            <a:solidFill>
              <a:schemeClr val="tx1"/>
            </a:solidFill>
          </a:ln>
        </p:spPr>
        <p:txBody>
          <a:bodyPr wrap="square" rtlCol="0">
            <a:spAutoFit/>
          </a:bodyPr>
          <a:lstStyle/>
          <a:p>
            <a:pPr marL="0" marR="0" indent="0" algn="l" defTabSz="4700324"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Edward</a:t>
            </a:r>
            <a:r>
              <a:rPr lang="en-US" sz="2800" baseline="0" dirty="0" smtClean="0">
                <a:latin typeface="Times New Roman" pitchFamily="18" charset="0"/>
                <a:cs typeface="Times New Roman" pitchFamily="18" charset="0"/>
              </a:rPr>
              <a:t> “Bogie” Foden, MS/MSW Candidate</a:t>
            </a:r>
          </a:p>
          <a:p>
            <a:pPr marL="0" marR="0" indent="0" algn="l" defTabSz="4700324"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itchFamily="18" charset="0"/>
                <a:cs typeface="Times New Roman" pitchFamily="18" charset="0"/>
              </a:rPr>
              <a:t>Graduate Student, University of New Hampshire</a:t>
            </a:r>
          </a:p>
          <a:p>
            <a:pPr marL="0" marR="0" indent="0" algn="l" defTabSz="4700324"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itchFamily="18" charset="0"/>
                <a:cs typeface="Times New Roman" pitchFamily="18" charset="0"/>
              </a:rPr>
              <a:t>Clinical Intern, True North Wilderness Program</a:t>
            </a:r>
            <a:endParaRPr lang="en-US" sz="2800" dirty="0" smtClean="0">
              <a:latin typeface="Times New Roman" pitchFamily="18" charset="0"/>
              <a:cs typeface="Times New Roman" pitchFamily="18" charset="0"/>
            </a:endParaRPr>
          </a:p>
          <a:p>
            <a:pPr marL="0" marR="0" indent="0" algn="l" defTabSz="4700324" rtl="0" eaLnBrk="1" fontAlgn="auto" latinLnBrk="0" hangingPunct="1">
              <a:lnSpc>
                <a:spcPct val="100000"/>
              </a:lnSpc>
              <a:spcBef>
                <a:spcPts val="0"/>
              </a:spcBef>
              <a:spcAft>
                <a:spcPts val="0"/>
              </a:spcAft>
              <a:buClrTx/>
              <a:buSzTx/>
              <a:buFontTx/>
              <a:buNone/>
              <a:tabLst/>
              <a:defRPr/>
            </a:pPr>
            <a:endParaRPr lang="en-US" sz="2800" dirty="0" smtClean="0">
              <a:latin typeface="Times New Roman" pitchFamily="18" charset="0"/>
              <a:cs typeface="Times New Roman" pitchFamily="18" charset="0"/>
            </a:endParaRPr>
          </a:p>
          <a:p>
            <a:pPr marL="0" marR="0" indent="0" algn="l" defTabSz="4700324"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Anita </a:t>
            </a:r>
            <a:r>
              <a:rPr lang="en-US" sz="2800" dirty="0">
                <a:latin typeface="Times New Roman" pitchFamily="18" charset="0"/>
                <a:cs typeface="Times New Roman" pitchFamily="18" charset="0"/>
              </a:rPr>
              <a:t>R. Tucker, Ph.D., LICSW</a:t>
            </a:r>
            <a:endParaRPr lang="en-US" sz="2800" baseline="0" dirty="0">
              <a:latin typeface="Times New Roman" pitchFamily="18" charset="0"/>
              <a:cs typeface="Times New Roman" pitchFamily="18" charset="0"/>
            </a:endParaRPr>
          </a:p>
          <a:p>
            <a:pPr marL="0" marR="0" indent="0" algn="l" defTabSz="4700324"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Assistant</a:t>
            </a:r>
            <a:r>
              <a:rPr lang="en-US" sz="2800" baseline="0" dirty="0">
                <a:latin typeface="Times New Roman" pitchFamily="18" charset="0"/>
                <a:cs typeface="Times New Roman" pitchFamily="18" charset="0"/>
              </a:rPr>
              <a:t> Professor, Department of Social Work</a:t>
            </a:r>
          </a:p>
          <a:p>
            <a:pPr marL="0" marR="0" indent="0" algn="l" defTabSz="4700324" rtl="0" eaLnBrk="1" fontAlgn="auto" latinLnBrk="0" hangingPunct="1">
              <a:lnSpc>
                <a:spcPct val="100000"/>
              </a:lnSpc>
              <a:spcBef>
                <a:spcPts val="0"/>
              </a:spcBef>
              <a:spcAft>
                <a:spcPts val="0"/>
              </a:spcAft>
              <a:buClrTx/>
              <a:buSzTx/>
              <a:buFontTx/>
              <a:buNone/>
              <a:tabLst/>
              <a:defRPr/>
            </a:pPr>
            <a:r>
              <a:rPr lang="en-US" sz="2800" baseline="0" dirty="0">
                <a:latin typeface="Times New Roman" pitchFamily="18" charset="0"/>
                <a:cs typeface="Times New Roman" pitchFamily="18" charset="0"/>
              </a:rPr>
              <a:t>The University of New Hampshire, Durham, NH</a:t>
            </a:r>
          </a:p>
          <a:p>
            <a:pPr marL="0" marR="0" indent="0" algn="l" defTabSz="4700324" rtl="0" eaLnBrk="1" fontAlgn="auto" latinLnBrk="0" hangingPunct="1">
              <a:lnSpc>
                <a:spcPct val="100000"/>
              </a:lnSpc>
              <a:spcBef>
                <a:spcPts val="0"/>
              </a:spcBef>
              <a:spcAft>
                <a:spcPts val="0"/>
              </a:spcAft>
              <a:buClrTx/>
              <a:buSzTx/>
              <a:buFontTx/>
              <a:buNone/>
              <a:tabLst/>
              <a:defRPr/>
            </a:pPr>
            <a:endParaRPr lang="en-US" sz="2800" baseline="0" dirty="0">
              <a:latin typeface="Times New Roman" pitchFamily="18" charset="0"/>
              <a:cs typeface="Times New Roman" pitchFamily="18" charset="0"/>
            </a:endParaRPr>
          </a:p>
          <a:p>
            <a:pPr marL="0" marR="0" indent="0" algn="l" defTabSz="4700324" rtl="0" eaLnBrk="1" fontAlgn="auto" latinLnBrk="0" hangingPunct="1">
              <a:lnSpc>
                <a:spcPct val="100000"/>
              </a:lnSpc>
              <a:spcBef>
                <a:spcPts val="0"/>
              </a:spcBef>
              <a:spcAft>
                <a:spcPts val="0"/>
              </a:spcAft>
              <a:buClrTx/>
              <a:buSzTx/>
              <a:buFontTx/>
              <a:buNone/>
              <a:tabLst/>
              <a:defRPr/>
            </a:pPr>
            <a:r>
              <a:rPr lang="en-US" sz="2800" b="0" i="0" u="none" strike="noStrike" kern="1200" baseline="0" dirty="0" smtClean="0">
                <a:solidFill>
                  <a:schemeClr val="tx1"/>
                </a:solidFill>
                <a:latin typeface="Times New Roman" pitchFamily="18" charset="0"/>
                <a:ea typeface="+mn-ea"/>
                <a:cs typeface="Times New Roman" pitchFamily="18" charset="0"/>
              </a:rPr>
              <a:t>Neil </a:t>
            </a:r>
            <a:r>
              <a:rPr lang="en-US" sz="2800" b="0" i="0" u="none" strike="noStrike" kern="1200" baseline="0" dirty="0" err="1" smtClean="0">
                <a:solidFill>
                  <a:schemeClr val="tx1"/>
                </a:solidFill>
                <a:latin typeface="Times New Roman" pitchFamily="18" charset="0"/>
                <a:ea typeface="+mn-ea"/>
                <a:cs typeface="Times New Roman" pitchFamily="18" charset="0"/>
              </a:rPr>
              <a:t>Binette</a:t>
            </a:r>
            <a:r>
              <a:rPr lang="en-US" sz="2800" b="0" i="0" u="none" strike="noStrike" kern="1200" baseline="0" dirty="0" smtClean="0">
                <a:solidFill>
                  <a:schemeClr val="tx1"/>
                </a:solidFill>
                <a:latin typeface="Times New Roman" pitchFamily="18" charset="0"/>
                <a:ea typeface="+mn-ea"/>
                <a:cs typeface="Times New Roman" pitchFamily="18" charset="0"/>
              </a:rPr>
              <a:t>, PhD Candidate, MFT</a:t>
            </a:r>
          </a:p>
          <a:p>
            <a:pPr marL="0" marR="0" indent="0" algn="l" defTabSz="4700324" rtl="0" eaLnBrk="1" fontAlgn="auto" latinLnBrk="0" hangingPunct="1">
              <a:lnSpc>
                <a:spcPct val="100000"/>
              </a:lnSpc>
              <a:spcBef>
                <a:spcPts val="0"/>
              </a:spcBef>
              <a:spcAft>
                <a:spcPts val="0"/>
              </a:spcAft>
              <a:buClrTx/>
              <a:buSzTx/>
              <a:buFontTx/>
              <a:buNone/>
              <a:tabLst/>
              <a:defRPr/>
            </a:pPr>
            <a:r>
              <a:rPr lang="en-US" sz="2800" b="0" i="0" u="none" strike="noStrike" kern="1200" baseline="0" dirty="0" smtClean="0">
                <a:solidFill>
                  <a:schemeClr val="tx1"/>
                </a:solidFill>
                <a:latin typeface="Times New Roman" pitchFamily="18" charset="0"/>
                <a:ea typeface="+mn-ea"/>
                <a:cs typeface="Times New Roman" pitchFamily="18" charset="0"/>
              </a:rPr>
              <a:t>Graduate Student, </a:t>
            </a:r>
            <a:r>
              <a:rPr lang="en-US" sz="2800" b="0" i="0" u="none" strike="noStrike" kern="1200" baseline="0" dirty="0" err="1" smtClean="0">
                <a:solidFill>
                  <a:schemeClr val="tx1"/>
                </a:solidFill>
                <a:latin typeface="Times New Roman" pitchFamily="18" charset="0"/>
                <a:ea typeface="+mn-ea"/>
                <a:cs typeface="Times New Roman" pitchFamily="18" charset="0"/>
              </a:rPr>
              <a:t>Antioche</a:t>
            </a:r>
            <a:r>
              <a:rPr lang="en-US" sz="2800" b="0" i="0" u="none" strike="noStrike" kern="1200" baseline="0" dirty="0" smtClean="0">
                <a:solidFill>
                  <a:schemeClr val="tx1"/>
                </a:solidFill>
                <a:latin typeface="Times New Roman" pitchFamily="18" charset="0"/>
                <a:ea typeface="+mn-ea"/>
                <a:cs typeface="Times New Roman" pitchFamily="18" charset="0"/>
              </a:rPr>
              <a:t> College</a:t>
            </a:r>
          </a:p>
          <a:p>
            <a:pPr marL="0" marR="0" indent="0" algn="l" defTabSz="4700324" rtl="0" eaLnBrk="1" fontAlgn="auto" latinLnBrk="0" hangingPunct="1">
              <a:lnSpc>
                <a:spcPct val="100000"/>
              </a:lnSpc>
              <a:spcBef>
                <a:spcPts val="0"/>
              </a:spcBef>
              <a:spcAft>
                <a:spcPts val="0"/>
              </a:spcAft>
              <a:buClrTx/>
              <a:buSzTx/>
              <a:buFontTx/>
              <a:buNone/>
              <a:tabLst/>
              <a:defRPr/>
            </a:pPr>
            <a:r>
              <a:rPr lang="en-US" sz="2800" b="0" i="0" u="none" strike="noStrike" kern="1200" baseline="0" dirty="0" smtClean="0">
                <a:solidFill>
                  <a:schemeClr val="tx1"/>
                </a:solidFill>
                <a:latin typeface="Times New Roman" pitchFamily="18" charset="0"/>
                <a:ea typeface="+mn-ea"/>
                <a:cs typeface="Times New Roman" pitchFamily="18" charset="0"/>
              </a:rPr>
              <a:t>Family Therapist, True North Wilderness Program</a:t>
            </a:r>
          </a:p>
        </p:txBody>
      </p:sp>
      <p:sp>
        <p:nvSpPr>
          <p:cNvPr id="38" name="TextBox 37"/>
          <p:cNvSpPr txBox="1"/>
          <p:nvPr userDrawn="1"/>
        </p:nvSpPr>
        <p:spPr>
          <a:xfrm>
            <a:off x="29870400" y="4990719"/>
            <a:ext cx="9296400" cy="6863417"/>
          </a:xfrm>
          <a:prstGeom prst="rect">
            <a:avLst/>
          </a:prstGeom>
          <a:noFill/>
          <a:ln w="12700">
            <a:noFill/>
          </a:ln>
        </p:spPr>
        <p:txBody>
          <a:bodyPr wrap="square" lIns="0" tIns="0" rIns="0" bIns="0" rtlCol="0">
            <a:spAutoFit/>
          </a:bodyPr>
          <a:lstStyle/>
          <a:p>
            <a:pPr>
              <a:lnSpc>
                <a:spcPct val="100000"/>
              </a:lnSpc>
              <a:buFont typeface="Arial" pitchFamily="34" charset="0"/>
              <a:buNone/>
            </a:pPr>
            <a:r>
              <a:rPr lang="en-US" sz="3600" b="1" kern="1200" baseline="0" dirty="0" smtClean="0">
                <a:solidFill>
                  <a:schemeClr val="tx1"/>
                </a:solidFill>
                <a:latin typeface="Times New Roman" pitchFamily="18" charset="0"/>
                <a:ea typeface="+mn-ea"/>
                <a:cs typeface="Times New Roman" pitchFamily="18" charset="0"/>
              </a:rPr>
              <a:t>Study Aim</a:t>
            </a:r>
          </a:p>
          <a:p>
            <a:pPr marL="514350" indent="-514350">
              <a:lnSpc>
                <a:spcPct val="100000"/>
              </a:lnSpc>
              <a:buFont typeface="Arial" pitchFamily="34" charset="0"/>
              <a:buAutoNum type="arabicPeriod"/>
            </a:pPr>
            <a:r>
              <a:rPr lang="en-US" sz="3400" kern="1200" baseline="0" dirty="0" smtClean="0">
                <a:solidFill>
                  <a:schemeClr val="tx1"/>
                </a:solidFill>
                <a:latin typeface="Times New Roman" pitchFamily="18" charset="0"/>
                <a:ea typeface="+mn-ea"/>
                <a:cs typeface="Times New Roman" pitchFamily="18" charset="0"/>
              </a:rPr>
              <a:t>To qualitatively assess the impact of the True North parent program on family functioning.</a:t>
            </a:r>
          </a:p>
          <a:p>
            <a:pPr marL="514350" indent="-514350">
              <a:lnSpc>
                <a:spcPct val="100000"/>
              </a:lnSpc>
              <a:buFont typeface="Arial" pitchFamily="34" charset="0"/>
              <a:buAutoNum type="arabicPeriod"/>
            </a:pPr>
            <a:r>
              <a:rPr lang="en-US" sz="3400" kern="1200" baseline="0" dirty="0" smtClean="0">
                <a:solidFill>
                  <a:schemeClr val="tx1"/>
                </a:solidFill>
                <a:latin typeface="Times New Roman" pitchFamily="18" charset="0"/>
                <a:ea typeface="+mn-ea"/>
                <a:cs typeface="Times New Roman" pitchFamily="18" charset="0"/>
              </a:rPr>
              <a:t>To</a:t>
            </a:r>
            <a:r>
              <a:rPr lang="en-US" sz="3400" kern="1200" dirty="0" smtClean="0">
                <a:solidFill>
                  <a:schemeClr val="tx1"/>
                </a:solidFill>
                <a:effectLst/>
                <a:latin typeface="Times New Roman" charset="0"/>
                <a:ea typeface="Times New Roman" charset="0"/>
                <a:cs typeface="Times New Roman" charset="0"/>
              </a:rPr>
              <a:t> explore what elements of that parent program were particularly salient in the treatment process.</a:t>
            </a:r>
            <a:r>
              <a:rPr lang="en-US" sz="3400" dirty="0" smtClean="0">
                <a:effectLst/>
                <a:latin typeface="Times New Roman" charset="0"/>
                <a:ea typeface="Times New Roman" charset="0"/>
                <a:cs typeface="Times New Roman" charset="0"/>
              </a:rPr>
              <a:t> </a:t>
            </a:r>
            <a:endParaRPr lang="en-US" sz="3400" kern="1200" baseline="0" dirty="0" smtClean="0">
              <a:solidFill>
                <a:schemeClr val="tx1"/>
              </a:solidFill>
              <a:latin typeface="Times New Roman" pitchFamily="18" charset="0"/>
              <a:ea typeface="+mn-ea"/>
              <a:cs typeface="Times New Roman" pitchFamily="18" charset="0"/>
            </a:endParaRPr>
          </a:p>
          <a:p>
            <a:pPr marL="0" marR="0" lvl="0" indent="0" algn="l" defTabSz="4700324" rtl="0" eaLnBrk="1" fontAlgn="auto" latinLnBrk="0" hangingPunct="1">
              <a:lnSpc>
                <a:spcPct val="100000"/>
              </a:lnSpc>
              <a:spcBef>
                <a:spcPts val="0"/>
              </a:spcBef>
              <a:spcAft>
                <a:spcPts val="0"/>
              </a:spcAft>
              <a:buClrTx/>
              <a:buSzTx/>
              <a:buFont typeface="Arial" charset="0"/>
              <a:buNone/>
              <a:tabLst/>
              <a:defRPr/>
            </a:pPr>
            <a:r>
              <a:rPr lang="en-US" sz="3600" b="1" kern="1200" baseline="0" dirty="0" smtClean="0">
                <a:solidFill>
                  <a:schemeClr val="tx1"/>
                </a:solidFill>
                <a:latin typeface="Times New Roman" pitchFamily="18" charset="0"/>
                <a:ea typeface="+mn-ea"/>
                <a:cs typeface="Times New Roman" pitchFamily="18" charset="0"/>
              </a:rPr>
              <a:t>Procedure</a:t>
            </a:r>
          </a:p>
          <a:p>
            <a:pPr marL="457200" marR="0" lvl="0" indent="-457200" algn="l" defTabSz="4700324" rtl="0" eaLnBrk="1" fontAlgn="auto" latinLnBrk="0" hangingPunct="1">
              <a:lnSpc>
                <a:spcPct val="100000"/>
              </a:lnSpc>
              <a:spcBef>
                <a:spcPts val="0"/>
              </a:spcBef>
              <a:spcAft>
                <a:spcPts val="0"/>
              </a:spcAft>
              <a:buClrTx/>
              <a:buSzTx/>
              <a:buFont typeface="Arial" charset="0"/>
              <a:buChar char="•"/>
              <a:tabLst/>
              <a:defRPr/>
            </a:pPr>
            <a:r>
              <a:rPr lang="en-US" sz="3400" kern="1200" baseline="0" dirty="0" smtClean="0">
                <a:solidFill>
                  <a:schemeClr val="tx1"/>
                </a:solidFill>
                <a:latin typeface="Times New Roman" pitchFamily="18" charset="0"/>
                <a:ea typeface="+mn-ea"/>
                <a:cs typeface="Times New Roman" pitchFamily="18" charset="0"/>
              </a:rPr>
              <a:t>35-50 min. interviews with adolescent clients and participating parent(s)</a:t>
            </a:r>
          </a:p>
          <a:p>
            <a:pPr marL="457200" marR="0" lvl="0" indent="-457200" algn="l" defTabSz="4700324" rtl="0" eaLnBrk="1" fontAlgn="auto" latinLnBrk="0" hangingPunct="1">
              <a:lnSpc>
                <a:spcPct val="100000"/>
              </a:lnSpc>
              <a:spcBef>
                <a:spcPts val="0"/>
              </a:spcBef>
              <a:spcAft>
                <a:spcPts val="0"/>
              </a:spcAft>
              <a:buClrTx/>
              <a:buSzTx/>
              <a:buFont typeface="Arial" charset="0"/>
              <a:buChar char="•"/>
              <a:tabLst/>
              <a:defRPr/>
            </a:pPr>
            <a:r>
              <a:rPr lang="en-US" sz="3400" kern="1200" baseline="0" dirty="0" smtClean="0">
                <a:solidFill>
                  <a:schemeClr val="tx1"/>
                </a:solidFill>
                <a:latin typeface="Times New Roman" pitchFamily="18" charset="0"/>
                <a:ea typeface="+mn-ea"/>
                <a:cs typeface="Times New Roman" pitchFamily="18" charset="0"/>
              </a:rPr>
              <a:t>Code transcriptions for themes, applying constant comparison analysis </a:t>
            </a:r>
          </a:p>
          <a:p>
            <a:pPr marL="457200" marR="0" lvl="0" indent="-457200" algn="l" defTabSz="4700324" rtl="0" eaLnBrk="1" fontAlgn="auto" latinLnBrk="0" hangingPunct="1">
              <a:lnSpc>
                <a:spcPct val="100000"/>
              </a:lnSpc>
              <a:spcBef>
                <a:spcPts val="0"/>
              </a:spcBef>
              <a:spcAft>
                <a:spcPts val="0"/>
              </a:spcAft>
              <a:buClrTx/>
              <a:buSzTx/>
              <a:buFont typeface="Arial" charset="0"/>
              <a:buChar char="•"/>
              <a:tabLst/>
              <a:defRPr/>
            </a:pPr>
            <a:r>
              <a:rPr lang="en-US" sz="3400" kern="1200" baseline="0" dirty="0" smtClean="0">
                <a:solidFill>
                  <a:schemeClr val="tx1"/>
                </a:solidFill>
                <a:latin typeface="Times New Roman" pitchFamily="18" charset="0"/>
                <a:ea typeface="+mn-ea"/>
                <a:cs typeface="Times New Roman" pitchFamily="18" charset="0"/>
              </a:rPr>
              <a:t>Triangulate themes via multiple coders</a:t>
            </a:r>
          </a:p>
          <a:p>
            <a:pPr marL="457200" marR="0" lvl="0" indent="-457200" algn="l" defTabSz="4700324" rtl="0" eaLnBrk="1" fontAlgn="auto" latinLnBrk="0" hangingPunct="1">
              <a:lnSpc>
                <a:spcPct val="100000"/>
              </a:lnSpc>
              <a:spcBef>
                <a:spcPts val="0"/>
              </a:spcBef>
              <a:spcAft>
                <a:spcPts val="0"/>
              </a:spcAft>
              <a:buClrTx/>
              <a:buSzTx/>
              <a:buFont typeface="Arial" charset="0"/>
              <a:buChar char="•"/>
              <a:tabLst/>
              <a:defRPr/>
            </a:pPr>
            <a:r>
              <a:rPr lang="en-US" sz="3400" kern="1200" baseline="0" dirty="0" smtClean="0">
                <a:solidFill>
                  <a:schemeClr val="tx1"/>
                </a:solidFill>
                <a:latin typeface="Times New Roman" pitchFamily="18" charset="0"/>
                <a:ea typeface="+mn-ea"/>
                <a:cs typeface="Times New Roman" pitchFamily="18" charset="0"/>
              </a:rPr>
              <a:t>Check themes with participants to strengthen validity</a:t>
            </a:r>
          </a:p>
          <a:p>
            <a:pPr marL="457200" marR="0" lvl="0" indent="-457200" algn="l" defTabSz="4700324" rtl="0" eaLnBrk="1" fontAlgn="auto" latinLnBrk="0" hangingPunct="1">
              <a:lnSpc>
                <a:spcPct val="100000"/>
              </a:lnSpc>
              <a:spcBef>
                <a:spcPts val="0"/>
              </a:spcBef>
              <a:spcAft>
                <a:spcPts val="0"/>
              </a:spcAft>
              <a:buClrTx/>
              <a:buSzTx/>
              <a:buFont typeface="Arial" charset="0"/>
              <a:buChar char="•"/>
              <a:tabLst/>
              <a:defRPr/>
            </a:pPr>
            <a:endParaRPr lang="en-US" sz="200" kern="1200" baseline="0" dirty="0" smtClean="0">
              <a:solidFill>
                <a:schemeClr val="tx1"/>
              </a:solidFill>
              <a:latin typeface="Times New Roman" pitchFamily="18" charset="0"/>
              <a:ea typeface="+mn-ea"/>
              <a:cs typeface="Times New Roman" pitchFamily="18" charset="0"/>
            </a:endParaRPr>
          </a:p>
        </p:txBody>
      </p:sp>
      <p:sp>
        <p:nvSpPr>
          <p:cNvPr id="32" name="TextBox 31"/>
          <p:cNvSpPr txBox="1"/>
          <p:nvPr userDrawn="1"/>
        </p:nvSpPr>
        <p:spPr>
          <a:xfrm>
            <a:off x="29578252" y="22016775"/>
            <a:ext cx="8600928" cy="3231654"/>
          </a:xfrm>
          <a:prstGeom prst="rect">
            <a:avLst/>
          </a:prstGeom>
          <a:noFill/>
        </p:spPr>
        <p:txBody>
          <a:bodyPr wrap="square" rtlCol="0">
            <a:spAutoFit/>
          </a:bodyPr>
          <a:lstStyle/>
          <a:p>
            <a:pPr marL="457200" indent="-457200">
              <a:buFont typeface="Arial" charset="0"/>
              <a:buChar char="•"/>
            </a:pPr>
            <a:r>
              <a:rPr lang="en-US" sz="3400" dirty="0" smtClean="0">
                <a:latin typeface="Times New Roman" pitchFamily="18" charset="0"/>
                <a:cs typeface="Times New Roman" pitchFamily="18" charset="0"/>
              </a:rPr>
              <a:t>The</a:t>
            </a:r>
            <a:r>
              <a:rPr lang="en-US" sz="3400" baseline="0" dirty="0" smtClean="0">
                <a:latin typeface="Times New Roman" pitchFamily="18" charset="0"/>
                <a:cs typeface="Times New Roman" pitchFamily="18" charset="0"/>
              </a:rPr>
              <a:t> family dynamic must be considered in the long-term wellbeing of OBH clients.</a:t>
            </a:r>
          </a:p>
          <a:p>
            <a:pPr marL="457200" indent="-457200">
              <a:buFont typeface="Arial" charset="0"/>
              <a:buChar char="•"/>
            </a:pPr>
            <a:r>
              <a:rPr lang="en-US" sz="3400" baseline="0" dirty="0" smtClean="0">
                <a:latin typeface="Times New Roman" pitchFamily="18" charset="0"/>
                <a:cs typeface="Times New Roman" pitchFamily="18" charset="0"/>
              </a:rPr>
              <a:t>OBH programs are making a concerted effort to include family in their approach.  </a:t>
            </a:r>
          </a:p>
          <a:p>
            <a:pPr marL="457200" indent="-457200">
              <a:buFont typeface="Arial" charset="0"/>
              <a:buChar char="•"/>
            </a:pPr>
            <a:r>
              <a:rPr lang="en-US" sz="3400" baseline="0" dirty="0" smtClean="0">
                <a:latin typeface="Times New Roman" pitchFamily="18" charset="0"/>
                <a:cs typeface="Times New Roman" pitchFamily="18" charset="0"/>
              </a:rPr>
              <a:t>Evaluating family treatment in OBH will be critical as programs develop these services. </a:t>
            </a:r>
            <a:endParaRPr lang="en-US" sz="3400" dirty="0">
              <a:latin typeface="Times New Roman" pitchFamily="18" charset="0"/>
              <a:cs typeface="Times New Roman" pitchFamily="18" charset="0"/>
            </a:endParaRPr>
          </a:p>
        </p:txBody>
      </p:sp>
      <p:sp>
        <p:nvSpPr>
          <p:cNvPr id="6" name="TextBox 5"/>
          <p:cNvSpPr txBox="1"/>
          <p:nvPr userDrawn="1"/>
        </p:nvSpPr>
        <p:spPr>
          <a:xfrm>
            <a:off x="1590762" y="5052573"/>
            <a:ext cx="8324851" cy="5355312"/>
          </a:xfrm>
          <a:prstGeom prst="rect">
            <a:avLst/>
          </a:prstGeom>
          <a:noFill/>
        </p:spPr>
        <p:txBody>
          <a:bodyPr wrap="square" rtlCol="0">
            <a:spAutoFit/>
          </a:bodyPr>
          <a:lstStyle/>
          <a:p>
            <a:pPr algn="ctr"/>
            <a:r>
              <a:rPr lang="en-US" sz="3600" b="1" kern="1200" dirty="0" smtClean="0">
                <a:solidFill>
                  <a:schemeClr val="tx1"/>
                </a:solidFill>
                <a:effectLst/>
                <a:latin typeface="Times New Roman" charset="0"/>
                <a:ea typeface="Times New Roman" charset="0"/>
                <a:cs typeface="Times New Roman" charset="0"/>
              </a:rPr>
              <a:t>Past</a:t>
            </a:r>
            <a:r>
              <a:rPr lang="en-US" sz="3600" b="1" kern="1200" baseline="0" dirty="0" smtClean="0">
                <a:solidFill>
                  <a:schemeClr val="tx1"/>
                </a:solidFill>
                <a:effectLst/>
                <a:latin typeface="Times New Roman" charset="0"/>
                <a:ea typeface="Times New Roman" charset="0"/>
                <a:cs typeface="Times New Roman" charset="0"/>
              </a:rPr>
              <a:t> Research</a:t>
            </a:r>
            <a:endParaRPr lang="en-US" sz="3600" b="1" kern="1200" dirty="0" smtClean="0">
              <a:solidFill>
                <a:schemeClr val="tx1"/>
              </a:solidFill>
              <a:effectLst/>
              <a:latin typeface="Times New Roman" charset="0"/>
              <a:ea typeface="Times New Roman" charset="0"/>
              <a:cs typeface="Times New Roman" charset="0"/>
            </a:endParaRPr>
          </a:p>
          <a:p>
            <a:r>
              <a:rPr lang="en-US" sz="3400" kern="1200" dirty="0" smtClean="0">
                <a:solidFill>
                  <a:schemeClr val="tx1"/>
                </a:solidFill>
                <a:effectLst/>
                <a:latin typeface="Times New Roman" charset="0"/>
                <a:ea typeface="Times New Roman" charset="0"/>
                <a:cs typeface="Times New Roman" charset="0"/>
              </a:rPr>
              <a:t>Family</a:t>
            </a:r>
            <a:r>
              <a:rPr lang="en-US" sz="3400" kern="1200" baseline="0" dirty="0" smtClean="0">
                <a:solidFill>
                  <a:schemeClr val="tx1"/>
                </a:solidFill>
                <a:effectLst/>
                <a:latin typeface="Times New Roman" charset="0"/>
                <a:ea typeface="Times New Roman" charset="0"/>
                <a:cs typeface="Times New Roman" charset="0"/>
              </a:rPr>
              <a:t> Involvement </a:t>
            </a:r>
            <a:r>
              <a:rPr lang="en-US" sz="3400" kern="1200" dirty="0" smtClean="0">
                <a:solidFill>
                  <a:schemeClr val="tx1"/>
                </a:solidFill>
                <a:effectLst/>
                <a:latin typeface="Times New Roman" charset="0"/>
                <a:ea typeface="Times New Roman" charset="0"/>
                <a:cs typeface="Times New Roman" charset="0"/>
              </a:rPr>
              <a:t>correlates with… </a:t>
            </a:r>
          </a:p>
          <a:p>
            <a:pPr marL="514350" indent="-514350">
              <a:buFont typeface="Arial" charset="0"/>
              <a:buChar char="•"/>
            </a:pPr>
            <a:r>
              <a:rPr lang="en-US" sz="3400" kern="1200" dirty="0" smtClean="0">
                <a:solidFill>
                  <a:schemeClr val="tx1"/>
                </a:solidFill>
                <a:effectLst/>
                <a:latin typeface="Times New Roman" charset="0"/>
                <a:ea typeface="Times New Roman" charset="0"/>
                <a:cs typeface="Times New Roman" charset="0"/>
              </a:rPr>
              <a:t>Improved outcome durability (Hair, 2005; Walters &amp; Petr, 2008)</a:t>
            </a:r>
          </a:p>
          <a:p>
            <a:pPr marL="514350" indent="-514350">
              <a:buFont typeface="Arial" charset="0"/>
              <a:buChar char="•"/>
            </a:pPr>
            <a:r>
              <a:rPr lang="en-US" sz="3400" kern="1200" dirty="0" smtClean="0">
                <a:solidFill>
                  <a:schemeClr val="tx1"/>
                </a:solidFill>
                <a:effectLst/>
                <a:latin typeface="Times New Roman" charset="0"/>
                <a:ea typeface="Times New Roman" charset="0"/>
                <a:cs typeface="Times New Roman" charset="0"/>
              </a:rPr>
              <a:t>Ease of re-entry into the community (</a:t>
            </a:r>
            <a:r>
              <a:rPr lang="en-US" sz="3400" kern="1200" dirty="0" err="1" smtClean="0">
                <a:solidFill>
                  <a:schemeClr val="tx1"/>
                </a:solidFill>
                <a:effectLst/>
                <a:latin typeface="Times New Roman" charset="0"/>
                <a:ea typeface="Times New Roman" charset="0"/>
                <a:cs typeface="Times New Roman" charset="0"/>
              </a:rPr>
              <a:t>Blau</a:t>
            </a:r>
            <a:r>
              <a:rPr lang="en-US" sz="3400" kern="1200" dirty="0" smtClean="0">
                <a:solidFill>
                  <a:schemeClr val="tx1"/>
                </a:solidFill>
                <a:effectLst/>
                <a:latin typeface="Times New Roman" charset="0"/>
                <a:ea typeface="Times New Roman" charset="0"/>
                <a:cs typeface="Times New Roman" charset="0"/>
              </a:rPr>
              <a:t> et al., 2010)</a:t>
            </a:r>
          </a:p>
          <a:p>
            <a:pPr marL="514350" indent="-514350">
              <a:buFont typeface="Arial" charset="0"/>
              <a:buChar char="•"/>
            </a:pPr>
            <a:r>
              <a:rPr lang="en-US" sz="3400" kern="1200" dirty="0" smtClean="0">
                <a:solidFill>
                  <a:schemeClr val="tx1"/>
                </a:solidFill>
                <a:effectLst/>
                <a:latin typeface="Times New Roman" charset="0"/>
                <a:ea typeface="Times New Roman" charset="0"/>
                <a:cs typeface="Times New Roman" charset="0"/>
              </a:rPr>
              <a:t>Decreased level of care necessary upon discharge (Hair, 2005; Pierpont &amp; </a:t>
            </a:r>
            <a:r>
              <a:rPr lang="en-US" sz="3400" kern="1200" dirty="0" err="1" smtClean="0">
                <a:solidFill>
                  <a:schemeClr val="tx1"/>
                </a:solidFill>
                <a:effectLst/>
                <a:latin typeface="Times New Roman" charset="0"/>
                <a:ea typeface="Times New Roman" charset="0"/>
                <a:cs typeface="Times New Roman" charset="0"/>
              </a:rPr>
              <a:t>McGinty</a:t>
            </a:r>
            <a:r>
              <a:rPr lang="en-US" sz="3400" kern="1200" dirty="0" smtClean="0">
                <a:solidFill>
                  <a:schemeClr val="tx1"/>
                </a:solidFill>
                <a:effectLst/>
                <a:latin typeface="Times New Roman" charset="0"/>
                <a:ea typeface="Times New Roman" charset="0"/>
                <a:cs typeface="Times New Roman" charset="0"/>
              </a:rPr>
              <a:t>, 2004; Sen &amp; </a:t>
            </a:r>
            <a:r>
              <a:rPr lang="en-US" sz="3400" kern="1200" dirty="0" err="1" smtClean="0">
                <a:solidFill>
                  <a:schemeClr val="tx1"/>
                </a:solidFill>
                <a:effectLst/>
                <a:latin typeface="Times New Roman" charset="0"/>
                <a:ea typeface="Times New Roman" charset="0"/>
                <a:cs typeface="Times New Roman" charset="0"/>
              </a:rPr>
              <a:t>Broadhurst</a:t>
            </a:r>
            <a:r>
              <a:rPr lang="en-US" sz="3400" kern="1200" dirty="0" smtClean="0">
                <a:solidFill>
                  <a:schemeClr val="tx1"/>
                </a:solidFill>
                <a:effectLst/>
                <a:latin typeface="Times New Roman" charset="0"/>
                <a:ea typeface="Times New Roman" charset="0"/>
                <a:cs typeface="Times New Roman" charset="0"/>
              </a:rPr>
              <a:t>, 2011; Walters &amp; Petr, 2008). </a:t>
            </a:r>
          </a:p>
        </p:txBody>
      </p:sp>
      <p:sp>
        <p:nvSpPr>
          <p:cNvPr id="63" name="TextBox 62"/>
          <p:cNvSpPr txBox="1"/>
          <p:nvPr userDrawn="1"/>
        </p:nvSpPr>
        <p:spPr>
          <a:xfrm>
            <a:off x="1336896" y="21069218"/>
            <a:ext cx="17821277" cy="769441"/>
          </a:xfrm>
          <a:prstGeom prst="rect">
            <a:avLst/>
          </a:prstGeom>
          <a:solidFill>
            <a:srgbClr val="92D050"/>
          </a:solidFill>
          <a:ln w="12700">
            <a:solidFill>
              <a:schemeClr val="tx1"/>
            </a:solidFill>
          </a:ln>
        </p:spPr>
        <p:txBody>
          <a:bodyPr wrap="square" rtlCol="0">
            <a:spAutoFit/>
          </a:bodyPr>
          <a:lstStyle/>
          <a:p>
            <a:pPr algn="ctr"/>
            <a:r>
              <a:rPr lang="en-US" sz="4400" baseline="0" dirty="0" smtClean="0">
                <a:latin typeface="Times New Roman" pitchFamily="18" charset="0"/>
                <a:cs typeface="Times New Roman" pitchFamily="18" charset="0"/>
              </a:rPr>
              <a:t>Setting and Intervention</a:t>
            </a:r>
            <a:endParaRPr lang="en-US" sz="4400" dirty="0">
              <a:latin typeface="Times New Roman" pitchFamily="18" charset="0"/>
              <a:cs typeface="Times New Roman" pitchFamily="18" charset="0"/>
            </a:endParaRPr>
          </a:p>
        </p:txBody>
      </p:sp>
      <p:sp>
        <p:nvSpPr>
          <p:cNvPr id="60" name="TextBox 59"/>
          <p:cNvSpPr txBox="1"/>
          <p:nvPr userDrawn="1"/>
        </p:nvSpPr>
        <p:spPr>
          <a:xfrm>
            <a:off x="1638298" y="22402408"/>
            <a:ext cx="8153400" cy="8463855"/>
          </a:xfrm>
          <a:prstGeom prst="rect">
            <a:avLst/>
          </a:prstGeom>
          <a:noFill/>
        </p:spPr>
        <p:txBody>
          <a:bodyPr wrap="square" rtlCol="0">
            <a:spAutoFit/>
          </a:bodyPr>
          <a:lstStyle/>
          <a:p>
            <a:r>
              <a:rPr lang="en-US" sz="3400" kern="1200" dirty="0" smtClean="0">
                <a:solidFill>
                  <a:schemeClr val="tx1"/>
                </a:solidFill>
                <a:effectLst/>
                <a:latin typeface="Times New Roman" charset="0"/>
                <a:ea typeface="Times New Roman" charset="0"/>
                <a:cs typeface="Times New Roman" charset="0"/>
              </a:rPr>
              <a:t>     This study is underway at True North Wilderness Program, an OBH program located in Vermont. Families working with True North Wilderness Program are engaged in a family therapeutic process. </a:t>
            </a:r>
          </a:p>
          <a:p>
            <a:pPr marL="514350" indent="-514350">
              <a:buFont typeface="+mj-lt"/>
              <a:buAutoNum type="arabicPeriod"/>
            </a:pPr>
            <a:r>
              <a:rPr lang="en-US" sz="3400" kern="1200" dirty="0" smtClean="0">
                <a:solidFill>
                  <a:schemeClr val="tx1"/>
                </a:solidFill>
                <a:effectLst/>
                <a:latin typeface="Times New Roman" charset="0"/>
                <a:ea typeface="Times New Roman" charset="0"/>
                <a:cs typeface="Times New Roman" charset="0"/>
              </a:rPr>
              <a:t>Adolescent children are placed in a wilderness setting that provides separation, group living, and written assignments designed to encourage reflection on their family system. </a:t>
            </a:r>
          </a:p>
          <a:p>
            <a:pPr marL="514350" indent="-514350">
              <a:buFont typeface="+mj-lt"/>
              <a:buAutoNum type="arabicPeriod"/>
            </a:pPr>
            <a:r>
              <a:rPr lang="en-US" sz="3400" kern="1200" dirty="0" smtClean="0">
                <a:solidFill>
                  <a:schemeClr val="tx1"/>
                </a:solidFill>
                <a:effectLst/>
                <a:latin typeface="Times New Roman" charset="0"/>
                <a:ea typeface="Times New Roman" charset="0"/>
                <a:cs typeface="Times New Roman" charset="0"/>
              </a:rPr>
              <a:t>Parents work with a program family therapist who assigns similar written work, tailored to their needs as adult parents.</a:t>
            </a:r>
          </a:p>
          <a:p>
            <a:pPr marL="514350" indent="-514350">
              <a:buFont typeface="+mj-lt"/>
              <a:buAutoNum type="arabicPeriod"/>
            </a:pPr>
            <a:r>
              <a:rPr lang="en-US" sz="3400" kern="1200" dirty="0" smtClean="0">
                <a:solidFill>
                  <a:schemeClr val="tx1"/>
                </a:solidFill>
                <a:effectLst/>
                <a:latin typeface="Times New Roman" charset="0"/>
                <a:ea typeface="Times New Roman" charset="0"/>
                <a:cs typeface="Times New Roman" charset="0"/>
              </a:rPr>
              <a:t>Together, the family is invited to participate in a 2-day workshop and ongoing prescriptive letter-writing.</a:t>
            </a:r>
          </a:p>
        </p:txBody>
      </p:sp>
      <p:sp>
        <p:nvSpPr>
          <p:cNvPr id="33" name="TextBox 32"/>
          <p:cNvSpPr txBox="1"/>
          <p:nvPr userDrawn="1"/>
        </p:nvSpPr>
        <p:spPr>
          <a:xfrm>
            <a:off x="20240256" y="3842496"/>
            <a:ext cx="8487508" cy="5016758"/>
          </a:xfrm>
          <a:prstGeom prst="rect">
            <a:avLst/>
          </a:prstGeom>
          <a:solidFill>
            <a:srgbClr val="92D050"/>
          </a:solidFill>
          <a:ln w="25400">
            <a:solidFill>
              <a:schemeClr val="tx1"/>
            </a:solidFill>
          </a:ln>
        </p:spPr>
        <p:txBody>
          <a:bodyPr wrap="square" rtlCol="0">
            <a:spAutoFit/>
          </a:bodyPr>
          <a:lstStyle/>
          <a:p>
            <a:pPr algn="ctr"/>
            <a:r>
              <a:rPr lang="en-US" sz="4000" kern="1200" dirty="0" smtClean="0">
                <a:solidFill>
                  <a:schemeClr val="tx1"/>
                </a:solidFill>
                <a:effectLst/>
                <a:latin typeface="Times New Roman" charset="0"/>
                <a:ea typeface="Times New Roman" charset="0"/>
                <a:cs typeface="Times New Roman" charset="0"/>
              </a:rPr>
              <a:t>“This process has empowered [my</a:t>
            </a:r>
            <a:r>
              <a:rPr lang="en-US" sz="4000" kern="1200" baseline="0" dirty="0" smtClean="0">
                <a:solidFill>
                  <a:schemeClr val="tx1"/>
                </a:solidFill>
                <a:effectLst/>
                <a:latin typeface="Times New Roman" charset="0"/>
                <a:ea typeface="Times New Roman" charset="0"/>
                <a:cs typeface="Times New Roman" charset="0"/>
              </a:rPr>
              <a:t> daughter]</a:t>
            </a:r>
            <a:r>
              <a:rPr lang="en-US" sz="4000" kern="1200" dirty="0" smtClean="0">
                <a:solidFill>
                  <a:schemeClr val="tx1"/>
                </a:solidFill>
                <a:effectLst/>
                <a:latin typeface="Times New Roman" charset="0"/>
                <a:ea typeface="Times New Roman" charset="0"/>
                <a:cs typeface="Times New Roman" charset="0"/>
              </a:rPr>
              <a:t> to proactively communicate with us what is </a:t>
            </a:r>
            <a:r>
              <a:rPr lang="en-US" sz="4000" i="1" kern="1200" dirty="0" smtClean="0">
                <a:solidFill>
                  <a:schemeClr val="tx1"/>
                </a:solidFill>
                <a:effectLst/>
                <a:latin typeface="Times New Roman" charset="0"/>
                <a:ea typeface="Times New Roman" charset="0"/>
                <a:cs typeface="Times New Roman" charset="0"/>
              </a:rPr>
              <a:t>actually</a:t>
            </a:r>
            <a:r>
              <a:rPr lang="en-US" sz="4000" kern="1200" dirty="0" smtClean="0">
                <a:solidFill>
                  <a:schemeClr val="tx1"/>
                </a:solidFill>
                <a:effectLst/>
                <a:latin typeface="Times New Roman" charset="0"/>
                <a:ea typeface="Times New Roman" charset="0"/>
                <a:cs typeface="Times New Roman" charset="0"/>
              </a:rPr>
              <a:t> going on, which gives me a sense that we’ll be better able to have authentic communication, and we’ll be better able to give her support.”</a:t>
            </a:r>
          </a:p>
          <a:p>
            <a:pPr algn="ctr"/>
            <a:r>
              <a:rPr lang="en-US" sz="4000" kern="1200" dirty="0" smtClean="0">
                <a:solidFill>
                  <a:schemeClr val="tx1"/>
                </a:solidFill>
                <a:effectLst/>
                <a:latin typeface="Times New Roman" charset="0"/>
                <a:ea typeface="Times New Roman" charset="0"/>
                <a:cs typeface="Times New Roman" charset="0"/>
              </a:rPr>
              <a:t>–Maria (pseudonym), TNWP</a:t>
            </a:r>
            <a:r>
              <a:rPr lang="en-US" sz="4000" kern="1200" baseline="0" dirty="0" smtClean="0">
                <a:solidFill>
                  <a:schemeClr val="tx1"/>
                </a:solidFill>
                <a:effectLst/>
                <a:latin typeface="Times New Roman" charset="0"/>
                <a:ea typeface="Times New Roman" charset="0"/>
                <a:cs typeface="Times New Roman" charset="0"/>
              </a:rPr>
              <a:t> parent</a:t>
            </a:r>
          </a:p>
        </p:txBody>
      </p:sp>
      <p:sp>
        <p:nvSpPr>
          <p:cNvPr id="34" name="TextBox 33"/>
          <p:cNvSpPr txBox="1"/>
          <p:nvPr userDrawn="1"/>
        </p:nvSpPr>
        <p:spPr>
          <a:xfrm>
            <a:off x="29636365" y="25739734"/>
            <a:ext cx="18324180" cy="769441"/>
          </a:xfrm>
          <a:prstGeom prst="rect">
            <a:avLst/>
          </a:prstGeom>
          <a:solidFill>
            <a:srgbClr val="92D050"/>
          </a:solidFill>
          <a:ln w="12700">
            <a:solidFill>
              <a:schemeClr val="tx1"/>
            </a:solidFill>
          </a:ln>
        </p:spPr>
        <p:txBody>
          <a:bodyPr wrap="square" rtlCol="0">
            <a:spAutoFit/>
          </a:bodyPr>
          <a:lstStyle/>
          <a:p>
            <a:pPr algn="ctr"/>
            <a:r>
              <a:rPr lang="en-US" sz="4400" dirty="0">
                <a:latin typeface="Times New Roman" pitchFamily="18" charset="0"/>
                <a:cs typeface="Times New Roman" pitchFamily="18" charset="0"/>
              </a:rPr>
              <a:t>References</a:t>
            </a:r>
          </a:p>
        </p:txBody>
      </p:sp>
      <p:sp>
        <p:nvSpPr>
          <p:cNvPr id="36" name="TextBox 35"/>
          <p:cNvSpPr txBox="1"/>
          <p:nvPr userDrawn="1"/>
        </p:nvSpPr>
        <p:spPr>
          <a:xfrm>
            <a:off x="1638298" y="11364505"/>
            <a:ext cx="17519875" cy="769441"/>
          </a:xfrm>
          <a:prstGeom prst="rect">
            <a:avLst/>
          </a:prstGeom>
          <a:solidFill>
            <a:srgbClr val="92D050"/>
          </a:solidFill>
          <a:ln w="12700">
            <a:solidFill>
              <a:schemeClr val="tx1"/>
            </a:solidFill>
          </a:ln>
        </p:spPr>
        <p:txBody>
          <a:bodyPr wrap="square" rtlCol="0">
            <a:spAutoFit/>
          </a:bodyPr>
          <a:lstStyle/>
          <a:p>
            <a:pPr algn="ctr"/>
            <a:r>
              <a:rPr lang="en-US" sz="4400" dirty="0" smtClean="0">
                <a:latin typeface="Times New Roman" pitchFamily="18" charset="0"/>
                <a:cs typeface="Times New Roman" pitchFamily="18" charset="0"/>
              </a:rPr>
              <a:t>Outdoor</a:t>
            </a:r>
            <a:r>
              <a:rPr lang="en-US" sz="4400" baseline="0" dirty="0" smtClean="0">
                <a:latin typeface="Times New Roman" pitchFamily="18" charset="0"/>
                <a:cs typeface="Times New Roman" pitchFamily="18" charset="0"/>
              </a:rPr>
              <a:t> </a:t>
            </a:r>
            <a:r>
              <a:rPr lang="en-US" sz="4400" baseline="0" smtClean="0">
                <a:latin typeface="Times New Roman" pitchFamily="18" charset="0"/>
                <a:cs typeface="Times New Roman" pitchFamily="18" charset="0"/>
              </a:rPr>
              <a:t>Behavioral Healthcare (OBH)</a:t>
            </a:r>
            <a:endParaRPr lang="en-US" sz="4400" dirty="0">
              <a:latin typeface="Times New Roman" pitchFamily="18" charset="0"/>
              <a:cs typeface="Times New Roman" pitchFamily="18" charset="0"/>
            </a:endParaRPr>
          </a:p>
        </p:txBody>
      </p:sp>
      <p:sp>
        <p:nvSpPr>
          <p:cNvPr id="42" name="TextBox 41"/>
          <p:cNvSpPr txBox="1"/>
          <p:nvPr userDrawn="1"/>
        </p:nvSpPr>
        <p:spPr>
          <a:xfrm>
            <a:off x="38639419" y="22012116"/>
            <a:ext cx="8600928" cy="3754874"/>
          </a:xfrm>
          <a:prstGeom prst="rect">
            <a:avLst/>
          </a:prstGeom>
          <a:noFill/>
        </p:spPr>
        <p:txBody>
          <a:bodyPr wrap="square" rtlCol="0">
            <a:spAutoFit/>
          </a:bodyPr>
          <a:lstStyle/>
          <a:p>
            <a:pPr marL="457200" indent="-457200">
              <a:buFont typeface="Arial" charset="0"/>
              <a:buChar char="•"/>
            </a:pPr>
            <a:r>
              <a:rPr lang="en-US" sz="3400" kern="1200" baseline="0" dirty="0" smtClean="0">
                <a:solidFill>
                  <a:schemeClr val="tx1"/>
                </a:solidFill>
                <a:effectLst/>
                <a:latin typeface="Times New Roman" pitchFamily="18" charset="0"/>
                <a:ea typeface="+mn-ea"/>
                <a:cs typeface="Times New Roman" pitchFamily="18" charset="0"/>
              </a:rPr>
              <a:t>Findings (even once complete) are not generalizable to other OBH clients and their families, nor do they provide causal relationships. Therefore, further research is needed to clarify and extend these findings to better understand inclusion of family in OBH.</a:t>
            </a:r>
          </a:p>
        </p:txBody>
      </p:sp>
      <p:sp>
        <p:nvSpPr>
          <p:cNvPr id="15" name="TextBox 14"/>
          <p:cNvSpPr txBox="1"/>
          <p:nvPr userDrawn="1"/>
        </p:nvSpPr>
        <p:spPr>
          <a:xfrm>
            <a:off x="9915613" y="12847879"/>
            <a:ext cx="9066335" cy="6894195"/>
          </a:xfrm>
          <a:prstGeom prst="rect">
            <a:avLst/>
          </a:prstGeom>
          <a:noFill/>
        </p:spPr>
        <p:txBody>
          <a:bodyPr wrap="square" rtlCol="0">
            <a:spAutoFit/>
          </a:bodyPr>
          <a:lstStyle/>
          <a:p>
            <a:pPr marL="0" marR="0" indent="0" algn="l" defTabSz="4700324" rtl="0" eaLnBrk="1" fontAlgn="auto" latinLnBrk="0" hangingPunct="1">
              <a:lnSpc>
                <a:spcPct val="100000"/>
              </a:lnSpc>
              <a:spcBef>
                <a:spcPts val="0"/>
              </a:spcBef>
              <a:spcAft>
                <a:spcPts val="0"/>
              </a:spcAft>
              <a:buClrTx/>
              <a:buSzTx/>
              <a:buFontTx/>
              <a:buNone/>
              <a:tabLst/>
              <a:defRPr/>
            </a:pPr>
            <a:r>
              <a:rPr lang="en-US" sz="3400" kern="1200" baseline="0" dirty="0" smtClean="0">
                <a:solidFill>
                  <a:schemeClr val="tx1"/>
                </a:solidFill>
                <a:effectLst/>
                <a:latin typeface="Times New Roman" charset="0"/>
                <a:ea typeface="Times New Roman" charset="0"/>
                <a:cs typeface="Times New Roman" charset="0"/>
              </a:rPr>
              <a:t>     </a:t>
            </a:r>
            <a:r>
              <a:rPr lang="en-US" sz="3400" kern="1200" dirty="0" smtClean="0">
                <a:solidFill>
                  <a:schemeClr val="tx1"/>
                </a:solidFill>
                <a:effectLst/>
                <a:latin typeface="Times New Roman" charset="0"/>
                <a:ea typeface="Times New Roman" charset="0"/>
                <a:cs typeface="Times New Roman" charset="0"/>
              </a:rPr>
              <a:t>A specific type of residential care, Outdoor Behavioral Healthcare (OBH) involves the intentional use of wilderness and adventure, as well as a small group living environment to affect positive change in adolescents with emotional, behavioral, and substance abuse related disorders (Hatch, Russell, &amp; </a:t>
            </a:r>
            <a:r>
              <a:rPr lang="en-US" sz="3400" kern="1200" dirty="0" err="1" smtClean="0">
                <a:solidFill>
                  <a:schemeClr val="tx1"/>
                </a:solidFill>
                <a:effectLst/>
                <a:latin typeface="Times New Roman" charset="0"/>
                <a:ea typeface="Times New Roman" charset="0"/>
                <a:cs typeface="Times New Roman" charset="0"/>
              </a:rPr>
              <a:t>Hendee</a:t>
            </a:r>
            <a:r>
              <a:rPr lang="en-US" sz="3400" kern="1200" dirty="0" smtClean="0">
                <a:solidFill>
                  <a:schemeClr val="tx1"/>
                </a:solidFill>
                <a:effectLst/>
                <a:latin typeface="Times New Roman" charset="0"/>
                <a:ea typeface="Times New Roman" charset="0"/>
                <a:cs typeface="Times New Roman" charset="0"/>
              </a:rPr>
              <a:t>, 2000; </a:t>
            </a:r>
            <a:r>
              <a:rPr lang="en-US" sz="3400" kern="1200" dirty="0" err="1" smtClean="0">
                <a:solidFill>
                  <a:schemeClr val="tx1"/>
                </a:solidFill>
                <a:effectLst/>
                <a:latin typeface="Times New Roman" charset="0"/>
                <a:ea typeface="Times New Roman" charset="0"/>
                <a:cs typeface="Times New Roman" charset="0"/>
              </a:rPr>
              <a:t>Magle-Haberek</a:t>
            </a:r>
            <a:r>
              <a:rPr lang="en-US" sz="3400" kern="1200" dirty="0" smtClean="0">
                <a:solidFill>
                  <a:schemeClr val="tx1"/>
                </a:solidFill>
                <a:effectLst/>
                <a:latin typeface="Times New Roman" charset="0"/>
                <a:ea typeface="Times New Roman" charset="0"/>
                <a:cs typeface="Times New Roman" charset="0"/>
              </a:rPr>
              <a:t>, Tucker, &amp; </a:t>
            </a:r>
            <a:r>
              <a:rPr lang="en-US" sz="3400" kern="1200" dirty="0" err="1" smtClean="0">
                <a:solidFill>
                  <a:schemeClr val="tx1"/>
                </a:solidFill>
                <a:effectLst/>
                <a:latin typeface="Times New Roman" charset="0"/>
                <a:ea typeface="Times New Roman" charset="0"/>
                <a:cs typeface="Times New Roman" charset="0"/>
              </a:rPr>
              <a:t>Gass</a:t>
            </a:r>
            <a:r>
              <a:rPr lang="en-US" sz="3400" kern="1200" dirty="0" smtClean="0">
                <a:solidFill>
                  <a:schemeClr val="tx1"/>
                </a:solidFill>
                <a:effectLst/>
                <a:latin typeface="Times New Roman" charset="0"/>
                <a:ea typeface="Times New Roman" charset="0"/>
                <a:cs typeface="Times New Roman" charset="0"/>
              </a:rPr>
              <a:t>, 2012; Russell &amp; Gillis, 2010). Although research shows positive individual outcomes for adolescents following OBH treatment (Lewis, 2013; Tucker, </a:t>
            </a:r>
            <a:r>
              <a:rPr lang="en-US" sz="3400" kern="1200" dirty="0" err="1" smtClean="0">
                <a:solidFill>
                  <a:schemeClr val="tx1"/>
                </a:solidFill>
                <a:effectLst/>
                <a:latin typeface="Times New Roman" charset="0"/>
                <a:ea typeface="Times New Roman" charset="0"/>
                <a:cs typeface="Times New Roman" charset="0"/>
              </a:rPr>
              <a:t>Zelov</a:t>
            </a:r>
            <a:r>
              <a:rPr lang="en-US" sz="3400" kern="1200" dirty="0" smtClean="0">
                <a:solidFill>
                  <a:schemeClr val="tx1"/>
                </a:solidFill>
                <a:effectLst/>
                <a:latin typeface="Times New Roman" charset="0"/>
                <a:ea typeface="Times New Roman" charset="0"/>
                <a:cs typeface="Times New Roman" charset="0"/>
              </a:rPr>
              <a:t>, &amp; Young, 2011), there has been little research examining the use of family. </a:t>
            </a:r>
            <a:endParaRPr lang="en-US" sz="3400" dirty="0" smtClean="0">
              <a:latin typeface="Times New Roman" charset="0"/>
              <a:ea typeface="Times New Roman" charset="0"/>
              <a:cs typeface="Times New Roman" charset="0"/>
            </a:endParaRPr>
          </a:p>
        </p:txBody>
      </p:sp>
      <p:sp>
        <p:nvSpPr>
          <p:cNvPr id="17" name="TextBox 16"/>
          <p:cNvSpPr txBox="1"/>
          <p:nvPr userDrawn="1"/>
        </p:nvSpPr>
        <p:spPr>
          <a:xfrm>
            <a:off x="20340564" y="17318044"/>
            <a:ext cx="8529761" cy="1938992"/>
          </a:xfrm>
          <a:prstGeom prst="rect">
            <a:avLst/>
          </a:prstGeom>
          <a:solidFill>
            <a:srgbClr val="92D050"/>
          </a:solidFill>
        </p:spPr>
        <p:txBody>
          <a:bodyPr wrap="square" rtlCol="0">
            <a:spAutoFit/>
          </a:bodyPr>
          <a:lstStyle/>
          <a:p>
            <a:pPr algn="ctr"/>
            <a:r>
              <a:rPr lang="en-US" sz="4000" kern="1200" dirty="0" smtClean="0">
                <a:solidFill>
                  <a:schemeClr val="tx1"/>
                </a:solidFill>
                <a:effectLst/>
                <a:latin typeface="Times New Roman" charset="0"/>
                <a:ea typeface="Times New Roman" charset="0"/>
                <a:cs typeface="Times New Roman" charset="0"/>
              </a:rPr>
              <a:t>“It felt really amazing that [my</a:t>
            </a:r>
            <a:r>
              <a:rPr lang="en-US" sz="4000" kern="1200" baseline="0" dirty="0" smtClean="0">
                <a:solidFill>
                  <a:schemeClr val="tx1"/>
                </a:solidFill>
                <a:effectLst/>
                <a:latin typeface="Times New Roman" charset="0"/>
                <a:ea typeface="Times New Roman" charset="0"/>
                <a:cs typeface="Times New Roman" charset="0"/>
              </a:rPr>
              <a:t> dad]</a:t>
            </a:r>
            <a:r>
              <a:rPr lang="en-US" sz="4000" kern="1200" dirty="0" smtClean="0">
                <a:solidFill>
                  <a:schemeClr val="tx1"/>
                </a:solidFill>
                <a:effectLst/>
                <a:latin typeface="Times New Roman" charset="0"/>
                <a:ea typeface="Times New Roman" charset="0"/>
                <a:cs typeface="Times New Roman" charset="0"/>
              </a:rPr>
              <a:t> was </a:t>
            </a:r>
          </a:p>
          <a:p>
            <a:pPr algn="ctr"/>
            <a:r>
              <a:rPr lang="en-US" sz="4000" kern="1200" dirty="0" smtClean="0">
                <a:solidFill>
                  <a:schemeClr val="tx1"/>
                </a:solidFill>
                <a:effectLst/>
                <a:latin typeface="Times New Roman" charset="0"/>
                <a:ea typeface="Times New Roman" charset="0"/>
                <a:cs typeface="Times New Roman" charset="0"/>
              </a:rPr>
              <a:t>willing to open up as much as he did.” </a:t>
            </a:r>
          </a:p>
          <a:p>
            <a:pPr algn="ctr"/>
            <a:r>
              <a:rPr lang="en-US" sz="4000" kern="1200" dirty="0" smtClean="0">
                <a:solidFill>
                  <a:schemeClr val="tx1"/>
                </a:solidFill>
                <a:effectLst/>
                <a:latin typeface="Times New Roman" charset="0"/>
                <a:ea typeface="Times New Roman" charset="0"/>
                <a:cs typeface="Times New Roman" charset="0"/>
              </a:rPr>
              <a:t>–Zach (pseudonym), TNWP student</a:t>
            </a:r>
            <a:r>
              <a:rPr lang="en-US" sz="4000" dirty="0" smtClean="0">
                <a:effectLst/>
                <a:latin typeface="Times New Roman" charset="0"/>
                <a:ea typeface="Times New Roman" charset="0"/>
                <a:cs typeface="Times New Roman" charset="0"/>
              </a:rPr>
              <a:t> </a:t>
            </a:r>
          </a:p>
        </p:txBody>
      </p:sp>
      <p:sp>
        <p:nvSpPr>
          <p:cNvPr id="18" name="TextBox 17"/>
          <p:cNvSpPr txBox="1"/>
          <p:nvPr userDrawn="1"/>
        </p:nvSpPr>
        <p:spPr>
          <a:xfrm>
            <a:off x="40157400" y="4851094"/>
            <a:ext cx="7391400" cy="7078861"/>
          </a:xfrm>
          <a:prstGeom prst="rect">
            <a:avLst/>
          </a:prstGeom>
          <a:noFill/>
        </p:spPr>
        <p:txBody>
          <a:bodyPr wrap="square" rtlCol="0">
            <a:spAutoFit/>
          </a:bodyPr>
          <a:lstStyle/>
          <a:p>
            <a:pPr marL="0" marR="0" lvl="0" indent="0" algn="l" defTabSz="4700324" rtl="0" eaLnBrk="1" fontAlgn="auto" latinLnBrk="0" hangingPunct="1">
              <a:lnSpc>
                <a:spcPct val="100000"/>
              </a:lnSpc>
              <a:spcBef>
                <a:spcPts val="0"/>
              </a:spcBef>
              <a:spcAft>
                <a:spcPts val="0"/>
              </a:spcAft>
              <a:buClrTx/>
              <a:buSzTx/>
              <a:buFont typeface="Arial" charset="0"/>
              <a:buNone/>
              <a:tabLst/>
              <a:defRPr/>
            </a:pPr>
            <a:r>
              <a:rPr lang="en-US" sz="3600" b="1" kern="1200" baseline="0" dirty="0" smtClean="0">
                <a:solidFill>
                  <a:schemeClr val="tx1"/>
                </a:solidFill>
                <a:latin typeface="Times New Roman" pitchFamily="18" charset="0"/>
                <a:ea typeface="+mn-ea"/>
                <a:cs typeface="Times New Roman" pitchFamily="18" charset="0"/>
              </a:rPr>
              <a:t>Study Questions</a:t>
            </a:r>
          </a:p>
          <a:p>
            <a:pPr lvl="0"/>
            <a:r>
              <a:rPr lang="en-US" sz="2200" kern="1200" dirty="0" smtClean="0">
                <a:solidFill>
                  <a:schemeClr val="tx1"/>
                </a:solidFill>
                <a:effectLst/>
                <a:latin typeface="Times New Roman" charset="0"/>
                <a:ea typeface="Times New Roman" charset="0"/>
                <a:cs typeface="Times New Roman" charset="0"/>
              </a:rPr>
              <a:t>1. In your family, what is it like to express your emotions? How has that changed up to this point? (prompt: responses when expressing emotions)</a:t>
            </a:r>
          </a:p>
          <a:p>
            <a:pPr lvl="0"/>
            <a:r>
              <a:rPr lang="en-US" sz="2200" kern="1200" dirty="0" smtClean="0">
                <a:solidFill>
                  <a:schemeClr val="tx1"/>
                </a:solidFill>
                <a:effectLst/>
                <a:latin typeface="Times New Roman" charset="0"/>
                <a:ea typeface="Times New Roman" charset="0"/>
                <a:cs typeface="Times New Roman" charset="0"/>
              </a:rPr>
              <a:t>2. In what ways do you feel the True North family programming has impacted your ability to be transparent with other family members?</a:t>
            </a:r>
          </a:p>
          <a:p>
            <a:pPr lvl="0"/>
            <a:r>
              <a:rPr lang="en-US" sz="2200" kern="1200" dirty="0" smtClean="0">
                <a:solidFill>
                  <a:schemeClr val="tx1"/>
                </a:solidFill>
                <a:effectLst/>
                <a:latin typeface="Times New Roman" charset="0"/>
                <a:ea typeface="Times New Roman" charset="0"/>
                <a:cs typeface="Times New Roman" charset="0"/>
              </a:rPr>
              <a:t>3. How confident do you feel about navigating family patterns that may have previously negatively impacted your ability to connect?</a:t>
            </a:r>
          </a:p>
          <a:p>
            <a:pPr lvl="0"/>
            <a:r>
              <a:rPr lang="en-US" sz="2200" kern="1200" dirty="0" smtClean="0">
                <a:solidFill>
                  <a:schemeClr val="tx1"/>
                </a:solidFill>
                <a:effectLst/>
                <a:latin typeface="Times New Roman" charset="0"/>
                <a:ea typeface="Times New Roman" charset="0"/>
                <a:cs typeface="Times New Roman" charset="0"/>
              </a:rPr>
              <a:t>4. How do you feel about your family’s ability to manage crises going forward?</a:t>
            </a:r>
          </a:p>
          <a:p>
            <a:pPr lvl="0"/>
            <a:r>
              <a:rPr lang="en-US" sz="2200" kern="1200" dirty="0" smtClean="0">
                <a:solidFill>
                  <a:schemeClr val="tx1"/>
                </a:solidFill>
                <a:effectLst/>
                <a:latin typeface="Times New Roman" charset="0"/>
                <a:ea typeface="Times New Roman" charset="0"/>
                <a:cs typeface="Times New Roman" charset="0"/>
              </a:rPr>
              <a:t>5. When do you feel most connected to your family? What specific elements do you feel foster this connection?</a:t>
            </a:r>
          </a:p>
          <a:p>
            <a:pPr lvl="0"/>
            <a:r>
              <a:rPr lang="en-US" sz="2200" kern="1200" dirty="0" smtClean="0">
                <a:solidFill>
                  <a:schemeClr val="tx1"/>
                </a:solidFill>
                <a:effectLst/>
                <a:latin typeface="Times New Roman" charset="0"/>
                <a:ea typeface="Times New Roman" charset="0"/>
                <a:cs typeface="Times New Roman" charset="0"/>
              </a:rPr>
              <a:t>6. In areas of conflict, how do family members repair relationships? </a:t>
            </a:r>
          </a:p>
          <a:p>
            <a:pPr lvl="0"/>
            <a:r>
              <a:rPr lang="en-US" sz="2200" kern="1200" dirty="0" smtClean="0">
                <a:solidFill>
                  <a:schemeClr val="tx1"/>
                </a:solidFill>
                <a:effectLst/>
                <a:latin typeface="Times New Roman" charset="0"/>
                <a:ea typeface="Times New Roman" charset="0"/>
                <a:cs typeface="Times New Roman" charset="0"/>
              </a:rPr>
              <a:t>7. What elements of the True North family curriculum stand out as particularly impactful in your family therapeutic process? (prompt: In what ways were those elements impactful? What processes within your family did they impact?)</a:t>
            </a:r>
            <a:endParaRPr lang="en-US" sz="2200" kern="1200" dirty="0" smtClean="0">
              <a:solidFill>
                <a:schemeClr val="tx1"/>
              </a:solidFill>
              <a:effectLst/>
              <a:latin typeface="Times New Roman" charset="0"/>
              <a:ea typeface="Times New Roman" charset="0"/>
              <a:cs typeface="Times New Roman" charset="0"/>
            </a:endParaRPr>
          </a:p>
        </p:txBody>
      </p:sp>
      <p:sp>
        <p:nvSpPr>
          <p:cNvPr id="19" name="TextBox 18"/>
          <p:cNvSpPr txBox="1"/>
          <p:nvPr userDrawn="1"/>
        </p:nvSpPr>
        <p:spPr>
          <a:xfrm>
            <a:off x="30111721" y="26886203"/>
            <a:ext cx="16992600" cy="4462760"/>
          </a:xfrm>
          <a:prstGeom prst="rect">
            <a:avLst/>
          </a:prstGeom>
          <a:noFill/>
        </p:spPr>
        <p:txBody>
          <a:bodyPr wrap="square" rtlCol="0">
            <a:spAutoFit/>
          </a:bodyPr>
          <a:lstStyle/>
          <a:p>
            <a:r>
              <a:rPr lang="en-US" sz="1800" kern="1200" dirty="0" err="1" smtClean="0">
                <a:solidFill>
                  <a:schemeClr val="tx1"/>
                </a:solidFill>
                <a:effectLst/>
                <a:latin typeface="+mn-lt"/>
                <a:ea typeface="+mn-ea"/>
                <a:cs typeface="+mn-cs"/>
              </a:rPr>
              <a:t>Blau</a:t>
            </a:r>
            <a:r>
              <a:rPr lang="en-US" sz="1800" kern="1200" dirty="0" smtClean="0">
                <a:solidFill>
                  <a:schemeClr val="tx1"/>
                </a:solidFill>
                <a:effectLst/>
                <a:latin typeface="+mn-lt"/>
                <a:ea typeface="+mn-ea"/>
                <a:cs typeface="+mn-cs"/>
              </a:rPr>
              <a:t>, G. M., Caldwell, B., Fisher, S. K., </a:t>
            </a:r>
            <a:r>
              <a:rPr lang="en-US" sz="1800" kern="1200" dirty="0" err="1" smtClean="0">
                <a:solidFill>
                  <a:schemeClr val="tx1"/>
                </a:solidFill>
                <a:effectLst/>
                <a:latin typeface="+mn-lt"/>
                <a:ea typeface="+mn-ea"/>
                <a:cs typeface="+mn-cs"/>
              </a:rPr>
              <a:t>Kuppinger</a:t>
            </a:r>
            <a:r>
              <a:rPr lang="en-US" sz="1800" kern="1200" dirty="0" smtClean="0">
                <a:solidFill>
                  <a:schemeClr val="tx1"/>
                </a:solidFill>
                <a:effectLst/>
                <a:latin typeface="+mn-lt"/>
                <a:ea typeface="+mn-ea"/>
                <a:cs typeface="+mn-cs"/>
              </a:rPr>
              <a:t>, A., Levinson-Johnson, J., &amp; Lieberman, R. (2010). The Building-Bridges Initiative: Residential and community-based providers, </a:t>
            </a:r>
          </a:p>
          <a:p>
            <a:r>
              <a:rPr lang="en-US" sz="1800" kern="1200" dirty="0" smtClean="0">
                <a:solidFill>
                  <a:schemeClr val="tx1"/>
                </a:solidFill>
                <a:effectLst/>
                <a:latin typeface="+mn-lt"/>
                <a:ea typeface="+mn-ea"/>
                <a:cs typeface="+mn-cs"/>
              </a:rPr>
              <a:t>      families, and youth coming together to improve outcomes. </a:t>
            </a:r>
            <a:r>
              <a:rPr lang="en-US" sz="1800" i="1" kern="1200" dirty="0" smtClean="0">
                <a:solidFill>
                  <a:schemeClr val="tx1"/>
                </a:solidFill>
                <a:effectLst/>
                <a:latin typeface="+mn-lt"/>
                <a:ea typeface="+mn-ea"/>
                <a:cs typeface="+mn-cs"/>
              </a:rPr>
              <a:t>Child Welfare, 89</a:t>
            </a:r>
            <a:r>
              <a:rPr lang="en-US" sz="1800" kern="1200" dirty="0" smtClean="0">
                <a:solidFill>
                  <a:schemeClr val="tx1"/>
                </a:solidFill>
                <a:effectLst/>
                <a:latin typeface="+mn-lt"/>
                <a:ea typeface="+mn-ea"/>
                <a:cs typeface="+mn-cs"/>
              </a:rPr>
              <a:t>(2)</a:t>
            </a:r>
            <a:r>
              <a:rPr lang="en-US" sz="1800" i="1" kern="120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21-38.</a:t>
            </a:r>
            <a:endParaRPr lang="en-US" sz="1800" dirty="0" smtClean="0">
              <a:effectLst/>
            </a:endParaRPr>
          </a:p>
          <a:p>
            <a:r>
              <a:rPr lang="en-US" sz="1800" kern="1200" dirty="0" smtClean="0">
                <a:solidFill>
                  <a:schemeClr val="tx1"/>
                </a:solidFill>
                <a:effectLst/>
                <a:latin typeface="+mn-lt"/>
                <a:ea typeface="+mn-ea"/>
                <a:cs typeface="+mn-cs"/>
              </a:rPr>
              <a:t>Hair, H. J. (2005). Outcomes for children and adolescents after residential treatment: A review of research from 1993 to 2003. </a:t>
            </a:r>
            <a:r>
              <a:rPr lang="en-US" sz="1800" i="1" kern="1200" dirty="0" smtClean="0">
                <a:solidFill>
                  <a:schemeClr val="tx1"/>
                </a:solidFill>
                <a:effectLst/>
                <a:latin typeface="+mn-lt"/>
                <a:ea typeface="+mn-ea"/>
                <a:cs typeface="+mn-cs"/>
              </a:rPr>
              <a:t>Journal of Child and Family Studies, 14</a:t>
            </a:r>
            <a:r>
              <a:rPr lang="en-US" sz="1800" kern="1200" dirty="0" smtClean="0">
                <a:solidFill>
                  <a:schemeClr val="tx1"/>
                </a:solidFill>
                <a:effectLst/>
                <a:latin typeface="+mn-lt"/>
                <a:ea typeface="+mn-ea"/>
                <a:cs typeface="+mn-cs"/>
              </a:rPr>
              <a:t>(4),</a:t>
            </a:r>
            <a:r>
              <a:rPr lang="en-US" sz="1800" i="1" kern="120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551-575.</a:t>
            </a:r>
            <a:endParaRPr lang="en-US" sz="1800" dirty="0" smtClean="0">
              <a:effectLst/>
            </a:endParaRPr>
          </a:p>
          <a:p>
            <a:r>
              <a:rPr lang="en-US" sz="1800" kern="1200" dirty="0" smtClean="0">
                <a:solidFill>
                  <a:schemeClr val="tx1"/>
                </a:solidFill>
                <a:effectLst/>
                <a:latin typeface="+mn-lt"/>
                <a:ea typeface="+mn-ea"/>
                <a:cs typeface="+mn-cs"/>
              </a:rPr>
              <a:t>Hatch, C. R., Russell, K. C., &amp; </a:t>
            </a:r>
            <a:r>
              <a:rPr lang="en-US" sz="1800" kern="1200" dirty="0" err="1" smtClean="0">
                <a:solidFill>
                  <a:schemeClr val="tx1"/>
                </a:solidFill>
                <a:effectLst/>
                <a:latin typeface="+mn-lt"/>
                <a:ea typeface="+mn-ea"/>
                <a:cs typeface="+mn-cs"/>
              </a:rPr>
              <a:t>Hendee</a:t>
            </a:r>
            <a:r>
              <a:rPr lang="en-US" sz="1800" kern="1200" dirty="0" smtClean="0">
                <a:solidFill>
                  <a:schemeClr val="tx1"/>
                </a:solidFill>
                <a:effectLst/>
                <a:latin typeface="+mn-lt"/>
                <a:ea typeface="+mn-ea"/>
                <a:cs typeface="+mn-cs"/>
              </a:rPr>
              <a:t>, J. C. (2000). Outdoor Behavioral Healthcare. Retrieved from </a:t>
            </a:r>
            <a:r>
              <a:rPr lang="en-US" sz="1800" u="sng" kern="1200" dirty="0" smtClean="0">
                <a:solidFill>
                  <a:schemeClr val="tx1"/>
                </a:solidFill>
                <a:effectLst/>
                <a:latin typeface="+mn-lt"/>
                <a:ea typeface="+mn-ea"/>
                <a:cs typeface="+mn-cs"/>
                <a:hlinkClick r:id="rId2"/>
              </a:rPr>
              <a:t>http://www.webpages.uidaho.edu/css491/readings/OBHPublication.pdf</a:t>
            </a:r>
            <a:endParaRPr lang="en-US" sz="1800" dirty="0" smtClean="0">
              <a:effectLst/>
            </a:endParaRPr>
          </a:p>
          <a:p>
            <a:r>
              <a:rPr lang="en-US" sz="1800" kern="1200" dirty="0" smtClean="0">
                <a:solidFill>
                  <a:schemeClr val="tx1"/>
                </a:solidFill>
                <a:effectLst/>
                <a:latin typeface="+mn-lt"/>
                <a:ea typeface="+mn-ea"/>
                <a:cs typeface="+mn-cs"/>
              </a:rPr>
              <a:t>Lewis, S. F. (2013). Examining changes in substance use and conduct problems among treatment seeking adolescents. </a:t>
            </a:r>
            <a:r>
              <a:rPr lang="en-US" sz="1800" i="1" kern="1200" dirty="0" smtClean="0">
                <a:solidFill>
                  <a:schemeClr val="tx1"/>
                </a:solidFill>
                <a:effectLst/>
                <a:latin typeface="+mn-lt"/>
                <a:ea typeface="+mn-ea"/>
                <a:cs typeface="+mn-cs"/>
              </a:rPr>
              <a:t>Child and Adolescent Mental Health, 18</a:t>
            </a:r>
            <a:r>
              <a:rPr lang="en-US" sz="1800" kern="1200" dirty="0" smtClean="0">
                <a:solidFill>
                  <a:schemeClr val="tx1"/>
                </a:solidFill>
                <a:effectLst/>
                <a:latin typeface="+mn-lt"/>
                <a:ea typeface="+mn-ea"/>
                <a:cs typeface="+mn-cs"/>
              </a:rPr>
              <a:t>(1), 33-38. </a:t>
            </a:r>
            <a:endParaRPr lang="en-US" sz="1800" dirty="0" smtClean="0">
              <a:effectLst/>
            </a:endParaRPr>
          </a:p>
          <a:p>
            <a:r>
              <a:rPr lang="en-US" sz="1800" kern="1200" dirty="0" err="1" smtClean="0">
                <a:solidFill>
                  <a:schemeClr val="tx1"/>
                </a:solidFill>
                <a:effectLst/>
                <a:latin typeface="+mn-lt"/>
                <a:ea typeface="+mn-ea"/>
                <a:cs typeface="+mn-cs"/>
              </a:rPr>
              <a:t>Magle-Haberek</a:t>
            </a:r>
            <a:r>
              <a:rPr lang="en-US" sz="1800" kern="1200" dirty="0" smtClean="0">
                <a:solidFill>
                  <a:schemeClr val="tx1"/>
                </a:solidFill>
                <a:effectLst/>
                <a:latin typeface="+mn-lt"/>
                <a:ea typeface="+mn-ea"/>
                <a:cs typeface="+mn-cs"/>
              </a:rPr>
              <a:t>, N. A., Tucker, A. R., &amp; </a:t>
            </a:r>
            <a:r>
              <a:rPr lang="en-US" sz="1800" kern="1200" dirty="0" err="1" smtClean="0">
                <a:solidFill>
                  <a:schemeClr val="tx1"/>
                </a:solidFill>
                <a:effectLst/>
                <a:latin typeface="+mn-lt"/>
                <a:ea typeface="+mn-ea"/>
                <a:cs typeface="+mn-cs"/>
              </a:rPr>
              <a:t>Gass</a:t>
            </a:r>
            <a:r>
              <a:rPr lang="en-US" sz="1800" kern="1200" dirty="0" smtClean="0">
                <a:solidFill>
                  <a:schemeClr val="tx1"/>
                </a:solidFill>
                <a:effectLst/>
                <a:latin typeface="+mn-lt"/>
                <a:ea typeface="+mn-ea"/>
                <a:cs typeface="+mn-cs"/>
              </a:rPr>
              <a:t>, M. A. (2012). The effects of program differences with wilderness therapy and residential treatment center (RTC) programs. </a:t>
            </a:r>
            <a:r>
              <a:rPr lang="en-US" sz="1800" i="1" kern="1200" dirty="0" smtClean="0">
                <a:solidFill>
                  <a:schemeClr val="tx1"/>
                </a:solidFill>
                <a:effectLst/>
                <a:latin typeface="+mn-lt"/>
                <a:ea typeface="+mn-ea"/>
                <a:cs typeface="+mn-cs"/>
              </a:rPr>
              <a:t>Residential T</a:t>
            </a:r>
          </a:p>
          <a:p>
            <a:r>
              <a:rPr lang="en-US" sz="1800" i="1" kern="1200" dirty="0" smtClean="0">
                <a:solidFill>
                  <a:schemeClr val="tx1"/>
                </a:solidFill>
                <a:effectLst/>
                <a:latin typeface="+mn-lt"/>
                <a:ea typeface="+mn-ea"/>
                <a:cs typeface="+mn-cs"/>
              </a:rPr>
              <a:t>      </a:t>
            </a:r>
            <a:r>
              <a:rPr lang="en-US" sz="1800" i="1" kern="1200" dirty="0" err="1" smtClean="0">
                <a:solidFill>
                  <a:schemeClr val="tx1"/>
                </a:solidFill>
                <a:effectLst/>
                <a:latin typeface="+mn-lt"/>
                <a:ea typeface="+mn-ea"/>
                <a:cs typeface="+mn-cs"/>
              </a:rPr>
              <a:t>reatment</a:t>
            </a:r>
            <a:r>
              <a:rPr lang="en-US" sz="1800" i="1" kern="1200" dirty="0" smtClean="0">
                <a:solidFill>
                  <a:schemeClr val="tx1"/>
                </a:solidFill>
                <a:effectLst/>
                <a:latin typeface="+mn-lt"/>
                <a:ea typeface="+mn-ea"/>
                <a:cs typeface="+mn-cs"/>
              </a:rPr>
              <a:t> for Children &amp; Youth, 29</a:t>
            </a:r>
            <a:r>
              <a:rPr lang="en-US" sz="1800" kern="1200" dirty="0" smtClean="0">
                <a:solidFill>
                  <a:schemeClr val="tx1"/>
                </a:solidFill>
                <a:effectLst/>
                <a:latin typeface="+mn-lt"/>
                <a:ea typeface="+mn-ea"/>
                <a:cs typeface="+mn-cs"/>
              </a:rPr>
              <a:t>(3), 202-218. </a:t>
            </a:r>
            <a:endParaRPr lang="en-US" sz="1800" dirty="0" smtClean="0">
              <a:effectLst/>
            </a:endParaRPr>
          </a:p>
          <a:p>
            <a:r>
              <a:rPr lang="en-US" sz="1800" kern="1200" dirty="0" smtClean="0">
                <a:solidFill>
                  <a:schemeClr val="tx1"/>
                </a:solidFill>
                <a:effectLst/>
                <a:latin typeface="+mn-lt"/>
                <a:ea typeface="+mn-ea"/>
                <a:cs typeface="+mn-cs"/>
              </a:rPr>
              <a:t>Pierpont, J.H. &amp; </a:t>
            </a:r>
            <a:r>
              <a:rPr lang="en-US" sz="1800" kern="1200" dirty="0" err="1" smtClean="0">
                <a:solidFill>
                  <a:schemeClr val="tx1"/>
                </a:solidFill>
                <a:effectLst/>
                <a:latin typeface="+mn-lt"/>
                <a:ea typeface="+mn-ea"/>
                <a:cs typeface="+mn-cs"/>
              </a:rPr>
              <a:t>McGinty</a:t>
            </a:r>
            <a:r>
              <a:rPr lang="en-US" sz="1800" kern="1200" dirty="0" smtClean="0">
                <a:solidFill>
                  <a:schemeClr val="tx1"/>
                </a:solidFill>
                <a:effectLst/>
                <a:latin typeface="+mn-lt"/>
                <a:ea typeface="+mn-ea"/>
                <a:cs typeface="+mn-cs"/>
              </a:rPr>
              <a:t> K. (2004). Using family-oriented treatment to improve placement outcomes for children and youth in residential treatment. </a:t>
            </a:r>
            <a:r>
              <a:rPr lang="en-US" sz="1800" i="1" kern="1200" dirty="0" smtClean="0">
                <a:solidFill>
                  <a:schemeClr val="tx1"/>
                </a:solidFill>
                <a:effectLst/>
                <a:latin typeface="+mn-lt"/>
                <a:ea typeface="+mn-ea"/>
                <a:cs typeface="+mn-cs"/>
              </a:rPr>
              <a:t>Journal of Human Behavior in </a:t>
            </a:r>
          </a:p>
          <a:p>
            <a:r>
              <a:rPr lang="en-US" sz="1800" i="1" kern="1200" dirty="0" smtClean="0">
                <a:solidFill>
                  <a:schemeClr val="tx1"/>
                </a:solidFill>
                <a:effectLst/>
                <a:latin typeface="+mn-lt"/>
                <a:ea typeface="+mn-ea"/>
                <a:cs typeface="+mn-cs"/>
              </a:rPr>
              <a:t>      the Social Environment,</a:t>
            </a:r>
            <a:r>
              <a:rPr lang="en-US" sz="1800" kern="1200" dirty="0" smtClean="0">
                <a:solidFill>
                  <a:schemeClr val="tx1"/>
                </a:solidFill>
                <a:effectLst/>
                <a:latin typeface="+mn-lt"/>
                <a:ea typeface="+mn-ea"/>
                <a:cs typeface="+mn-cs"/>
              </a:rPr>
              <a:t> </a:t>
            </a:r>
            <a:r>
              <a:rPr lang="en-US" sz="1800" i="1" kern="1200" dirty="0" smtClean="0">
                <a:solidFill>
                  <a:schemeClr val="tx1"/>
                </a:solidFill>
                <a:effectLst/>
                <a:latin typeface="+mn-lt"/>
                <a:ea typeface="+mn-ea"/>
                <a:cs typeface="+mn-cs"/>
              </a:rPr>
              <a:t>9</a:t>
            </a:r>
            <a:r>
              <a:rPr lang="en-US" sz="1800" kern="1200" dirty="0" smtClean="0">
                <a:solidFill>
                  <a:schemeClr val="tx1"/>
                </a:solidFill>
                <a:effectLst/>
                <a:latin typeface="+mn-lt"/>
                <a:ea typeface="+mn-ea"/>
                <a:cs typeface="+mn-cs"/>
              </a:rPr>
              <a:t>(1-2), 147–163. </a:t>
            </a:r>
            <a:endParaRPr lang="en-US" sz="1800" dirty="0" smtClean="0">
              <a:effectLst/>
            </a:endParaRPr>
          </a:p>
          <a:p>
            <a:r>
              <a:rPr lang="en-US" sz="1800" kern="1200" dirty="0" smtClean="0">
                <a:solidFill>
                  <a:schemeClr val="tx1"/>
                </a:solidFill>
                <a:effectLst/>
                <a:latin typeface="+mn-lt"/>
                <a:ea typeface="+mn-ea"/>
                <a:cs typeface="+mn-cs"/>
              </a:rPr>
              <a:t>Russell, K. C., &amp; Gillis, H. L. (2010). Experiential Therapy in the mental health treatment of adolescents. </a:t>
            </a:r>
            <a:r>
              <a:rPr lang="en-US" sz="1800" i="1" kern="1200" dirty="0" smtClean="0">
                <a:solidFill>
                  <a:schemeClr val="tx1"/>
                </a:solidFill>
                <a:effectLst/>
                <a:latin typeface="+mn-lt"/>
                <a:ea typeface="+mn-ea"/>
                <a:cs typeface="+mn-cs"/>
              </a:rPr>
              <a:t>Journal of Therapeutic Schools and Programs, 4</a:t>
            </a:r>
            <a:r>
              <a:rPr lang="en-US" sz="1800" kern="1200" dirty="0" smtClean="0">
                <a:solidFill>
                  <a:schemeClr val="tx1"/>
                </a:solidFill>
                <a:effectLst/>
                <a:latin typeface="+mn-lt"/>
                <a:ea typeface="+mn-ea"/>
                <a:cs typeface="+mn-cs"/>
              </a:rPr>
              <a:t>(1), 47-79.</a:t>
            </a:r>
            <a:endParaRPr lang="en-US" sz="1800" dirty="0" smtClean="0">
              <a:effectLst/>
            </a:endParaRPr>
          </a:p>
          <a:p>
            <a:r>
              <a:rPr lang="en-US" sz="1800" kern="1200" dirty="0" smtClean="0">
                <a:solidFill>
                  <a:schemeClr val="tx1"/>
                </a:solidFill>
                <a:effectLst/>
                <a:latin typeface="+mn-lt"/>
                <a:ea typeface="+mn-ea"/>
                <a:cs typeface="+mn-cs"/>
              </a:rPr>
              <a:t>Sen, R., &amp; </a:t>
            </a:r>
            <a:r>
              <a:rPr lang="en-US" sz="1800" kern="1200" dirty="0" err="1" smtClean="0">
                <a:solidFill>
                  <a:schemeClr val="tx1"/>
                </a:solidFill>
                <a:effectLst/>
                <a:latin typeface="+mn-lt"/>
                <a:ea typeface="+mn-ea"/>
                <a:cs typeface="+mn-cs"/>
              </a:rPr>
              <a:t>Broadhurst</a:t>
            </a:r>
            <a:r>
              <a:rPr lang="en-US" sz="1800" kern="1200" dirty="0" smtClean="0">
                <a:solidFill>
                  <a:schemeClr val="tx1"/>
                </a:solidFill>
                <a:effectLst/>
                <a:latin typeface="+mn-lt"/>
                <a:ea typeface="+mn-ea"/>
                <a:cs typeface="+mn-cs"/>
              </a:rPr>
              <a:t>, K. (2011). Contact between children in out‐of‐home placements and their family and friends networks: A research review. </a:t>
            </a:r>
            <a:r>
              <a:rPr lang="en-US" sz="1800" i="1" kern="1200" dirty="0" smtClean="0">
                <a:solidFill>
                  <a:schemeClr val="tx1"/>
                </a:solidFill>
                <a:effectLst/>
                <a:latin typeface="+mn-lt"/>
                <a:ea typeface="+mn-ea"/>
                <a:cs typeface="+mn-cs"/>
              </a:rPr>
              <a:t>Child &amp; Family Social Work</a:t>
            </a:r>
            <a:r>
              <a:rPr lang="en-US" sz="1800" kern="1200" dirty="0" smtClean="0">
                <a:solidFill>
                  <a:schemeClr val="tx1"/>
                </a:solidFill>
                <a:effectLst/>
                <a:latin typeface="+mn-lt"/>
                <a:ea typeface="+mn-ea"/>
                <a:cs typeface="+mn-cs"/>
              </a:rPr>
              <a:t>, </a:t>
            </a:r>
            <a:r>
              <a:rPr lang="en-US" sz="1800" i="1" kern="1200" dirty="0" smtClean="0">
                <a:solidFill>
                  <a:schemeClr val="tx1"/>
                </a:solidFill>
                <a:effectLst/>
                <a:latin typeface="+mn-lt"/>
                <a:ea typeface="+mn-ea"/>
                <a:cs typeface="+mn-cs"/>
              </a:rPr>
              <a:t>16</a:t>
            </a:r>
            <a:r>
              <a:rPr lang="en-US" sz="1800" kern="1200" dirty="0" smtClean="0">
                <a:solidFill>
                  <a:schemeClr val="tx1"/>
                </a:solidFill>
                <a:effectLst/>
                <a:latin typeface="+mn-lt"/>
                <a:ea typeface="+mn-ea"/>
                <a:cs typeface="+mn-cs"/>
              </a:rPr>
              <a:t>(3), </a:t>
            </a:r>
          </a:p>
          <a:p>
            <a:r>
              <a:rPr lang="en-US" sz="1800" kern="1200" dirty="0" smtClean="0">
                <a:solidFill>
                  <a:schemeClr val="tx1"/>
                </a:solidFill>
                <a:effectLst/>
                <a:latin typeface="+mn-lt"/>
                <a:ea typeface="+mn-ea"/>
                <a:cs typeface="+mn-cs"/>
              </a:rPr>
              <a:t>      298-309.</a:t>
            </a:r>
            <a:endParaRPr lang="en-US" sz="1800" dirty="0" smtClean="0">
              <a:effectLst/>
            </a:endParaRPr>
          </a:p>
          <a:p>
            <a:r>
              <a:rPr lang="en-US" sz="1800" kern="1200" dirty="0" smtClean="0">
                <a:solidFill>
                  <a:schemeClr val="tx1"/>
                </a:solidFill>
                <a:effectLst/>
                <a:latin typeface="+mn-lt"/>
                <a:ea typeface="+mn-ea"/>
                <a:cs typeface="+mn-cs"/>
              </a:rPr>
              <a:t>Tucker, A. R., </a:t>
            </a:r>
            <a:r>
              <a:rPr lang="en-US" sz="1800" kern="1200" dirty="0" err="1" smtClean="0">
                <a:solidFill>
                  <a:schemeClr val="tx1"/>
                </a:solidFill>
                <a:effectLst/>
                <a:latin typeface="+mn-lt"/>
                <a:ea typeface="+mn-ea"/>
                <a:cs typeface="+mn-cs"/>
              </a:rPr>
              <a:t>Zelov</a:t>
            </a:r>
            <a:r>
              <a:rPr lang="en-US" sz="1800" kern="1200" dirty="0" smtClean="0">
                <a:solidFill>
                  <a:schemeClr val="tx1"/>
                </a:solidFill>
                <a:effectLst/>
                <a:latin typeface="+mn-lt"/>
                <a:ea typeface="+mn-ea"/>
                <a:cs typeface="+mn-cs"/>
              </a:rPr>
              <a:t>, R., &amp; Young, M. (2011). Four years along: Emerging traits of programs in the NATSAP Practice Research Network (PRN). </a:t>
            </a:r>
            <a:r>
              <a:rPr lang="en-US" sz="1800" i="1" kern="1200" dirty="0" smtClean="0">
                <a:solidFill>
                  <a:schemeClr val="tx1"/>
                </a:solidFill>
                <a:effectLst/>
                <a:latin typeface="+mn-lt"/>
                <a:ea typeface="+mn-ea"/>
                <a:cs typeface="+mn-cs"/>
              </a:rPr>
              <a:t>Journal of Therapeutic Schools and </a:t>
            </a:r>
          </a:p>
          <a:p>
            <a:r>
              <a:rPr lang="en-US" sz="1800" i="1" kern="1200" baseline="0" dirty="0" smtClean="0">
                <a:solidFill>
                  <a:schemeClr val="tx1"/>
                </a:solidFill>
                <a:effectLst/>
                <a:latin typeface="+mn-lt"/>
                <a:ea typeface="+mn-ea"/>
                <a:cs typeface="+mn-cs"/>
              </a:rPr>
              <a:t>      </a:t>
            </a:r>
            <a:r>
              <a:rPr lang="en-US" sz="1800" i="1" kern="1200" dirty="0" smtClean="0">
                <a:solidFill>
                  <a:schemeClr val="tx1"/>
                </a:solidFill>
                <a:effectLst/>
                <a:latin typeface="+mn-lt"/>
                <a:ea typeface="+mn-ea"/>
                <a:cs typeface="+mn-cs"/>
              </a:rPr>
              <a:t>Programs, 5</a:t>
            </a:r>
            <a:r>
              <a:rPr lang="en-US" sz="1800" kern="1200" dirty="0" smtClean="0">
                <a:solidFill>
                  <a:schemeClr val="tx1"/>
                </a:solidFill>
                <a:effectLst/>
                <a:latin typeface="+mn-lt"/>
                <a:ea typeface="+mn-ea"/>
                <a:cs typeface="+mn-cs"/>
              </a:rPr>
              <a:t>(1), 10-28.</a:t>
            </a:r>
            <a:endParaRPr lang="en-US" sz="1800" dirty="0" smtClean="0">
              <a:effectLst/>
            </a:endParaRPr>
          </a:p>
          <a:p>
            <a:r>
              <a:rPr lang="en-US" sz="1800" kern="1200" dirty="0" smtClean="0">
                <a:solidFill>
                  <a:schemeClr val="tx1"/>
                </a:solidFill>
                <a:effectLst/>
                <a:latin typeface="+mn-lt"/>
                <a:ea typeface="+mn-ea"/>
                <a:cs typeface="+mn-cs"/>
              </a:rPr>
              <a:t>Walters, U. M., &amp; Petr, C. H. (2008). Family-centered residential treatment: Knowledge, research, and values converge. </a:t>
            </a:r>
            <a:r>
              <a:rPr lang="en-US" sz="1800" i="1" kern="1200" dirty="0" smtClean="0">
                <a:solidFill>
                  <a:schemeClr val="tx1"/>
                </a:solidFill>
                <a:effectLst/>
                <a:latin typeface="+mn-lt"/>
                <a:ea typeface="+mn-ea"/>
                <a:cs typeface="+mn-cs"/>
              </a:rPr>
              <a:t>Residential Treatment for Children and Youth, 25</a:t>
            </a:r>
            <a:r>
              <a:rPr lang="en-US" sz="1800" kern="1200" dirty="0" smtClean="0">
                <a:solidFill>
                  <a:schemeClr val="tx1"/>
                </a:solidFill>
                <a:effectLst/>
                <a:latin typeface="+mn-lt"/>
                <a:ea typeface="+mn-ea"/>
                <a:cs typeface="+mn-cs"/>
              </a:rPr>
              <a:t>(1), 1-16.</a:t>
            </a:r>
            <a:endParaRPr lang="en-US" sz="1800" dirty="0" smtClean="0">
              <a:effectLst/>
            </a:endParaRPr>
          </a:p>
          <a:p>
            <a:endParaRPr lang="en-US" sz="1400" dirty="0"/>
          </a:p>
        </p:txBody>
      </p:sp>
      <p:sp>
        <p:nvSpPr>
          <p:cNvPr id="20" name="AutoShape 6" descr="https://lh4.googleusercontent.com/N71xKxFhLRBjAjkIUBg_UNerclb43gWOfMBUFxQkv7QbYfnkoxPMWIaA8pjKxjPLraKM9Yqp7besN2aDwhAq-NHQyIzFkh8KidhE3rulwTSPw410PuE9yW8qzAs6CZoKc24qa_SlTnE"/>
          <p:cNvSpPr>
            <a:spLocks noChangeAspect="1" noChangeArrowheads="1"/>
          </p:cNvSpPr>
          <p:nvPr userDrawn="1"/>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9" name="Picture 48" descr="https://lh5.googleusercontent.com/3cigugB3xmGW9HEB14zPVymbdZsr_--X_3NxTJfQ_RLDbftqXEnOPuoYcMAzu6LYSO2Mf__gJc8U_Azuwm9Xxb4Bwwc8SjgE9Wji96CKsqWQB0WWdSnwQak6tRnbUJtOrYfrh4qOygY"/>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905048"/>
            <a:ext cx="8124825" cy="3638550"/>
          </a:xfrm>
          <a:prstGeom prst="rect">
            <a:avLst/>
          </a:prstGeom>
          <a:noFill/>
          <a:ln>
            <a:noFill/>
          </a:ln>
        </p:spPr>
      </p:pic>
      <p:pic>
        <p:nvPicPr>
          <p:cNvPr id="51" name="Picture 50"/>
          <p:cNvPicPr/>
          <p:nvPr/>
        </p:nvPicPr>
        <p:blipFill>
          <a:blip r:embed="rId4"/>
          <a:stretch>
            <a:fillRect/>
          </a:stretch>
        </p:blipFill>
        <p:spPr>
          <a:xfrm>
            <a:off x="1934216" y="13461090"/>
            <a:ext cx="7114610" cy="5795946"/>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30000" y="22402408"/>
            <a:ext cx="6675438" cy="8598314"/>
          </a:xfrm>
          <a:prstGeom prst="rect">
            <a:avLst/>
          </a:prstGeom>
        </p:spPr>
      </p:pic>
      <p:sp>
        <p:nvSpPr>
          <p:cNvPr id="22" name="TextBox 21"/>
          <p:cNvSpPr txBox="1"/>
          <p:nvPr userDrawn="1"/>
        </p:nvSpPr>
        <p:spPr>
          <a:xfrm>
            <a:off x="30413858" y="13276448"/>
            <a:ext cx="17298509" cy="7478970"/>
          </a:xfrm>
          <a:prstGeom prst="rect">
            <a:avLst/>
          </a:prstGeom>
          <a:noFill/>
        </p:spPr>
        <p:txBody>
          <a:bodyPr wrap="square" rtlCol="0">
            <a:spAutoFit/>
          </a:bodyPr>
          <a:lstStyle/>
          <a:p>
            <a:r>
              <a:rPr lang="en-US" sz="3000" b="1" dirty="0" smtClean="0"/>
              <a:t>Resilience and strength</a:t>
            </a:r>
          </a:p>
          <a:p>
            <a:r>
              <a:rPr lang="en-US" sz="3000" dirty="0" smtClean="0"/>
              <a:t>Example:</a:t>
            </a:r>
            <a:r>
              <a:rPr lang="en-US" sz="3000" baseline="0" dirty="0" smtClean="0"/>
              <a:t> </a:t>
            </a:r>
            <a:r>
              <a:rPr lang="en-US" sz="3000" kern="1200" baseline="0" dirty="0" smtClean="0">
                <a:solidFill>
                  <a:schemeClr val="tx1"/>
                </a:solidFill>
                <a:effectLst/>
                <a:latin typeface="+mn-lt"/>
                <a:ea typeface="+mn-ea"/>
                <a:cs typeface="+mn-cs"/>
              </a:rPr>
              <a:t>“W</a:t>
            </a:r>
            <a:r>
              <a:rPr lang="en-US" sz="3000" kern="1200" dirty="0" smtClean="0">
                <a:solidFill>
                  <a:schemeClr val="tx1"/>
                </a:solidFill>
                <a:effectLst/>
                <a:latin typeface="+mn-lt"/>
                <a:ea typeface="+mn-ea"/>
                <a:cs typeface="+mn-cs"/>
              </a:rPr>
              <a:t>e saw that…she had built some structure around herself that was not walls…It</a:t>
            </a:r>
            <a:r>
              <a:rPr lang="en-US" sz="3000" kern="1200" baseline="0" dirty="0" smtClean="0">
                <a:solidFill>
                  <a:schemeClr val="tx1"/>
                </a:solidFill>
                <a:effectLst/>
                <a:latin typeface="+mn-lt"/>
                <a:ea typeface="+mn-ea"/>
                <a:cs typeface="+mn-cs"/>
              </a:rPr>
              <a:t> </a:t>
            </a:r>
            <a:r>
              <a:rPr lang="en-US" sz="3000" kern="1200" dirty="0" smtClean="0">
                <a:solidFill>
                  <a:schemeClr val="tx1"/>
                </a:solidFill>
                <a:effectLst/>
                <a:latin typeface="+mn-lt"/>
                <a:ea typeface="+mn-ea"/>
                <a:cs typeface="+mn-cs"/>
              </a:rPr>
              <a:t>was still permeable; something you could still get to her and she could get to us…She was getting stronger.” –David (pseudonym), TNWP parent</a:t>
            </a:r>
          </a:p>
          <a:p>
            <a:endParaRPr lang="en-US" sz="3000" kern="1200" dirty="0" smtClean="0">
              <a:solidFill>
                <a:schemeClr val="tx1"/>
              </a:solidFill>
              <a:effectLst/>
              <a:latin typeface="+mn-lt"/>
              <a:ea typeface="+mn-ea"/>
              <a:cs typeface="+mn-cs"/>
            </a:endParaRPr>
          </a:p>
          <a:p>
            <a:r>
              <a:rPr lang="en-US" sz="3000" b="1" kern="1200" dirty="0" smtClean="0">
                <a:solidFill>
                  <a:schemeClr val="tx1"/>
                </a:solidFill>
                <a:effectLst/>
                <a:latin typeface="+mn-lt"/>
                <a:ea typeface="+mn-ea"/>
                <a:cs typeface="+mn-cs"/>
              </a:rPr>
              <a:t>Emotional</a:t>
            </a:r>
            <a:r>
              <a:rPr lang="en-US" sz="3000" b="1" kern="1200" baseline="0" dirty="0" smtClean="0">
                <a:solidFill>
                  <a:schemeClr val="tx1"/>
                </a:solidFill>
                <a:effectLst/>
                <a:latin typeface="+mn-lt"/>
                <a:ea typeface="+mn-ea"/>
                <a:cs typeface="+mn-cs"/>
              </a:rPr>
              <a:t> Communication</a:t>
            </a:r>
          </a:p>
          <a:p>
            <a:pPr marL="0" marR="0" indent="0" algn="l" defTabSz="4700324" rtl="0" eaLnBrk="1" fontAlgn="auto" latinLnBrk="0" hangingPunct="1">
              <a:lnSpc>
                <a:spcPct val="100000"/>
              </a:lnSpc>
              <a:spcBef>
                <a:spcPts val="0"/>
              </a:spcBef>
              <a:spcAft>
                <a:spcPts val="0"/>
              </a:spcAft>
              <a:buClrTx/>
              <a:buSzTx/>
              <a:buFontTx/>
              <a:buNone/>
              <a:tabLst/>
              <a:defRPr/>
            </a:pPr>
            <a:r>
              <a:rPr lang="en-US" sz="3000" kern="1200" dirty="0" smtClean="0">
                <a:solidFill>
                  <a:schemeClr val="tx1"/>
                </a:solidFill>
                <a:effectLst/>
                <a:latin typeface="+mn-lt"/>
                <a:ea typeface="+mn-ea"/>
                <a:cs typeface="+mn-cs"/>
              </a:rPr>
              <a:t>Example:</a:t>
            </a:r>
            <a:r>
              <a:rPr lang="en-US" sz="3000" kern="1200" baseline="0" dirty="0" smtClean="0">
                <a:solidFill>
                  <a:schemeClr val="tx1"/>
                </a:solidFill>
                <a:effectLst/>
                <a:latin typeface="+mn-lt"/>
                <a:ea typeface="+mn-ea"/>
                <a:cs typeface="+mn-cs"/>
              </a:rPr>
              <a:t> “G</a:t>
            </a:r>
            <a:r>
              <a:rPr lang="en-US" sz="3000" kern="1200" dirty="0" smtClean="0">
                <a:solidFill>
                  <a:schemeClr val="tx1"/>
                </a:solidFill>
                <a:effectLst/>
                <a:latin typeface="+mn-lt"/>
                <a:ea typeface="+mn-ea"/>
                <a:cs typeface="+mn-cs"/>
              </a:rPr>
              <a:t>oing through this program and going to the parent workshop, being really open with them and transparent, was really great. I was able to express a lot of my emotions [that] I was feeling in the past, and be able to tell them that in a safe environment where I didn’t feel like</a:t>
            </a:r>
            <a:r>
              <a:rPr lang="en-US" sz="3000" kern="1200" baseline="0" dirty="0" smtClean="0">
                <a:solidFill>
                  <a:schemeClr val="tx1"/>
                </a:solidFill>
                <a:effectLst/>
                <a:latin typeface="+mn-lt"/>
                <a:ea typeface="+mn-ea"/>
                <a:cs typeface="+mn-cs"/>
              </a:rPr>
              <a:t> </a:t>
            </a:r>
            <a:r>
              <a:rPr lang="en-US" sz="3000" kern="1200" dirty="0" smtClean="0">
                <a:solidFill>
                  <a:schemeClr val="tx1"/>
                </a:solidFill>
                <a:effectLst/>
                <a:latin typeface="+mn-lt"/>
                <a:ea typeface="+mn-ea"/>
                <a:cs typeface="+mn-cs"/>
              </a:rPr>
              <a:t>I would be judged.” –Zach (pseudonym), TNWP student</a:t>
            </a:r>
          </a:p>
          <a:p>
            <a:pPr marL="0" marR="0" indent="0" algn="l" defTabSz="4700324" rtl="0" eaLnBrk="1" fontAlgn="auto" latinLnBrk="0" hangingPunct="1">
              <a:lnSpc>
                <a:spcPct val="100000"/>
              </a:lnSpc>
              <a:spcBef>
                <a:spcPts val="0"/>
              </a:spcBef>
              <a:spcAft>
                <a:spcPts val="0"/>
              </a:spcAft>
              <a:buClrTx/>
              <a:buSzTx/>
              <a:buFontTx/>
              <a:buNone/>
              <a:tabLst/>
              <a:defRPr/>
            </a:pPr>
            <a:endParaRPr lang="en-US" sz="3000" kern="1200" dirty="0" smtClean="0">
              <a:solidFill>
                <a:schemeClr val="tx1"/>
              </a:solidFill>
              <a:effectLst/>
              <a:latin typeface="+mn-lt"/>
              <a:ea typeface="+mn-ea"/>
              <a:cs typeface="+mn-cs"/>
            </a:endParaRPr>
          </a:p>
          <a:p>
            <a:pPr marL="0" marR="0" indent="0" algn="l" defTabSz="4700324" rtl="0" eaLnBrk="1" fontAlgn="auto" latinLnBrk="0" hangingPunct="1">
              <a:lnSpc>
                <a:spcPct val="100000"/>
              </a:lnSpc>
              <a:spcBef>
                <a:spcPts val="0"/>
              </a:spcBef>
              <a:spcAft>
                <a:spcPts val="0"/>
              </a:spcAft>
              <a:buClrTx/>
              <a:buSzTx/>
              <a:buFontTx/>
              <a:buNone/>
              <a:tabLst/>
              <a:defRPr/>
            </a:pPr>
            <a:r>
              <a:rPr lang="en-US" sz="3000" b="1" kern="1200" dirty="0" smtClean="0">
                <a:solidFill>
                  <a:schemeClr val="tx1"/>
                </a:solidFill>
                <a:effectLst/>
                <a:latin typeface="+mn-lt"/>
                <a:ea typeface="+mn-ea"/>
                <a:cs typeface="+mn-cs"/>
              </a:rPr>
              <a:t>Therapeutic Separation</a:t>
            </a:r>
          </a:p>
          <a:p>
            <a:r>
              <a:rPr lang="en-US" sz="3000" kern="1200" dirty="0" smtClean="0">
                <a:solidFill>
                  <a:schemeClr val="tx1"/>
                </a:solidFill>
                <a:effectLst/>
                <a:latin typeface="+mn-lt"/>
                <a:ea typeface="+mn-ea"/>
                <a:cs typeface="+mn-cs"/>
              </a:rPr>
              <a:t>Example: “The separation between my parents and I, like me physically not being with them, has really helped me value our relationship…I’ve only been able to write them in letters…I can’t just pick up the phone and call them. I have to wait to talk to them. It has really helped me value my relationship with them.” –Elle (pseudonym), TNWP student</a:t>
            </a:r>
          </a:p>
        </p:txBody>
      </p:sp>
      <p:pic>
        <p:nvPicPr>
          <p:cNvPr id="23" name="Picture 22"/>
          <p:cNvPicPr>
            <a:picLocks noChangeAspect="1"/>
          </p:cNvPicPr>
          <p:nvPr userDrawn="1"/>
        </p:nvPicPr>
        <p:blipFill>
          <a:blip r:embed="rId6"/>
          <a:stretch>
            <a:fillRect/>
          </a:stretch>
        </p:blipFill>
        <p:spPr>
          <a:xfrm>
            <a:off x="20302047" y="20031008"/>
            <a:ext cx="8526638" cy="5674090"/>
          </a:xfrm>
          <a:prstGeom prst="rect">
            <a:avLst/>
          </a:prstGeom>
        </p:spPr>
      </p:pic>
      <p:pic>
        <p:nvPicPr>
          <p:cNvPr id="28" name="Picture 27"/>
          <p:cNvPicPr>
            <a:picLocks noChangeAspect="1"/>
          </p:cNvPicPr>
          <p:nvPr userDrawn="1"/>
        </p:nvPicPr>
        <p:blipFill>
          <a:blip r:embed="rId7"/>
          <a:stretch>
            <a:fillRect/>
          </a:stretch>
        </p:blipFill>
        <p:spPr>
          <a:xfrm>
            <a:off x="20172430" y="9534448"/>
            <a:ext cx="8697895" cy="70561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318262"/>
            <a:ext cx="44439840" cy="5486400"/>
          </a:xfrm>
          <a:prstGeom prst="rect">
            <a:avLst/>
          </a:prstGeom>
        </p:spPr>
        <p:txBody>
          <a:bodyPr vert="horz" lIns="470031" tIns="235016" rIns="470031" bIns="235016" rtlCol="0" anchor="ctr">
            <a:normAutofit/>
          </a:bodyPr>
          <a:lstStyle/>
          <a:p>
            <a:r>
              <a:rPr lang="en-US" dirty="0"/>
              <a:t>Click to edit Master title style</a:t>
            </a:r>
          </a:p>
        </p:txBody>
      </p:sp>
      <p:sp>
        <p:nvSpPr>
          <p:cNvPr id="3" name="Text Placeholder 2"/>
          <p:cNvSpPr>
            <a:spLocks noGrp="1"/>
          </p:cNvSpPr>
          <p:nvPr>
            <p:ph type="body" idx="1"/>
          </p:nvPr>
        </p:nvSpPr>
        <p:spPr>
          <a:xfrm>
            <a:off x="2468880" y="7680967"/>
            <a:ext cx="44439840" cy="21724622"/>
          </a:xfrm>
          <a:prstGeom prst="rect">
            <a:avLst/>
          </a:prstGeom>
        </p:spPr>
        <p:txBody>
          <a:bodyPr vert="horz" lIns="470031" tIns="235016" rIns="470031" bIns="2350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468880" y="30510482"/>
            <a:ext cx="11521440" cy="1752600"/>
          </a:xfrm>
          <a:prstGeom prst="rect">
            <a:avLst/>
          </a:prstGeom>
        </p:spPr>
        <p:txBody>
          <a:bodyPr vert="horz" lIns="470031" tIns="235016" rIns="470031" bIns="235016" rtlCol="0" anchor="ctr"/>
          <a:lstStyle>
            <a:lvl1pPr algn="l">
              <a:defRPr sz="6200">
                <a:solidFill>
                  <a:schemeClr val="tx1">
                    <a:tint val="75000"/>
                  </a:schemeClr>
                </a:solidFill>
              </a:defRPr>
            </a:lvl1pPr>
          </a:lstStyle>
          <a:p>
            <a:fld id="{71B6B532-53B5-4780-ABC9-47E181B83F1C}" type="datetimeFigureOut">
              <a:rPr lang="en-US" smtClean="0"/>
              <a:pPr/>
              <a:t>4/7/17</a:t>
            </a:fld>
            <a:endParaRPr lang="en-US" dirty="0"/>
          </a:p>
        </p:txBody>
      </p:sp>
      <p:sp>
        <p:nvSpPr>
          <p:cNvPr id="5" name="Footer Placeholder 4"/>
          <p:cNvSpPr>
            <a:spLocks noGrp="1"/>
          </p:cNvSpPr>
          <p:nvPr>
            <p:ph type="ftr" sz="quarter" idx="3"/>
          </p:nvPr>
        </p:nvSpPr>
        <p:spPr>
          <a:xfrm>
            <a:off x="16870680" y="30510482"/>
            <a:ext cx="15636240" cy="1752600"/>
          </a:xfrm>
          <a:prstGeom prst="rect">
            <a:avLst/>
          </a:prstGeom>
        </p:spPr>
        <p:txBody>
          <a:bodyPr vert="horz" lIns="470031" tIns="235016" rIns="470031" bIns="235016" rtlCol="0" anchor="ctr"/>
          <a:lstStyle>
            <a:lvl1pPr algn="ctr">
              <a:defRPr sz="6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387280" y="30510482"/>
            <a:ext cx="11521440" cy="1752600"/>
          </a:xfrm>
          <a:prstGeom prst="rect">
            <a:avLst/>
          </a:prstGeom>
        </p:spPr>
        <p:txBody>
          <a:bodyPr vert="horz" lIns="470031" tIns="235016" rIns="470031" bIns="235016" rtlCol="0" anchor="ctr"/>
          <a:lstStyle>
            <a:lvl1pPr algn="r">
              <a:defRPr sz="6200">
                <a:solidFill>
                  <a:schemeClr val="tx1">
                    <a:tint val="75000"/>
                  </a:schemeClr>
                </a:solidFill>
              </a:defRPr>
            </a:lvl1pPr>
          </a:lstStyle>
          <a:p>
            <a:fld id="{1BFC59D3-6B3A-4152-AE8E-2C67750803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700324" rtl="0" eaLnBrk="1" latinLnBrk="0" hangingPunct="1">
        <a:spcBef>
          <a:spcPct val="0"/>
        </a:spcBef>
        <a:buNone/>
        <a:defRPr sz="22600" kern="1200">
          <a:solidFill>
            <a:schemeClr val="tx1"/>
          </a:solidFill>
          <a:latin typeface="+mj-lt"/>
          <a:ea typeface="+mj-ea"/>
          <a:cs typeface="+mj-cs"/>
        </a:defRPr>
      </a:lvl1pPr>
    </p:titleStyle>
    <p:bodyStyle>
      <a:lvl1pPr marL="1762623" indent="-1762623" algn="l" defTabSz="4700324"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19012" indent="-1468845" algn="l" defTabSz="4700324"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5402" indent="-1175078" algn="l" defTabSz="4700324"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5569"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75726"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25883"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76050"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26206"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76368"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0324" rtl="0" eaLnBrk="1" latinLnBrk="0" hangingPunct="1">
        <a:defRPr sz="9300" kern="1200">
          <a:solidFill>
            <a:schemeClr val="tx1"/>
          </a:solidFill>
          <a:latin typeface="+mn-lt"/>
          <a:ea typeface="+mn-ea"/>
          <a:cs typeface="+mn-cs"/>
        </a:defRPr>
      </a:lvl1pPr>
      <a:lvl2pPr marL="2350157" algn="l" defTabSz="4700324" rtl="0" eaLnBrk="1" latinLnBrk="0" hangingPunct="1">
        <a:defRPr sz="9300" kern="1200">
          <a:solidFill>
            <a:schemeClr val="tx1"/>
          </a:solidFill>
          <a:latin typeface="+mn-lt"/>
          <a:ea typeface="+mn-ea"/>
          <a:cs typeface="+mn-cs"/>
        </a:defRPr>
      </a:lvl2pPr>
      <a:lvl3pPr marL="4700324" algn="l" defTabSz="4700324" rtl="0" eaLnBrk="1" latinLnBrk="0" hangingPunct="1">
        <a:defRPr sz="9300" kern="1200">
          <a:solidFill>
            <a:schemeClr val="tx1"/>
          </a:solidFill>
          <a:latin typeface="+mn-lt"/>
          <a:ea typeface="+mn-ea"/>
          <a:cs typeface="+mn-cs"/>
        </a:defRPr>
      </a:lvl3pPr>
      <a:lvl4pPr marL="7050481" algn="l" defTabSz="4700324" rtl="0" eaLnBrk="1" latinLnBrk="0" hangingPunct="1">
        <a:defRPr sz="9300" kern="1200">
          <a:solidFill>
            <a:schemeClr val="tx1"/>
          </a:solidFill>
          <a:latin typeface="+mn-lt"/>
          <a:ea typeface="+mn-ea"/>
          <a:cs typeface="+mn-cs"/>
        </a:defRPr>
      </a:lvl4pPr>
      <a:lvl5pPr marL="9400648" algn="l" defTabSz="4700324" rtl="0" eaLnBrk="1" latinLnBrk="0" hangingPunct="1">
        <a:defRPr sz="9300" kern="1200">
          <a:solidFill>
            <a:schemeClr val="tx1"/>
          </a:solidFill>
          <a:latin typeface="+mn-lt"/>
          <a:ea typeface="+mn-ea"/>
          <a:cs typeface="+mn-cs"/>
        </a:defRPr>
      </a:lvl5pPr>
      <a:lvl6pPr marL="11750804" algn="l" defTabSz="4700324" rtl="0" eaLnBrk="1" latinLnBrk="0" hangingPunct="1">
        <a:defRPr sz="9300" kern="1200">
          <a:solidFill>
            <a:schemeClr val="tx1"/>
          </a:solidFill>
          <a:latin typeface="+mn-lt"/>
          <a:ea typeface="+mn-ea"/>
          <a:cs typeface="+mn-cs"/>
        </a:defRPr>
      </a:lvl6pPr>
      <a:lvl7pPr marL="14100971" algn="l" defTabSz="4700324" rtl="0" eaLnBrk="1" latinLnBrk="0" hangingPunct="1">
        <a:defRPr sz="9300" kern="1200">
          <a:solidFill>
            <a:schemeClr val="tx1"/>
          </a:solidFill>
          <a:latin typeface="+mn-lt"/>
          <a:ea typeface="+mn-ea"/>
          <a:cs typeface="+mn-cs"/>
        </a:defRPr>
      </a:lvl7pPr>
      <a:lvl8pPr marL="16451128" algn="l" defTabSz="4700324" rtl="0" eaLnBrk="1" latinLnBrk="0" hangingPunct="1">
        <a:defRPr sz="9300" kern="1200">
          <a:solidFill>
            <a:schemeClr val="tx1"/>
          </a:solidFill>
          <a:latin typeface="+mn-lt"/>
          <a:ea typeface="+mn-ea"/>
          <a:cs typeface="+mn-cs"/>
        </a:defRPr>
      </a:lvl8pPr>
      <a:lvl9pPr marL="18801290" algn="l" defTabSz="4700324"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Family Involvement </a:t>
            </a:r>
            <a:r>
              <a:rPr lang="en-US"/>
              <a:t>in Outdoor Behavioral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5678</TotalTime>
  <Words>5</Words>
  <Application>Microsoft Macintosh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Office Theme</vt:lpstr>
      <vt:lpstr>Family Involvement in Outdoor Behavioral </vt:lpstr>
    </vt:vector>
  </TitlesOfParts>
  <Company>University of New Hampshire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arc4</dc:creator>
  <cp:lastModifiedBy>Edward Foden</cp:lastModifiedBy>
  <cp:revision>177</cp:revision>
  <dcterms:created xsi:type="dcterms:W3CDTF">2009-10-18T16:51:25Z</dcterms:created>
  <dcterms:modified xsi:type="dcterms:W3CDTF">2017-04-10T13:36:37Z</dcterms:modified>
</cp:coreProperties>
</file>